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97" autoAdjust="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Sangam" userId="084001dc-6d89-4994-8b3b-758fd422cb48" providerId="ADAL" clId="{E396756D-6A9C-4D98-8A62-EC6673A8B831}"/>
    <pc:docChg chg="undo custSel addSld modSld">
      <pc:chgData name="Vinay Sangam" userId="084001dc-6d89-4994-8b3b-758fd422cb48" providerId="ADAL" clId="{E396756D-6A9C-4D98-8A62-EC6673A8B831}" dt="2024-12-03T01:43:51.584" v="22" actId="26606"/>
      <pc:docMkLst>
        <pc:docMk/>
      </pc:docMkLst>
      <pc:sldChg chg="modNotesTx">
        <pc:chgData name="Vinay Sangam" userId="084001dc-6d89-4994-8b3b-758fd422cb48" providerId="ADAL" clId="{E396756D-6A9C-4D98-8A62-EC6673A8B831}" dt="2024-12-03T01:19:18.253" v="0"/>
        <pc:sldMkLst>
          <pc:docMk/>
          <pc:sldMk cId="768756906" sldId="259"/>
        </pc:sldMkLst>
      </pc:sldChg>
      <pc:sldChg chg="modNotesTx">
        <pc:chgData name="Vinay Sangam" userId="084001dc-6d89-4994-8b3b-758fd422cb48" providerId="ADAL" clId="{E396756D-6A9C-4D98-8A62-EC6673A8B831}" dt="2024-12-03T01:21:15.866" v="2"/>
        <pc:sldMkLst>
          <pc:docMk/>
          <pc:sldMk cId="482594123" sldId="262"/>
        </pc:sldMkLst>
      </pc:sldChg>
      <pc:sldChg chg="modNotesTx">
        <pc:chgData name="Vinay Sangam" userId="084001dc-6d89-4994-8b3b-758fd422cb48" providerId="ADAL" clId="{E396756D-6A9C-4D98-8A62-EC6673A8B831}" dt="2024-12-03T01:20:24.763" v="1"/>
        <pc:sldMkLst>
          <pc:docMk/>
          <pc:sldMk cId="1104518201" sldId="263"/>
        </pc:sldMkLst>
      </pc:sldChg>
      <pc:sldChg chg="addSp delSp modSp new mod setBg addAnim delAnim">
        <pc:chgData name="Vinay Sangam" userId="084001dc-6d89-4994-8b3b-758fd422cb48" providerId="ADAL" clId="{E396756D-6A9C-4D98-8A62-EC6673A8B831}" dt="2024-12-03T01:43:51.584" v="22" actId="26606"/>
        <pc:sldMkLst>
          <pc:docMk/>
          <pc:sldMk cId="3913332355" sldId="265"/>
        </pc:sldMkLst>
        <pc:spChg chg="mod">
          <ac:chgData name="Vinay Sangam" userId="084001dc-6d89-4994-8b3b-758fd422cb48" providerId="ADAL" clId="{E396756D-6A9C-4D98-8A62-EC6673A8B831}" dt="2024-12-03T01:43:51.584" v="22" actId="26606"/>
          <ac:spMkLst>
            <pc:docMk/>
            <pc:sldMk cId="3913332355" sldId="265"/>
            <ac:spMk id="2" creationId="{4CFFD602-5A25-56D6-E610-BD0DB3B2886D}"/>
          </ac:spMkLst>
        </pc:spChg>
        <pc:spChg chg="del">
          <ac:chgData name="Vinay Sangam" userId="084001dc-6d89-4994-8b3b-758fd422cb48" providerId="ADAL" clId="{E396756D-6A9C-4D98-8A62-EC6673A8B831}" dt="2024-12-03T01:43:38.339" v="15" actId="478"/>
          <ac:spMkLst>
            <pc:docMk/>
            <pc:sldMk cId="3913332355" sldId="265"/>
            <ac:spMk id="3" creationId="{094CF612-8062-195F-4B3C-6F3869AB7331}"/>
          </ac:spMkLst>
        </pc:spChg>
        <pc:spChg chg="add">
          <ac:chgData name="Vinay Sangam" userId="084001dc-6d89-4994-8b3b-758fd422cb48" providerId="ADAL" clId="{E396756D-6A9C-4D98-8A62-EC6673A8B831}" dt="2024-12-03T01:43:51.584" v="22" actId="26606"/>
          <ac:spMkLst>
            <pc:docMk/>
            <pc:sldMk cId="3913332355" sldId="265"/>
            <ac:spMk id="21" creationId="{3FA49195-69EB-4E39-A68A-C232E2D03EF8}"/>
          </ac:spMkLst>
        </pc:spChg>
        <pc:spChg chg="add del">
          <ac:chgData name="Vinay Sangam" userId="084001dc-6d89-4994-8b3b-758fd422cb48" providerId="ADAL" clId="{E396756D-6A9C-4D98-8A62-EC6673A8B831}" dt="2024-12-03T01:43:48.467" v="18" actId="26606"/>
          <ac:spMkLst>
            <pc:docMk/>
            <pc:sldMk cId="3913332355" sldId="265"/>
            <ac:spMk id="22" creationId="{82950D9A-4705-4314-961A-4F88B2CE412D}"/>
          </ac:spMkLst>
        </pc:spChg>
        <pc:spChg chg="add">
          <ac:chgData name="Vinay Sangam" userId="084001dc-6d89-4994-8b3b-758fd422cb48" providerId="ADAL" clId="{E396756D-6A9C-4D98-8A62-EC6673A8B831}" dt="2024-12-03T01:43:51.584" v="22" actId="26606"/>
          <ac:spMkLst>
            <pc:docMk/>
            <pc:sldMk cId="3913332355" sldId="265"/>
            <ac:spMk id="23" creationId="{9A92F9DC-743D-47E7-A019-EE09540FB7B1}"/>
          </ac:spMkLst>
        </pc:spChg>
        <pc:spChg chg="add del">
          <ac:chgData name="Vinay Sangam" userId="084001dc-6d89-4994-8b3b-758fd422cb48" providerId="ADAL" clId="{E396756D-6A9C-4D98-8A62-EC6673A8B831}" dt="2024-12-03T01:43:51.544" v="21" actId="26606"/>
          <ac:spMkLst>
            <pc:docMk/>
            <pc:sldMk cId="3913332355" sldId="265"/>
            <ac:spMk id="35" creationId="{82950D9A-4705-4314-961A-4F88B2CE412D}"/>
          </ac:spMkLst>
        </pc:spChg>
        <pc:spChg chg="add del">
          <ac:chgData name="Vinay Sangam" userId="084001dc-6d89-4994-8b3b-758fd422cb48" providerId="ADAL" clId="{E396756D-6A9C-4D98-8A62-EC6673A8B831}" dt="2024-12-03T01:43:51.544" v="21" actId="26606"/>
          <ac:spMkLst>
            <pc:docMk/>
            <pc:sldMk cId="3913332355" sldId="265"/>
            <ac:spMk id="36" creationId="{B13969F2-ED52-4E5C-B3FC-01E01B8B9FBC}"/>
          </ac:spMkLst>
        </pc:spChg>
        <pc:picChg chg="add del">
          <ac:chgData name="Vinay Sangam" userId="084001dc-6d89-4994-8b3b-758fd422cb48" providerId="ADAL" clId="{E396756D-6A9C-4D98-8A62-EC6673A8B831}" dt="2024-12-03T01:43:48.467" v="18" actId="26606"/>
          <ac:picMkLst>
            <pc:docMk/>
            <pc:sldMk cId="3913332355" sldId="265"/>
            <ac:picMk id="4" creationId="{6756C7CE-1DE8-8019-F3AB-07E0404ED242}"/>
          </ac:picMkLst>
        </pc:picChg>
        <pc:picChg chg="add del">
          <ac:chgData name="Vinay Sangam" userId="084001dc-6d89-4994-8b3b-758fd422cb48" providerId="ADAL" clId="{E396756D-6A9C-4D98-8A62-EC6673A8B831}" dt="2024-12-03T01:43:51.544" v="21" actId="26606"/>
          <ac:picMkLst>
            <pc:docMk/>
            <pc:sldMk cId="3913332355" sldId="265"/>
            <ac:picMk id="37" creationId="{3385EAB7-0D97-EE05-7F1E-A5AEF6158112}"/>
          </ac:picMkLst>
        </pc:picChg>
        <pc:cxnChg chg="add">
          <ac:chgData name="Vinay Sangam" userId="084001dc-6d89-4994-8b3b-758fd422cb48" providerId="ADAL" clId="{E396756D-6A9C-4D98-8A62-EC6673A8B831}" dt="2024-12-03T01:43:51.584" v="22" actId="26606"/>
          <ac:cxnSpMkLst>
            <pc:docMk/>
            <pc:sldMk cId="3913332355" sldId="265"/>
            <ac:cxnSpMk id="7" creationId="{4436E0F2-A64B-471E-93C0-8DFE08CC57C8}"/>
          </ac:cxnSpMkLst>
        </pc:cxnChg>
        <pc:cxnChg chg="add del">
          <ac:chgData name="Vinay Sangam" userId="084001dc-6d89-4994-8b3b-758fd422cb48" providerId="ADAL" clId="{E396756D-6A9C-4D98-8A62-EC6673A8B831}" dt="2024-12-03T01:43:48.467" v="18" actId="26606"/>
          <ac:cxnSpMkLst>
            <pc:docMk/>
            <pc:sldMk cId="3913332355" sldId="265"/>
            <ac:cxnSpMk id="8" creationId="{4436E0F2-A64B-471E-93C0-8DFE08CC57C8}"/>
          </ac:cxnSpMkLst>
        </pc:cxnChg>
        <pc:cxnChg chg="add">
          <ac:chgData name="Vinay Sangam" userId="084001dc-6d89-4994-8b3b-758fd422cb48" providerId="ADAL" clId="{E396756D-6A9C-4D98-8A62-EC6673A8B831}" dt="2024-12-03T01:43:51.584" v="22" actId="26606"/>
          <ac:cxnSpMkLst>
            <pc:docMk/>
            <pc:sldMk cId="3913332355" sldId="265"/>
            <ac:cxnSpMk id="9" creationId="{DC1E3AB1-2A8C-4607-9FAE-D8BDB280FE1A}"/>
          </ac:cxnSpMkLst>
        </pc:cxnChg>
        <pc:cxnChg chg="add del">
          <ac:chgData name="Vinay Sangam" userId="084001dc-6d89-4994-8b3b-758fd422cb48" providerId="ADAL" clId="{E396756D-6A9C-4D98-8A62-EC6673A8B831}" dt="2024-12-03T01:43:48.467" v="18" actId="26606"/>
          <ac:cxnSpMkLst>
            <pc:docMk/>
            <pc:sldMk cId="3913332355" sldId="265"/>
            <ac:cxnSpMk id="10" creationId="{DC1E3AB1-2A8C-4607-9FAE-D8BDB280FE1A}"/>
          </ac:cxnSpMkLst>
        </pc:cxnChg>
        <pc:cxnChg chg="add">
          <ac:chgData name="Vinay Sangam" userId="084001dc-6d89-4994-8b3b-758fd422cb48" providerId="ADAL" clId="{E396756D-6A9C-4D98-8A62-EC6673A8B831}" dt="2024-12-03T01:43:51.584" v="22" actId="26606"/>
          <ac:cxnSpMkLst>
            <pc:docMk/>
            <pc:sldMk cId="3913332355" sldId="265"/>
            <ac:cxnSpMk id="11" creationId="{26D66059-832F-40B6-A35F-F56C8F38A1E7}"/>
          </ac:cxnSpMkLst>
        </pc:cxnChg>
        <pc:cxnChg chg="add del">
          <ac:chgData name="Vinay Sangam" userId="084001dc-6d89-4994-8b3b-758fd422cb48" providerId="ADAL" clId="{E396756D-6A9C-4D98-8A62-EC6673A8B831}" dt="2024-12-03T01:43:48.467" v="18" actId="26606"/>
          <ac:cxnSpMkLst>
            <pc:docMk/>
            <pc:sldMk cId="3913332355" sldId="265"/>
            <ac:cxnSpMk id="12" creationId="{26D66059-832F-40B6-A35F-F56C8F38A1E7}"/>
          </ac:cxnSpMkLst>
        </pc:cxnChg>
        <pc:cxnChg chg="add">
          <ac:chgData name="Vinay Sangam" userId="084001dc-6d89-4994-8b3b-758fd422cb48" providerId="ADAL" clId="{E396756D-6A9C-4D98-8A62-EC6673A8B831}" dt="2024-12-03T01:43:51.584" v="22" actId="26606"/>
          <ac:cxnSpMkLst>
            <pc:docMk/>
            <pc:sldMk cId="3913332355" sldId="265"/>
            <ac:cxnSpMk id="13" creationId="{A515E2ED-7EA9-448D-83FA-54C3DF9723BD}"/>
          </ac:cxnSpMkLst>
        </pc:cxnChg>
        <pc:cxnChg chg="add del">
          <ac:chgData name="Vinay Sangam" userId="084001dc-6d89-4994-8b3b-758fd422cb48" providerId="ADAL" clId="{E396756D-6A9C-4D98-8A62-EC6673A8B831}" dt="2024-12-03T01:43:48.467" v="18" actId="26606"/>
          <ac:cxnSpMkLst>
            <pc:docMk/>
            <pc:sldMk cId="3913332355" sldId="265"/>
            <ac:cxnSpMk id="14" creationId="{A515E2ED-7EA9-448D-83FA-54C3DF9723BD}"/>
          </ac:cxnSpMkLst>
        </pc:cxnChg>
        <pc:cxnChg chg="add">
          <ac:chgData name="Vinay Sangam" userId="084001dc-6d89-4994-8b3b-758fd422cb48" providerId="ADAL" clId="{E396756D-6A9C-4D98-8A62-EC6673A8B831}" dt="2024-12-03T01:43:51.584" v="22" actId="26606"/>
          <ac:cxnSpMkLst>
            <pc:docMk/>
            <pc:sldMk cId="3913332355" sldId="265"/>
            <ac:cxnSpMk id="15" creationId="{20595356-EABD-4767-AC9D-EA21FF115EC0}"/>
          </ac:cxnSpMkLst>
        </pc:cxnChg>
        <pc:cxnChg chg="add del">
          <ac:chgData name="Vinay Sangam" userId="084001dc-6d89-4994-8b3b-758fd422cb48" providerId="ADAL" clId="{E396756D-6A9C-4D98-8A62-EC6673A8B831}" dt="2024-12-03T01:43:48.467" v="18" actId="26606"/>
          <ac:cxnSpMkLst>
            <pc:docMk/>
            <pc:sldMk cId="3913332355" sldId="265"/>
            <ac:cxnSpMk id="16" creationId="{20595356-EABD-4767-AC9D-EA21FF115EC0}"/>
          </ac:cxnSpMkLst>
        </pc:cxnChg>
        <pc:cxnChg chg="add">
          <ac:chgData name="Vinay Sangam" userId="084001dc-6d89-4994-8b3b-758fd422cb48" providerId="ADAL" clId="{E396756D-6A9C-4D98-8A62-EC6673A8B831}" dt="2024-12-03T01:43:51.584" v="22" actId="26606"/>
          <ac:cxnSpMkLst>
            <pc:docMk/>
            <pc:sldMk cId="3913332355" sldId="265"/>
            <ac:cxnSpMk id="17" creationId="{28CD9F06-9628-469C-B788-A894E3E08281}"/>
          </ac:cxnSpMkLst>
        </pc:cxnChg>
        <pc:cxnChg chg="add del">
          <ac:chgData name="Vinay Sangam" userId="084001dc-6d89-4994-8b3b-758fd422cb48" providerId="ADAL" clId="{E396756D-6A9C-4D98-8A62-EC6673A8B831}" dt="2024-12-03T01:43:48.467" v="18" actId="26606"/>
          <ac:cxnSpMkLst>
            <pc:docMk/>
            <pc:sldMk cId="3913332355" sldId="265"/>
            <ac:cxnSpMk id="18" creationId="{28CD9F06-9628-469C-B788-A894E3E08281}"/>
          </ac:cxnSpMkLst>
        </pc:cxnChg>
        <pc:cxnChg chg="add">
          <ac:chgData name="Vinay Sangam" userId="084001dc-6d89-4994-8b3b-758fd422cb48" providerId="ADAL" clId="{E396756D-6A9C-4D98-8A62-EC6673A8B831}" dt="2024-12-03T01:43:51.584" v="22" actId="26606"/>
          <ac:cxnSpMkLst>
            <pc:docMk/>
            <pc:sldMk cId="3913332355" sldId="265"/>
            <ac:cxnSpMk id="19" creationId="{8550A431-0B61-421B-B4B7-24C0CFF0F938}"/>
          </ac:cxnSpMkLst>
        </pc:cxnChg>
        <pc:cxnChg chg="add del">
          <ac:chgData name="Vinay Sangam" userId="084001dc-6d89-4994-8b3b-758fd422cb48" providerId="ADAL" clId="{E396756D-6A9C-4D98-8A62-EC6673A8B831}" dt="2024-12-03T01:43:48.467" v="18" actId="26606"/>
          <ac:cxnSpMkLst>
            <pc:docMk/>
            <pc:sldMk cId="3913332355" sldId="265"/>
            <ac:cxnSpMk id="20" creationId="{8550A431-0B61-421B-B4B7-24C0CFF0F938}"/>
          </ac:cxnSpMkLst>
        </pc:cxnChg>
        <pc:cxnChg chg="add del">
          <ac:chgData name="Vinay Sangam" userId="084001dc-6d89-4994-8b3b-758fd422cb48" providerId="ADAL" clId="{E396756D-6A9C-4D98-8A62-EC6673A8B831}" dt="2024-12-03T01:43:48.467" v="18" actId="26606"/>
          <ac:cxnSpMkLst>
            <pc:docMk/>
            <pc:sldMk cId="3913332355" sldId="265"/>
            <ac:cxnSpMk id="24" creationId="{13AC671C-E66F-43C5-A66A-C477339DD232}"/>
          </ac:cxnSpMkLst>
        </pc:cxnChg>
        <pc:cxnChg chg="add">
          <ac:chgData name="Vinay Sangam" userId="084001dc-6d89-4994-8b3b-758fd422cb48" providerId="ADAL" clId="{E396756D-6A9C-4D98-8A62-EC6673A8B831}" dt="2024-12-03T01:43:51.584" v="22" actId="26606"/>
          <ac:cxnSpMkLst>
            <pc:docMk/>
            <pc:sldMk cId="3913332355" sldId="265"/>
            <ac:cxnSpMk id="25" creationId="{13280B82-CD55-43FD-92C4-F05E2A8D1367}"/>
          </ac:cxnSpMkLst>
        </pc:cxnChg>
        <pc:cxnChg chg="add del">
          <ac:chgData name="Vinay Sangam" userId="084001dc-6d89-4994-8b3b-758fd422cb48" providerId="ADAL" clId="{E396756D-6A9C-4D98-8A62-EC6673A8B831}" dt="2024-12-03T01:43:48.467" v="18" actId="26606"/>
          <ac:cxnSpMkLst>
            <pc:docMk/>
            <pc:sldMk cId="3913332355" sldId="265"/>
            <ac:cxnSpMk id="26" creationId="{EEE10AC2-20ED-4628-9A8E-14F8437B55CB}"/>
          </ac:cxnSpMkLst>
        </pc:cxnChg>
        <pc:cxnChg chg="add">
          <ac:chgData name="Vinay Sangam" userId="084001dc-6d89-4994-8b3b-758fd422cb48" providerId="ADAL" clId="{E396756D-6A9C-4D98-8A62-EC6673A8B831}" dt="2024-12-03T01:43:51.584" v="22" actId="26606"/>
          <ac:cxnSpMkLst>
            <pc:docMk/>
            <pc:sldMk cId="3913332355" sldId="265"/>
            <ac:cxnSpMk id="27" creationId="{B0A4F542-D561-4AFB-8321-EB900BAF0A0E}"/>
          </ac:cxnSpMkLst>
        </pc:cxnChg>
        <pc:cxnChg chg="add del">
          <ac:chgData name="Vinay Sangam" userId="084001dc-6d89-4994-8b3b-758fd422cb48" providerId="ADAL" clId="{E396756D-6A9C-4D98-8A62-EC6673A8B831}" dt="2024-12-03T01:43:51.544" v="21" actId="26606"/>
          <ac:cxnSpMkLst>
            <pc:docMk/>
            <pc:sldMk cId="3913332355" sldId="265"/>
            <ac:cxnSpMk id="28" creationId="{4436E0F2-A64B-471E-93C0-8DFE08CC57C8}"/>
          </ac:cxnSpMkLst>
        </pc:cxnChg>
        <pc:cxnChg chg="add del">
          <ac:chgData name="Vinay Sangam" userId="084001dc-6d89-4994-8b3b-758fd422cb48" providerId="ADAL" clId="{E396756D-6A9C-4D98-8A62-EC6673A8B831}" dt="2024-12-03T01:43:51.544" v="21" actId="26606"/>
          <ac:cxnSpMkLst>
            <pc:docMk/>
            <pc:sldMk cId="3913332355" sldId="265"/>
            <ac:cxnSpMk id="29" creationId="{DC1E3AB1-2A8C-4607-9FAE-D8BDB280FE1A}"/>
          </ac:cxnSpMkLst>
        </pc:cxnChg>
        <pc:cxnChg chg="add del">
          <ac:chgData name="Vinay Sangam" userId="084001dc-6d89-4994-8b3b-758fd422cb48" providerId="ADAL" clId="{E396756D-6A9C-4D98-8A62-EC6673A8B831}" dt="2024-12-03T01:43:51.544" v="21" actId="26606"/>
          <ac:cxnSpMkLst>
            <pc:docMk/>
            <pc:sldMk cId="3913332355" sldId="265"/>
            <ac:cxnSpMk id="30" creationId="{26D66059-832F-40B6-A35F-F56C8F38A1E7}"/>
          </ac:cxnSpMkLst>
        </pc:cxnChg>
        <pc:cxnChg chg="add del">
          <ac:chgData name="Vinay Sangam" userId="084001dc-6d89-4994-8b3b-758fd422cb48" providerId="ADAL" clId="{E396756D-6A9C-4D98-8A62-EC6673A8B831}" dt="2024-12-03T01:43:51.544" v="21" actId="26606"/>
          <ac:cxnSpMkLst>
            <pc:docMk/>
            <pc:sldMk cId="3913332355" sldId="265"/>
            <ac:cxnSpMk id="31" creationId="{A515E2ED-7EA9-448D-83FA-54C3DF9723BD}"/>
          </ac:cxnSpMkLst>
        </pc:cxnChg>
        <pc:cxnChg chg="add del">
          <ac:chgData name="Vinay Sangam" userId="084001dc-6d89-4994-8b3b-758fd422cb48" providerId="ADAL" clId="{E396756D-6A9C-4D98-8A62-EC6673A8B831}" dt="2024-12-03T01:43:51.544" v="21" actId="26606"/>
          <ac:cxnSpMkLst>
            <pc:docMk/>
            <pc:sldMk cId="3913332355" sldId="265"/>
            <ac:cxnSpMk id="32" creationId="{20595356-EABD-4767-AC9D-EA21FF115EC0}"/>
          </ac:cxnSpMkLst>
        </pc:cxnChg>
        <pc:cxnChg chg="add del">
          <ac:chgData name="Vinay Sangam" userId="084001dc-6d89-4994-8b3b-758fd422cb48" providerId="ADAL" clId="{E396756D-6A9C-4D98-8A62-EC6673A8B831}" dt="2024-12-03T01:43:51.544" v="21" actId="26606"/>
          <ac:cxnSpMkLst>
            <pc:docMk/>
            <pc:sldMk cId="3913332355" sldId="265"/>
            <ac:cxnSpMk id="33" creationId="{28CD9F06-9628-469C-B788-A894E3E08281}"/>
          </ac:cxnSpMkLst>
        </pc:cxnChg>
        <pc:cxnChg chg="add del">
          <ac:chgData name="Vinay Sangam" userId="084001dc-6d89-4994-8b3b-758fd422cb48" providerId="ADAL" clId="{E396756D-6A9C-4D98-8A62-EC6673A8B831}" dt="2024-12-03T01:43:51.544" v="21" actId="26606"/>
          <ac:cxnSpMkLst>
            <pc:docMk/>
            <pc:sldMk cId="3913332355" sldId="265"/>
            <ac:cxnSpMk id="34" creationId="{8550A431-0B61-421B-B4B7-24C0CFF0F938}"/>
          </ac:cxnSpMkLst>
        </pc:cxnChg>
        <pc:cxnChg chg="add del">
          <ac:chgData name="Vinay Sangam" userId="084001dc-6d89-4994-8b3b-758fd422cb48" providerId="ADAL" clId="{E396756D-6A9C-4D98-8A62-EC6673A8B831}" dt="2024-12-03T01:43:51.544" v="21" actId="26606"/>
          <ac:cxnSpMkLst>
            <pc:docMk/>
            <pc:sldMk cId="3913332355" sldId="265"/>
            <ac:cxnSpMk id="38" creationId="{13AC671C-E66F-43C5-A66A-C477339DD232}"/>
          </ac:cxnSpMkLst>
        </pc:cxnChg>
        <pc:cxnChg chg="add">
          <ac:chgData name="Vinay Sangam" userId="084001dc-6d89-4994-8b3b-758fd422cb48" providerId="ADAL" clId="{E396756D-6A9C-4D98-8A62-EC6673A8B831}" dt="2024-12-03T01:43:51.584" v="22" actId="26606"/>
          <ac:cxnSpMkLst>
            <pc:docMk/>
            <pc:sldMk cId="3913332355" sldId="265"/>
            <ac:cxnSpMk id="40" creationId="{A4D9248B-0006-4BFE-8110-40C16E45C0AC}"/>
          </ac:cxnSpMkLst>
        </pc:cxnChg>
        <pc:cxnChg chg="add">
          <ac:chgData name="Vinay Sangam" userId="084001dc-6d89-4994-8b3b-758fd422cb48" providerId="ADAL" clId="{E396756D-6A9C-4D98-8A62-EC6673A8B831}" dt="2024-12-03T01:43:51.584" v="22" actId="26606"/>
          <ac:cxnSpMkLst>
            <pc:docMk/>
            <pc:sldMk cId="3913332355" sldId="265"/>
            <ac:cxnSpMk id="41" creationId="{EE593BB5-7AFA-4C8F-AECA-CE733B1FD09E}"/>
          </ac:cxnSpMkLst>
        </pc:cxnChg>
        <pc:cxnChg chg="add">
          <ac:chgData name="Vinay Sangam" userId="084001dc-6d89-4994-8b3b-758fd422cb48" providerId="ADAL" clId="{E396756D-6A9C-4D98-8A62-EC6673A8B831}" dt="2024-12-03T01:43:51.584" v="22" actId="26606"/>
          <ac:cxnSpMkLst>
            <pc:docMk/>
            <pc:sldMk cId="3913332355" sldId="265"/>
            <ac:cxnSpMk id="42" creationId="{F521483B-CE28-412B-9C71-9BE081E9DCE3}"/>
          </ac:cxnSpMkLst>
        </pc:cxnChg>
        <pc:cxnChg chg="add">
          <ac:chgData name="Vinay Sangam" userId="084001dc-6d89-4994-8b3b-758fd422cb48" providerId="ADAL" clId="{E396756D-6A9C-4D98-8A62-EC6673A8B831}" dt="2024-12-03T01:43:51.584" v="22" actId="26606"/>
          <ac:cxnSpMkLst>
            <pc:docMk/>
            <pc:sldMk cId="3913332355" sldId="265"/>
            <ac:cxnSpMk id="43" creationId="{EC9F4738-DD27-44BE-98C6-AB0B2296BD2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A1BA9-9B71-4397-8ECE-EF514FD90CF0}" type="datetimeFigureOut">
              <a:rPr lang="en-US" smtClean="0"/>
              <a:t>02-Dec-24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5A788-E5F9-485B-B9BD-A1A2B1E0916D}" type="slidenum">
              <a:rPr lang="en-US" smtClean="0"/>
              <a:t>‹#›</a:t>
            </a:fld>
            <a:endParaRPr lang="en-US"/>
          </a:p>
        </p:txBody>
      </p:sp>
    </p:spTree>
    <p:extLst>
      <p:ext uri="{BB962C8B-B14F-4D97-AF65-F5344CB8AC3E}">
        <p14:creationId xmlns:p14="http://schemas.microsoft.com/office/powerpoint/2010/main" val="85580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E5A788-E5F9-485B-B9BD-A1A2B1E0916D}" type="slidenum">
              <a:rPr lang="en-US" smtClean="0"/>
              <a:t>1</a:t>
            </a:fld>
            <a:endParaRPr lang="en-US"/>
          </a:p>
        </p:txBody>
      </p:sp>
    </p:spTree>
    <p:extLst>
      <p:ext uri="{BB962C8B-B14F-4D97-AF65-F5344CB8AC3E}">
        <p14:creationId xmlns:p14="http://schemas.microsoft.com/office/powerpoint/2010/main" val="280647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ui-sans-serif"/>
              </a:rPr>
              <a:t>Traditional stroke risk models are often static, relying on fixed, limited data that doesn’t account for the changing health conditions of patients over time. This static nature can lead to missed opportunities for early detection, as these models fail to incorporate real-time or diverse data that could signal rising stroke risk earlier.</a:t>
            </a:r>
          </a:p>
          <a:p>
            <a:pPr algn="l"/>
            <a:r>
              <a:rPr lang="en-US" b="0" i="0" dirty="0">
                <a:solidFill>
                  <a:srgbClr val="ECECEC"/>
                </a:solidFill>
                <a:effectLst/>
                <a:latin typeface="ui-sans-serif"/>
              </a:rPr>
              <a:t>Our approach leverages advanced AI and machine learning techniques to overcome these limitations. By analyzing a wide range of dynamic, real-time data sources, we enable continuous, real-time updates to stroke risk assessments. This approach provides a more accurate, adaptive, and timely prediction of stroke risk, helping identify potential issues earlier and improve patient outcomes.</a:t>
            </a:r>
          </a:p>
          <a:p>
            <a:endParaRPr lang="en-US" dirty="0"/>
          </a:p>
        </p:txBody>
      </p:sp>
      <p:sp>
        <p:nvSpPr>
          <p:cNvPr id="4" name="Slide Number Placeholder 3"/>
          <p:cNvSpPr>
            <a:spLocks noGrp="1"/>
          </p:cNvSpPr>
          <p:nvPr>
            <p:ph type="sldNum" sz="quarter" idx="5"/>
          </p:nvPr>
        </p:nvSpPr>
        <p:spPr/>
        <p:txBody>
          <a:bodyPr/>
          <a:lstStyle/>
          <a:p>
            <a:fld id="{A4E5A788-E5F9-485B-B9BD-A1A2B1E0916D}" type="slidenum">
              <a:rPr lang="en-US" smtClean="0"/>
              <a:t>4</a:t>
            </a:fld>
            <a:endParaRPr lang="en-US"/>
          </a:p>
        </p:txBody>
      </p:sp>
    </p:spTree>
    <p:extLst>
      <p:ext uri="{BB962C8B-B14F-4D97-AF65-F5344CB8AC3E}">
        <p14:creationId xmlns:p14="http://schemas.microsoft.com/office/powerpoint/2010/main" val="67208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CECEC"/>
                </a:solidFill>
                <a:effectLst/>
                <a:latin typeface="ui-sans-serif"/>
              </a:rPr>
              <a:t>Performance of AI Models:</a:t>
            </a:r>
            <a:endParaRPr lang="en-US" b="0" i="0" dirty="0">
              <a:solidFill>
                <a:srgbClr val="ECECEC"/>
              </a:solidFill>
              <a:effectLst/>
              <a:latin typeface="ui-sans-serif"/>
            </a:endParaRPr>
          </a:p>
          <a:p>
            <a:pPr algn="l">
              <a:buFont typeface="+mj-lt"/>
              <a:buAutoNum type="arabicPeriod"/>
            </a:pPr>
            <a:r>
              <a:rPr lang="en-US" b="1" i="0" dirty="0">
                <a:solidFill>
                  <a:srgbClr val="ECECEC"/>
                </a:solidFill>
                <a:effectLst/>
                <a:latin typeface="ui-sans-serif"/>
              </a:rPr>
              <a:t>Improved Accuracy:</a:t>
            </a:r>
            <a:r>
              <a:rPr lang="en-US" b="0" i="0" dirty="0">
                <a:solidFill>
                  <a:srgbClr val="ECECEC"/>
                </a:solidFill>
                <a:effectLst/>
                <a:latin typeface="ui-sans-serif"/>
              </a:rPr>
              <a:t> AI models, particularly machine learning, consistently outperform traditional stroke risk models by offering higher predictive accuracy. They can analyze complex patterns in data that traditional models may miss, leading to more precise risk predictions.</a:t>
            </a:r>
          </a:p>
          <a:p>
            <a:pPr algn="l">
              <a:buFont typeface="+mj-lt"/>
              <a:buAutoNum type="arabicPeriod"/>
            </a:pPr>
            <a:r>
              <a:rPr lang="en-US" b="1" i="0" dirty="0">
                <a:solidFill>
                  <a:srgbClr val="ECECEC"/>
                </a:solidFill>
                <a:effectLst/>
                <a:latin typeface="ui-sans-serif"/>
              </a:rPr>
              <a:t>Personalized Risk Predictions:</a:t>
            </a:r>
            <a:r>
              <a:rPr lang="en-US" b="0" i="0" dirty="0">
                <a:solidFill>
                  <a:srgbClr val="ECECEC"/>
                </a:solidFill>
                <a:effectLst/>
                <a:latin typeface="ui-sans-serif"/>
              </a:rPr>
              <a:t> AI tools can tailor stroke risk assessments to individual patients by considering a wide variety of factors, including real-time data from sources like wearables and surveys. This personalized approach ensures that each patient receives a risk prediction that is specific to their unique health profile.</a:t>
            </a:r>
          </a:p>
          <a:p>
            <a:pPr algn="l">
              <a:buFont typeface="+mj-lt"/>
              <a:buAutoNum type="arabicPeriod"/>
            </a:pPr>
            <a:r>
              <a:rPr lang="en-US" b="1" i="0" dirty="0">
                <a:solidFill>
                  <a:srgbClr val="ECECEC"/>
                </a:solidFill>
                <a:effectLst/>
                <a:latin typeface="ui-sans-serif"/>
              </a:rPr>
              <a:t>Early Detection of Stroke Risk:</a:t>
            </a:r>
            <a:r>
              <a:rPr lang="en-US" b="0" i="0" dirty="0">
                <a:solidFill>
                  <a:srgbClr val="ECECEC"/>
                </a:solidFill>
                <a:effectLst/>
                <a:latin typeface="ui-sans-serif"/>
              </a:rPr>
              <a:t> One of the key advantages of AI tools is their ability to identify individuals at high risk of stroke before clinical symptoms appear. By analyzing a broad set of data points, AI can spot early warning signs of stroke risk, enabling healthcare providers to intervene earlier and potentially prevent strokes.</a:t>
            </a:r>
          </a:p>
          <a:p>
            <a:pPr algn="l"/>
            <a:r>
              <a:rPr lang="en-US" b="1" i="0" dirty="0">
                <a:solidFill>
                  <a:srgbClr val="ECECEC"/>
                </a:solidFill>
                <a:effectLst/>
                <a:latin typeface="ui-sans-serif"/>
              </a:rPr>
              <a:t>Real-Time Integration:</a:t>
            </a:r>
            <a:endParaRPr lang="en-US" b="0" i="0" dirty="0">
              <a:solidFill>
                <a:srgbClr val="ECECEC"/>
              </a:solidFill>
              <a:effectLst/>
              <a:latin typeface="ui-sans-serif"/>
            </a:endParaRPr>
          </a:p>
          <a:p>
            <a:pPr algn="l"/>
            <a:r>
              <a:rPr lang="en-US" b="0" i="0" dirty="0">
                <a:solidFill>
                  <a:srgbClr val="ECECEC"/>
                </a:solidFill>
                <a:effectLst/>
                <a:latin typeface="ui-sans-serif"/>
              </a:rPr>
              <a:t>AI models can be integrated directly into Electronic Health Record (EHR) systems, providing real-time stroke risk assessments as part of the healthcare provider’s workflow. This integration ensures that actionable insights are available immediately, allowing healthcare professionals to make informed decisions during patient interactions. This seamless access to real-time data improves decision-making and can help healthcare providers take timely actions to mitigate stroke risk.</a:t>
            </a:r>
          </a:p>
          <a:p>
            <a:endParaRPr lang="en-US" dirty="0"/>
          </a:p>
        </p:txBody>
      </p:sp>
      <p:sp>
        <p:nvSpPr>
          <p:cNvPr id="4" name="Slide Number Placeholder 3"/>
          <p:cNvSpPr>
            <a:spLocks noGrp="1"/>
          </p:cNvSpPr>
          <p:nvPr>
            <p:ph type="sldNum" sz="quarter" idx="5"/>
          </p:nvPr>
        </p:nvSpPr>
        <p:spPr/>
        <p:txBody>
          <a:bodyPr/>
          <a:lstStyle/>
          <a:p>
            <a:fld id="{A4E5A788-E5F9-485B-B9BD-A1A2B1E0916D}" type="slidenum">
              <a:rPr lang="en-US" smtClean="0"/>
              <a:t>7</a:t>
            </a:fld>
            <a:endParaRPr lang="en-US"/>
          </a:p>
        </p:txBody>
      </p:sp>
    </p:spTree>
    <p:extLst>
      <p:ext uri="{BB962C8B-B14F-4D97-AF65-F5344CB8AC3E}">
        <p14:creationId xmlns:p14="http://schemas.microsoft.com/office/powerpoint/2010/main" val="117522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effectLst/>
              </a:rPr>
              <a:t>Advantages of AI-Based Stroke Risk Tools:</a:t>
            </a:r>
            <a:endParaRPr lang="en-US" dirty="0">
              <a:effectLst/>
            </a:endParaRPr>
          </a:p>
          <a:p>
            <a:pPr>
              <a:buFont typeface="+mj-lt"/>
              <a:buAutoNum type="arabicPeriod"/>
            </a:pPr>
            <a:r>
              <a:rPr lang="en-US" b="1" dirty="0">
                <a:effectLst/>
              </a:rPr>
              <a:t>Dynamic and Personalized:</a:t>
            </a:r>
            <a:r>
              <a:rPr lang="en-US" dirty="0">
                <a:effectLst/>
              </a:rPr>
              <a:t> AI-based tools continuously update risk predictions in real-time, using fresh data from sources like wearables and surveys. This makes the predictions more personalized and responsive to a patient's evolving health status, unlike traditional models that use static data.</a:t>
            </a:r>
          </a:p>
          <a:p>
            <a:pPr>
              <a:buFont typeface="+mj-lt"/>
              <a:buAutoNum type="arabicPeriod"/>
            </a:pPr>
            <a:r>
              <a:rPr lang="en-US" b="1" dirty="0">
                <a:effectLst/>
              </a:rPr>
              <a:t>Improved Predictive Power:</a:t>
            </a:r>
            <a:r>
              <a:rPr lang="en-US" dirty="0">
                <a:effectLst/>
              </a:rPr>
              <a:t> AI has the ability to identify complex, hidden relationships between various risk factors, improving the accuracy of early stroke detection. This can help identify patients at risk earlier, leading to more timely interventions.</a:t>
            </a:r>
          </a:p>
          <a:p>
            <a:pPr>
              <a:buFont typeface="+mj-lt"/>
              <a:buAutoNum type="arabicPeriod"/>
            </a:pPr>
            <a:r>
              <a:rPr lang="en-US" b="1" dirty="0">
                <a:effectLst/>
              </a:rPr>
              <a:t>Challenges:</a:t>
            </a:r>
            <a:endParaRPr lang="en-US" dirty="0">
              <a:effectLst/>
            </a:endParaRPr>
          </a:p>
          <a:p>
            <a:pPr>
              <a:buFont typeface="+mj-lt"/>
              <a:buAutoNum type="arabicPeriod"/>
            </a:pPr>
            <a:r>
              <a:rPr lang="en-US" b="1" dirty="0">
                <a:effectLst/>
              </a:rPr>
              <a:t>Data Privacy &amp; Security:</a:t>
            </a:r>
            <a:r>
              <a:rPr lang="en-US" dirty="0">
                <a:effectLst/>
              </a:rPr>
              <a:t> AI tools handle sensitive patient data, which requires strict compliance with privacy regulations like HIPAA to ensure the data is secure and confidential.</a:t>
            </a:r>
          </a:p>
          <a:p>
            <a:pPr>
              <a:buFont typeface="+mj-lt"/>
              <a:buAutoNum type="arabicPeriod"/>
            </a:pPr>
            <a:r>
              <a:rPr lang="en-US" b="1" dirty="0">
                <a:effectLst/>
              </a:rPr>
              <a:t>Model Interpretability:</a:t>
            </a:r>
            <a:r>
              <a:rPr lang="en-US" dirty="0">
                <a:effectLst/>
              </a:rPr>
              <a:t> Many machine learning models, especially deep learning ones, are often viewed as "black boxes" due to their complexity. This makes it difficult for clinicians to fully understand how the model arrived at a particular prediction, which can affect trust and clinical adoption.</a:t>
            </a:r>
          </a:p>
          <a:p>
            <a:pPr>
              <a:buFont typeface="+mj-lt"/>
              <a:buAutoNum type="arabicPeriod"/>
            </a:pPr>
            <a:r>
              <a:rPr lang="en-US" b="1" dirty="0">
                <a:effectLst/>
              </a:rPr>
              <a:t>Bias in Data:</a:t>
            </a:r>
            <a:r>
              <a:rPr lang="en-US" dirty="0">
                <a:effectLst/>
              </a:rPr>
              <a:t> If the data used to train AI models is biased or unrepresentative of certain demographic groups, it can lead to inaccurate predictions. For instance, underrepresentation of certain age groups, genders, or ethnicities may result in models that don't work as well for those populations.</a:t>
            </a:r>
          </a:p>
          <a:p>
            <a:pPr>
              <a:buFont typeface="+mj-lt"/>
              <a:buAutoNum type="arabicPeriod"/>
            </a:pPr>
            <a:r>
              <a:rPr lang="en-US" b="1" dirty="0">
                <a:effectLst/>
              </a:rPr>
              <a:t>Future Improvements:</a:t>
            </a:r>
            <a:endParaRPr lang="en-US" dirty="0">
              <a:effectLst/>
            </a:endParaRPr>
          </a:p>
          <a:p>
            <a:pPr>
              <a:buFont typeface="+mj-lt"/>
              <a:buAutoNum type="arabicPeriod"/>
            </a:pPr>
            <a:r>
              <a:rPr lang="en-US" b="1" dirty="0">
                <a:effectLst/>
              </a:rPr>
              <a:t>Integration with Multimodal Data:</a:t>
            </a:r>
            <a:r>
              <a:rPr lang="en-US" dirty="0">
                <a:effectLst/>
              </a:rPr>
              <a:t> Future AI models could integrate even more diverse data types, such as genetic information or advanced imaging, to create more accurate and comprehensive stroke risk predictions.</a:t>
            </a:r>
          </a:p>
          <a:p>
            <a:pPr>
              <a:buFont typeface="+mj-lt"/>
              <a:buAutoNum type="arabicPeriod"/>
            </a:pPr>
            <a:r>
              <a:rPr lang="en-US" b="1" dirty="0">
                <a:effectLst/>
              </a:rPr>
              <a:t>Continuous Monitoring:</a:t>
            </a:r>
            <a:r>
              <a:rPr lang="en-US" dirty="0">
                <a:effectLst/>
              </a:rPr>
              <a:t> AI could be used for ongoing patient monitoring through real-time data from wearables, enabling immediate alerts for changes in stroke risk. This continuous monitoring could help detect risk factors as they arise, leading to more proactive care.</a:t>
            </a:r>
          </a:p>
          <a:p>
            <a:br>
              <a:rPr lang="en-US" dirty="0">
                <a:effectLst/>
              </a:rPr>
            </a:br>
            <a:endParaRPr lang="en-US" dirty="0"/>
          </a:p>
        </p:txBody>
      </p:sp>
      <p:sp>
        <p:nvSpPr>
          <p:cNvPr id="4" name="Slide Number Placeholder 3"/>
          <p:cNvSpPr>
            <a:spLocks noGrp="1"/>
          </p:cNvSpPr>
          <p:nvPr>
            <p:ph type="sldNum" sz="quarter" idx="5"/>
          </p:nvPr>
        </p:nvSpPr>
        <p:spPr/>
        <p:txBody>
          <a:bodyPr/>
          <a:lstStyle/>
          <a:p>
            <a:fld id="{A4E5A788-E5F9-485B-B9BD-A1A2B1E0916D}" type="slidenum">
              <a:rPr lang="en-US" smtClean="0"/>
              <a:t>8</a:t>
            </a:fld>
            <a:endParaRPr lang="en-US"/>
          </a:p>
        </p:txBody>
      </p:sp>
    </p:spTree>
    <p:extLst>
      <p:ext uri="{BB962C8B-B14F-4D97-AF65-F5344CB8AC3E}">
        <p14:creationId xmlns:p14="http://schemas.microsoft.com/office/powerpoint/2010/main" val="158297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5830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6341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758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02-Dec-24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6247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1321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759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9676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8589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0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2980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02-Dec-24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485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02-Dec-24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25888968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28F4D-415E-89AD-AC6B-E71B88594148}"/>
              </a:ext>
            </a:extLst>
          </p:cNvPr>
          <p:cNvSpPr>
            <a:spLocks noGrp="1"/>
          </p:cNvSpPr>
          <p:nvPr>
            <p:ph type="ctrTitle"/>
          </p:nvPr>
        </p:nvSpPr>
        <p:spPr>
          <a:xfrm>
            <a:off x="479834" y="345244"/>
            <a:ext cx="8178391" cy="2551866"/>
          </a:xfrm>
        </p:spPr>
        <p:txBody>
          <a:bodyPr>
            <a:noAutofit/>
          </a:bodyPr>
          <a:lstStyle/>
          <a:p>
            <a:pPr algn="l"/>
            <a:r>
              <a:rPr lang="en-US" sz="4000" b="1" dirty="0">
                <a:latin typeface="Times New Roman" panose="02020603050405020304" pitchFamily="18" charset="0"/>
                <a:cs typeface="Times New Roman" panose="02020603050405020304" pitchFamily="18" charset="0"/>
              </a:rPr>
              <a:t>AI-Based Predictive Tools for Stroke Risk Evaluation and Prevention</a:t>
            </a:r>
          </a:p>
        </p:txBody>
      </p:sp>
      <p:sp>
        <p:nvSpPr>
          <p:cNvPr id="3" name="Subtitle 2">
            <a:extLst>
              <a:ext uri="{FF2B5EF4-FFF2-40B4-BE49-F238E27FC236}">
                <a16:creationId xmlns:a16="http://schemas.microsoft.com/office/drawing/2014/main" id="{76A5719D-0665-14B8-1F5A-5BA5BDDB79F0}"/>
              </a:ext>
            </a:extLst>
          </p:cNvPr>
          <p:cNvSpPr>
            <a:spLocks noGrp="1"/>
          </p:cNvSpPr>
          <p:nvPr>
            <p:ph type="subTitle" idx="1"/>
          </p:nvPr>
        </p:nvSpPr>
        <p:spPr>
          <a:xfrm>
            <a:off x="491811" y="3451857"/>
            <a:ext cx="6083928" cy="2041558"/>
          </a:xfrm>
        </p:spPr>
        <p:txBody>
          <a:bodyPr>
            <a:normAutofit/>
          </a:bodyPr>
          <a:lstStyle/>
          <a:p>
            <a:pPr algn="l"/>
            <a:r>
              <a:rPr lang="en-US" dirty="0"/>
              <a:t>Team Members:</a:t>
            </a:r>
            <a:br>
              <a:rPr lang="en-US" dirty="0"/>
            </a:br>
            <a:br>
              <a:rPr lang="en-US" dirty="0"/>
            </a:br>
            <a:r>
              <a:rPr lang="en-US" dirty="0"/>
              <a:t>Sangam Vinay </a:t>
            </a:r>
            <a:br>
              <a:rPr lang="en-US" dirty="0"/>
            </a:br>
            <a:r>
              <a:rPr lang="en-US" dirty="0"/>
              <a:t>Sankar Guntupalli                          Venkata shiva Ramakrishna kurrarapu</a:t>
            </a:r>
          </a:p>
          <a:p>
            <a:pPr algn="l"/>
            <a:endParaRPr lang="en-US" dirty="0"/>
          </a:p>
          <a:p>
            <a:pPr algn="l"/>
            <a:endParaRPr lang="en-US" dirty="0"/>
          </a:p>
        </p:txBody>
      </p:sp>
      <p:pic>
        <p:nvPicPr>
          <p:cNvPr id="31" name="Picture 30" descr="Colored pencils inside a pencil holder which is on top of a wood table">
            <a:extLst>
              <a:ext uri="{FF2B5EF4-FFF2-40B4-BE49-F238E27FC236}">
                <a16:creationId xmlns:a16="http://schemas.microsoft.com/office/drawing/2014/main" id="{316C42D4-008C-86DC-C232-32E11E0FC4F3}"/>
              </a:ext>
            </a:extLst>
          </p:cNvPr>
          <p:cNvPicPr>
            <a:picLocks noChangeAspect="1"/>
          </p:cNvPicPr>
          <p:nvPr/>
        </p:nvPicPr>
        <p:blipFill>
          <a:blip r:embed="rId3"/>
          <a:srcRect l="55050" r="10618" b="2"/>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32" name="Straight Connector 3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5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FD602-5A25-56D6-E610-BD0DB3B2886D}"/>
              </a:ext>
            </a:extLst>
          </p:cNvPr>
          <p:cNvSpPr>
            <a:spLocks noGrp="1"/>
          </p:cNvSpPr>
          <p:nvPr>
            <p:ph type="title"/>
          </p:nvPr>
        </p:nvSpPr>
        <p:spPr>
          <a:xfrm>
            <a:off x="2194560" y="1239078"/>
            <a:ext cx="7802880" cy="3231543"/>
          </a:xfrm>
        </p:spPr>
        <p:txBody>
          <a:bodyPr vert="horz" lIns="91440" tIns="45720" rIns="91440" bIns="45720" rtlCol="0" anchor="b">
            <a:normAutofit/>
          </a:bodyPr>
          <a:lstStyle/>
          <a:p>
            <a:pPr algn="ctr"/>
            <a:r>
              <a:rPr lang="en-US" sz="6600" dirty="0"/>
              <a:t>Thank you</a:t>
            </a:r>
          </a:p>
        </p:txBody>
      </p:sp>
      <p:cxnSp>
        <p:nvCxnSpPr>
          <p:cNvPr id="25" name="Straight Connector 24">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33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79DA-0C36-4166-4C61-7B16CF213974}"/>
              </a:ext>
            </a:extLst>
          </p:cNvPr>
          <p:cNvSpPr>
            <a:spLocks noGrp="1"/>
          </p:cNvSpPr>
          <p:nvPr>
            <p:ph type="title"/>
          </p:nvPr>
        </p:nvSpPr>
        <p:spPr/>
        <p:txBody>
          <a:bodyPr/>
          <a:lstStyle/>
          <a:p>
            <a:r>
              <a:rPr lang="en-US" dirty="0"/>
              <a:t>Introduction</a:t>
            </a:r>
          </a:p>
        </p:txBody>
      </p:sp>
      <p:sp>
        <p:nvSpPr>
          <p:cNvPr id="4" name="Rectangle 1">
            <a:extLst>
              <a:ext uri="{FF2B5EF4-FFF2-40B4-BE49-F238E27FC236}">
                <a16:creationId xmlns:a16="http://schemas.microsoft.com/office/drawing/2014/main" id="{4F473524-35DD-2110-8841-DF1A026DDFFF}"/>
              </a:ext>
            </a:extLst>
          </p:cNvPr>
          <p:cNvSpPr>
            <a:spLocks noGrp="1" noChangeArrowheads="1"/>
          </p:cNvSpPr>
          <p:nvPr>
            <p:ph idx="1"/>
          </p:nvPr>
        </p:nvSpPr>
        <p:spPr bwMode="auto">
          <a:xfrm>
            <a:off x="1143000" y="1949671"/>
            <a:ext cx="1114481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Stroke as a Global Health Challenge:</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Stroke is a leading cause of mortality and morbidity worldwide, affecting millions annually.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It leads to long-term disability and poses significant economic and social burdens on healthcare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Challenges with Traditional Models: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Traditional stroke risk assessment models rely on static parameters and limited datasets.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These models often fail to provide timely diagnoses or effective preventive measures, leading to poor patient outcomes.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Our Project's Vision:</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To innovate stroke risk evaluation through the development of </a:t>
            </a:r>
            <a:r>
              <a:rPr kumimoji="0" lang="en-US" altLang="en-US" sz="1900" b="1" i="0" u="none" strike="noStrike" cap="none" normalizeH="0" baseline="0" dirty="0">
                <a:ln>
                  <a:noFill/>
                </a:ln>
                <a:solidFill>
                  <a:schemeClr val="tx1"/>
                </a:solidFill>
                <a:effectLst/>
              </a:rPr>
              <a:t>AI-based predictive tools</a:t>
            </a:r>
            <a:r>
              <a:rPr kumimoji="0" lang="en-US" altLang="en-US" sz="19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rPr>
              <a:t>Use machine learning to provide more accurate, dynamic, and individualized stroke risk assessments.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7917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4869-90F6-77E2-484A-9BEB3A6648EE}"/>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292D5D15-555C-26F1-4C1D-042E7A3FB2EF}"/>
              </a:ext>
            </a:extLst>
          </p:cNvPr>
          <p:cNvSpPr>
            <a:spLocks noGrp="1"/>
          </p:cNvSpPr>
          <p:nvPr>
            <p:ph idx="1"/>
          </p:nvPr>
        </p:nvSpPr>
        <p:spPr>
          <a:xfrm>
            <a:off x="1143000" y="1674577"/>
            <a:ext cx="10382061" cy="4173962"/>
          </a:xfrm>
        </p:spPr>
        <p:txBody>
          <a:bodyPr>
            <a:noAutofit/>
          </a:bodyPr>
          <a:lstStyle/>
          <a:p>
            <a:pPr>
              <a:buFont typeface="Arial" panose="020B0604020202020204" pitchFamily="34" charset="0"/>
              <a:buChar char="•"/>
            </a:pPr>
            <a:r>
              <a:rPr lang="en-US" sz="1900" b="1" dirty="0"/>
              <a:t>Traditional Stroke Prediction:</a:t>
            </a:r>
            <a:endParaRPr lang="en-US" sz="1900" dirty="0"/>
          </a:p>
          <a:p>
            <a:pPr marL="742950" lvl="1" indent="-285750">
              <a:buFont typeface="Arial" panose="020B0604020202020204" pitchFamily="34" charset="0"/>
              <a:buChar char="•"/>
            </a:pPr>
            <a:r>
              <a:rPr lang="en-US" sz="1900" dirty="0"/>
              <a:t>Existing models, like the </a:t>
            </a:r>
            <a:r>
              <a:rPr lang="en-US" sz="1900" b="1" dirty="0"/>
              <a:t>Framingham Risk Score</a:t>
            </a:r>
            <a:r>
              <a:rPr lang="en-US" sz="1900" dirty="0"/>
              <a:t>, rely on fixed risk factors (e.g., age, blood pressure, smoking status) but do not integrate diverse, dynamic data sources.</a:t>
            </a:r>
          </a:p>
          <a:p>
            <a:pPr marL="742950" lvl="1" indent="-285750">
              <a:buFont typeface="Arial" panose="020B0604020202020204" pitchFamily="34" charset="0"/>
              <a:buChar char="•"/>
            </a:pPr>
            <a:r>
              <a:rPr lang="en-US" sz="1900" dirty="0"/>
              <a:t>Limited capacity to adapt to new, real-time information from patient surveys, wearable devices, and electronic health records (EHRs).</a:t>
            </a:r>
          </a:p>
          <a:p>
            <a:pPr>
              <a:buFont typeface="Arial" panose="020B0604020202020204" pitchFamily="34" charset="0"/>
              <a:buChar char="•"/>
            </a:pPr>
            <a:r>
              <a:rPr lang="en-US" sz="1900" b="1" dirty="0"/>
              <a:t>AI and Machine Learning in Healthcare:</a:t>
            </a:r>
            <a:endParaRPr lang="en-US" sz="1900" dirty="0"/>
          </a:p>
          <a:p>
            <a:pPr marL="742950" lvl="1" indent="-285750">
              <a:buFont typeface="Arial" panose="020B0604020202020204" pitchFamily="34" charset="0"/>
              <a:buChar char="•"/>
            </a:pPr>
            <a:r>
              <a:rPr lang="en-US" sz="1900" dirty="0"/>
              <a:t>AI-driven predictive tools can handle large, multi-dimensional datasets, uncover hidden patterns, and provide </a:t>
            </a:r>
            <a:r>
              <a:rPr lang="en-US" sz="1900" b="1" dirty="0"/>
              <a:t>real-time insights</a:t>
            </a:r>
            <a:r>
              <a:rPr lang="en-US" sz="1900" dirty="0"/>
              <a:t>.</a:t>
            </a:r>
          </a:p>
          <a:p>
            <a:pPr marL="742950" lvl="1" indent="-285750">
              <a:buFont typeface="Arial" panose="020B0604020202020204" pitchFamily="34" charset="0"/>
              <a:buChar char="•"/>
            </a:pPr>
            <a:r>
              <a:rPr lang="en-US" sz="1900" b="1" dirty="0"/>
              <a:t>Machine learning</a:t>
            </a:r>
            <a:r>
              <a:rPr lang="en-US" sz="1900" dirty="0"/>
              <a:t> allows for continuous improvement in risk prediction as new data becomes available.</a:t>
            </a:r>
          </a:p>
          <a:p>
            <a:pPr>
              <a:buFont typeface="Arial" panose="020B0604020202020204" pitchFamily="34" charset="0"/>
              <a:buChar char="•"/>
            </a:pPr>
            <a:r>
              <a:rPr lang="en-US" sz="1900" b="1" dirty="0"/>
              <a:t>Importance of Dynamic Data:</a:t>
            </a:r>
            <a:endParaRPr lang="en-US" sz="1900" dirty="0"/>
          </a:p>
          <a:p>
            <a:pPr marL="742950" lvl="1" indent="-285750">
              <a:buFont typeface="Arial" panose="020B0604020202020204" pitchFamily="34" charset="0"/>
              <a:buChar char="•"/>
            </a:pPr>
            <a:r>
              <a:rPr lang="en-US" sz="1900" dirty="0"/>
              <a:t>The integration of </a:t>
            </a:r>
            <a:r>
              <a:rPr lang="en-US" sz="1900" b="1" dirty="0"/>
              <a:t>wearable devices</a:t>
            </a:r>
            <a:r>
              <a:rPr lang="en-US" sz="1900" dirty="0"/>
              <a:t> (e.g., heart rate monitors) and </a:t>
            </a:r>
            <a:r>
              <a:rPr lang="en-US" sz="1900" b="1" dirty="0"/>
              <a:t>EHRs</a:t>
            </a:r>
            <a:r>
              <a:rPr lang="en-US" sz="1900" dirty="0"/>
              <a:t> allows for the collection of real-time data that reflects the patient’s current health status, enabling more personalized and timely predictions.</a:t>
            </a:r>
          </a:p>
          <a:p>
            <a:endParaRPr lang="en-US" sz="1900" dirty="0"/>
          </a:p>
        </p:txBody>
      </p:sp>
    </p:spTree>
    <p:extLst>
      <p:ext uri="{BB962C8B-B14F-4D97-AF65-F5344CB8AC3E}">
        <p14:creationId xmlns:p14="http://schemas.microsoft.com/office/powerpoint/2010/main" val="415999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2EEE-F2B9-DA0A-2B04-1DFE1AC7306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6675142-C7F2-0166-A999-9F0BC047E906}"/>
              </a:ext>
            </a:extLst>
          </p:cNvPr>
          <p:cNvSpPr>
            <a:spLocks noGrp="1"/>
          </p:cNvSpPr>
          <p:nvPr>
            <p:ph idx="1"/>
          </p:nvPr>
        </p:nvSpPr>
        <p:spPr>
          <a:xfrm>
            <a:off x="1143000" y="1837538"/>
            <a:ext cx="9906000" cy="4024424"/>
          </a:xfrm>
        </p:spPr>
        <p:txBody>
          <a:bodyPr>
            <a:normAutofit/>
          </a:bodyPr>
          <a:lstStyle/>
          <a:p>
            <a:pPr>
              <a:buFont typeface="Arial" panose="020B0604020202020204" pitchFamily="34" charset="0"/>
              <a:buChar char="•"/>
            </a:pPr>
            <a:r>
              <a:rPr lang="en-US" sz="1900" b="1" dirty="0"/>
              <a:t>Limitations of Current Stroke Risk Models:</a:t>
            </a:r>
            <a:endParaRPr lang="en-US" sz="1900" dirty="0"/>
          </a:p>
          <a:p>
            <a:pPr marL="742950" lvl="1" indent="-285750">
              <a:buFont typeface="Arial" panose="020B0604020202020204" pitchFamily="34" charset="0"/>
              <a:buChar char="•"/>
            </a:pPr>
            <a:r>
              <a:rPr lang="en-US" sz="1900" b="1" dirty="0"/>
              <a:t>Static Nature:</a:t>
            </a:r>
            <a:r>
              <a:rPr lang="en-US" sz="1900" dirty="0"/>
              <a:t> Traditional models use limited, static data that fails to adapt to evolving patient conditions.</a:t>
            </a:r>
          </a:p>
          <a:p>
            <a:pPr marL="742950" lvl="1" indent="-285750">
              <a:buFont typeface="Arial" panose="020B0604020202020204" pitchFamily="34" charset="0"/>
              <a:buChar char="•"/>
            </a:pPr>
            <a:r>
              <a:rPr lang="en-US" sz="1900" b="1" dirty="0"/>
              <a:t>Missed Opportunities for Early Detection:</a:t>
            </a:r>
            <a:r>
              <a:rPr lang="en-US" sz="1900" dirty="0"/>
              <a:t> Due to their inability to leverage diverse and real-time data, existing models may miss early signs of stroke risk.</a:t>
            </a:r>
          </a:p>
          <a:p>
            <a:pPr>
              <a:buFont typeface="Arial" panose="020B0604020202020204" pitchFamily="34" charset="0"/>
              <a:buChar char="•"/>
            </a:pPr>
            <a:r>
              <a:rPr lang="en-US" sz="1900" b="1" dirty="0"/>
              <a:t>Our Approach:</a:t>
            </a:r>
            <a:endParaRPr lang="en-US" sz="1900" dirty="0"/>
          </a:p>
          <a:p>
            <a:pPr marL="742950" lvl="1" indent="-285750">
              <a:buFont typeface="Arial" panose="020B0604020202020204" pitchFamily="34" charset="0"/>
              <a:buChar char="•"/>
            </a:pPr>
            <a:r>
              <a:rPr lang="en-US" sz="1900" dirty="0"/>
              <a:t>Use of </a:t>
            </a:r>
            <a:r>
              <a:rPr lang="en-US" sz="1900" b="1" dirty="0"/>
              <a:t>advanced AI</a:t>
            </a:r>
            <a:r>
              <a:rPr lang="en-US" sz="1900" dirty="0"/>
              <a:t> and </a:t>
            </a:r>
            <a:r>
              <a:rPr lang="en-US" sz="1900" b="1" dirty="0"/>
              <a:t>machine learning</a:t>
            </a:r>
            <a:r>
              <a:rPr lang="en-US" sz="1900" dirty="0"/>
              <a:t> techniques to address these shortcomings by analyzing diverse and dynamic data sources.</a:t>
            </a:r>
          </a:p>
          <a:p>
            <a:pPr marL="742950" lvl="1" indent="-285750">
              <a:buFont typeface="Arial" panose="020B0604020202020204" pitchFamily="34" charset="0"/>
              <a:buChar char="•"/>
            </a:pPr>
            <a:r>
              <a:rPr lang="en-US" sz="1900" b="1" dirty="0"/>
              <a:t>Dynamic Risk Assessment:</a:t>
            </a:r>
            <a:r>
              <a:rPr lang="en-US" sz="1900" dirty="0"/>
              <a:t> Real-time, continuously updated risk predictions using multi-source data.</a:t>
            </a:r>
          </a:p>
          <a:p>
            <a:endParaRPr lang="en-US" sz="1900" dirty="0"/>
          </a:p>
        </p:txBody>
      </p:sp>
    </p:spTree>
    <p:extLst>
      <p:ext uri="{BB962C8B-B14F-4D97-AF65-F5344CB8AC3E}">
        <p14:creationId xmlns:p14="http://schemas.microsoft.com/office/powerpoint/2010/main" val="76875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370E2-B085-C0DC-D6A8-7A3CD1088D46}"/>
              </a:ext>
            </a:extLst>
          </p:cNvPr>
          <p:cNvSpPr>
            <a:spLocks noGrp="1"/>
          </p:cNvSpPr>
          <p:nvPr>
            <p:ph type="title"/>
          </p:nvPr>
        </p:nvSpPr>
        <p:spPr/>
        <p:txBody>
          <a:bodyPr/>
          <a:lstStyle/>
          <a:p>
            <a:r>
              <a:rPr lang="en-US" dirty="0"/>
              <a:t>Methodology</a:t>
            </a:r>
          </a:p>
        </p:txBody>
      </p:sp>
      <p:sp>
        <p:nvSpPr>
          <p:cNvPr id="4" name="Rectangle 1">
            <a:extLst>
              <a:ext uri="{FF2B5EF4-FFF2-40B4-BE49-F238E27FC236}">
                <a16:creationId xmlns:a16="http://schemas.microsoft.com/office/drawing/2014/main" id="{FABE82C0-463C-6FDB-D379-F64B18A07AC9}"/>
              </a:ext>
            </a:extLst>
          </p:cNvPr>
          <p:cNvSpPr>
            <a:spLocks noGrp="1" noChangeArrowheads="1"/>
          </p:cNvSpPr>
          <p:nvPr>
            <p:ph idx="1"/>
          </p:nvPr>
        </p:nvSpPr>
        <p:spPr bwMode="auto">
          <a:xfrm>
            <a:off x="1143000" y="1656055"/>
            <a:ext cx="10753253"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Collection and Preprocessing:</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Multidimensional Datasets:</a:t>
            </a:r>
            <a:r>
              <a:rPr kumimoji="0" lang="en-US" altLang="en-US" sz="1900" b="0" i="0" u="none" strike="noStrike" cap="none" normalizeH="0" baseline="0" dirty="0">
                <a:ln>
                  <a:noFill/>
                </a:ln>
                <a:solidFill>
                  <a:schemeClr val="tx1"/>
                </a:solidFill>
                <a:effectLst/>
              </a:rPr>
              <a:t> We collect data from </a:t>
            </a:r>
            <a:r>
              <a:rPr kumimoji="0" lang="en-US" altLang="en-US" sz="1900" b="1" i="0" u="none" strike="noStrike" cap="none" normalizeH="0" baseline="0" dirty="0">
                <a:ln>
                  <a:noFill/>
                </a:ln>
                <a:solidFill>
                  <a:schemeClr val="tx1"/>
                </a:solidFill>
                <a:effectLst/>
              </a:rPr>
              <a:t>EHRs</a:t>
            </a:r>
            <a:r>
              <a:rPr kumimoji="0" lang="en-US" altLang="en-US" sz="1900" b="0" i="0" u="none" strike="noStrike" cap="none" normalizeH="0" baseline="0" dirty="0">
                <a:ln>
                  <a:noFill/>
                </a:ln>
                <a:solidFill>
                  <a:schemeClr val="tx1"/>
                </a:solidFill>
                <a:effectLst/>
              </a:rPr>
              <a:t>, patient surveys, wearable devices, and other health-related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Preprocessing:</a:t>
            </a:r>
            <a:r>
              <a:rPr kumimoji="0" lang="en-US" altLang="en-US" sz="1900" b="0" i="0" u="none" strike="noStrike" cap="none" normalizeH="0" baseline="0" dirty="0">
                <a:ln>
                  <a:noFill/>
                </a:ln>
                <a:solidFill>
                  <a:schemeClr val="tx1"/>
                </a:solidFill>
                <a:effectLst/>
              </a:rPr>
              <a:t> Cleaning, handling missing values, and </a:t>
            </a:r>
            <a:r>
              <a:rPr kumimoji="0" lang="en-US" altLang="en-US" sz="1900" b="1" i="0" u="none" strike="noStrike" cap="none" normalizeH="0" baseline="0" dirty="0">
                <a:ln>
                  <a:noFill/>
                </a:ln>
                <a:solidFill>
                  <a:schemeClr val="tx1"/>
                </a:solidFill>
                <a:effectLst/>
              </a:rPr>
              <a:t>feature engineering</a:t>
            </a:r>
            <a:r>
              <a:rPr kumimoji="0" lang="en-US" altLang="en-US" sz="1900" b="0" i="0" u="none" strike="noStrike" cap="none" normalizeH="0" baseline="0" dirty="0">
                <a:ln>
                  <a:noFill/>
                </a:ln>
                <a:solidFill>
                  <a:schemeClr val="tx1"/>
                </a:solidFill>
                <a:effectLst/>
              </a:rPr>
              <a:t> to enhance the quality and relevance of data for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Machine Learning Algorithms: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Logistic Regression</a:t>
            </a:r>
            <a:r>
              <a:rPr kumimoji="0" lang="en-US" altLang="en-US" sz="1900" b="0" i="0" u="none" strike="noStrike" cap="none" normalizeH="0" baseline="0" dirty="0">
                <a:ln>
                  <a:noFill/>
                </a:ln>
                <a:solidFill>
                  <a:schemeClr val="tx1"/>
                </a:solidFill>
                <a:effectLst/>
              </a:rPr>
              <a:t>: For binary predictions (stroke/no-stroke).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Decision Trees &amp; Random Forests</a:t>
            </a:r>
            <a:r>
              <a:rPr kumimoji="0" lang="en-US" altLang="en-US" sz="1900" b="0" i="0" u="none" strike="noStrike" cap="none" normalizeH="0" baseline="0" dirty="0">
                <a:ln>
                  <a:noFill/>
                </a:ln>
                <a:solidFill>
                  <a:schemeClr val="tx1"/>
                </a:solidFill>
                <a:effectLst/>
              </a:rPr>
              <a:t>: For capturing nonlinear relationships and feature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Support Vector Machines (SVMs)</a:t>
            </a:r>
            <a:r>
              <a:rPr kumimoji="0" lang="en-US" altLang="en-US" sz="1900" b="0" i="0" u="none" strike="noStrike" cap="none" normalizeH="0" baseline="0" dirty="0">
                <a:ln>
                  <a:noFill/>
                </a:ln>
                <a:solidFill>
                  <a:schemeClr val="tx1"/>
                </a:solidFill>
                <a:effectLst/>
              </a:rPr>
              <a:t>: For handling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Deep Learning Neural Networks</a:t>
            </a:r>
            <a:r>
              <a:rPr kumimoji="0" lang="en-US" altLang="en-US" sz="1900" b="0" i="0" u="none" strike="noStrike" cap="none" normalizeH="0" baseline="0" dirty="0">
                <a:ln>
                  <a:noFill/>
                </a:ln>
                <a:solidFill>
                  <a:schemeClr val="tx1"/>
                </a:solidFill>
                <a:effectLst/>
              </a:rPr>
              <a:t>: For more complex pattern recognition and prediction, especially with large-scale image data (e.g., CT scans, MRIs).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Feature Engineering:</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Identifying the most relevant features (e.g., lifestyle factors, blood pressure, genetic markers) that influence stroke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Combining traditional factors with </a:t>
            </a:r>
            <a:r>
              <a:rPr kumimoji="0" lang="en-US" altLang="en-US" sz="1900" b="1" i="0" u="none" strike="noStrike" cap="none" normalizeH="0" baseline="0" dirty="0">
                <a:ln>
                  <a:noFill/>
                </a:ln>
                <a:solidFill>
                  <a:schemeClr val="tx1"/>
                </a:solidFill>
                <a:effectLst/>
              </a:rPr>
              <a:t>real-time data</a:t>
            </a:r>
            <a:r>
              <a:rPr kumimoji="0" lang="en-US" altLang="en-US" sz="1900" b="0" i="0" u="none" strike="noStrike" cap="none" normalizeH="0" baseline="0" dirty="0">
                <a:ln>
                  <a:noFill/>
                </a:ln>
                <a:solidFill>
                  <a:schemeClr val="tx1"/>
                </a:solidFill>
                <a:effectLst/>
              </a:rPr>
              <a:t> from wearables and surveys to improve model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6649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6EBC-D4C2-7E70-CCE3-B0EC7E8747F3}"/>
              </a:ext>
            </a:extLst>
          </p:cNvPr>
          <p:cNvSpPr>
            <a:spLocks noGrp="1"/>
          </p:cNvSpPr>
          <p:nvPr>
            <p:ph type="title"/>
          </p:nvPr>
        </p:nvSpPr>
        <p:spPr/>
        <p:txBody>
          <a:bodyPr/>
          <a:lstStyle/>
          <a:p>
            <a:r>
              <a:rPr lang="en-US" dirty="0"/>
              <a:t>Experiment Setup</a:t>
            </a:r>
          </a:p>
        </p:txBody>
      </p:sp>
      <p:sp>
        <p:nvSpPr>
          <p:cNvPr id="4" name="Rectangle 1">
            <a:extLst>
              <a:ext uri="{FF2B5EF4-FFF2-40B4-BE49-F238E27FC236}">
                <a16:creationId xmlns:a16="http://schemas.microsoft.com/office/drawing/2014/main" id="{348926C3-465D-D2D6-670B-8C541AA999E7}"/>
              </a:ext>
            </a:extLst>
          </p:cNvPr>
          <p:cNvSpPr>
            <a:spLocks noGrp="1" noChangeArrowheads="1"/>
          </p:cNvSpPr>
          <p:nvPr>
            <p:ph idx="1"/>
          </p:nvPr>
        </p:nvSpPr>
        <p:spPr bwMode="auto">
          <a:xfrm>
            <a:off x="1143000" y="1861696"/>
            <a:ext cx="10264366"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Sources and Types: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Electronic Health Records (EHRs):</a:t>
            </a:r>
            <a:r>
              <a:rPr kumimoji="0" lang="en-US" altLang="en-US" sz="1900" b="0" i="0" u="none" strike="noStrike" cap="none" normalizeH="0" baseline="0" dirty="0">
                <a:ln>
                  <a:noFill/>
                </a:ln>
                <a:solidFill>
                  <a:schemeClr val="tx1"/>
                </a:solidFill>
                <a:effectLst/>
              </a:rPr>
              <a:t> Patient medical histories, lab results, and diagnostic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Wearable Devices:</a:t>
            </a:r>
            <a:r>
              <a:rPr kumimoji="0" lang="en-US" altLang="en-US" sz="1900" b="0" i="0" u="none" strike="noStrike" cap="none" normalizeH="0" baseline="0" dirty="0">
                <a:ln>
                  <a:noFill/>
                </a:ln>
                <a:solidFill>
                  <a:schemeClr val="tx1"/>
                </a:solidFill>
                <a:effectLst/>
              </a:rPr>
              <a:t> Continuous data on heart rate, blood pressure, activity levels,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Patient Surveys:</a:t>
            </a:r>
            <a:r>
              <a:rPr kumimoji="0" lang="en-US" altLang="en-US" sz="1900" b="0" i="0" u="none" strike="noStrike" cap="none" normalizeH="0" baseline="0" dirty="0">
                <a:ln>
                  <a:noFill/>
                </a:ln>
                <a:solidFill>
                  <a:schemeClr val="tx1"/>
                </a:solidFill>
                <a:effectLst/>
              </a:rPr>
              <a:t> Information about lifestyle, diet, exercise, family medical history,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Model Training and Validation:</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Training:</a:t>
            </a:r>
            <a:r>
              <a:rPr kumimoji="0" lang="en-US" altLang="en-US" sz="1900" b="0" i="0" u="none" strike="noStrike" cap="none" normalizeH="0" baseline="0" dirty="0">
                <a:ln>
                  <a:noFill/>
                </a:ln>
                <a:solidFill>
                  <a:schemeClr val="tx1"/>
                </a:solidFill>
                <a:effectLst/>
              </a:rPr>
              <a:t> AI models are trained using historical patient data with known outcomes (stroke or no stroke).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Testing &amp; Validation:</a:t>
            </a:r>
            <a:r>
              <a:rPr kumimoji="0" lang="en-US" altLang="en-US" sz="1900" b="0" i="0" u="none" strike="noStrike" cap="none" normalizeH="0" baseline="0" dirty="0">
                <a:ln>
                  <a:noFill/>
                </a:ln>
                <a:solidFill>
                  <a:schemeClr val="tx1"/>
                </a:solidFill>
                <a:effectLst/>
              </a:rPr>
              <a:t> Models are tested on new, unseen data, and their performance is evaluated using metrics like </a:t>
            </a:r>
            <a:r>
              <a:rPr kumimoji="0" lang="en-US" altLang="en-US" sz="1900" b="1" i="0" u="none" strike="noStrike" cap="none" normalizeH="0" baseline="0" dirty="0">
                <a:ln>
                  <a:noFill/>
                </a:ln>
                <a:solidFill>
                  <a:schemeClr val="tx1"/>
                </a:solidFill>
                <a:effectLst/>
              </a:rPr>
              <a:t>accuracy</a:t>
            </a:r>
            <a:r>
              <a:rPr kumimoji="0" lang="en-US" altLang="en-US" sz="1900" b="0" i="0" u="none" strike="noStrike" cap="none" normalizeH="0" baseline="0" dirty="0">
                <a:ln>
                  <a:noFill/>
                </a:ln>
                <a:solidFill>
                  <a:schemeClr val="tx1"/>
                </a:solidFill>
                <a:effectLst/>
              </a:rPr>
              <a:t>, </a:t>
            </a:r>
            <a:r>
              <a:rPr kumimoji="0" lang="en-US" altLang="en-US" sz="1900" b="1" i="0" u="none" strike="noStrike" cap="none" normalizeH="0" baseline="0" dirty="0">
                <a:ln>
                  <a:noFill/>
                </a:ln>
                <a:solidFill>
                  <a:schemeClr val="tx1"/>
                </a:solidFill>
                <a:effectLst/>
              </a:rPr>
              <a:t>sensitivity</a:t>
            </a:r>
            <a:r>
              <a:rPr kumimoji="0" lang="en-US" altLang="en-US" sz="1900" b="0" i="0" u="none" strike="noStrike" cap="none" normalizeH="0" baseline="0" dirty="0">
                <a:ln>
                  <a:noFill/>
                </a:ln>
                <a:solidFill>
                  <a:schemeClr val="tx1"/>
                </a:solidFill>
                <a:effectLst/>
              </a:rPr>
              <a:t>, </a:t>
            </a:r>
            <a:r>
              <a:rPr kumimoji="0" lang="en-US" altLang="en-US" sz="1900" b="1" i="0" u="none" strike="noStrike" cap="none" normalizeH="0" baseline="0" dirty="0">
                <a:ln>
                  <a:noFill/>
                </a:ln>
                <a:solidFill>
                  <a:schemeClr val="tx1"/>
                </a:solidFill>
                <a:effectLst/>
              </a:rPr>
              <a:t>specificity</a:t>
            </a:r>
            <a:r>
              <a:rPr kumimoji="0" lang="en-US" altLang="en-US" sz="1900" b="0" i="0" u="none" strike="noStrike" cap="none" normalizeH="0" baseline="0" dirty="0">
                <a:ln>
                  <a:noFill/>
                </a:ln>
                <a:solidFill>
                  <a:schemeClr val="tx1"/>
                </a:solidFill>
                <a:effectLst/>
              </a:rPr>
              <a:t>, and </a:t>
            </a:r>
            <a:r>
              <a:rPr kumimoji="0" lang="en-US" altLang="en-US" sz="1900" b="1" i="0" u="none" strike="noStrike" cap="none" normalizeH="0" baseline="0" dirty="0">
                <a:ln>
                  <a:noFill/>
                </a:ln>
                <a:solidFill>
                  <a:schemeClr val="tx1"/>
                </a:solidFill>
                <a:effectLst/>
              </a:rPr>
              <a:t>AUC-ROC(</a:t>
            </a:r>
            <a:r>
              <a:rPr lang="en-US" sz="1900" i="0" dirty="0">
                <a:solidFill>
                  <a:srgbClr val="111111"/>
                </a:solidFill>
                <a:effectLst/>
                <a:latin typeface="Roboto" panose="02000000000000000000" pitchFamily="2" charset="0"/>
              </a:rPr>
              <a:t>Area Under the Receiver Operating Characteristic curve</a:t>
            </a:r>
            <a:r>
              <a:rPr lang="en-US" sz="1900" b="1" i="0" dirty="0">
                <a:solidFill>
                  <a:srgbClr val="111111"/>
                </a:solidFill>
                <a:effectLst/>
                <a:latin typeface="Roboto" panose="02000000000000000000" pitchFamily="2" charset="0"/>
              </a:rPr>
              <a:t>)</a:t>
            </a:r>
            <a:r>
              <a:rPr kumimoji="0" lang="en-US" altLang="en-US" sz="19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Case Studies &amp; Clinical Trials: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Real-world testing of models on diverse patient populations to assess how well they perform across different demographics (age, gender, medical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861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6994-BB37-9390-C85D-F927A63DD2E8}"/>
              </a:ext>
            </a:extLst>
          </p:cNvPr>
          <p:cNvSpPr>
            <a:spLocks noGrp="1"/>
          </p:cNvSpPr>
          <p:nvPr>
            <p:ph type="title"/>
          </p:nvPr>
        </p:nvSpPr>
        <p:spPr/>
        <p:txBody>
          <a:bodyPr/>
          <a:lstStyle/>
          <a:p>
            <a:r>
              <a:rPr lang="en-US" dirty="0"/>
              <a:t>Results</a:t>
            </a:r>
          </a:p>
        </p:txBody>
      </p:sp>
      <p:sp>
        <p:nvSpPr>
          <p:cNvPr id="4" name="Rectangle 1">
            <a:extLst>
              <a:ext uri="{FF2B5EF4-FFF2-40B4-BE49-F238E27FC236}">
                <a16:creationId xmlns:a16="http://schemas.microsoft.com/office/drawing/2014/main" id="{A50A9A75-5350-2167-094D-E25CEF68FE09}"/>
              </a:ext>
            </a:extLst>
          </p:cNvPr>
          <p:cNvSpPr>
            <a:spLocks noGrp="1" noChangeArrowheads="1"/>
          </p:cNvSpPr>
          <p:nvPr>
            <p:ph idx="1"/>
          </p:nvPr>
        </p:nvSpPr>
        <p:spPr bwMode="auto">
          <a:xfrm>
            <a:off x="1143000" y="1915557"/>
            <a:ext cx="9755155"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Performance of AI Models: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Improved Accuracy:</a:t>
            </a:r>
            <a:r>
              <a:rPr kumimoji="0" lang="en-US" altLang="en-US" sz="1900" b="0" i="0" u="none" strike="noStrike" cap="none" normalizeH="0" baseline="0" dirty="0">
                <a:ln>
                  <a:noFill/>
                </a:ln>
                <a:solidFill>
                  <a:schemeClr val="tx1"/>
                </a:solidFill>
                <a:effectLst/>
              </a:rPr>
              <a:t> Machine learning models consistently outperform traditional models in terms of predictive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Personalized Risk Predictions:</a:t>
            </a:r>
            <a:r>
              <a:rPr kumimoji="0" lang="en-US" altLang="en-US" sz="1900" b="0" i="0" u="none" strike="noStrike" cap="none" normalizeH="0" baseline="0" dirty="0">
                <a:ln>
                  <a:noFill/>
                </a:ln>
                <a:solidFill>
                  <a:schemeClr val="tx1"/>
                </a:solidFill>
                <a:effectLst/>
              </a:rPr>
              <a:t> AI tools provide individualized risk assessments, considering a broad range of factors, including real-time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Early Detection of Stroke Risk:</a:t>
            </a:r>
            <a:r>
              <a:rPr kumimoji="0" lang="en-US" altLang="en-US" sz="1900" b="0" i="0" u="none" strike="noStrike" cap="none" normalizeH="0" baseline="0" dirty="0">
                <a:ln>
                  <a:noFill/>
                </a:ln>
                <a:solidFill>
                  <a:schemeClr val="tx1"/>
                </a:solidFill>
                <a:effectLst/>
              </a:rPr>
              <a:t> The AI tools help identify individuals at high risk before clinical symptoms appear.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Real-Time Integration:</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AI models are integrated with </a:t>
            </a:r>
            <a:r>
              <a:rPr kumimoji="0" lang="en-US" altLang="en-US" sz="1900" b="1" i="0" u="none" strike="noStrike" cap="none" normalizeH="0" baseline="0" dirty="0">
                <a:ln>
                  <a:noFill/>
                </a:ln>
                <a:solidFill>
                  <a:schemeClr val="tx1"/>
                </a:solidFill>
                <a:effectLst/>
              </a:rPr>
              <a:t>EHR systems</a:t>
            </a:r>
            <a:r>
              <a:rPr kumimoji="0" lang="en-US" altLang="en-US" sz="1900" b="0" i="0" u="none" strike="noStrike" cap="none" normalizeH="0" baseline="0" dirty="0">
                <a:ln>
                  <a:noFill/>
                </a:ln>
                <a:solidFill>
                  <a:schemeClr val="tx1"/>
                </a:solidFill>
                <a:effectLst/>
              </a:rPr>
              <a:t>, providing real-time stroke risk assessments and actionable insights directly into the healthcare provider's workflow.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8259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7C52-26BB-7E50-28AD-E08B1C535EE7}"/>
              </a:ext>
            </a:extLst>
          </p:cNvPr>
          <p:cNvSpPr>
            <a:spLocks noGrp="1"/>
          </p:cNvSpPr>
          <p:nvPr>
            <p:ph type="title"/>
          </p:nvPr>
        </p:nvSpPr>
        <p:spPr>
          <a:xfrm>
            <a:off x="1143000" y="241933"/>
            <a:ext cx="9906000" cy="1382156"/>
          </a:xfrm>
        </p:spPr>
        <p:txBody>
          <a:bodyPr/>
          <a:lstStyle/>
          <a:p>
            <a:r>
              <a:rPr lang="en-US" dirty="0"/>
              <a:t>Discussion</a:t>
            </a:r>
          </a:p>
        </p:txBody>
      </p:sp>
      <p:sp>
        <p:nvSpPr>
          <p:cNvPr id="4" name="Rectangle 1">
            <a:extLst>
              <a:ext uri="{FF2B5EF4-FFF2-40B4-BE49-F238E27FC236}">
                <a16:creationId xmlns:a16="http://schemas.microsoft.com/office/drawing/2014/main" id="{F963BB22-905B-DE0D-296E-63C13D4FD148}"/>
              </a:ext>
            </a:extLst>
          </p:cNvPr>
          <p:cNvSpPr>
            <a:spLocks noGrp="1" noChangeArrowheads="1"/>
          </p:cNvSpPr>
          <p:nvPr>
            <p:ph idx="1"/>
          </p:nvPr>
        </p:nvSpPr>
        <p:spPr bwMode="auto">
          <a:xfrm>
            <a:off x="1143000" y="1624089"/>
            <a:ext cx="1047259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Advantages of AI-Based Stroke Risk Tools: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Dynamic and Personalized:</a:t>
            </a:r>
            <a:r>
              <a:rPr kumimoji="0" lang="en-US" altLang="en-US" sz="1900" b="0" i="0" u="none" strike="noStrike" cap="none" normalizeH="0" baseline="0" dirty="0">
                <a:ln>
                  <a:noFill/>
                </a:ln>
                <a:solidFill>
                  <a:schemeClr val="tx1"/>
                </a:solidFill>
                <a:effectLst/>
              </a:rPr>
              <a:t> Unlike traditional models, AI-based tools update risk predictions in real time, integrating new data from wearables and surveys.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Improved Predictive Power:</a:t>
            </a:r>
            <a:r>
              <a:rPr kumimoji="0" lang="en-US" altLang="en-US" sz="1900" b="0" i="0" u="none" strike="noStrike" cap="none" normalizeH="0" baseline="0" dirty="0">
                <a:ln>
                  <a:noFill/>
                </a:ln>
                <a:solidFill>
                  <a:schemeClr val="tx1"/>
                </a:solidFill>
                <a:effectLst/>
              </a:rPr>
              <a:t> AI tools can uncover hidden relationships between risk factors, improving early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Challenges: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Data Privacy &amp; Security:</a:t>
            </a:r>
            <a:r>
              <a:rPr kumimoji="0" lang="en-US" altLang="en-US" sz="1900" b="0" i="0" u="none" strike="noStrike" cap="none" normalizeH="0" baseline="0" dirty="0">
                <a:ln>
                  <a:noFill/>
                </a:ln>
                <a:solidFill>
                  <a:schemeClr val="tx1"/>
                </a:solidFill>
                <a:effectLst/>
              </a:rPr>
              <a:t> Handling sensitive patient data requires strict adherence to regulations like HIPAA.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Model Interpretability:</a:t>
            </a:r>
            <a:r>
              <a:rPr kumimoji="0" lang="en-US" altLang="en-US" sz="1900" b="0" i="0" u="none" strike="noStrike" cap="none" normalizeH="0" baseline="0" dirty="0">
                <a:ln>
                  <a:noFill/>
                </a:ln>
                <a:solidFill>
                  <a:schemeClr val="tx1"/>
                </a:solidFill>
                <a:effectLst/>
              </a:rPr>
              <a:t> Machine learning models, particularly deep learning models, can be challenging to interpret, making it harder for clinicians to understand the decision-making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Bias in Data:</a:t>
            </a:r>
            <a:r>
              <a:rPr kumimoji="0" lang="en-US" altLang="en-US" sz="1900" b="0" i="0" u="none" strike="noStrike" cap="none" normalizeH="0" baseline="0" dirty="0">
                <a:ln>
                  <a:noFill/>
                </a:ln>
                <a:solidFill>
                  <a:schemeClr val="tx1"/>
                </a:solidFill>
                <a:effectLst/>
              </a:rPr>
              <a:t> Bias in training data can lead to inaccurate predictions, especially if certain demographic groups are underrepresented.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Future Improvements: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More integration with </a:t>
            </a:r>
            <a:r>
              <a:rPr kumimoji="0" lang="en-US" altLang="en-US" sz="1900" b="1" i="0" u="none" strike="noStrike" cap="none" normalizeH="0" baseline="0" dirty="0">
                <a:ln>
                  <a:noFill/>
                </a:ln>
                <a:solidFill>
                  <a:schemeClr val="tx1"/>
                </a:solidFill>
                <a:effectLst/>
              </a:rPr>
              <a:t>multimodal data</a:t>
            </a:r>
            <a:r>
              <a:rPr kumimoji="0" lang="en-US" altLang="en-US" sz="1900" b="0" i="0" u="none" strike="noStrike" cap="none" normalizeH="0" baseline="0" dirty="0">
                <a:ln>
                  <a:noFill/>
                </a:ln>
                <a:solidFill>
                  <a:schemeClr val="tx1"/>
                </a:solidFill>
                <a:effectLst/>
              </a:rPr>
              <a:t> (e.g., genetic data, advanced imaging) for even more accurate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Use of AI for </a:t>
            </a:r>
            <a:r>
              <a:rPr kumimoji="0" lang="en-US" altLang="en-US" sz="1900" b="1" i="0" u="none" strike="noStrike" cap="none" normalizeH="0" baseline="0" dirty="0">
                <a:ln>
                  <a:noFill/>
                </a:ln>
                <a:solidFill>
                  <a:schemeClr val="tx1"/>
                </a:solidFill>
                <a:effectLst/>
              </a:rPr>
              <a:t>continuous monitoring</a:t>
            </a:r>
            <a:r>
              <a:rPr kumimoji="0" lang="en-US" altLang="en-US" sz="1900" b="0" i="0" u="none" strike="noStrike" cap="none" normalizeH="0" baseline="0" dirty="0">
                <a:ln>
                  <a:noFill/>
                </a:ln>
                <a:solidFill>
                  <a:schemeClr val="tx1"/>
                </a:solidFill>
                <a:effectLst/>
              </a:rPr>
              <a:t>, incorporating real-time data from wearables for more immediate stroke risk alerts.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0451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82EF-22CC-4D40-5426-5179E97BF8FD}"/>
              </a:ext>
            </a:extLst>
          </p:cNvPr>
          <p:cNvSpPr>
            <a:spLocks noGrp="1"/>
          </p:cNvSpPr>
          <p:nvPr>
            <p:ph type="title"/>
          </p:nvPr>
        </p:nvSpPr>
        <p:spPr/>
        <p:txBody>
          <a:bodyPr/>
          <a:lstStyle/>
          <a:p>
            <a:r>
              <a:rPr lang="en-US" dirty="0"/>
              <a:t>Conclusion</a:t>
            </a:r>
          </a:p>
        </p:txBody>
      </p:sp>
      <p:sp>
        <p:nvSpPr>
          <p:cNvPr id="4" name="Rectangle 1">
            <a:extLst>
              <a:ext uri="{FF2B5EF4-FFF2-40B4-BE49-F238E27FC236}">
                <a16:creationId xmlns:a16="http://schemas.microsoft.com/office/drawing/2014/main" id="{798B16B8-CE20-11CC-31B2-7B60621CB86A}"/>
              </a:ext>
            </a:extLst>
          </p:cNvPr>
          <p:cNvSpPr>
            <a:spLocks noGrp="1" noChangeArrowheads="1"/>
          </p:cNvSpPr>
          <p:nvPr>
            <p:ph idx="1"/>
          </p:nvPr>
        </p:nvSpPr>
        <p:spPr bwMode="auto">
          <a:xfrm>
            <a:off x="1143000" y="1845790"/>
            <a:ext cx="1021909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Key Takeaways: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Our project offers a </a:t>
            </a:r>
            <a:r>
              <a:rPr kumimoji="0" lang="en-US" altLang="en-US" sz="1900" b="1" i="0" u="none" strike="noStrike" cap="none" normalizeH="0" baseline="0" dirty="0">
                <a:ln>
                  <a:noFill/>
                </a:ln>
                <a:solidFill>
                  <a:schemeClr val="tx1"/>
                </a:solidFill>
                <a:effectLst/>
              </a:rPr>
              <a:t>significant advancement</a:t>
            </a:r>
            <a:r>
              <a:rPr kumimoji="0" lang="en-US" altLang="en-US" sz="1900" b="0" i="0" u="none" strike="noStrike" cap="none" normalizeH="0" baseline="0" dirty="0">
                <a:ln>
                  <a:noFill/>
                </a:ln>
                <a:solidFill>
                  <a:schemeClr val="tx1"/>
                </a:solidFill>
                <a:effectLst/>
              </a:rPr>
              <a:t> in stroke risk evaluation by leveraging </a:t>
            </a:r>
            <a:r>
              <a:rPr kumimoji="0" lang="en-US" altLang="en-US" sz="1900" b="1" i="0" u="none" strike="noStrike" cap="none" normalizeH="0" baseline="0" dirty="0">
                <a:ln>
                  <a:noFill/>
                </a:ln>
                <a:solidFill>
                  <a:schemeClr val="tx1"/>
                </a:solidFill>
                <a:effectLst/>
              </a:rPr>
              <a:t>AI and machine learning</a:t>
            </a:r>
            <a:r>
              <a:rPr kumimoji="0" lang="en-US" altLang="en-US" sz="1900" b="0" i="0" u="none" strike="noStrike" cap="none" normalizeH="0" baseline="0" dirty="0">
                <a:ln>
                  <a:noFill/>
                </a:ln>
                <a:solidFill>
                  <a:schemeClr val="tx1"/>
                </a:solidFill>
                <a:effectLst/>
              </a:rPr>
              <a:t> for more accurate, dynamic, and personalized risk assessments.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The </a:t>
            </a:r>
            <a:r>
              <a:rPr kumimoji="0" lang="en-US" altLang="en-US" sz="1900" b="1" i="0" u="none" strike="noStrike" cap="none" normalizeH="0" baseline="0" dirty="0">
                <a:ln>
                  <a:noFill/>
                </a:ln>
                <a:solidFill>
                  <a:schemeClr val="tx1"/>
                </a:solidFill>
                <a:effectLst/>
              </a:rPr>
              <a:t>integration of real-time data</a:t>
            </a:r>
            <a:r>
              <a:rPr kumimoji="0" lang="en-US" altLang="en-US" sz="1900" b="0" i="0" u="none" strike="noStrike" cap="none" normalizeH="0" baseline="0" dirty="0">
                <a:ln>
                  <a:noFill/>
                </a:ln>
                <a:solidFill>
                  <a:schemeClr val="tx1"/>
                </a:solidFill>
                <a:effectLst/>
              </a:rPr>
              <a:t> from EHRs, wearables, and patient surveys provides actionable insights for healthcare providers, enabling more timely interventions and better patient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Impact on Stroke Prevention:</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By addressing the limitations of traditional models, our AI-based tools can improve </a:t>
            </a:r>
            <a:r>
              <a:rPr kumimoji="0" lang="en-US" altLang="en-US" sz="1900" b="1" i="0" u="none" strike="noStrike" cap="none" normalizeH="0" baseline="0" dirty="0">
                <a:ln>
                  <a:noFill/>
                </a:ln>
                <a:solidFill>
                  <a:schemeClr val="tx1"/>
                </a:solidFill>
                <a:effectLst/>
              </a:rPr>
              <a:t>early detection</a:t>
            </a:r>
            <a:r>
              <a:rPr kumimoji="0" lang="en-US" altLang="en-US" sz="1900" b="0" i="0" u="none" strike="noStrike" cap="none" normalizeH="0" baseline="0" dirty="0">
                <a:ln>
                  <a:noFill/>
                </a:ln>
                <a:solidFill>
                  <a:schemeClr val="tx1"/>
                </a:solidFill>
                <a:effectLst/>
              </a:rPr>
              <a:t>, support </a:t>
            </a:r>
            <a:r>
              <a:rPr kumimoji="0" lang="en-US" altLang="en-US" sz="1900" b="1" i="0" u="none" strike="noStrike" cap="none" normalizeH="0" baseline="0" dirty="0">
                <a:ln>
                  <a:noFill/>
                </a:ln>
                <a:solidFill>
                  <a:schemeClr val="tx1"/>
                </a:solidFill>
                <a:effectLst/>
              </a:rPr>
              <a:t>personalized treatment plans</a:t>
            </a:r>
            <a:r>
              <a:rPr kumimoji="0" lang="en-US" altLang="en-US" sz="1900" b="0" i="0" u="none" strike="noStrike" cap="none" normalizeH="0" baseline="0" dirty="0">
                <a:ln>
                  <a:noFill/>
                </a:ln>
                <a:solidFill>
                  <a:schemeClr val="tx1"/>
                </a:solidFill>
                <a:effectLst/>
              </a:rPr>
              <a:t>, and </a:t>
            </a:r>
            <a:r>
              <a:rPr kumimoji="0" lang="en-US" altLang="en-US" sz="1900" b="1" i="0" u="none" strike="noStrike" cap="none" normalizeH="0" baseline="0" dirty="0">
                <a:ln>
                  <a:noFill/>
                </a:ln>
                <a:solidFill>
                  <a:schemeClr val="tx1"/>
                </a:solidFill>
                <a:effectLst/>
              </a:rPr>
              <a:t>reduce the incidence of stroke</a:t>
            </a:r>
            <a:r>
              <a:rPr kumimoji="0" lang="en-US" altLang="en-US" sz="19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rPr>
              <a:t>Future Goals:</a:t>
            </a:r>
            <a:endParaRPr kumimoji="0" lang="en-US" altLang="en-US" sz="1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rPr>
              <a:t>To continue refining the models based on clinical feedback and expand the use of AI-based tools into routine clinical practice for stroke prevention.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23784828"/>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TotalTime>
  <Words>1733</Words>
  <Application>Microsoft Office PowerPoint</Application>
  <PresentationFormat>Widescreen</PresentationFormat>
  <Paragraphs>102</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Roboto</vt:lpstr>
      <vt:lpstr>Times New Roman</vt:lpstr>
      <vt:lpstr>ui-sans-serif</vt:lpstr>
      <vt:lpstr>Univers Condensed Light</vt:lpstr>
      <vt:lpstr>Walbaum Display Light</vt:lpstr>
      <vt:lpstr>AngleLinesVTI</vt:lpstr>
      <vt:lpstr>AI-Based Predictive Tools for Stroke Risk Evaluation and Prevention</vt:lpstr>
      <vt:lpstr>Introduction</vt:lpstr>
      <vt:lpstr>Background</vt:lpstr>
      <vt:lpstr>Problem Statement</vt:lpstr>
      <vt:lpstr>Methodology</vt:lpstr>
      <vt:lpstr>Experiment Setup</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Sangam</dc:creator>
  <cp:lastModifiedBy>Vinay Sangam</cp:lastModifiedBy>
  <cp:revision>1</cp:revision>
  <dcterms:created xsi:type="dcterms:W3CDTF">2024-12-02T14:07:07Z</dcterms:created>
  <dcterms:modified xsi:type="dcterms:W3CDTF">2024-12-03T01:48:02Z</dcterms:modified>
</cp:coreProperties>
</file>