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4704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09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052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51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42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66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51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55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29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17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0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hromium.org/developers/design-documents/multi-process-architectu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_ev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Cross-Platform Browser Instrumentation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61"/>
            <a:ext cx="7772400" cy="203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CSE 608 - Fall 2013</a:t>
            </a:r>
            <a:br>
              <a:rPr lang="en"/>
            </a:br>
            <a:r>
              <a:rPr lang="en"/>
              <a:t>Amogh Akshintala</a:t>
            </a:r>
            <a:br>
              <a:rPr lang="en"/>
            </a:br>
            <a:r>
              <a:rPr lang="en"/>
              <a:t>Vinay Krishnamurthy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2200"/>
              <a:t>The Security Architecture of the Chromium Browser, Adam Barth et. al.</a:t>
            </a:r>
          </a:p>
          <a:p>
            <a:pPr marL="457200" lvl="0" indent="-355600" rtl="0">
              <a:buClr>
                <a:schemeClr val="lt1"/>
              </a:buClr>
              <a:buSzPct val="90909"/>
              <a:buFont typeface="Arial"/>
              <a:buAutoNum type="arabicPeriod"/>
            </a:pPr>
            <a:r>
              <a:rPr lang="en" sz="2200"/>
              <a:t>Multi Process Architecture of Chromium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http://dev.chromium.org/developers/design-documents/multi-process-architecture</a:t>
            </a:r>
          </a:p>
          <a:p>
            <a:pPr marL="457200" lvl="0" indent="-342900" rtl="0">
              <a:buClr>
                <a:schemeClr val="lt1"/>
              </a:buClr>
              <a:buSzPct val="81818"/>
              <a:buFont typeface="Arial"/>
              <a:buAutoNum type="arabicPeriod"/>
            </a:pPr>
            <a:r>
              <a:rPr lang="en" sz="2200"/>
              <a:t>DOM Events, Wikipedia</a:t>
            </a:r>
            <a:r>
              <a:rPr lang="en" sz="1800"/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http://en.wikipedia.org/wiki/DOM_events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4339925" y="1400190"/>
            <a:ext cx="4346874" cy="4967475"/>
            <a:chOff x="4339925" y="1063374"/>
            <a:chExt cx="4346874" cy="3725699"/>
          </a:xfrm>
        </p:grpSpPr>
        <p:sp>
          <p:nvSpPr>
            <p:cNvPr id="30" name="Shape 30"/>
            <p:cNvSpPr/>
            <p:nvPr/>
          </p:nvSpPr>
          <p:spPr>
            <a:xfrm>
              <a:off x="4339925" y="1063374"/>
              <a:ext cx="4346874" cy="372569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31" name="Shape 31"/>
            <p:cNvSpPr txBox="1"/>
            <p:nvPr/>
          </p:nvSpPr>
          <p:spPr>
            <a:xfrm>
              <a:off x="4417200" y="1247900"/>
              <a:ext cx="218100" cy="3167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1</a:t>
              </a: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Chromium Browser - Overview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57200" y="1417366"/>
            <a:ext cx="3814800" cy="49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chemeClr val="lt1"/>
                </a:solidFill>
              </a:rPr>
              <a:t>Architecture: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The browser is one process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Every new page load spawns a new renderer process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They communicate via IPC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This sandboxing ensures isolation</a:t>
            </a:r>
          </a:p>
        </p:txBody>
      </p:sp>
      <p:grpSp>
        <p:nvGrpSpPr>
          <p:cNvPr id="34" name="Shape 34"/>
          <p:cNvGrpSpPr/>
          <p:nvPr/>
        </p:nvGrpSpPr>
        <p:grpSpPr>
          <a:xfrm>
            <a:off x="4272166" y="1398531"/>
            <a:ext cx="4414946" cy="4967475"/>
            <a:chOff x="4635287" y="1063375"/>
            <a:chExt cx="4051524" cy="3725699"/>
          </a:xfrm>
        </p:grpSpPr>
        <p:sp>
          <p:nvSpPr>
            <p:cNvPr id="35" name="Shape 35"/>
            <p:cNvSpPr/>
            <p:nvPr/>
          </p:nvSpPr>
          <p:spPr>
            <a:xfrm>
              <a:off x="4635287" y="1063375"/>
              <a:ext cx="4051524" cy="372569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36" name="Shape 36"/>
            <p:cNvSpPr txBox="1"/>
            <p:nvPr/>
          </p:nvSpPr>
          <p:spPr>
            <a:xfrm>
              <a:off x="4760550" y="4443625"/>
              <a:ext cx="283799" cy="2705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2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400"/>
              <a:t>Chromium Browser - Division of Labor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734699" cy="46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Rendering Engine handles rendering alone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Doesn’t have access to any OS controlled resources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/>
              <a:t>e.g. disk, network</a:t>
            </a:r>
          </a:p>
          <a:p>
            <a:pPr marL="457200" lvl="0" indent="-3429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Must use IPC to ask kernel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/>
              <a:t>to fetch any resources over the network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/>
              <a:t>to write to disk</a:t>
            </a:r>
          </a:p>
        </p:txBody>
      </p:sp>
      <p:grpSp>
        <p:nvGrpSpPr>
          <p:cNvPr id="43" name="Shape 43"/>
          <p:cNvGrpSpPr/>
          <p:nvPr/>
        </p:nvGrpSpPr>
        <p:grpSpPr>
          <a:xfrm>
            <a:off x="4191775" y="1888119"/>
            <a:ext cx="4495024" cy="4391556"/>
            <a:chOff x="4191775" y="1416125"/>
            <a:chExt cx="4495024" cy="3293749"/>
          </a:xfrm>
        </p:grpSpPr>
        <p:sp>
          <p:nvSpPr>
            <p:cNvPr id="44" name="Shape 44"/>
            <p:cNvSpPr/>
            <p:nvPr/>
          </p:nvSpPr>
          <p:spPr>
            <a:xfrm>
              <a:off x="4191775" y="1416125"/>
              <a:ext cx="4495024" cy="329374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45" name="Shape 45"/>
            <p:cNvSpPr txBox="1"/>
            <p:nvPr/>
          </p:nvSpPr>
          <p:spPr>
            <a:xfrm>
              <a:off x="4357775" y="4337975"/>
              <a:ext cx="217799" cy="2705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1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Instrumentation - Overview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Targets: Android, Linux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Accepted Input: Text file with list of URLs to be crawled (optional).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For each crawling session, the following is recorded to a database: 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" sz="1800"/>
              <a:t>HTML (per page/frame), cookies (per domain), scripts (per source)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" sz="1800"/>
              <a:t>DOM events: common W3C events and touch events 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" sz="1800"/>
              <a:t>Web navigation events: before_URL_load, redirection, failures, file download, etc.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Arial"/>
              <a:buChar char="✓"/>
            </a:pPr>
            <a:r>
              <a:rPr lang="en" sz="1800"/>
              <a:t>Screenshot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Instrumentation - Architecture</a:t>
            </a:r>
          </a:p>
        </p:txBody>
      </p:sp>
      <p:grpSp>
        <p:nvGrpSpPr>
          <p:cNvPr id="57" name="Shape 57"/>
          <p:cNvGrpSpPr/>
          <p:nvPr/>
        </p:nvGrpSpPr>
        <p:grpSpPr>
          <a:xfrm>
            <a:off x="4274850" y="5477878"/>
            <a:ext cx="615325" cy="1017088"/>
            <a:chOff x="3293475" y="3364553"/>
            <a:chExt cx="615325" cy="1059246"/>
          </a:xfrm>
        </p:grpSpPr>
        <p:sp>
          <p:nvSpPr>
            <p:cNvPr id="58" name="Shape 58"/>
            <p:cNvSpPr/>
            <p:nvPr/>
          </p:nvSpPr>
          <p:spPr>
            <a:xfrm>
              <a:off x="3314550" y="3367375"/>
              <a:ext cx="594250" cy="1056425"/>
            </a:xfrm>
            <a:prstGeom prst="flowChartMagneticDisk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3293475" y="3364553"/>
              <a:ext cx="594300" cy="10563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"/>
                <a:t>DB</a:t>
              </a:r>
            </a:p>
          </p:txBody>
        </p:sp>
      </p:grpSp>
      <p:sp>
        <p:nvSpPr>
          <p:cNvPr id="60" name="Shape 60"/>
          <p:cNvSpPr/>
          <p:nvPr/>
        </p:nvSpPr>
        <p:spPr>
          <a:xfrm>
            <a:off x="615510" y="1672805"/>
            <a:ext cx="3536879" cy="3359981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817175" y="1851475"/>
            <a:ext cx="1101300" cy="1603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Chromium Browser Kernel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17175" y="3906975"/>
            <a:ext cx="1566900" cy="3428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Instrumenter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817175" y="4537728"/>
            <a:ext cx="3133499" cy="3977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InstrumenterDatabase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377350" y="3115898"/>
            <a:ext cx="496500" cy="7967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IPC</a:t>
            </a:r>
          </a:p>
        </p:txBody>
      </p:sp>
      <p:cxnSp>
        <p:nvCxnSpPr>
          <p:cNvPr id="65" name="Shape 65"/>
          <p:cNvCxnSpPr>
            <a:stCxn id="63" idx="2"/>
            <a:endCxn id="58" idx="2"/>
          </p:cNvCxnSpPr>
          <p:nvPr/>
        </p:nvCxnSpPr>
        <p:spPr>
          <a:xfrm>
            <a:off x="2383924" y="4935528"/>
            <a:ext cx="1912000" cy="1052248"/>
          </a:xfrm>
          <a:prstGeom prst="straightConnector1">
            <a:avLst/>
          </a:prstGeom>
          <a:noFill/>
          <a:ln w="38100" cap="flat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>
            <a:stCxn id="61" idx="2"/>
            <a:endCxn id="62" idx="0"/>
          </p:cNvCxnSpPr>
          <p:nvPr/>
        </p:nvCxnSpPr>
        <p:spPr>
          <a:xfrm>
            <a:off x="1367825" y="3454674"/>
            <a:ext cx="232800" cy="45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>
            <a:stCxn id="62" idx="2"/>
            <a:endCxn id="63" idx="0"/>
          </p:cNvCxnSpPr>
          <p:nvPr/>
        </p:nvCxnSpPr>
        <p:spPr>
          <a:xfrm>
            <a:off x="1600625" y="4249874"/>
            <a:ext cx="783299" cy="2878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>
            <a:stCxn id="64" idx="1"/>
            <a:endCxn id="69" idx="2"/>
          </p:cNvCxnSpPr>
          <p:nvPr/>
        </p:nvCxnSpPr>
        <p:spPr>
          <a:xfrm flipH="1" flipV="1">
            <a:off x="2766338" y="2755900"/>
            <a:ext cx="611012" cy="75839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70" name="Shape 70"/>
          <p:cNvGrpSpPr/>
          <p:nvPr/>
        </p:nvGrpSpPr>
        <p:grpSpPr>
          <a:xfrm>
            <a:off x="4706927" y="1672892"/>
            <a:ext cx="3892701" cy="1556978"/>
            <a:chOff x="4809566" y="1671796"/>
            <a:chExt cx="3892701" cy="1310367"/>
          </a:xfrm>
        </p:grpSpPr>
        <p:sp>
          <p:nvSpPr>
            <p:cNvPr id="71" name="Shape 71"/>
            <p:cNvSpPr/>
            <p:nvPr/>
          </p:nvSpPr>
          <p:spPr>
            <a:xfrm>
              <a:off x="4809566" y="1671796"/>
              <a:ext cx="3892701" cy="1310367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6048500" y="1777000"/>
              <a:ext cx="2467800" cy="4173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/>
                <a:t>Webkit (Rendering Engine)</a:t>
              </a: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975400" y="1777000"/>
              <a:ext cx="646799" cy="10539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"/>
                <a:t>IPC</a:t>
              </a:r>
            </a:p>
          </p:txBody>
        </p:sp>
        <p:cxnSp>
          <p:nvCxnSpPr>
            <p:cNvPr id="74" name="Shape 74"/>
            <p:cNvCxnSpPr>
              <a:stCxn id="75" idx="1"/>
              <a:endCxn id="73" idx="3"/>
            </p:cNvCxnSpPr>
            <p:nvPr/>
          </p:nvCxnSpPr>
          <p:spPr>
            <a:xfrm rot="10800000">
              <a:off x="5622199" y="2303950"/>
              <a:ext cx="443500" cy="356325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6065700" y="2489725"/>
              <a:ext cx="2467800" cy="3411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/>
                <a:t>Renderer Instrumenter</a:t>
              </a:r>
            </a:p>
          </p:txBody>
        </p:sp>
        <p:cxnSp>
          <p:nvCxnSpPr>
            <p:cNvPr id="76" name="Shape 76"/>
            <p:cNvCxnSpPr>
              <a:stCxn id="72" idx="2"/>
            </p:cNvCxnSpPr>
            <p:nvPr/>
          </p:nvCxnSpPr>
          <p:spPr>
            <a:xfrm>
              <a:off x="7282400" y="2194300"/>
              <a:ext cx="8399" cy="295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69" name="Shape 69"/>
          <p:cNvSpPr txBox="1"/>
          <p:nvPr/>
        </p:nvSpPr>
        <p:spPr>
          <a:xfrm>
            <a:off x="2155325" y="2098946"/>
            <a:ext cx="1222025" cy="656954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InstrumenterMessageFilter</a:t>
            </a:r>
          </a:p>
        </p:txBody>
      </p:sp>
      <p:cxnSp>
        <p:nvCxnSpPr>
          <p:cNvPr id="77" name="Shape 77"/>
          <p:cNvCxnSpPr>
            <a:stCxn id="69" idx="2"/>
            <a:endCxn id="62" idx="0"/>
          </p:cNvCxnSpPr>
          <p:nvPr/>
        </p:nvCxnSpPr>
        <p:spPr>
          <a:xfrm flipH="1">
            <a:off x="1600625" y="2755900"/>
            <a:ext cx="1165713" cy="11510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78" name="Shape 78"/>
          <p:cNvGrpSpPr/>
          <p:nvPr/>
        </p:nvGrpSpPr>
        <p:grpSpPr>
          <a:xfrm>
            <a:off x="4706875" y="3503395"/>
            <a:ext cx="3892800" cy="1557017"/>
            <a:chOff x="4859266" y="3170071"/>
            <a:chExt cx="3892800" cy="1310400"/>
          </a:xfrm>
        </p:grpSpPr>
        <p:sp>
          <p:nvSpPr>
            <p:cNvPr id="79" name="Shape 79"/>
            <p:cNvSpPr/>
            <p:nvPr/>
          </p:nvSpPr>
          <p:spPr>
            <a:xfrm>
              <a:off x="4859266" y="3170071"/>
              <a:ext cx="3892800" cy="13104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6098200" y="3275275"/>
              <a:ext cx="2467800" cy="4173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/>
                <a:t>Webkit (Rendering Engine)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5025100" y="3275275"/>
              <a:ext cx="646799" cy="10539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/>
                <a:t>IPC</a:t>
              </a:r>
            </a:p>
          </p:txBody>
        </p:sp>
        <p:cxnSp>
          <p:nvCxnSpPr>
            <p:cNvPr id="82" name="Shape 82"/>
            <p:cNvCxnSpPr>
              <a:stCxn id="83" idx="1"/>
              <a:endCxn id="81" idx="3"/>
            </p:cNvCxnSpPr>
            <p:nvPr/>
          </p:nvCxnSpPr>
          <p:spPr>
            <a:xfrm rot="10800000">
              <a:off x="5671899" y="3802225"/>
              <a:ext cx="443500" cy="356325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6115400" y="3988000"/>
              <a:ext cx="2467800" cy="341100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/>
                <a:t>Renderer Instrumenter</a:t>
              </a:r>
            </a:p>
          </p:txBody>
        </p:sp>
        <p:cxnSp>
          <p:nvCxnSpPr>
            <p:cNvPr id="84" name="Shape 84"/>
            <p:cNvCxnSpPr>
              <a:stCxn id="80" idx="2"/>
            </p:cNvCxnSpPr>
            <p:nvPr/>
          </p:nvCxnSpPr>
          <p:spPr>
            <a:xfrm>
              <a:off x="7332100" y="3692575"/>
              <a:ext cx="8399" cy="295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85" name="Shape 85"/>
          <p:cNvCxnSpPr>
            <a:stCxn id="81" idx="1"/>
            <a:endCxn id="64" idx="3"/>
          </p:cNvCxnSpPr>
          <p:nvPr/>
        </p:nvCxnSpPr>
        <p:spPr>
          <a:xfrm rot="10800000">
            <a:off x="3873850" y="3514298"/>
            <a:ext cx="998858" cy="740221"/>
          </a:xfrm>
          <a:prstGeom prst="straightConnector1">
            <a:avLst/>
          </a:prstGeom>
          <a:noFill/>
          <a:ln w="28575" cap="flat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>
            <a:stCxn id="73" idx="1"/>
            <a:endCxn id="64" idx="3"/>
          </p:cNvCxnSpPr>
          <p:nvPr/>
        </p:nvCxnSpPr>
        <p:spPr>
          <a:xfrm flipH="1">
            <a:off x="3873850" y="2424017"/>
            <a:ext cx="998910" cy="1090281"/>
          </a:xfrm>
          <a:prstGeom prst="straightConnector1">
            <a:avLst/>
          </a:prstGeom>
          <a:noFill/>
          <a:ln w="28575" cap="flat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Database Schema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Table per process</a:t>
            </a:r>
          </a:p>
          <a:p>
            <a:pPr marL="457200" lvl="0" indent="-3683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Table name = “Browser/Renderer” + PID</a:t>
            </a:r>
          </a:p>
          <a:p>
            <a:pPr marL="457200" lvl="0" indent="-3683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200"/>
              <a:t>4 columns</a:t>
            </a:r>
          </a:p>
          <a:p>
            <a:pPr marL="914400" lvl="1" indent="-3683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ID</a:t>
            </a:r>
          </a:p>
          <a:p>
            <a:pPr marL="914400" lvl="1" indent="-3683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Time stamp</a:t>
            </a:r>
          </a:p>
          <a:p>
            <a:pPr marL="914400" lvl="1" indent="-3683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Component raising the event, called Tag</a:t>
            </a:r>
          </a:p>
          <a:p>
            <a:pPr marL="914400" lvl="1" indent="-3683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200"/>
              <a:t>Message</a:t>
            </a:r>
          </a:p>
          <a:p>
            <a:endParaRPr lang="en" sz="22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Logs on persistent storage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DB name - InstrumentedEvents.db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Raw data (ex: Script contents): All files under a new folder under File Contents folder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File name for raw data: UNIX Timestamp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Stored under: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/>
              <a:t>Android: /sdcard/</a:t>
            </a:r>
          </a:p>
          <a:p>
            <a:pPr marL="914400" lvl="1" indent="-342900" rtl="0"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/>
              <a:t>Linux: /tmp/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What’s pending?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Automation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Screenshots</a:t>
            </a:r>
          </a:p>
          <a:p>
            <a:pPr marL="457200" lvl="0" indent="-3429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HTML raw content - cannot write to file, can log in logcat</a:t>
            </a:r>
          </a:p>
          <a:p>
            <a:pPr marL="457200" lvl="0" indent="-3429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1800"/>
              <a:t>Couple of event handlers specific to desktop Chrome (keyboard, mouse)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dark-gradient</vt:lpstr>
      <vt:lpstr>Cross-Platform Browser Instrumentation</vt:lpstr>
      <vt:lpstr>Chromium Browser - Overview</vt:lpstr>
      <vt:lpstr>Chromium Browser - Division of Labor</vt:lpstr>
      <vt:lpstr>Instrumentation - Overview</vt:lpstr>
      <vt:lpstr>Instrumentation - Architecture</vt:lpstr>
      <vt:lpstr>Database Schema</vt:lpstr>
      <vt:lpstr>Logs on persistent storage</vt:lpstr>
      <vt:lpstr>Demo</vt:lpstr>
      <vt:lpstr>What’s pending?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Browser Instrumentation</dc:title>
  <cp:lastModifiedBy>Vinay K</cp:lastModifiedBy>
  <cp:revision>1</cp:revision>
  <dcterms:modified xsi:type="dcterms:W3CDTF">2013-12-05T19:54:06Z</dcterms:modified>
</cp:coreProperties>
</file>