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2" r:id="rId4"/>
    <p:sldId id="273" r:id="rId5"/>
    <p:sldId id="271" r:id="rId6"/>
    <p:sldId id="289" r:id="rId7"/>
    <p:sldId id="288" r:id="rId8"/>
    <p:sldId id="290" r:id="rId9"/>
    <p:sldId id="274" r:id="rId10"/>
    <p:sldId id="291" r:id="rId11"/>
    <p:sldId id="292" r:id="rId12"/>
    <p:sldId id="294" r:id="rId13"/>
    <p:sldId id="296" r:id="rId14"/>
    <p:sldId id="295" r:id="rId15"/>
    <p:sldId id="293" r:id="rId16"/>
    <p:sldId id="298" r:id="rId17"/>
    <p:sldId id="299" r:id="rId18"/>
    <p:sldId id="300" r:id="rId19"/>
    <p:sldId id="301" r:id="rId20"/>
    <p:sldId id="286" r:id="rId21"/>
    <p:sldId id="307" r:id="rId22"/>
    <p:sldId id="308" r:id="rId23"/>
    <p:sldId id="304" r:id="rId24"/>
    <p:sldId id="305" r:id="rId25"/>
    <p:sldId id="303" r:id="rId26"/>
    <p:sldId id="30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E191A-8D75-4587-93D5-B30338789C90}" v="75" dt="2023-11-28T14:58:33.993"/>
    <p1510:client id="{16E951EE-B399-CD28-924D-F5287ECFFBA2}" v="619" dt="2023-11-28T14:26:08.335"/>
    <p1510:client id="{4B7C28E4-7B4F-6EA3-C137-C294221D3B61}" v="623" dt="2023-11-28T02:28:52.749"/>
    <p1510:client id="{53257926-4E20-0145-6827-B13AE2929DE4}" v="61" dt="2023-11-28T18:24:52.827"/>
    <p1510:client id="{59373DA1-FBFC-C49B-0947-3CC10D23889A}" v="35" dt="2023-11-27T19:56:32.265"/>
    <p1510:client id="{75E7940D-B4D5-C674-DF72-532B71C899BA}" v="80" dt="2023-11-27T22:58:17.837"/>
    <p1510:client id="{F0F69235-C37F-4A28-8FEF-CDE4BE7F1B29}" v="51" dt="2023-12-03T06:35:31.968"/>
    <p1510:client id="{F35F6D2B-7B06-F0D0-348C-955CB3B0462C}" v="3" dt="2023-11-28T15:29:40.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51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A4DAC-87E5-4E74-A5DC-14837E5FB2F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D08034-9728-48BB-B64B-E3DC4516DB45}">
      <dgm:prSet phldr="0"/>
      <dgm:spPr/>
      <dgm:t>
        <a:bodyPr/>
        <a:lstStyle/>
        <a:p>
          <a:pPr>
            <a:lnSpc>
              <a:spcPct val="100000"/>
            </a:lnSpc>
          </a:pPr>
          <a:r>
            <a:rPr lang="en-US">
              <a:solidFill>
                <a:srgbClr val="0F0F0F"/>
              </a:solidFill>
            </a:rPr>
            <a:t>Eliminated null values for data completeness.</a:t>
          </a:r>
          <a:endParaRPr lang="en-US">
            <a:latin typeface="Goudy Old Style"/>
          </a:endParaRPr>
        </a:p>
      </dgm:t>
    </dgm:pt>
    <dgm:pt modelId="{A950607C-208D-4C32-A18F-3D03B153A806}" type="parTrans" cxnId="{8E6C3A5C-3EAB-44AC-BD9F-311FE26FF162}">
      <dgm:prSet/>
      <dgm:spPr/>
    </dgm:pt>
    <dgm:pt modelId="{24E09D33-BD6A-4095-9B97-3B53BEF56CAC}" type="sibTrans" cxnId="{8E6C3A5C-3EAB-44AC-BD9F-311FE26FF162}">
      <dgm:prSet/>
      <dgm:spPr/>
    </dgm:pt>
    <dgm:pt modelId="{C21B8E71-0D5E-425C-A517-8B80F751DF85}">
      <dgm:prSet phldr="0"/>
      <dgm:spPr/>
      <dgm:t>
        <a:bodyPr/>
        <a:lstStyle/>
        <a:p>
          <a:pPr>
            <a:lnSpc>
              <a:spcPct val="100000"/>
            </a:lnSpc>
          </a:pPr>
          <a:r>
            <a:rPr lang="en-US">
              <a:solidFill>
                <a:srgbClr val="0F0F0F"/>
              </a:solidFill>
            </a:rPr>
            <a:t>Separated offense classifications and occurrence dates for better analysis.</a:t>
          </a:r>
          <a:endParaRPr lang="en-US"/>
        </a:p>
      </dgm:t>
    </dgm:pt>
    <dgm:pt modelId="{6ECC85A7-5C63-4D42-88E7-DBA96176A8D2}" type="parTrans" cxnId="{56D4133A-8CD2-4D20-B70F-82CC90989564}">
      <dgm:prSet/>
      <dgm:spPr/>
    </dgm:pt>
    <dgm:pt modelId="{5B3CC1B2-42E6-4EBB-806B-86147CB414BB}" type="sibTrans" cxnId="{56D4133A-8CD2-4D20-B70F-82CC90989564}">
      <dgm:prSet/>
      <dgm:spPr/>
    </dgm:pt>
    <dgm:pt modelId="{8B6DC3D8-ADBF-4BB1-92ED-3D72CA2C71B8}">
      <dgm:prSet phldr="0"/>
      <dgm:spPr/>
      <dgm:t>
        <a:bodyPr/>
        <a:lstStyle/>
        <a:p>
          <a:pPr>
            <a:lnSpc>
              <a:spcPct val="100000"/>
            </a:lnSpc>
          </a:pPr>
          <a:r>
            <a:rPr lang="en-US">
              <a:solidFill>
                <a:srgbClr val="0F0F0F"/>
              </a:solidFill>
            </a:rPr>
            <a:t>Focused on crimes in Louisville for targeted insights.</a:t>
          </a:r>
          <a:endParaRPr lang="en-US"/>
        </a:p>
      </dgm:t>
    </dgm:pt>
    <dgm:pt modelId="{9626170D-CABC-4CEF-A292-F4A422F85EB4}" type="parTrans" cxnId="{24B3062D-B3C2-4C0C-8097-B77C32DA3BD1}">
      <dgm:prSet/>
      <dgm:spPr/>
    </dgm:pt>
    <dgm:pt modelId="{8C8D0ABE-89D5-45BA-AA73-C29C8166B391}" type="sibTrans" cxnId="{24B3062D-B3C2-4C0C-8097-B77C32DA3BD1}">
      <dgm:prSet/>
      <dgm:spPr/>
    </dgm:pt>
    <dgm:pt modelId="{8A348B27-DFD6-4EDA-B828-A209ECA8253B}">
      <dgm:prSet phldr="0"/>
      <dgm:spPr/>
      <dgm:t>
        <a:bodyPr/>
        <a:lstStyle/>
        <a:p>
          <a:pPr>
            <a:lnSpc>
              <a:spcPct val="100000"/>
            </a:lnSpc>
          </a:pPr>
          <a:r>
            <a:rPr lang="en-US">
              <a:solidFill>
                <a:srgbClr val="0F0F0F"/>
              </a:solidFill>
            </a:rPr>
            <a:t>Cleaned ZIP codes for data consistency.</a:t>
          </a:r>
          <a:endParaRPr lang="en-US"/>
        </a:p>
      </dgm:t>
    </dgm:pt>
    <dgm:pt modelId="{CF761422-F970-4849-AB5C-8A3EC227E5AB}" type="parTrans" cxnId="{CEE6B011-E9E5-440C-ABBE-BB14C19B2491}">
      <dgm:prSet/>
      <dgm:spPr/>
    </dgm:pt>
    <dgm:pt modelId="{6242574B-BE92-40D8-909A-57021EC11B85}" type="sibTrans" cxnId="{CEE6B011-E9E5-440C-ABBE-BB14C19B2491}">
      <dgm:prSet/>
      <dgm:spPr/>
    </dgm:pt>
    <dgm:pt modelId="{92BDF53E-FE95-4B8B-B6A9-333F75E24351}">
      <dgm:prSet phldr="0"/>
      <dgm:spPr/>
      <dgm:t>
        <a:bodyPr/>
        <a:lstStyle/>
        <a:p>
          <a:pPr rtl="0">
            <a:lnSpc>
              <a:spcPct val="100000"/>
            </a:lnSpc>
          </a:pPr>
          <a:r>
            <a:rPr lang="en-US">
              <a:solidFill>
                <a:srgbClr val="0F0F0F"/>
              </a:solidFill>
            </a:rPr>
            <a:t>Explored unique NIBRS codes </a:t>
          </a:r>
          <a:r>
            <a:rPr lang="en-US">
              <a:solidFill>
                <a:srgbClr val="0F0F0F"/>
              </a:solidFill>
              <a:latin typeface="Goudy Old Style"/>
            </a:rPr>
            <a:t>for Crime Classification</a:t>
          </a:r>
          <a:r>
            <a:rPr lang="en-US">
              <a:solidFill>
                <a:srgbClr val="0F0F0F"/>
              </a:solidFill>
            </a:rPr>
            <a:t>.</a:t>
          </a:r>
          <a:endParaRPr lang="en-US"/>
        </a:p>
      </dgm:t>
    </dgm:pt>
    <dgm:pt modelId="{294A9334-DA94-4939-B5D8-1B85267808FB}" type="parTrans" cxnId="{75EF28D7-2858-4436-A603-B8E0D0ED62B1}">
      <dgm:prSet/>
      <dgm:spPr/>
    </dgm:pt>
    <dgm:pt modelId="{C8E25FD3-A137-475B-8B8E-FC99D0BDBDD4}" type="sibTrans" cxnId="{75EF28D7-2858-4436-A603-B8E0D0ED62B1}">
      <dgm:prSet/>
      <dgm:spPr/>
    </dgm:pt>
    <dgm:pt modelId="{EB0F5A84-D61A-481A-AEC9-307B5597FCCA}" type="pres">
      <dgm:prSet presAssocID="{9D8A4DAC-87E5-4E74-A5DC-14837E5FB2F5}" presName="root" presStyleCnt="0">
        <dgm:presLayoutVars>
          <dgm:dir/>
          <dgm:resizeHandles val="exact"/>
        </dgm:presLayoutVars>
      </dgm:prSet>
      <dgm:spPr/>
    </dgm:pt>
    <dgm:pt modelId="{4AE91A18-0FA4-4462-80E7-C897F2850413}" type="pres">
      <dgm:prSet presAssocID="{5CD08034-9728-48BB-B64B-E3DC4516DB45}" presName="compNode" presStyleCnt="0"/>
      <dgm:spPr/>
    </dgm:pt>
    <dgm:pt modelId="{99D976F2-9D9D-4012-A86E-365BFF39C487}" type="pres">
      <dgm:prSet presAssocID="{5CD08034-9728-48BB-B64B-E3DC4516DB45}" presName="bgRect" presStyleLbl="bgShp" presStyleIdx="0" presStyleCnt="5"/>
      <dgm:spPr/>
    </dgm:pt>
    <dgm:pt modelId="{830182C1-7B9B-4E62-AD25-8DF08E711A09}" type="pres">
      <dgm:prSet presAssocID="{5CD08034-9728-48BB-B64B-E3DC4516DB45}" presName="iconRect" presStyleLbl="node1" presStyleIdx="0" presStyleCnt="5"/>
      <dgm:spPr/>
    </dgm:pt>
    <dgm:pt modelId="{81043033-2C13-4966-A5B6-16EEC5D26E2E}" type="pres">
      <dgm:prSet presAssocID="{5CD08034-9728-48BB-B64B-E3DC4516DB45}" presName="spaceRect" presStyleCnt="0"/>
      <dgm:spPr/>
    </dgm:pt>
    <dgm:pt modelId="{3A41DCA5-33D0-4EBC-B40B-C4B072897841}" type="pres">
      <dgm:prSet presAssocID="{5CD08034-9728-48BB-B64B-E3DC4516DB45}" presName="parTx" presStyleLbl="revTx" presStyleIdx="0" presStyleCnt="5">
        <dgm:presLayoutVars>
          <dgm:chMax val="0"/>
          <dgm:chPref val="0"/>
        </dgm:presLayoutVars>
      </dgm:prSet>
      <dgm:spPr/>
    </dgm:pt>
    <dgm:pt modelId="{5CCF68D1-4C26-4642-B09F-DD95B4731F06}" type="pres">
      <dgm:prSet presAssocID="{24E09D33-BD6A-4095-9B97-3B53BEF56CAC}" presName="sibTrans" presStyleCnt="0"/>
      <dgm:spPr/>
    </dgm:pt>
    <dgm:pt modelId="{0701B1E1-802C-4C4D-9372-D0504E58F516}" type="pres">
      <dgm:prSet presAssocID="{C21B8E71-0D5E-425C-A517-8B80F751DF85}" presName="compNode" presStyleCnt="0"/>
      <dgm:spPr/>
    </dgm:pt>
    <dgm:pt modelId="{7CEBE7B4-10DC-4CB4-B2A9-A8E986A7B625}" type="pres">
      <dgm:prSet presAssocID="{C21B8E71-0D5E-425C-A517-8B80F751DF85}" presName="bgRect" presStyleLbl="bgShp" presStyleIdx="1" presStyleCnt="5"/>
      <dgm:spPr/>
    </dgm:pt>
    <dgm:pt modelId="{F2C99BBC-45CA-4977-8482-B0499B7FA1E1}" type="pres">
      <dgm:prSet presAssocID="{C21B8E71-0D5E-425C-A517-8B80F751DF85}" presName="iconRect" presStyleLbl="node1" presStyleIdx="1" presStyleCnt="5"/>
      <dgm:spPr/>
    </dgm:pt>
    <dgm:pt modelId="{99DC30CF-5938-4256-BA3E-04AD0105AE58}" type="pres">
      <dgm:prSet presAssocID="{C21B8E71-0D5E-425C-A517-8B80F751DF85}" presName="spaceRect" presStyleCnt="0"/>
      <dgm:spPr/>
    </dgm:pt>
    <dgm:pt modelId="{F220F1FD-C549-4F14-8BF9-C3E3341E8055}" type="pres">
      <dgm:prSet presAssocID="{C21B8E71-0D5E-425C-A517-8B80F751DF85}" presName="parTx" presStyleLbl="revTx" presStyleIdx="1" presStyleCnt="5">
        <dgm:presLayoutVars>
          <dgm:chMax val="0"/>
          <dgm:chPref val="0"/>
        </dgm:presLayoutVars>
      </dgm:prSet>
      <dgm:spPr/>
    </dgm:pt>
    <dgm:pt modelId="{8AA2A399-E25E-451B-A1A7-721250C1DCED}" type="pres">
      <dgm:prSet presAssocID="{5B3CC1B2-42E6-4EBB-806B-86147CB414BB}" presName="sibTrans" presStyleCnt="0"/>
      <dgm:spPr/>
    </dgm:pt>
    <dgm:pt modelId="{F8E2695F-BED9-4BA2-ADB1-157D8F296CE6}" type="pres">
      <dgm:prSet presAssocID="{8B6DC3D8-ADBF-4BB1-92ED-3D72CA2C71B8}" presName="compNode" presStyleCnt="0"/>
      <dgm:spPr/>
    </dgm:pt>
    <dgm:pt modelId="{B1F56F18-2CC1-40BB-8383-363626ADCD6B}" type="pres">
      <dgm:prSet presAssocID="{8B6DC3D8-ADBF-4BB1-92ED-3D72CA2C71B8}" presName="bgRect" presStyleLbl="bgShp" presStyleIdx="2" presStyleCnt="5"/>
      <dgm:spPr/>
    </dgm:pt>
    <dgm:pt modelId="{421AC964-D620-4B9B-BC10-DED43FA0C2B4}" type="pres">
      <dgm:prSet presAssocID="{8B6DC3D8-ADBF-4BB1-92ED-3D72CA2C71B8}" presName="iconRect" presStyleLbl="node1" presStyleIdx="2" presStyleCnt="5"/>
      <dgm:spPr/>
    </dgm:pt>
    <dgm:pt modelId="{DDB6AAC8-383A-4506-9DDD-804848F1368A}" type="pres">
      <dgm:prSet presAssocID="{8B6DC3D8-ADBF-4BB1-92ED-3D72CA2C71B8}" presName="spaceRect" presStyleCnt="0"/>
      <dgm:spPr/>
    </dgm:pt>
    <dgm:pt modelId="{0A3650E8-88FB-4D62-93E1-4047C4734F09}" type="pres">
      <dgm:prSet presAssocID="{8B6DC3D8-ADBF-4BB1-92ED-3D72CA2C71B8}" presName="parTx" presStyleLbl="revTx" presStyleIdx="2" presStyleCnt="5">
        <dgm:presLayoutVars>
          <dgm:chMax val="0"/>
          <dgm:chPref val="0"/>
        </dgm:presLayoutVars>
      </dgm:prSet>
      <dgm:spPr/>
    </dgm:pt>
    <dgm:pt modelId="{22E1F807-F270-498B-9162-F05520F90311}" type="pres">
      <dgm:prSet presAssocID="{8C8D0ABE-89D5-45BA-AA73-C29C8166B391}" presName="sibTrans" presStyleCnt="0"/>
      <dgm:spPr/>
    </dgm:pt>
    <dgm:pt modelId="{01EAFC68-2ADF-4BF8-A4FF-8E3B953F9D55}" type="pres">
      <dgm:prSet presAssocID="{8A348B27-DFD6-4EDA-B828-A209ECA8253B}" presName="compNode" presStyleCnt="0"/>
      <dgm:spPr/>
    </dgm:pt>
    <dgm:pt modelId="{3BBDE42C-0986-462D-A348-EC24E4F1883A}" type="pres">
      <dgm:prSet presAssocID="{8A348B27-DFD6-4EDA-B828-A209ECA8253B}" presName="bgRect" presStyleLbl="bgShp" presStyleIdx="3" presStyleCnt="5"/>
      <dgm:spPr/>
    </dgm:pt>
    <dgm:pt modelId="{42D26B86-CB68-422A-8246-7FB161D42F4D}" type="pres">
      <dgm:prSet presAssocID="{8A348B27-DFD6-4EDA-B828-A209ECA8253B}" presName="iconRect" presStyleLbl="node1" presStyleIdx="3" presStyleCnt="5"/>
      <dgm:spPr/>
    </dgm:pt>
    <dgm:pt modelId="{C24161C1-4454-4525-AF72-8BC4F4CB1F0D}" type="pres">
      <dgm:prSet presAssocID="{8A348B27-DFD6-4EDA-B828-A209ECA8253B}" presName="spaceRect" presStyleCnt="0"/>
      <dgm:spPr/>
    </dgm:pt>
    <dgm:pt modelId="{D17E6AF1-FA2F-4FC5-8070-FCDFA0BBD1EC}" type="pres">
      <dgm:prSet presAssocID="{8A348B27-DFD6-4EDA-B828-A209ECA8253B}" presName="parTx" presStyleLbl="revTx" presStyleIdx="3" presStyleCnt="5">
        <dgm:presLayoutVars>
          <dgm:chMax val="0"/>
          <dgm:chPref val="0"/>
        </dgm:presLayoutVars>
      </dgm:prSet>
      <dgm:spPr/>
    </dgm:pt>
    <dgm:pt modelId="{0816B503-2615-4C50-8320-800A4DF41A3B}" type="pres">
      <dgm:prSet presAssocID="{6242574B-BE92-40D8-909A-57021EC11B85}" presName="sibTrans" presStyleCnt="0"/>
      <dgm:spPr/>
    </dgm:pt>
    <dgm:pt modelId="{A17C7063-0A1E-4C7B-BEBF-CEE19DC44C6D}" type="pres">
      <dgm:prSet presAssocID="{92BDF53E-FE95-4B8B-B6A9-333F75E24351}" presName="compNode" presStyleCnt="0"/>
      <dgm:spPr/>
    </dgm:pt>
    <dgm:pt modelId="{99434C8E-B3AA-4F74-92E3-DBEB6898E924}" type="pres">
      <dgm:prSet presAssocID="{92BDF53E-FE95-4B8B-B6A9-333F75E24351}" presName="bgRect" presStyleLbl="bgShp" presStyleIdx="4" presStyleCnt="5"/>
      <dgm:spPr/>
    </dgm:pt>
    <dgm:pt modelId="{941E2F88-5E16-4A42-B103-7197CF69DDA4}" type="pres">
      <dgm:prSet presAssocID="{92BDF53E-FE95-4B8B-B6A9-333F75E24351}" presName="iconRect" presStyleLbl="node1" presStyleIdx="4" presStyleCnt="5"/>
      <dgm:spPr/>
    </dgm:pt>
    <dgm:pt modelId="{F635D436-9A76-4C26-9E87-FB084B6F38D0}" type="pres">
      <dgm:prSet presAssocID="{92BDF53E-FE95-4B8B-B6A9-333F75E24351}" presName="spaceRect" presStyleCnt="0"/>
      <dgm:spPr/>
    </dgm:pt>
    <dgm:pt modelId="{487718B7-5C1F-4D4E-9CEB-ABB4CD394BCF}" type="pres">
      <dgm:prSet presAssocID="{92BDF53E-FE95-4B8B-B6A9-333F75E24351}" presName="parTx" presStyleLbl="revTx" presStyleIdx="4" presStyleCnt="5">
        <dgm:presLayoutVars>
          <dgm:chMax val="0"/>
          <dgm:chPref val="0"/>
        </dgm:presLayoutVars>
      </dgm:prSet>
      <dgm:spPr/>
    </dgm:pt>
  </dgm:ptLst>
  <dgm:cxnLst>
    <dgm:cxn modelId="{CEE6B011-E9E5-440C-ABBE-BB14C19B2491}" srcId="{9D8A4DAC-87E5-4E74-A5DC-14837E5FB2F5}" destId="{8A348B27-DFD6-4EDA-B828-A209ECA8253B}" srcOrd="3" destOrd="0" parTransId="{CF761422-F970-4849-AB5C-8A3EC227E5AB}" sibTransId="{6242574B-BE92-40D8-909A-57021EC11B85}"/>
    <dgm:cxn modelId="{24B3062D-B3C2-4C0C-8097-B77C32DA3BD1}" srcId="{9D8A4DAC-87E5-4E74-A5DC-14837E5FB2F5}" destId="{8B6DC3D8-ADBF-4BB1-92ED-3D72CA2C71B8}" srcOrd="2" destOrd="0" parTransId="{9626170D-CABC-4CEF-A292-F4A422F85EB4}" sibTransId="{8C8D0ABE-89D5-45BA-AA73-C29C8166B391}"/>
    <dgm:cxn modelId="{56D4133A-8CD2-4D20-B70F-82CC90989564}" srcId="{9D8A4DAC-87E5-4E74-A5DC-14837E5FB2F5}" destId="{C21B8E71-0D5E-425C-A517-8B80F751DF85}" srcOrd="1" destOrd="0" parTransId="{6ECC85A7-5C63-4D42-88E7-DBA96176A8D2}" sibTransId="{5B3CC1B2-42E6-4EBB-806B-86147CB414BB}"/>
    <dgm:cxn modelId="{8E6C3A5C-3EAB-44AC-BD9F-311FE26FF162}" srcId="{9D8A4DAC-87E5-4E74-A5DC-14837E5FB2F5}" destId="{5CD08034-9728-48BB-B64B-E3DC4516DB45}" srcOrd="0" destOrd="0" parTransId="{A950607C-208D-4C32-A18F-3D03B153A806}" sibTransId="{24E09D33-BD6A-4095-9B97-3B53BEF56CAC}"/>
    <dgm:cxn modelId="{5CBCD348-B567-4D30-A58C-207A31486C43}" type="presOf" srcId="{C21B8E71-0D5E-425C-A517-8B80F751DF85}" destId="{F220F1FD-C549-4F14-8BF9-C3E3341E8055}" srcOrd="0" destOrd="0" presId="urn:microsoft.com/office/officeart/2018/2/layout/IconVerticalSolidList"/>
    <dgm:cxn modelId="{5E8F454A-AE8A-4652-947C-25A5F765A1E8}" type="presOf" srcId="{92BDF53E-FE95-4B8B-B6A9-333F75E24351}" destId="{487718B7-5C1F-4D4E-9CEB-ABB4CD394BCF}" srcOrd="0" destOrd="0" presId="urn:microsoft.com/office/officeart/2018/2/layout/IconVerticalSolidList"/>
    <dgm:cxn modelId="{1DC3F758-4C25-4239-97F5-3F01705481EC}" type="presOf" srcId="{8B6DC3D8-ADBF-4BB1-92ED-3D72CA2C71B8}" destId="{0A3650E8-88FB-4D62-93E1-4047C4734F09}" srcOrd="0" destOrd="0" presId="urn:microsoft.com/office/officeart/2018/2/layout/IconVerticalSolidList"/>
    <dgm:cxn modelId="{A8A1EF7B-C06D-4C5A-8492-758F4489C012}" type="presOf" srcId="{5CD08034-9728-48BB-B64B-E3DC4516DB45}" destId="{3A41DCA5-33D0-4EBC-B40B-C4B072897841}" srcOrd="0" destOrd="0" presId="urn:microsoft.com/office/officeart/2018/2/layout/IconVerticalSolidList"/>
    <dgm:cxn modelId="{75EF28D7-2858-4436-A603-B8E0D0ED62B1}" srcId="{9D8A4DAC-87E5-4E74-A5DC-14837E5FB2F5}" destId="{92BDF53E-FE95-4B8B-B6A9-333F75E24351}" srcOrd="4" destOrd="0" parTransId="{294A9334-DA94-4939-B5D8-1B85267808FB}" sibTransId="{C8E25FD3-A137-475B-8B8E-FC99D0BDBDD4}"/>
    <dgm:cxn modelId="{029663F0-AE37-4991-B8B1-CC58C862F590}" type="presOf" srcId="{9D8A4DAC-87E5-4E74-A5DC-14837E5FB2F5}" destId="{EB0F5A84-D61A-481A-AEC9-307B5597FCCA}" srcOrd="0" destOrd="0" presId="urn:microsoft.com/office/officeart/2018/2/layout/IconVerticalSolidList"/>
    <dgm:cxn modelId="{25889EFB-0F9D-4154-B301-6977396E1227}" type="presOf" srcId="{8A348B27-DFD6-4EDA-B828-A209ECA8253B}" destId="{D17E6AF1-FA2F-4FC5-8070-FCDFA0BBD1EC}" srcOrd="0" destOrd="0" presId="urn:microsoft.com/office/officeart/2018/2/layout/IconVerticalSolidList"/>
    <dgm:cxn modelId="{364C7C08-F148-47A1-A56F-DA001B70DD4F}" type="presParOf" srcId="{EB0F5A84-D61A-481A-AEC9-307B5597FCCA}" destId="{4AE91A18-0FA4-4462-80E7-C897F2850413}" srcOrd="0" destOrd="0" presId="urn:microsoft.com/office/officeart/2018/2/layout/IconVerticalSolidList"/>
    <dgm:cxn modelId="{16C1502B-3681-48A3-BBA9-21F17AD9A806}" type="presParOf" srcId="{4AE91A18-0FA4-4462-80E7-C897F2850413}" destId="{99D976F2-9D9D-4012-A86E-365BFF39C487}" srcOrd="0" destOrd="0" presId="urn:microsoft.com/office/officeart/2018/2/layout/IconVerticalSolidList"/>
    <dgm:cxn modelId="{ED7FA6E2-BFBA-43FE-804D-C8C896AABC7B}" type="presParOf" srcId="{4AE91A18-0FA4-4462-80E7-C897F2850413}" destId="{830182C1-7B9B-4E62-AD25-8DF08E711A09}" srcOrd="1" destOrd="0" presId="urn:microsoft.com/office/officeart/2018/2/layout/IconVerticalSolidList"/>
    <dgm:cxn modelId="{64ADFA52-A452-4EB1-9B37-B6450557A242}" type="presParOf" srcId="{4AE91A18-0FA4-4462-80E7-C897F2850413}" destId="{81043033-2C13-4966-A5B6-16EEC5D26E2E}" srcOrd="2" destOrd="0" presId="urn:microsoft.com/office/officeart/2018/2/layout/IconVerticalSolidList"/>
    <dgm:cxn modelId="{D757CF25-A097-4414-8683-C9B7D501FA0E}" type="presParOf" srcId="{4AE91A18-0FA4-4462-80E7-C897F2850413}" destId="{3A41DCA5-33D0-4EBC-B40B-C4B072897841}" srcOrd="3" destOrd="0" presId="urn:microsoft.com/office/officeart/2018/2/layout/IconVerticalSolidList"/>
    <dgm:cxn modelId="{D823ABB1-9865-449A-A1CF-14D43D2080E5}" type="presParOf" srcId="{EB0F5A84-D61A-481A-AEC9-307B5597FCCA}" destId="{5CCF68D1-4C26-4642-B09F-DD95B4731F06}" srcOrd="1" destOrd="0" presId="urn:microsoft.com/office/officeart/2018/2/layout/IconVerticalSolidList"/>
    <dgm:cxn modelId="{1F1E91B3-F4AF-4C3A-9D61-BE6D7E48D5A9}" type="presParOf" srcId="{EB0F5A84-D61A-481A-AEC9-307B5597FCCA}" destId="{0701B1E1-802C-4C4D-9372-D0504E58F516}" srcOrd="2" destOrd="0" presId="urn:microsoft.com/office/officeart/2018/2/layout/IconVerticalSolidList"/>
    <dgm:cxn modelId="{E95B72E4-0B60-43AF-9F23-CBE774192E14}" type="presParOf" srcId="{0701B1E1-802C-4C4D-9372-D0504E58F516}" destId="{7CEBE7B4-10DC-4CB4-B2A9-A8E986A7B625}" srcOrd="0" destOrd="0" presId="urn:microsoft.com/office/officeart/2018/2/layout/IconVerticalSolidList"/>
    <dgm:cxn modelId="{3D858076-1B2D-4F86-B5B2-D1B51DE159DF}" type="presParOf" srcId="{0701B1E1-802C-4C4D-9372-D0504E58F516}" destId="{F2C99BBC-45CA-4977-8482-B0499B7FA1E1}" srcOrd="1" destOrd="0" presId="urn:microsoft.com/office/officeart/2018/2/layout/IconVerticalSolidList"/>
    <dgm:cxn modelId="{E16E89D2-A6E7-419A-9C1A-8842C5E900C7}" type="presParOf" srcId="{0701B1E1-802C-4C4D-9372-D0504E58F516}" destId="{99DC30CF-5938-4256-BA3E-04AD0105AE58}" srcOrd="2" destOrd="0" presId="urn:microsoft.com/office/officeart/2018/2/layout/IconVerticalSolidList"/>
    <dgm:cxn modelId="{CD270547-770C-4BE1-B6D0-142B6B9380BD}" type="presParOf" srcId="{0701B1E1-802C-4C4D-9372-D0504E58F516}" destId="{F220F1FD-C549-4F14-8BF9-C3E3341E8055}" srcOrd="3" destOrd="0" presId="urn:microsoft.com/office/officeart/2018/2/layout/IconVerticalSolidList"/>
    <dgm:cxn modelId="{C3ADA53F-7658-4326-8B1B-6C9D79FD939B}" type="presParOf" srcId="{EB0F5A84-D61A-481A-AEC9-307B5597FCCA}" destId="{8AA2A399-E25E-451B-A1A7-721250C1DCED}" srcOrd="3" destOrd="0" presId="urn:microsoft.com/office/officeart/2018/2/layout/IconVerticalSolidList"/>
    <dgm:cxn modelId="{E93A2474-84F7-41F8-838E-96361A099722}" type="presParOf" srcId="{EB0F5A84-D61A-481A-AEC9-307B5597FCCA}" destId="{F8E2695F-BED9-4BA2-ADB1-157D8F296CE6}" srcOrd="4" destOrd="0" presId="urn:microsoft.com/office/officeart/2018/2/layout/IconVerticalSolidList"/>
    <dgm:cxn modelId="{031417DA-E881-4A50-85DC-827A10060145}" type="presParOf" srcId="{F8E2695F-BED9-4BA2-ADB1-157D8F296CE6}" destId="{B1F56F18-2CC1-40BB-8383-363626ADCD6B}" srcOrd="0" destOrd="0" presId="urn:microsoft.com/office/officeart/2018/2/layout/IconVerticalSolidList"/>
    <dgm:cxn modelId="{747AC0B9-1A40-44DE-875F-F78460E16A88}" type="presParOf" srcId="{F8E2695F-BED9-4BA2-ADB1-157D8F296CE6}" destId="{421AC964-D620-4B9B-BC10-DED43FA0C2B4}" srcOrd="1" destOrd="0" presId="urn:microsoft.com/office/officeart/2018/2/layout/IconVerticalSolidList"/>
    <dgm:cxn modelId="{EA6D03FF-1DD7-427D-9D02-6C581CE226D5}" type="presParOf" srcId="{F8E2695F-BED9-4BA2-ADB1-157D8F296CE6}" destId="{DDB6AAC8-383A-4506-9DDD-804848F1368A}" srcOrd="2" destOrd="0" presId="urn:microsoft.com/office/officeart/2018/2/layout/IconVerticalSolidList"/>
    <dgm:cxn modelId="{3E335080-69AF-46C5-896B-D57C6705DD43}" type="presParOf" srcId="{F8E2695F-BED9-4BA2-ADB1-157D8F296CE6}" destId="{0A3650E8-88FB-4D62-93E1-4047C4734F09}" srcOrd="3" destOrd="0" presId="urn:microsoft.com/office/officeart/2018/2/layout/IconVerticalSolidList"/>
    <dgm:cxn modelId="{D73D48CC-0316-487C-B72C-3C7A3578F280}" type="presParOf" srcId="{EB0F5A84-D61A-481A-AEC9-307B5597FCCA}" destId="{22E1F807-F270-498B-9162-F05520F90311}" srcOrd="5" destOrd="0" presId="urn:microsoft.com/office/officeart/2018/2/layout/IconVerticalSolidList"/>
    <dgm:cxn modelId="{1D7A3121-BD8D-45F0-A3B7-3F031B032751}" type="presParOf" srcId="{EB0F5A84-D61A-481A-AEC9-307B5597FCCA}" destId="{01EAFC68-2ADF-4BF8-A4FF-8E3B953F9D55}" srcOrd="6" destOrd="0" presId="urn:microsoft.com/office/officeart/2018/2/layout/IconVerticalSolidList"/>
    <dgm:cxn modelId="{FF8AFB43-F1F9-4FB7-A49F-9A90E1F39F57}" type="presParOf" srcId="{01EAFC68-2ADF-4BF8-A4FF-8E3B953F9D55}" destId="{3BBDE42C-0986-462D-A348-EC24E4F1883A}" srcOrd="0" destOrd="0" presId="urn:microsoft.com/office/officeart/2018/2/layout/IconVerticalSolidList"/>
    <dgm:cxn modelId="{AEC430F7-FAFD-459A-A2DF-0357431E2C53}" type="presParOf" srcId="{01EAFC68-2ADF-4BF8-A4FF-8E3B953F9D55}" destId="{42D26B86-CB68-422A-8246-7FB161D42F4D}" srcOrd="1" destOrd="0" presId="urn:microsoft.com/office/officeart/2018/2/layout/IconVerticalSolidList"/>
    <dgm:cxn modelId="{77030501-AFBD-4028-B673-2966E0EDE0FC}" type="presParOf" srcId="{01EAFC68-2ADF-4BF8-A4FF-8E3B953F9D55}" destId="{C24161C1-4454-4525-AF72-8BC4F4CB1F0D}" srcOrd="2" destOrd="0" presId="urn:microsoft.com/office/officeart/2018/2/layout/IconVerticalSolidList"/>
    <dgm:cxn modelId="{5D988B66-16BE-43C3-99BF-786387DB02D1}" type="presParOf" srcId="{01EAFC68-2ADF-4BF8-A4FF-8E3B953F9D55}" destId="{D17E6AF1-FA2F-4FC5-8070-FCDFA0BBD1EC}" srcOrd="3" destOrd="0" presId="urn:microsoft.com/office/officeart/2018/2/layout/IconVerticalSolidList"/>
    <dgm:cxn modelId="{321F7608-10B0-4809-9EAF-C4266426CB90}" type="presParOf" srcId="{EB0F5A84-D61A-481A-AEC9-307B5597FCCA}" destId="{0816B503-2615-4C50-8320-800A4DF41A3B}" srcOrd="7" destOrd="0" presId="urn:microsoft.com/office/officeart/2018/2/layout/IconVerticalSolidList"/>
    <dgm:cxn modelId="{30D3C83E-6E6F-411F-BA6A-B240035FC2A1}" type="presParOf" srcId="{EB0F5A84-D61A-481A-AEC9-307B5597FCCA}" destId="{A17C7063-0A1E-4C7B-BEBF-CEE19DC44C6D}" srcOrd="8" destOrd="0" presId="urn:microsoft.com/office/officeart/2018/2/layout/IconVerticalSolidList"/>
    <dgm:cxn modelId="{52626E25-B42E-4A58-8EA3-851872DC42DF}" type="presParOf" srcId="{A17C7063-0A1E-4C7B-BEBF-CEE19DC44C6D}" destId="{99434C8E-B3AA-4F74-92E3-DBEB6898E924}" srcOrd="0" destOrd="0" presId="urn:microsoft.com/office/officeart/2018/2/layout/IconVerticalSolidList"/>
    <dgm:cxn modelId="{51F1CF3E-6257-4A31-B2C9-58E8DCFB627A}" type="presParOf" srcId="{A17C7063-0A1E-4C7B-BEBF-CEE19DC44C6D}" destId="{941E2F88-5E16-4A42-B103-7197CF69DDA4}" srcOrd="1" destOrd="0" presId="urn:microsoft.com/office/officeart/2018/2/layout/IconVerticalSolidList"/>
    <dgm:cxn modelId="{E53F532A-6259-4958-915C-F9D5EC429D40}" type="presParOf" srcId="{A17C7063-0A1E-4C7B-BEBF-CEE19DC44C6D}" destId="{F635D436-9A76-4C26-9E87-FB084B6F38D0}" srcOrd="2" destOrd="0" presId="urn:microsoft.com/office/officeart/2018/2/layout/IconVerticalSolidList"/>
    <dgm:cxn modelId="{A8FFD9C9-864D-4974-A911-7ECE20FB2C34}" type="presParOf" srcId="{A17C7063-0A1E-4C7B-BEBF-CEE19DC44C6D}" destId="{487718B7-5C1F-4D4E-9CEB-ABB4CD394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976F2-9D9D-4012-A86E-365BFF39C487}">
      <dsp:nvSpPr>
        <dsp:cNvPr id="0" name=""/>
        <dsp:cNvSpPr/>
      </dsp:nvSpPr>
      <dsp:spPr>
        <a:xfrm>
          <a:off x="0" y="4514"/>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182C1-7B9B-4E62-AD25-8DF08E711A09}">
      <dsp:nvSpPr>
        <dsp:cNvPr id="0" name=""/>
        <dsp:cNvSpPr/>
      </dsp:nvSpPr>
      <dsp:spPr>
        <a:xfrm>
          <a:off x="290852" y="220850"/>
          <a:ext cx="528822" cy="528822"/>
        </a:xfrm>
        <a:prstGeom prst="rect">
          <a:avLst/>
        </a:prstGeom>
        <a:solidFill>
          <a:schemeClr val="accent2">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1DCA5-33D0-4EBC-B40B-C4B072897841}">
      <dsp:nvSpPr>
        <dsp:cNvPr id="0" name=""/>
        <dsp:cNvSpPr/>
      </dsp:nvSpPr>
      <dsp:spPr>
        <a:xfrm>
          <a:off x="1110527" y="4514"/>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Eliminated null values for data completeness.</a:t>
          </a:r>
          <a:endParaRPr lang="en-US" sz="1900" kern="1200">
            <a:latin typeface="Goudy Old Style"/>
          </a:endParaRPr>
        </a:p>
      </dsp:txBody>
      <dsp:txXfrm>
        <a:off x="1110527" y="4514"/>
        <a:ext cx="5558264" cy="961495"/>
      </dsp:txXfrm>
    </dsp:sp>
    <dsp:sp modelId="{7CEBE7B4-10DC-4CB4-B2A9-A8E986A7B625}">
      <dsp:nvSpPr>
        <dsp:cNvPr id="0" name=""/>
        <dsp:cNvSpPr/>
      </dsp:nvSpPr>
      <dsp:spPr>
        <a:xfrm>
          <a:off x="0" y="1206383"/>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99BBC-45CA-4977-8482-B0499B7FA1E1}">
      <dsp:nvSpPr>
        <dsp:cNvPr id="0" name=""/>
        <dsp:cNvSpPr/>
      </dsp:nvSpPr>
      <dsp:spPr>
        <a:xfrm>
          <a:off x="290852" y="1422719"/>
          <a:ext cx="528822" cy="528822"/>
        </a:xfrm>
        <a:prstGeom prst="rect">
          <a:avLst/>
        </a:prstGeom>
        <a:solidFill>
          <a:schemeClr val="accent3">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0F1FD-C549-4F14-8BF9-C3E3341E8055}">
      <dsp:nvSpPr>
        <dsp:cNvPr id="0" name=""/>
        <dsp:cNvSpPr/>
      </dsp:nvSpPr>
      <dsp:spPr>
        <a:xfrm>
          <a:off x="1110527" y="1206383"/>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Separated offense classifications and occurrence dates for better analysis.</a:t>
          </a:r>
          <a:endParaRPr lang="en-US" sz="1900" kern="1200"/>
        </a:p>
      </dsp:txBody>
      <dsp:txXfrm>
        <a:off x="1110527" y="1206383"/>
        <a:ext cx="5558264" cy="961495"/>
      </dsp:txXfrm>
    </dsp:sp>
    <dsp:sp modelId="{B1F56F18-2CC1-40BB-8383-363626ADCD6B}">
      <dsp:nvSpPr>
        <dsp:cNvPr id="0" name=""/>
        <dsp:cNvSpPr/>
      </dsp:nvSpPr>
      <dsp:spPr>
        <a:xfrm>
          <a:off x="0" y="2408252"/>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AC964-D620-4B9B-BC10-DED43FA0C2B4}">
      <dsp:nvSpPr>
        <dsp:cNvPr id="0" name=""/>
        <dsp:cNvSpPr/>
      </dsp:nvSpPr>
      <dsp:spPr>
        <a:xfrm>
          <a:off x="290852" y="2624588"/>
          <a:ext cx="528822" cy="528822"/>
        </a:xfrm>
        <a:prstGeom prst="rect">
          <a:avLst/>
        </a:prstGeom>
        <a:solidFill>
          <a:schemeClr val="accent4">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650E8-88FB-4D62-93E1-4047C4734F09}">
      <dsp:nvSpPr>
        <dsp:cNvPr id="0" name=""/>
        <dsp:cNvSpPr/>
      </dsp:nvSpPr>
      <dsp:spPr>
        <a:xfrm>
          <a:off x="1110527" y="2408252"/>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Focused on crimes in Louisville for targeted insights.</a:t>
          </a:r>
          <a:endParaRPr lang="en-US" sz="1900" kern="1200"/>
        </a:p>
      </dsp:txBody>
      <dsp:txXfrm>
        <a:off x="1110527" y="2408252"/>
        <a:ext cx="5558264" cy="961495"/>
      </dsp:txXfrm>
    </dsp:sp>
    <dsp:sp modelId="{3BBDE42C-0986-462D-A348-EC24E4F1883A}">
      <dsp:nvSpPr>
        <dsp:cNvPr id="0" name=""/>
        <dsp:cNvSpPr/>
      </dsp:nvSpPr>
      <dsp:spPr>
        <a:xfrm>
          <a:off x="0" y="3610121"/>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26B86-CB68-422A-8246-7FB161D42F4D}">
      <dsp:nvSpPr>
        <dsp:cNvPr id="0" name=""/>
        <dsp:cNvSpPr/>
      </dsp:nvSpPr>
      <dsp:spPr>
        <a:xfrm>
          <a:off x="290852" y="3826457"/>
          <a:ext cx="528822" cy="528822"/>
        </a:xfrm>
        <a:prstGeom prst="rect">
          <a:avLst/>
        </a:prstGeom>
        <a:solidFill>
          <a:schemeClr val="accent5">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E6AF1-FA2F-4FC5-8070-FCDFA0BBD1EC}">
      <dsp:nvSpPr>
        <dsp:cNvPr id="0" name=""/>
        <dsp:cNvSpPr/>
      </dsp:nvSpPr>
      <dsp:spPr>
        <a:xfrm>
          <a:off x="1110527" y="3610121"/>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Cleaned ZIP codes for data consistency.</a:t>
          </a:r>
          <a:endParaRPr lang="en-US" sz="1900" kern="1200"/>
        </a:p>
      </dsp:txBody>
      <dsp:txXfrm>
        <a:off x="1110527" y="3610121"/>
        <a:ext cx="5558264" cy="961495"/>
      </dsp:txXfrm>
    </dsp:sp>
    <dsp:sp modelId="{99434C8E-B3AA-4F74-92E3-DBEB6898E924}">
      <dsp:nvSpPr>
        <dsp:cNvPr id="0" name=""/>
        <dsp:cNvSpPr/>
      </dsp:nvSpPr>
      <dsp:spPr>
        <a:xfrm>
          <a:off x="0" y="4811990"/>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E2F88-5E16-4A42-B103-7197CF69DDA4}">
      <dsp:nvSpPr>
        <dsp:cNvPr id="0" name=""/>
        <dsp:cNvSpPr/>
      </dsp:nvSpPr>
      <dsp:spPr>
        <a:xfrm>
          <a:off x="290852" y="5028327"/>
          <a:ext cx="528822" cy="528822"/>
        </a:xfrm>
        <a:prstGeom prst="rect">
          <a:avLst/>
        </a:prstGeom>
        <a:solidFill>
          <a:schemeClr val="accent6">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718B7-5C1F-4D4E-9CEB-ABB4CD394BCF}">
      <dsp:nvSpPr>
        <dsp:cNvPr id="0" name=""/>
        <dsp:cNvSpPr/>
      </dsp:nvSpPr>
      <dsp:spPr>
        <a:xfrm>
          <a:off x="1110527" y="4811990"/>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rtl="0">
            <a:lnSpc>
              <a:spcPct val="100000"/>
            </a:lnSpc>
            <a:spcBef>
              <a:spcPct val="0"/>
            </a:spcBef>
            <a:spcAft>
              <a:spcPct val="35000"/>
            </a:spcAft>
            <a:buNone/>
          </a:pPr>
          <a:r>
            <a:rPr lang="en-US" sz="1900" kern="1200">
              <a:solidFill>
                <a:srgbClr val="0F0F0F"/>
              </a:solidFill>
            </a:rPr>
            <a:t>Explored unique NIBRS codes </a:t>
          </a:r>
          <a:r>
            <a:rPr lang="en-US" sz="1900" kern="1200">
              <a:solidFill>
                <a:srgbClr val="0F0F0F"/>
              </a:solidFill>
              <a:latin typeface="Goudy Old Style"/>
            </a:rPr>
            <a:t>for Crime Classification</a:t>
          </a:r>
          <a:r>
            <a:rPr lang="en-US" sz="1900" kern="1200">
              <a:solidFill>
                <a:srgbClr val="0F0F0F"/>
              </a:solidFill>
            </a:rPr>
            <a:t>.</a:t>
          </a:r>
          <a:endParaRPr lang="en-US" sz="1900" kern="1200"/>
        </a:p>
      </dsp:txBody>
      <dsp:txXfrm>
        <a:off x="1110527" y="4811990"/>
        <a:ext cx="5558264" cy="9614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637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7127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673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50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08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223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2951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807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391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3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86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1/26/2024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308917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hebluediamondgallery.com/wooden-tile/c/crime.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rimeanalystsblog.blogspot.com/2012/12/the-democratization-of-crime-analysis.htm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hebluediamondgallery.com/wooden-tile/t/thank-you.html" TargetMode="External"/><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766050" y="395289"/>
            <a:ext cx="3886200" cy="1594290"/>
          </a:xfrm>
        </p:spPr>
        <p:txBody>
          <a:bodyPr vert="horz" wrap="square" lIns="91440" tIns="45720" rIns="91440" bIns="45720" rtlCol="0" anchor="b" anchorCtr="0">
            <a:normAutofit/>
          </a:bodyPr>
          <a:lstStyle/>
          <a:p>
            <a:r>
              <a:rPr lang="en-US" sz="3200" b="1" kern="1200" cap="none" spc="0" baseline="0">
                <a:solidFill>
                  <a:schemeClr val="tx1"/>
                </a:solidFill>
                <a:latin typeface="+mj-lt"/>
                <a:ea typeface="+mj-ea"/>
                <a:cs typeface="+mj-cs"/>
              </a:rPr>
              <a:t>Crime Analysis in Louisville, KY</a:t>
            </a:r>
          </a:p>
        </p:txBody>
      </p:sp>
      <p:pic>
        <p:nvPicPr>
          <p:cNvPr id="8" name="Picture 7" descr="A wooden letter tiles on a table&#10;&#10;Description automatically generated">
            <a:extLst>
              <a:ext uri="{FF2B5EF4-FFF2-40B4-BE49-F238E27FC236}">
                <a16:creationId xmlns:a16="http://schemas.microsoft.com/office/drawing/2014/main" id="{5A02606A-8AAE-342A-0BDF-0C9677190BB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8767" r="21036" b="-1"/>
          <a:stretch/>
        </p:blipFill>
        <p:spPr>
          <a:xfrm>
            <a:off x="20" y="10"/>
            <a:ext cx="7211993" cy="6857990"/>
          </a:xfrm>
          <a:prstGeom prst="rect">
            <a:avLst/>
          </a:prstGeom>
        </p:spPr>
      </p:pic>
      <p:cxnSp>
        <p:nvCxnSpPr>
          <p:cNvPr id="21" name="Straight Connector 2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7A7E71-3564-68E7-BF02-7F1A3CF2BC3D}"/>
              </a:ext>
            </a:extLst>
          </p:cNvPr>
          <p:cNvSpPr txBox="1"/>
          <p:nvPr/>
        </p:nvSpPr>
        <p:spPr>
          <a:xfrm>
            <a:off x="7651744" y="3970094"/>
            <a:ext cx="4258178" cy="16247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endParaRPr lang="en-US" sz="2000" spc="50" dirty="0">
              <a:solidFill>
                <a:schemeClr val="tx1">
                  <a:alpha val="60000"/>
                </a:schemeClr>
              </a:solidFill>
            </a:endParaRPr>
          </a:p>
          <a:p>
            <a:pPr marL="285750" indent="-285750">
              <a:lnSpc>
                <a:spcPct val="150000"/>
              </a:lnSpc>
              <a:spcAft>
                <a:spcPts val="600"/>
              </a:spcAft>
              <a:buFont typeface="Calibri"/>
              <a:buChar char="-"/>
            </a:pPr>
            <a:r>
              <a:rPr lang="en-US" sz="2000" spc="50">
                <a:solidFill>
                  <a:schemeClr val="tx1">
                    <a:alpha val="60000"/>
                  </a:schemeClr>
                </a:solidFill>
              </a:rPr>
              <a:t>VINAY VAIDA</a:t>
            </a:r>
            <a:endParaRPr lang="en-US" sz="2000" spc="50" dirty="0">
              <a:solidFill>
                <a:schemeClr val="tx1">
                  <a:alpha val="60000"/>
                </a:schemeClr>
              </a:solidFill>
            </a:endParaRPr>
          </a:p>
        </p:txBody>
      </p:sp>
      <p:sp>
        <p:nvSpPr>
          <p:cNvPr id="10" name="TextBox 9">
            <a:extLst>
              <a:ext uri="{FF2B5EF4-FFF2-40B4-BE49-F238E27FC236}">
                <a16:creationId xmlns:a16="http://schemas.microsoft.com/office/drawing/2014/main" id="{593B723A-C026-47A2-CCEC-7C182085253B}"/>
              </a:ext>
            </a:extLst>
          </p:cNvPr>
          <p:cNvSpPr txBox="1"/>
          <p:nvPr/>
        </p:nvSpPr>
        <p:spPr>
          <a:xfrm>
            <a:off x="4595592" y="6657945"/>
            <a:ext cx="261642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38110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4483-19F9-9C83-4761-EA1EE9266CF1}"/>
              </a:ext>
            </a:extLst>
          </p:cNvPr>
          <p:cNvSpPr>
            <a:spLocks noGrp="1"/>
          </p:cNvSpPr>
          <p:nvPr>
            <p:ph type="title"/>
          </p:nvPr>
        </p:nvSpPr>
        <p:spPr>
          <a:xfrm>
            <a:off x="989400" y="395289"/>
            <a:ext cx="9856781" cy="707256"/>
          </a:xfrm>
        </p:spPr>
        <p:txBody>
          <a:bodyPr/>
          <a:lstStyle/>
          <a:p>
            <a:r>
              <a:rPr lang="en-US"/>
              <a:t>Data Integration</a:t>
            </a:r>
          </a:p>
        </p:txBody>
      </p:sp>
      <p:pic>
        <p:nvPicPr>
          <p:cNvPr id="7" name="Content Placeholder 6" descr="A screenshot of a computer&#10;&#10;Description automatically generated">
            <a:extLst>
              <a:ext uri="{FF2B5EF4-FFF2-40B4-BE49-F238E27FC236}">
                <a16:creationId xmlns:a16="http://schemas.microsoft.com/office/drawing/2014/main" id="{B0DACEDB-A13B-8B80-C6AF-8C45110B51E3}"/>
              </a:ext>
            </a:extLst>
          </p:cNvPr>
          <p:cNvPicPr>
            <a:picLocks noGrp="1" noChangeAspect="1"/>
          </p:cNvPicPr>
          <p:nvPr>
            <p:ph idx="1"/>
          </p:nvPr>
        </p:nvPicPr>
        <p:blipFill>
          <a:blip r:embed="rId2"/>
          <a:stretch>
            <a:fillRect/>
          </a:stretch>
        </p:blipFill>
        <p:spPr>
          <a:xfrm>
            <a:off x="809834" y="1226455"/>
            <a:ext cx="10213200" cy="2790015"/>
          </a:xfrm>
        </p:spPr>
      </p:pic>
      <p:pic>
        <p:nvPicPr>
          <p:cNvPr id="3" name="Picture 2" descr="A screenshot of a table&#10;&#10;Description automatically generated">
            <a:extLst>
              <a:ext uri="{FF2B5EF4-FFF2-40B4-BE49-F238E27FC236}">
                <a16:creationId xmlns:a16="http://schemas.microsoft.com/office/drawing/2014/main" id="{B28D96E4-6450-3774-A3E4-EFC8BF5CA627}"/>
              </a:ext>
            </a:extLst>
          </p:cNvPr>
          <p:cNvPicPr>
            <a:picLocks noChangeAspect="1"/>
          </p:cNvPicPr>
          <p:nvPr/>
        </p:nvPicPr>
        <p:blipFill>
          <a:blip r:embed="rId3"/>
          <a:stretch>
            <a:fillRect/>
          </a:stretch>
        </p:blipFill>
        <p:spPr>
          <a:xfrm>
            <a:off x="-1229" y="4207897"/>
            <a:ext cx="11997811" cy="1422609"/>
          </a:xfrm>
          <a:prstGeom prst="rect">
            <a:avLst/>
          </a:prstGeom>
        </p:spPr>
      </p:pic>
    </p:spTree>
    <p:extLst>
      <p:ext uri="{BB962C8B-B14F-4D97-AF65-F5344CB8AC3E}">
        <p14:creationId xmlns:p14="http://schemas.microsoft.com/office/powerpoint/2010/main" val="34587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98" name="Group 9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0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3" name="Rectangle 10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2C7AA-66C5-AE83-1051-6560ADD89630}"/>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Correlation matrix</a:t>
            </a:r>
          </a:p>
        </p:txBody>
      </p:sp>
      <p:grpSp>
        <p:nvGrpSpPr>
          <p:cNvPr id="105" name="Group 10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06" name="Rectangle 10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8" name="Group 10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1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10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17" name="Rectangle 116">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screenshot of a graph&#10;&#10;Description automatically generated">
            <a:extLst>
              <a:ext uri="{FF2B5EF4-FFF2-40B4-BE49-F238E27FC236}">
                <a16:creationId xmlns:a16="http://schemas.microsoft.com/office/drawing/2014/main" id="{DF72C5D5-A541-2B06-46C4-719D6DC7F903}"/>
              </a:ext>
            </a:extLst>
          </p:cNvPr>
          <p:cNvPicPr>
            <a:picLocks noChangeAspect="1"/>
          </p:cNvPicPr>
          <p:nvPr/>
        </p:nvPicPr>
        <p:blipFill>
          <a:blip r:embed="rId2"/>
          <a:stretch>
            <a:fillRect/>
          </a:stretch>
        </p:blipFill>
        <p:spPr>
          <a:xfrm>
            <a:off x="4930483" y="987256"/>
            <a:ext cx="6745110" cy="5077477"/>
          </a:xfrm>
          <a:prstGeom prst="rect">
            <a:avLst/>
          </a:prstGeom>
        </p:spPr>
      </p:pic>
    </p:spTree>
    <p:extLst>
      <p:ext uri="{BB962C8B-B14F-4D97-AF65-F5344CB8AC3E}">
        <p14:creationId xmlns:p14="http://schemas.microsoft.com/office/powerpoint/2010/main" val="273918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4273FE0-0C34-CEA6-481D-F177A5FF5BCD}"/>
              </a:ext>
            </a:extLst>
          </p:cNvPr>
          <p:cNvPicPr>
            <a:picLocks noGrp="1" noChangeAspect="1"/>
          </p:cNvPicPr>
          <p:nvPr>
            <p:ph idx="1"/>
          </p:nvPr>
        </p:nvPicPr>
        <p:blipFill rotWithShape="1">
          <a:blip r:embed="rId2"/>
          <a:srcRect t="1116" b="4742"/>
          <a:stretch/>
        </p:blipFill>
        <p:spPr>
          <a:xfrm>
            <a:off x="1655399" y="1418906"/>
            <a:ext cx="8576422" cy="4824239"/>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8" name="TextBox 7">
            <a:extLst>
              <a:ext uri="{FF2B5EF4-FFF2-40B4-BE49-F238E27FC236}">
                <a16:creationId xmlns:a16="http://schemas.microsoft.com/office/drawing/2014/main" id="{42C5AEC2-09F2-5DC8-25C1-D409980C1BE2}"/>
              </a:ext>
            </a:extLst>
          </p:cNvPr>
          <p:cNvSpPr txBox="1"/>
          <p:nvPr/>
        </p:nvSpPr>
        <p:spPr>
          <a:xfrm>
            <a:off x="1566041" y="444062"/>
            <a:ext cx="88378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chemeClr val="accent6">
                    <a:lumMod val="50000"/>
                  </a:schemeClr>
                </a:solidFill>
                <a:latin typeface="Cambria"/>
                <a:ea typeface="Cambria"/>
              </a:rPr>
              <a:t>EDA (Exploratory Data Analysis)</a:t>
            </a:r>
          </a:p>
        </p:txBody>
      </p:sp>
    </p:spTree>
    <p:extLst>
      <p:ext uri="{BB962C8B-B14F-4D97-AF65-F5344CB8AC3E}">
        <p14:creationId xmlns:p14="http://schemas.microsoft.com/office/powerpoint/2010/main" val="9325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showing the weather&#10;&#10;Description automatically generated">
            <a:extLst>
              <a:ext uri="{FF2B5EF4-FFF2-40B4-BE49-F238E27FC236}">
                <a16:creationId xmlns:a16="http://schemas.microsoft.com/office/drawing/2014/main" id="{E80CF5C7-2F04-14D0-6FFE-B1E8F2E9D24E}"/>
              </a:ext>
            </a:extLst>
          </p:cNvPr>
          <p:cNvPicPr>
            <a:picLocks noGrp="1" noChangeAspect="1"/>
          </p:cNvPicPr>
          <p:nvPr>
            <p:ph idx="1"/>
          </p:nvPr>
        </p:nvPicPr>
        <p:blipFill>
          <a:blip r:embed="rId2"/>
          <a:stretch>
            <a:fillRect/>
          </a:stretch>
        </p:blipFill>
        <p:spPr>
          <a:xfrm>
            <a:off x="2308114" y="1641100"/>
            <a:ext cx="7652612" cy="4712544"/>
          </a:xfrm>
        </p:spPr>
      </p:pic>
      <p:sp>
        <p:nvSpPr>
          <p:cNvPr id="3" name="TextBox 2">
            <a:extLst>
              <a:ext uri="{FF2B5EF4-FFF2-40B4-BE49-F238E27FC236}">
                <a16:creationId xmlns:a16="http://schemas.microsoft.com/office/drawing/2014/main" id="{B8740F20-E45D-C32D-D51E-4E019595A2B9}"/>
              </a:ext>
            </a:extLst>
          </p:cNvPr>
          <p:cNvSpPr txBox="1"/>
          <p:nvPr/>
        </p:nvSpPr>
        <p:spPr>
          <a:xfrm>
            <a:off x="2764971" y="664669"/>
            <a:ext cx="71359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rPr>
              <a:t>​</a:t>
            </a:r>
            <a:endParaRPr lang="en-US"/>
          </a:p>
        </p:txBody>
      </p:sp>
    </p:spTree>
    <p:extLst>
      <p:ext uri="{BB962C8B-B14F-4D97-AF65-F5344CB8AC3E}">
        <p14:creationId xmlns:p14="http://schemas.microsoft.com/office/powerpoint/2010/main" val="167462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red and blue lines&#10;&#10;Description automatically generated">
            <a:extLst>
              <a:ext uri="{FF2B5EF4-FFF2-40B4-BE49-F238E27FC236}">
                <a16:creationId xmlns:a16="http://schemas.microsoft.com/office/drawing/2014/main" id="{6A101C6F-2C88-C6B3-06A6-91C724A4D314}"/>
              </a:ext>
            </a:extLst>
          </p:cNvPr>
          <p:cNvPicPr>
            <a:picLocks noGrp="1" noChangeAspect="1"/>
          </p:cNvPicPr>
          <p:nvPr>
            <p:ph idx="1"/>
          </p:nvPr>
        </p:nvPicPr>
        <p:blipFill>
          <a:blip r:embed="rId2"/>
          <a:stretch>
            <a:fillRect/>
          </a:stretch>
        </p:blipFill>
        <p:spPr>
          <a:xfrm>
            <a:off x="2122113" y="1549290"/>
            <a:ext cx="7558890" cy="4676066"/>
          </a:xfrm>
        </p:spPr>
      </p:pic>
      <p:sp>
        <p:nvSpPr>
          <p:cNvPr id="5" name="TextBox 4">
            <a:extLst>
              <a:ext uri="{FF2B5EF4-FFF2-40B4-BE49-F238E27FC236}">
                <a16:creationId xmlns:a16="http://schemas.microsoft.com/office/drawing/2014/main" id="{5004DC4E-2492-C8C7-6A6C-6B58B6F1F806}"/>
              </a:ext>
            </a:extLst>
          </p:cNvPr>
          <p:cNvSpPr txBox="1"/>
          <p:nvPr/>
        </p:nvSpPr>
        <p:spPr>
          <a:xfrm>
            <a:off x="2123090" y="688428"/>
            <a:ext cx="68264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51049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0E5FAF-098D-0DD2-FEA7-7944BF76C010}"/>
              </a:ext>
            </a:extLst>
          </p:cNvPr>
          <p:cNvPicPr>
            <a:picLocks noGrp="1" noChangeAspect="1"/>
          </p:cNvPicPr>
          <p:nvPr>
            <p:ph idx="1"/>
          </p:nvPr>
        </p:nvPicPr>
        <p:blipFill>
          <a:blip r:embed="rId2"/>
          <a:stretch>
            <a:fillRect/>
          </a:stretch>
        </p:blipFill>
        <p:spPr>
          <a:xfrm>
            <a:off x="1976089" y="2001235"/>
            <a:ext cx="7866704" cy="4308204"/>
          </a:xfrm>
        </p:spPr>
      </p:pic>
      <p:sp>
        <p:nvSpPr>
          <p:cNvPr id="5" name="TextBox 4">
            <a:extLst>
              <a:ext uri="{FF2B5EF4-FFF2-40B4-BE49-F238E27FC236}">
                <a16:creationId xmlns:a16="http://schemas.microsoft.com/office/drawing/2014/main" id="{28E826E4-BB58-3ED8-5783-2B7059718D63}"/>
              </a:ext>
            </a:extLst>
          </p:cNvPr>
          <p:cNvSpPr txBox="1"/>
          <p:nvPr/>
        </p:nvSpPr>
        <p:spPr>
          <a:xfrm>
            <a:off x="1975945" y="861848"/>
            <a:ext cx="71785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97442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a number of incident dates&#10;&#10;Description automatically generated">
            <a:extLst>
              <a:ext uri="{FF2B5EF4-FFF2-40B4-BE49-F238E27FC236}">
                <a16:creationId xmlns:a16="http://schemas.microsoft.com/office/drawing/2014/main" id="{7F06C2EE-0C75-BB85-21B9-D14AEBB63BC3}"/>
              </a:ext>
            </a:extLst>
          </p:cNvPr>
          <p:cNvPicPr>
            <a:picLocks noChangeAspect="1"/>
          </p:cNvPicPr>
          <p:nvPr/>
        </p:nvPicPr>
        <p:blipFill>
          <a:blip r:embed="rId2"/>
          <a:stretch>
            <a:fillRect/>
          </a:stretch>
        </p:blipFill>
        <p:spPr>
          <a:xfrm>
            <a:off x="1389232" y="1757386"/>
            <a:ext cx="8600851" cy="4575650"/>
          </a:xfrm>
          <a:prstGeom prst="rect">
            <a:avLst/>
          </a:prstGeom>
        </p:spPr>
      </p:pic>
      <p:sp>
        <p:nvSpPr>
          <p:cNvPr id="6" name="TextBox 5">
            <a:extLst>
              <a:ext uri="{FF2B5EF4-FFF2-40B4-BE49-F238E27FC236}">
                <a16:creationId xmlns:a16="http://schemas.microsoft.com/office/drawing/2014/main" id="{B05CB32A-75FA-77FB-022D-139F4B712351}"/>
              </a:ext>
            </a:extLst>
          </p:cNvPr>
          <p:cNvSpPr txBox="1"/>
          <p:nvPr/>
        </p:nvSpPr>
        <p:spPr>
          <a:xfrm>
            <a:off x="1387365" y="725214"/>
            <a:ext cx="68737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69582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ays of the week&#10;&#10;Description automatically generated">
            <a:extLst>
              <a:ext uri="{FF2B5EF4-FFF2-40B4-BE49-F238E27FC236}">
                <a16:creationId xmlns:a16="http://schemas.microsoft.com/office/drawing/2014/main" id="{6BAF24D1-8801-BDD1-A873-838E752BC62B}"/>
              </a:ext>
            </a:extLst>
          </p:cNvPr>
          <p:cNvPicPr>
            <a:picLocks noChangeAspect="1"/>
          </p:cNvPicPr>
          <p:nvPr/>
        </p:nvPicPr>
        <p:blipFill>
          <a:blip r:embed="rId2"/>
          <a:stretch>
            <a:fillRect/>
          </a:stretch>
        </p:blipFill>
        <p:spPr>
          <a:xfrm>
            <a:off x="693174" y="1633271"/>
            <a:ext cx="5053780" cy="466686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B1116686-C31D-20CA-DD32-6DAB27BF4DD5}"/>
              </a:ext>
            </a:extLst>
          </p:cNvPr>
          <p:cNvPicPr>
            <a:picLocks noChangeAspect="1"/>
          </p:cNvPicPr>
          <p:nvPr/>
        </p:nvPicPr>
        <p:blipFill>
          <a:blip r:embed="rId3"/>
          <a:stretch>
            <a:fillRect/>
          </a:stretch>
        </p:blipFill>
        <p:spPr>
          <a:xfrm>
            <a:off x="6478390" y="1632128"/>
            <a:ext cx="5486400" cy="4671737"/>
          </a:xfrm>
          <a:prstGeom prst="rect">
            <a:avLst/>
          </a:prstGeom>
        </p:spPr>
      </p:pic>
      <p:sp>
        <p:nvSpPr>
          <p:cNvPr id="6" name="TextBox 5">
            <a:extLst>
              <a:ext uri="{FF2B5EF4-FFF2-40B4-BE49-F238E27FC236}">
                <a16:creationId xmlns:a16="http://schemas.microsoft.com/office/drawing/2014/main" id="{6DDF8D03-F53C-83FF-E62A-2CB5110DC51A}"/>
              </a:ext>
            </a:extLst>
          </p:cNvPr>
          <p:cNvSpPr txBox="1"/>
          <p:nvPr/>
        </p:nvSpPr>
        <p:spPr>
          <a:xfrm>
            <a:off x="693683" y="562303"/>
            <a:ext cx="66162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ea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88348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5F3EDF-CB13-D6F0-2F6B-1EAEB0D91B81}"/>
              </a:ext>
            </a:extLst>
          </p:cNvPr>
          <p:cNvPicPr>
            <a:picLocks noChangeAspect="1"/>
          </p:cNvPicPr>
          <p:nvPr/>
        </p:nvPicPr>
        <p:blipFill>
          <a:blip r:embed="rId2"/>
          <a:stretch>
            <a:fillRect/>
          </a:stretch>
        </p:blipFill>
        <p:spPr>
          <a:xfrm>
            <a:off x="1688691" y="1683827"/>
            <a:ext cx="7345924" cy="4516586"/>
          </a:xfrm>
          <a:prstGeom prst="rect">
            <a:avLst/>
          </a:prstGeom>
        </p:spPr>
      </p:pic>
      <p:sp>
        <p:nvSpPr>
          <p:cNvPr id="5" name="TextBox 4">
            <a:extLst>
              <a:ext uri="{FF2B5EF4-FFF2-40B4-BE49-F238E27FC236}">
                <a16:creationId xmlns:a16="http://schemas.microsoft.com/office/drawing/2014/main" id="{6D5B89EF-FDCA-38BC-65CA-8580F2CE85A4}"/>
              </a:ext>
            </a:extLst>
          </p:cNvPr>
          <p:cNvSpPr txBox="1"/>
          <p:nvPr/>
        </p:nvSpPr>
        <p:spPr>
          <a:xfrm>
            <a:off x="1686911" y="672662"/>
            <a:ext cx="67266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75363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number of colored squares&#10;&#10;Description automatically generated">
            <a:extLst>
              <a:ext uri="{FF2B5EF4-FFF2-40B4-BE49-F238E27FC236}">
                <a16:creationId xmlns:a16="http://schemas.microsoft.com/office/drawing/2014/main" id="{465C3EFD-7C77-47DD-CA16-B06EB98395F2}"/>
              </a:ext>
            </a:extLst>
          </p:cNvPr>
          <p:cNvPicPr>
            <a:picLocks noGrp="1" noChangeAspect="1"/>
          </p:cNvPicPr>
          <p:nvPr>
            <p:ph idx="1"/>
          </p:nvPr>
        </p:nvPicPr>
        <p:blipFill>
          <a:blip r:embed="rId2"/>
          <a:stretch>
            <a:fillRect/>
          </a:stretch>
        </p:blipFill>
        <p:spPr>
          <a:xfrm>
            <a:off x="2013631" y="1712201"/>
            <a:ext cx="7770600" cy="4444839"/>
          </a:xfrm>
        </p:spPr>
      </p:pic>
      <p:sp>
        <p:nvSpPr>
          <p:cNvPr id="5" name="TextBox 4">
            <a:extLst>
              <a:ext uri="{FF2B5EF4-FFF2-40B4-BE49-F238E27FC236}">
                <a16:creationId xmlns:a16="http://schemas.microsoft.com/office/drawing/2014/main" id="{0093A38D-A84C-0162-1883-4A9FA342E3C8}"/>
              </a:ext>
            </a:extLst>
          </p:cNvPr>
          <p:cNvSpPr txBox="1"/>
          <p:nvPr/>
        </p:nvSpPr>
        <p:spPr>
          <a:xfrm>
            <a:off x="1986455" y="740979"/>
            <a:ext cx="6779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403495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12369" y="395297"/>
            <a:ext cx="4078800" cy="1594282"/>
          </a:xfrm>
        </p:spPr>
        <p:txBody>
          <a:bodyPr wrap="square" anchor="b">
            <a:normAutofit/>
          </a:bodyPr>
          <a:lstStyle/>
          <a:p>
            <a:pPr algn="ctr"/>
            <a:r>
              <a:rPr lang="en-US" b="1"/>
              <a:t>Key Topics</a:t>
            </a:r>
            <a:br>
              <a:rPr lang="en-US" b="1"/>
            </a:br>
            <a:endParaRPr lang="en-US"/>
          </a:p>
        </p:txBody>
      </p:sp>
      <p:pic>
        <p:nvPicPr>
          <p:cNvPr id="6" name="Picture 5" descr="Graph on document with pen">
            <a:extLst>
              <a:ext uri="{FF2B5EF4-FFF2-40B4-BE49-F238E27FC236}">
                <a16:creationId xmlns:a16="http://schemas.microsoft.com/office/drawing/2014/main" id="{7D05C78C-8732-39B6-0F00-2C9729BCD898}"/>
              </a:ext>
            </a:extLst>
          </p:cNvPr>
          <p:cNvPicPr>
            <a:picLocks noChangeAspect="1"/>
          </p:cNvPicPr>
          <p:nvPr/>
        </p:nvPicPr>
        <p:blipFill rotWithShape="1">
          <a:blip r:embed="rId2"/>
          <a:srcRect l="27033" r="13482" b="-1"/>
          <a:stretch/>
        </p:blipFill>
        <p:spPr>
          <a:xfrm>
            <a:off x="20" y="10"/>
            <a:ext cx="6111518" cy="6857990"/>
          </a:xfrm>
          <a:prstGeom prst="rect">
            <a:avLst/>
          </a:prstGeom>
        </p:spPr>
      </p:pic>
      <p:cxnSp>
        <p:nvCxnSpPr>
          <p:cNvPr id="37" name="Straight Connector 36">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112369" y="2393543"/>
            <a:ext cx="4084055" cy="3384957"/>
          </a:xfrm>
        </p:spPr>
        <p:txBody>
          <a:bodyPr vert="horz" lIns="91440" tIns="45720" rIns="91440" bIns="45720" rtlCol="0" anchor="t">
            <a:normAutofit/>
          </a:bodyPr>
          <a:lstStyle/>
          <a:p>
            <a:pPr marL="359410" indent="-359410">
              <a:lnSpc>
                <a:spcPct val="140000"/>
              </a:lnSpc>
            </a:pPr>
            <a:r>
              <a:rPr lang="en-US" sz="1600" b="1"/>
              <a:t>Data Cleaning, </a:t>
            </a:r>
            <a:endParaRPr lang="en-US" sz="1600" b="1">
              <a:solidFill>
                <a:srgbClr val="000000">
                  <a:alpha val="60000"/>
                </a:srgbClr>
              </a:solidFill>
            </a:endParaRPr>
          </a:p>
          <a:p>
            <a:pPr marL="359410" indent="-359410">
              <a:lnSpc>
                <a:spcPct val="140000"/>
              </a:lnSpc>
            </a:pPr>
            <a:r>
              <a:rPr lang="en-US" sz="1600" b="1"/>
              <a:t>Data Transformation, </a:t>
            </a:r>
            <a:endParaRPr lang="en-US" sz="1600" b="1">
              <a:solidFill>
                <a:srgbClr val="000000">
                  <a:alpha val="60000"/>
                </a:srgbClr>
              </a:solidFill>
            </a:endParaRPr>
          </a:p>
          <a:p>
            <a:pPr marL="359410" indent="-359410">
              <a:lnSpc>
                <a:spcPct val="140000"/>
              </a:lnSpc>
            </a:pPr>
            <a:r>
              <a:rPr lang="en-US" sz="1600" b="1"/>
              <a:t>Data Modelling,  </a:t>
            </a:r>
            <a:endParaRPr lang="en-US" sz="1600" b="1">
              <a:solidFill>
                <a:srgbClr val="000000">
                  <a:alpha val="60000"/>
                </a:srgbClr>
              </a:solidFill>
            </a:endParaRPr>
          </a:p>
          <a:p>
            <a:pPr marL="359410" indent="-359410">
              <a:lnSpc>
                <a:spcPct val="140000"/>
              </a:lnSpc>
            </a:pPr>
            <a:r>
              <a:rPr lang="en-US" sz="1600" b="1"/>
              <a:t>Data Integration</a:t>
            </a:r>
            <a:endParaRPr lang="en-US" sz="1600" b="1">
              <a:solidFill>
                <a:srgbClr val="000000">
                  <a:alpha val="60000"/>
                </a:srgbClr>
              </a:solidFill>
            </a:endParaRPr>
          </a:p>
          <a:p>
            <a:pPr marL="359410" lvl="0" indent="-359410">
              <a:lnSpc>
                <a:spcPct val="140000"/>
              </a:lnSpc>
            </a:pPr>
            <a:r>
              <a:rPr lang="en-US" sz="1600" b="1"/>
              <a:t>EDA</a:t>
            </a:r>
            <a:endParaRPr lang="en-US" sz="1600" b="1">
              <a:solidFill>
                <a:srgbClr val="000000">
                  <a:alpha val="60000"/>
                </a:srgbClr>
              </a:solidFill>
            </a:endParaRPr>
          </a:p>
          <a:p>
            <a:pPr marL="359410" indent="-359410">
              <a:lnSpc>
                <a:spcPct val="140000"/>
              </a:lnSpc>
            </a:pPr>
            <a:r>
              <a:rPr lang="en-US" sz="1600" b="1"/>
              <a:t>Random Forest Regression</a:t>
            </a:r>
            <a:endParaRPr lang="en-US" sz="1600" b="1">
              <a:solidFill>
                <a:srgbClr val="000000">
                  <a:alpha val="60000"/>
                </a:srgbClr>
              </a:solidFill>
            </a:endParaRPr>
          </a:p>
          <a:p>
            <a:pPr marL="359410" indent="-359410">
              <a:lnSpc>
                <a:spcPct val="140000"/>
              </a:lnSpc>
            </a:pPr>
            <a:r>
              <a:rPr lang="en-US" sz="1600" b="1"/>
              <a:t>Time Series Analysis</a:t>
            </a:r>
            <a:endParaRPr lang="en-US" sz="1600" b="1">
              <a:solidFill>
                <a:srgbClr val="000000">
                  <a:alpha val="60000"/>
                </a:srgbClr>
              </a:solidFill>
            </a:endParaRPr>
          </a:p>
          <a:p>
            <a:pPr marL="359410" indent="-359410">
              <a:lnSpc>
                <a:spcPct val="140000"/>
              </a:lnSpc>
            </a:pPr>
            <a:endParaRPr lang="en-US" sz="1300"/>
          </a:p>
          <a:p>
            <a:pPr marL="359410" indent="-359410">
              <a:lnSpc>
                <a:spcPct val="140000"/>
              </a:lnSpc>
            </a:pPr>
            <a:endParaRPr lang="en-US" sz="1300"/>
          </a:p>
        </p:txBody>
      </p:sp>
    </p:spTree>
    <p:extLst>
      <p:ext uri="{BB962C8B-B14F-4D97-AF65-F5344CB8AC3E}">
        <p14:creationId xmlns:p14="http://schemas.microsoft.com/office/powerpoint/2010/main" val="3055727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5" name="Group 6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7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0" name="Rectangle 6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4235" y="395288"/>
            <a:ext cx="10023531" cy="1112837"/>
          </a:xfrm>
        </p:spPr>
        <p:txBody>
          <a:bodyPr vert="horz" lIns="91440" tIns="45720" rIns="91440" bIns="45720" rtlCol="0" anchor="b" anchorCtr="0">
            <a:normAutofit/>
          </a:bodyPr>
          <a:lstStyle/>
          <a:p>
            <a:pPr algn="ctr"/>
            <a:r>
              <a:rPr lang="en-US" sz="4800"/>
              <a:t>Time Series Analysis</a:t>
            </a:r>
          </a:p>
        </p:txBody>
      </p:sp>
      <p:cxnSp>
        <p:nvCxnSpPr>
          <p:cNvPr id="72" name="Straight Connector 7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AF8D9228-83ED-BB9A-A3FC-90B33B7FD94E}"/>
              </a:ext>
            </a:extLst>
          </p:cNvPr>
          <p:cNvPicPr>
            <a:picLocks noGrp="1" noChangeAspect="1"/>
          </p:cNvPicPr>
          <p:nvPr>
            <p:ph idx="1"/>
          </p:nvPr>
        </p:nvPicPr>
        <p:blipFill>
          <a:blip r:embed="rId2"/>
          <a:stretch>
            <a:fillRect/>
          </a:stretch>
        </p:blipFill>
        <p:spPr>
          <a:xfrm>
            <a:off x="1197580" y="1767567"/>
            <a:ext cx="9327393" cy="4904245"/>
          </a:xfrm>
        </p:spPr>
      </p:pic>
    </p:spTree>
    <p:extLst>
      <p:ext uri="{BB962C8B-B14F-4D97-AF65-F5344CB8AC3E}">
        <p14:creationId xmlns:p14="http://schemas.microsoft.com/office/powerpoint/2010/main" val="251650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76637-C9EF-9661-D01F-0D473D90F0D5}"/>
              </a:ext>
            </a:extLst>
          </p:cNvPr>
          <p:cNvSpPr>
            <a:spLocks noGrp="1"/>
          </p:cNvSpPr>
          <p:nvPr>
            <p:ph type="title"/>
          </p:nvPr>
        </p:nvSpPr>
        <p:spPr>
          <a:xfrm>
            <a:off x="539750" y="536575"/>
            <a:ext cx="389255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Serious crime model</a:t>
            </a:r>
          </a:p>
        </p:txBody>
      </p:sp>
      <p:cxnSp>
        <p:nvCxnSpPr>
          <p:cNvPr id="13" name="Straight Connector 12">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A614D3-976A-8C63-9C96-4F0B8FF2BE0B}"/>
              </a:ext>
            </a:extLst>
          </p:cNvPr>
          <p:cNvSpPr txBox="1"/>
          <p:nvPr/>
        </p:nvSpPr>
        <p:spPr>
          <a:xfrm>
            <a:off x="990000" y="2877018"/>
            <a:ext cx="29700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a:bodyPr>
          <a:lstStyle/>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Days_Since_Start</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'Temp' (Temperature)</a:t>
            </a:r>
          </a:p>
          <a:p>
            <a:pPr>
              <a:lnSpc>
                <a:spcPct val="140000"/>
              </a:lnSpc>
              <a:spcAft>
                <a:spcPts val="600"/>
              </a:spcAft>
              <a:buAutoNum type="arabicPeriod"/>
            </a:pPr>
            <a:r>
              <a:rPr lang="en-US" sz="1400" spc="50" dirty="0">
                <a:solidFill>
                  <a:schemeClr val="tx1">
                    <a:alpha val="60000"/>
                  </a:schemeClr>
                </a:solidFill>
              </a:rPr>
              <a:t>'Humidity'</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Precip</a:t>
            </a:r>
            <a:r>
              <a:rPr lang="en-US" sz="1400" spc="50" dirty="0">
                <a:solidFill>
                  <a:schemeClr val="tx1">
                    <a:alpha val="60000"/>
                  </a:schemeClr>
                </a:solidFill>
              </a:rPr>
              <a:t>' (Precipitation)</a:t>
            </a:r>
          </a:p>
          <a:p>
            <a:pPr>
              <a:lnSpc>
                <a:spcPct val="140000"/>
              </a:lnSpc>
              <a:spcAft>
                <a:spcPts val="600"/>
              </a:spcAft>
              <a:buAutoNum type="arabicPeriod"/>
            </a:pPr>
            <a:r>
              <a:rPr lang="en-US" sz="1400" spc="50" dirty="0">
                <a:solidFill>
                  <a:schemeClr val="tx1">
                    <a:alpha val="60000"/>
                  </a:schemeClr>
                </a:solidFill>
              </a:rPr>
              <a:t>'Visibility'</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Public_Holiday</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Was_Offense_Completed_Yes</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Was_Offense_Completed_No</a:t>
            </a:r>
            <a:r>
              <a:rPr lang="en-US" sz="1400" spc="50" dirty="0">
                <a:solidFill>
                  <a:schemeClr val="tx1">
                    <a:alpha val="60000"/>
                  </a:schemeClr>
                </a:solidFill>
              </a:rPr>
              <a:t>'</a:t>
            </a:r>
          </a:p>
        </p:txBody>
      </p:sp>
      <p:pic>
        <p:nvPicPr>
          <p:cNvPr id="4" name="Content Placeholder 3" descr="A screenshot of a computer&#10;&#10;Description automatically generated">
            <a:extLst>
              <a:ext uri="{FF2B5EF4-FFF2-40B4-BE49-F238E27FC236}">
                <a16:creationId xmlns:a16="http://schemas.microsoft.com/office/drawing/2014/main" id="{18F5DFA0-799F-6D36-7283-13BA0D880C4D}"/>
              </a:ext>
            </a:extLst>
          </p:cNvPr>
          <p:cNvPicPr>
            <a:picLocks noGrp="1" noChangeAspect="1"/>
          </p:cNvPicPr>
          <p:nvPr>
            <p:ph idx="1"/>
          </p:nvPr>
        </p:nvPicPr>
        <p:blipFill rotWithShape="1">
          <a:blip r:embed="rId2"/>
          <a:srcRect r="17712" b="2"/>
          <a:stretch/>
        </p:blipFill>
        <p:spPr>
          <a:xfrm>
            <a:off x="4884737" y="41682"/>
            <a:ext cx="7212013" cy="6857990"/>
          </a:xfrm>
          <a:prstGeom prst="rect">
            <a:avLst/>
          </a:prstGeom>
        </p:spPr>
      </p:pic>
    </p:spTree>
    <p:extLst>
      <p:ext uri="{BB962C8B-B14F-4D97-AF65-F5344CB8AC3E}">
        <p14:creationId xmlns:p14="http://schemas.microsoft.com/office/powerpoint/2010/main" val="308695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9D697-90B7-3E51-7D3E-7186F5DC5128}"/>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Violent crime model</a:t>
            </a:r>
          </a:p>
        </p:txBody>
      </p:sp>
      <p:sp>
        <p:nvSpPr>
          <p:cNvPr id="5" name="TextBox 4">
            <a:extLst>
              <a:ext uri="{FF2B5EF4-FFF2-40B4-BE49-F238E27FC236}">
                <a16:creationId xmlns:a16="http://schemas.microsoft.com/office/drawing/2014/main" id="{AC935526-1A44-8E5F-5F96-E1FBEB3B4262}"/>
              </a:ext>
            </a:extLst>
          </p:cNvPr>
          <p:cNvSpPr txBox="1"/>
          <p:nvPr/>
        </p:nvSpPr>
        <p:spPr>
          <a:xfrm>
            <a:off x="990000" y="2361601"/>
            <a:ext cx="4078800" cy="34169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Days_Since_Start</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'Temp' (Temperature)</a:t>
            </a:r>
          </a:p>
          <a:p>
            <a:pPr>
              <a:lnSpc>
                <a:spcPct val="140000"/>
              </a:lnSpc>
              <a:spcAft>
                <a:spcPts val="600"/>
              </a:spcAft>
              <a:buAutoNum type="arabicPeriod"/>
            </a:pPr>
            <a:r>
              <a:rPr lang="en-US" sz="1600" spc="50" dirty="0">
                <a:solidFill>
                  <a:schemeClr val="tx1">
                    <a:alpha val="60000"/>
                  </a:schemeClr>
                </a:solidFill>
              </a:rPr>
              <a:t>'Humidity'</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Precip</a:t>
            </a:r>
            <a:r>
              <a:rPr lang="en-US" sz="1600" spc="50" dirty="0">
                <a:solidFill>
                  <a:schemeClr val="tx1">
                    <a:alpha val="60000"/>
                  </a:schemeClr>
                </a:solidFill>
              </a:rPr>
              <a:t>' (Precipitation)</a:t>
            </a:r>
          </a:p>
          <a:p>
            <a:pPr>
              <a:lnSpc>
                <a:spcPct val="140000"/>
              </a:lnSpc>
              <a:spcAft>
                <a:spcPts val="600"/>
              </a:spcAft>
              <a:buAutoNum type="arabicPeriod"/>
            </a:pPr>
            <a:r>
              <a:rPr lang="en-US" sz="1600" spc="50" dirty="0">
                <a:solidFill>
                  <a:schemeClr val="tx1">
                    <a:alpha val="60000"/>
                  </a:schemeClr>
                </a:solidFill>
              </a:rPr>
              <a:t>'Visibility'</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Public_Holiday</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Was_Offense_Completed_Yes</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Was_Offense_Completed_No</a:t>
            </a:r>
            <a:r>
              <a:rPr lang="en-US" sz="1600" spc="50" dirty="0">
                <a:solidFill>
                  <a:schemeClr val="tx1">
                    <a:alpha val="60000"/>
                  </a:schemeClr>
                </a:solidFill>
              </a:rPr>
              <a:t>'</a:t>
            </a:r>
          </a:p>
        </p:txBody>
      </p:sp>
      <p:cxnSp>
        <p:nvCxnSpPr>
          <p:cNvPr id="67" name="Straight Connector 6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6DB5CFEE-0CBE-647E-416B-07048B1F1768}"/>
              </a:ext>
            </a:extLst>
          </p:cNvPr>
          <p:cNvPicPr>
            <a:picLocks noChangeAspect="1"/>
          </p:cNvPicPr>
          <p:nvPr/>
        </p:nvPicPr>
        <p:blipFill rotWithShape="1">
          <a:blip r:embed="rId2"/>
          <a:srcRect r="21128"/>
          <a:stretch/>
        </p:blipFill>
        <p:spPr>
          <a:xfrm>
            <a:off x="6651127" y="1050457"/>
            <a:ext cx="4999885" cy="4754430"/>
          </a:xfrm>
          <a:prstGeom prst="rect">
            <a:avLst/>
          </a:prstGeom>
        </p:spPr>
      </p:pic>
    </p:spTree>
    <p:extLst>
      <p:ext uri="{BB962C8B-B14F-4D97-AF65-F5344CB8AC3E}">
        <p14:creationId xmlns:p14="http://schemas.microsoft.com/office/powerpoint/2010/main" val="3898706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70C16-9372-ADAE-BDB6-4AE74D5271D9}"/>
              </a:ext>
            </a:extLst>
          </p:cNvPr>
          <p:cNvSpPr txBox="1"/>
          <p:nvPr/>
        </p:nvSpPr>
        <p:spPr>
          <a:xfrm>
            <a:off x="1027513" y="58516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order=c(1, 1, 2)</a:t>
            </a:r>
          </a:p>
        </p:txBody>
      </p:sp>
      <p:sp>
        <p:nvSpPr>
          <p:cNvPr id="7" name="TextBox 6">
            <a:extLst>
              <a:ext uri="{FF2B5EF4-FFF2-40B4-BE49-F238E27FC236}">
                <a16:creationId xmlns:a16="http://schemas.microsoft.com/office/drawing/2014/main" id="{318B1274-BC5C-B2F4-484B-E10BCF11D450}"/>
              </a:ext>
            </a:extLst>
          </p:cNvPr>
          <p:cNvSpPr txBox="1"/>
          <p:nvPr/>
        </p:nvSpPr>
        <p:spPr>
          <a:xfrm>
            <a:off x="1030014" y="509751"/>
            <a:ext cx="96327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Arima Time Forecast (July 22,2023 – July 30,2023)</a:t>
            </a:r>
          </a:p>
          <a:p>
            <a:endParaRPr lang="en-US" sz="3200" b="1" i="1">
              <a:solidFill>
                <a:srgbClr val="57511D"/>
              </a:solidFill>
              <a:latin typeface="Cambria"/>
              <a:ea typeface="Cambria"/>
            </a:endParaRPr>
          </a:p>
          <a:p>
            <a:r>
              <a:rPr lang="en-US" sz="3200" b="1" i="1">
                <a:solidFill>
                  <a:srgbClr val="57511D"/>
                </a:solidFill>
                <a:latin typeface="Cambria"/>
                <a:ea typeface="Cambria"/>
              </a:rPr>
              <a:t>Louisville</a:t>
            </a:r>
            <a:endParaRPr lang="en-US"/>
          </a:p>
        </p:txBody>
      </p:sp>
      <p:pic>
        <p:nvPicPr>
          <p:cNvPr id="2" name="Picture 1" descr="A graph with blue line and green line&#10;&#10;Description automatically generated">
            <a:extLst>
              <a:ext uri="{FF2B5EF4-FFF2-40B4-BE49-F238E27FC236}">
                <a16:creationId xmlns:a16="http://schemas.microsoft.com/office/drawing/2014/main" id="{EE3E9563-C727-77F5-FA5D-29AAFA1A7F9D}"/>
              </a:ext>
            </a:extLst>
          </p:cNvPr>
          <p:cNvPicPr>
            <a:picLocks noChangeAspect="1"/>
          </p:cNvPicPr>
          <p:nvPr/>
        </p:nvPicPr>
        <p:blipFill>
          <a:blip r:embed="rId2"/>
          <a:stretch>
            <a:fillRect/>
          </a:stretch>
        </p:blipFill>
        <p:spPr>
          <a:xfrm>
            <a:off x="856891" y="2207061"/>
            <a:ext cx="5618671" cy="3292140"/>
          </a:xfrm>
          <a:prstGeom prst="rect">
            <a:avLst/>
          </a:prstGeom>
        </p:spPr>
      </p:pic>
      <p:pic>
        <p:nvPicPr>
          <p:cNvPr id="3" name="Picture 2" descr="A screenshot of a graph&#10;&#10;Description automatically generated">
            <a:extLst>
              <a:ext uri="{FF2B5EF4-FFF2-40B4-BE49-F238E27FC236}">
                <a16:creationId xmlns:a16="http://schemas.microsoft.com/office/drawing/2014/main" id="{4B932762-9F52-C1C0-99B3-7B9FE9F7DB15}"/>
              </a:ext>
            </a:extLst>
          </p:cNvPr>
          <p:cNvPicPr>
            <a:picLocks noChangeAspect="1"/>
          </p:cNvPicPr>
          <p:nvPr/>
        </p:nvPicPr>
        <p:blipFill>
          <a:blip r:embed="rId3"/>
          <a:stretch>
            <a:fillRect/>
          </a:stretch>
        </p:blipFill>
        <p:spPr>
          <a:xfrm>
            <a:off x="6751608" y="1713313"/>
            <a:ext cx="4540369" cy="3783622"/>
          </a:xfrm>
          <a:prstGeom prst="rect">
            <a:avLst/>
          </a:prstGeom>
        </p:spPr>
      </p:pic>
    </p:spTree>
    <p:extLst>
      <p:ext uri="{BB962C8B-B14F-4D97-AF65-F5344CB8AC3E}">
        <p14:creationId xmlns:p14="http://schemas.microsoft.com/office/powerpoint/2010/main" val="10127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A335A7-0B44-DD28-CAE2-DE8F9FDCC849}"/>
              </a:ext>
            </a:extLst>
          </p:cNvPr>
          <p:cNvSpPr txBox="1"/>
          <p:nvPr/>
        </p:nvSpPr>
        <p:spPr>
          <a:xfrm>
            <a:off x="1030014" y="509751"/>
            <a:ext cx="96327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Arima Time Forecast (July 22,2023 – July 30,2023)</a:t>
            </a:r>
          </a:p>
          <a:p>
            <a:endParaRPr lang="en-US" sz="3200" b="1" i="1">
              <a:solidFill>
                <a:srgbClr val="57511D"/>
              </a:solidFill>
              <a:latin typeface="Cambria"/>
              <a:ea typeface="Cambria"/>
            </a:endParaRPr>
          </a:p>
          <a:p>
            <a:r>
              <a:rPr lang="en-US" sz="3200" b="1" i="1">
                <a:solidFill>
                  <a:srgbClr val="57511D"/>
                </a:solidFill>
                <a:latin typeface="Cambria"/>
                <a:ea typeface="Cambria"/>
              </a:rPr>
              <a:t>Louisville, Division-4, Beat 1</a:t>
            </a:r>
            <a:endParaRPr lang="en-US"/>
          </a:p>
        </p:txBody>
      </p:sp>
      <p:pic>
        <p:nvPicPr>
          <p:cNvPr id="2" name="Picture 1" descr="A graph with a line and a line&#10;&#10;Description automatically generated">
            <a:extLst>
              <a:ext uri="{FF2B5EF4-FFF2-40B4-BE49-F238E27FC236}">
                <a16:creationId xmlns:a16="http://schemas.microsoft.com/office/drawing/2014/main" id="{9FB24BC9-341E-70A5-EC32-7A86DBD3F95D}"/>
              </a:ext>
            </a:extLst>
          </p:cNvPr>
          <p:cNvPicPr>
            <a:picLocks noChangeAspect="1"/>
          </p:cNvPicPr>
          <p:nvPr/>
        </p:nvPicPr>
        <p:blipFill>
          <a:blip r:embed="rId2"/>
          <a:stretch>
            <a:fillRect/>
          </a:stretch>
        </p:blipFill>
        <p:spPr>
          <a:xfrm>
            <a:off x="245853" y="2117728"/>
            <a:ext cx="5848709" cy="429750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F460C2A1-8908-B6AC-1021-055C0EA5B764}"/>
              </a:ext>
            </a:extLst>
          </p:cNvPr>
          <p:cNvPicPr>
            <a:picLocks noChangeAspect="1"/>
          </p:cNvPicPr>
          <p:nvPr/>
        </p:nvPicPr>
        <p:blipFill>
          <a:blip r:embed="rId3"/>
          <a:stretch>
            <a:fillRect/>
          </a:stretch>
        </p:blipFill>
        <p:spPr>
          <a:xfrm>
            <a:off x="6147758" y="2175459"/>
            <a:ext cx="5647426" cy="4174853"/>
          </a:xfrm>
          <a:prstGeom prst="rect">
            <a:avLst/>
          </a:prstGeom>
        </p:spPr>
      </p:pic>
    </p:spTree>
    <p:extLst>
      <p:ext uri="{BB962C8B-B14F-4D97-AF65-F5344CB8AC3E}">
        <p14:creationId xmlns:p14="http://schemas.microsoft.com/office/powerpoint/2010/main" val="57162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the weather&#10;&#10;Description automatically generated">
            <a:extLst>
              <a:ext uri="{FF2B5EF4-FFF2-40B4-BE49-F238E27FC236}">
                <a16:creationId xmlns:a16="http://schemas.microsoft.com/office/drawing/2014/main" id="{354A1315-5F74-3093-906E-153743B61A46}"/>
              </a:ext>
            </a:extLst>
          </p:cNvPr>
          <p:cNvPicPr>
            <a:picLocks noChangeAspect="1"/>
          </p:cNvPicPr>
          <p:nvPr/>
        </p:nvPicPr>
        <p:blipFill>
          <a:blip r:embed="rId2"/>
          <a:stretch>
            <a:fillRect/>
          </a:stretch>
        </p:blipFill>
        <p:spPr>
          <a:xfrm>
            <a:off x="594937" y="1965257"/>
            <a:ext cx="4901846" cy="3871254"/>
          </a:xfrm>
          <a:prstGeom prst="rect">
            <a:avLst/>
          </a:prstGeom>
        </p:spPr>
      </p:pic>
      <p:pic>
        <p:nvPicPr>
          <p:cNvPr id="5" name="Picture 4" descr="A graph showing the value of a forest regression model&#10;&#10;Description automatically generated">
            <a:extLst>
              <a:ext uri="{FF2B5EF4-FFF2-40B4-BE49-F238E27FC236}">
                <a16:creationId xmlns:a16="http://schemas.microsoft.com/office/drawing/2014/main" id="{FC00CDE1-A2F2-20A7-6C06-50D0359A6EFC}"/>
              </a:ext>
            </a:extLst>
          </p:cNvPr>
          <p:cNvPicPr>
            <a:picLocks noChangeAspect="1"/>
          </p:cNvPicPr>
          <p:nvPr/>
        </p:nvPicPr>
        <p:blipFill>
          <a:blip r:embed="rId3"/>
          <a:stretch>
            <a:fillRect/>
          </a:stretch>
        </p:blipFill>
        <p:spPr>
          <a:xfrm>
            <a:off x="6042136" y="1962901"/>
            <a:ext cx="5311876" cy="3873933"/>
          </a:xfrm>
          <a:prstGeom prst="rect">
            <a:avLst/>
          </a:prstGeom>
        </p:spPr>
      </p:pic>
      <p:sp>
        <p:nvSpPr>
          <p:cNvPr id="6" name="TextBox 5">
            <a:extLst>
              <a:ext uri="{FF2B5EF4-FFF2-40B4-BE49-F238E27FC236}">
                <a16:creationId xmlns:a16="http://schemas.microsoft.com/office/drawing/2014/main" id="{30480C9B-8324-D37D-68DA-51932EC86F1D}"/>
              </a:ext>
            </a:extLst>
          </p:cNvPr>
          <p:cNvSpPr txBox="1"/>
          <p:nvPr/>
        </p:nvSpPr>
        <p:spPr>
          <a:xfrm>
            <a:off x="593835" y="835572"/>
            <a:ext cx="70209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Random Forest Regression</a:t>
            </a:r>
            <a:endParaRPr lang="en-US" sz="3200">
              <a:solidFill>
                <a:srgbClr val="57511D"/>
              </a:solidFill>
              <a:latin typeface="Cambria"/>
              <a:ea typeface="Cambria"/>
            </a:endParaRPr>
          </a:p>
        </p:txBody>
      </p:sp>
    </p:spTree>
    <p:extLst>
      <p:ext uri="{BB962C8B-B14F-4D97-AF65-F5344CB8AC3E}">
        <p14:creationId xmlns:p14="http://schemas.microsoft.com/office/powerpoint/2010/main" val="179127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F6183-3B41-3978-1979-4D20856C0318}"/>
              </a:ext>
            </a:extLst>
          </p:cNvPr>
          <p:cNvSpPr txBox="1"/>
          <p:nvPr/>
        </p:nvSpPr>
        <p:spPr>
          <a:xfrm>
            <a:off x="479817" y="287655"/>
            <a:ext cx="7732143"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374151"/>
                </a:solidFill>
                <a:latin typeface="Calibri"/>
                <a:cs typeface="Calibri"/>
              </a:rPr>
              <a:t>Advantages and Conclusion of Crime Data Analysis</a:t>
            </a:r>
          </a:p>
          <a:p>
            <a:endParaRPr lang="en-US" sz="2800" b="1">
              <a:solidFill>
                <a:srgbClr val="374151"/>
              </a:solidFill>
              <a:latin typeface="Calibri"/>
              <a:cs typeface="Calibri"/>
            </a:endParaRPr>
          </a:p>
          <a:p>
            <a:r>
              <a:rPr lang="en-US" sz="2000" b="1">
                <a:solidFill>
                  <a:srgbClr val="374151"/>
                </a:solidFill>
                <a:latin typeface="Calibri"/>
                <a:cs typeface="Calibri"/>
              </a:rPr>
              <a:t>Advantages of Crime Data Analysis:</a:t>
            </a:r>
          </a:p>
          <a:p>
            <a:endParaRPr lang="en-US" b="1">
              <a:solidFill>
                <a:srgbClr val="374151"/>
              </a:solidFill>
              <a:latin typeface="Calibri"/>
              <a:cs typeface="Calibri"/>
            </a:endParaRPr>
          </a:p>
          <a:p>
            <a:pPr marL="228600" lvl="1" indent="-228600">
              <a:buAutoNum type="arabicPeriod"/>
            </a:pPr>
            <a:r>
              <a:rPr lang="en-US" b="1">
                <a:solidFill>
                  <a:srgbClr val="374151"/>
                </a:solidFill>
                <a:latin typeface="Calibri"/>
                <a:cs typeface="Calibri"/>
              </a:rPr>
              <a:t>Informed Decision-Making:</a:t>
            </a:r>
            <a:r>
              <a:rPr lang="en-US">
                <a:solidFill>
                  <a:srgbClr val="374151"/>
                </a:solidFill>
                <a:latin typeface="Calibri"/>
                <a:cs typeface="Calibri"/>
              </a:rPr>
              <a:t> Empowers law enforcement with data-driven insights.</a:t>
            </a:r>
          </a:p>
          <a:p>
            <a:pPr marL="228600" lvl="1" indent="-228600">
              <a:buAutoNum type="arabicPeriod"/>
            </a:pPr>
            <a:r>
              <a:rPr lang="en-US" b="1">
                <a:solidFill>
                  <a:srgbClr val="374151"/>
                </a:solidFill>
                <a:latin typeface="Calibri"/>
                <a:cs typeface="Calibri"/>
              </a:rPr>
              <a:t>Resource Allocation:</a:t>
            </a:r>
            <a:r>
              <a:rPr lang="en-US">
                <a:solidFill>
                  <a:srgbClr val="374151"/>
                </a:solidFill>
                <a:latin typeface="Calibri"/>
                <a:cs typeface="Calibri"/>
              </a:rPr>
              <a:t> Efficiently allocates resources to high-crime areas.</a:t>
            </a:r>
          </a:p>
          <a:p>
            <a:pPr marL="228600" lvl="1" indent="-228600">
              <a:buAutoNum type="arabicPeriod"/>
            </a:pPr>
            <a:r>
              <a:rPr lang="en-US" b="1">
                <a:solidFill>
                  <a:srgbClr val="374151"/>
                </a:solidFill>
                <a:latin typeface="Calibri"/>
                <a:cs typeface="Calibri"/>
              </a:rPr>
              <a:t>Predictive Policing:</a:t>
            </a:r>
            <a:r>
              <a:rPr lang="en-US">
                <a:solidFill>
                  <a:srgbClr val="374151"/>
                </a:solidFill>
                <a:latin typeface="Calibri"/>
                <a:cs typeface="Calibri"/>
              </a:rPr>
              <a:t> Anticipates and prevents criminal activities.</a:t>
            </a:r>
          </a:p>
          <a:p>
            <a:pPr marL="228600" lvl="1" indent="-228600">
              <a:buAutoNum type="arabicPeriod"/>
            </a:pPr>
            <a:r>
              <a:rPr lang="en-US" b="1">
                <a:solidFill>
                  <a:srgbClr val="374151"/>
                </a:solidFill>
                <a:latin typeface="Calibri"/>
                <a:cs typeface="Calibri"/>
              </a:rPr>
              <a:t>Community Engagement:</a:t>
            </a:r>
            <a:r>
              <a:rPr lang="en-US">
                <a:solidFill>
                  <a:srgbClr val="374151"/>
                </a:solidFill>
                <a:latin typeface="Calibri"/>
                <a:cs typeface="Calibri"/>
              </a:rPr>
              <a:t> Improves relations through transparency.</a:t>
            </a:r>
            <a:br>
              <a:rPr lang="en-US">
                <a:latin typeface="Calibri"/>
              </a:rPr>
            </a:br>
            <a:br>
              <a:rPr lang="en-US">
                <a:latin typeface="Calibri"/>
              </a:rPr>
            </a:br>
            <a:br>
              <a:rPr lang="en-US">
                <a:latin typeface="Calibri"/>
              </a:rPr>
            </a:br>
            <a:endParaRPr lang="en-US">
              <a:solidFill>
                <a:srgbClr val="374151"/>
              </a:solidFill>
              <a:latin typeface="Calibri"/>
              <a:cs typeface="Calibri"/>
            </a:endParaRPr>
          </a:p>
          <a:p>
            <a:r>
              <a:rPr lang="en-US" sz="2000" b="1">
                <a:solidFill>
                  <a:srgbClr val="374151"/>
                </a:solidFill>
                <a:latin typeface="Calibri"/>
                <a:cs typeface="Calibri"/>
              </a:rPr>
              <a:t>Conclusion:</a:t>
            </a:r>
          </a:p>
          <a:p>
            <a:endParaRPr lang="en-US" b="1">
              <a:solidFill>
                <a:srgbClr val="374151"/>
              </a:solidFill>
              <a:latin typeface="Calibri"/>
              <a:cs typeface="Calibri"/>
            </a:endParaRPr>
          </a:p>
          <a:p>
            <a:pPr marL="228600" lvl="1" indent="-228600">
              <a:buAutoNum type="arabicPeriod"/>
            </a:pPr>
            <a:r>
              <a:rPr lang="en-US" b="1">
                <a:solidFill>
                  <a:srgbClr val="374151"/>
                </a:solidFill>
                <a:latin typeface="Calibri"/>
                <a:cs typeface="Calibri"/>
              </a:rPr>
              <a:t>Enhanced Public Safety:</a:t>
            </a:r>
            <a:r>
              <a:rPr lang="en-US">
                <a:solidFill>
                  <a:srgbClr val="374151"/>
                </a:solidFill>
                <a:latin typeface="Calibri"/>
                <a:cs typeface="Calibri"/>
              </a:rPr>
              <a:t> Identifies and addresses crime hotspots for community safety.</a:t>
            </a:r>
          </a:p>
          <a:p>
            <a:pPr marL="228600" lvl="1" indent="-228600">
              <a:buAutoNum type="arabicPeriod"/>
            </a:pPr>
            <a:r>
              <a:rPr lang="en-US" b="1">
                <a:solidFill>
                  <a:srgbClr val="374151"/>
                </a:solidFill>
                <a:latin typeface="Calibri"/>
                <a:cs typeface="Calibri"/>
              </a:rPr>
              <a:t>Optimized Policing Strategies:</a:t>
            </a:r>
            <a:r>
              <a:rPr lang="en-US">
                <a:solidFill>
                  <a:srgbClr val="374151"/>
                </a:solidFill>
                <a:latin typeface="Calibri"/>
                <a:cs typeface="Calibri"/>
              </a:rPr>
              <a:t> Fine-tunes tactics based on evolving crime patterns.</a:t>
            </a:r>
          </a:p>
          <a:p>
            <a:pPr marL="228600" lvl="1" indent="-228600">
              <a:buAutoNum type="arabicPeriod"/>
            </a:pPr>
            <a:r>
              <a:rPr lang="en-US" b="1">
                <a:solidFill>
                  <a:srgbClr val="374151"/>
                </a:solidFill>
                <a:latin typeface="Calibri"/>
                <a:cs typeface="Calibri"/>
              </a:rPr>
              <a:t>Continuous Improvement:</a:t>
            </a:r>
            <a:r>
              <a:rPr lang="en-US">
                <a:solidFill>
                  <a:srgbClr val="374151"/>
                </a:solidFill>
                <a:latin typeface="Calibri"/>
                <a:cs typeface="Calibri"/>
              </a:rPr>
              <a:t> Adapts strategies for ongoing effectiveness.</a:t>
            </a:r>
          </a:p>
          <a:p>
            <a:pPr marL="228600" lvl="1" indent="-228600">
              <a:buAutoNum type="arabicPeriod"/>
            </a:pPr>
            <a:r>
              <a:rPr lang="en-US" b="1">
                <a:solidFill>
                  <a:srgbClr val="374151"/>
                </a:solidFill>
                <a:latin typeface="Calibri"/>
                <a:cs typeface="Calibri"/>
              </a:rPr>
              <a:t>Collaboration and Information Sharing:</a:t>
            </a:r>
            <a:r>
              <a:rPr lang="en-US">
                <a:solidFill>
                  <a:srgbClr val="374151"/>
                </a:solidFill>
                <a:latin typeface="Calibri"/>
                <a:cs typeface="Calibri"/>
              </a:rPr>
              <a:t> Encourages unity among agencies for a stronger fight against crime.</a:t>
            </a:r>
          </a:p>
        </p:txBody>
      </p:sp>
      <p:pic>
        <p:nvPicPr>
          <p:cNvPr id="5" name="Picture 4" descr="A map of a city&#10;&#10;Description automatically generated">
            <a:extLst>
              <a:ext uri="{FF2B5EF4-FFF2-40B4-BE49-F238E27FC236}">
                <a16:creationId xmlns:a16="http://schemas.microsoft.com/office/drawing/2014/main" id="{EC01C168-50A3-126F-98AE-08D0F30592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04889" y="1364411"/>
            <a:ext cx="3876675" cy="3352800"/>
          </a:xfrm>
          <a:prstGeom prst="rect">
            <a:avLst/>
          </a:prstGeom>
        </p:spPr>
      </p:pic>
    </p:spTree>
    <p:extLst>
      <p:ext uri="{BB962C8B-B14F-4D97-AF65-F5344CB8AC3E}">
        <p14:creationId xmlns:p14="http://schemas.microsoft.com/office/powerpoint/2010/main" val="68686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3" name="Group 5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6" name="Rectangle 7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wooden letters on a wood stand&#10;&#10;Description automatically generated">
            <a:extLst>
              <a:ext uri="{FF2B5EF4-FFF2-40B4-BE49-F238E27FC236}">
                <a16:creationId xmlns:a16="http://schemas.microsoft.com/office/drawing/2014/main" id="{53838553-DBF3-0F37-40D0-2072F0475D5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730"/>
          <a:stretch/>
        </p:blipFill>
        <p:spPr>
          <a:xfrm>
            <a:off x="-63042"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7" name="Rectangle 76">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792828"/>
          </a:xfrm>
          <a:prstGeom prst="rect">
            <a:avLst/>
          </a:prstGeom>
          <a:gradFill flip="none" rotWithShape="1">
            <a:gsLst>
              <a:gs pos="0">
                <a:srgbClr val="000000">
                  <a:alpha val="40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8" name="Straight Connector 77">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43784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9A4C23-0380-9152-C8D1-CAC571A74677}"/>
              </a:ext>
            </a:extLst>
          </p:cNvPr>
          <p:cNvSpPr txBox="1"/>
          <p:nvPr/>
        </p:nvSpPr>
        <p:spPr>
          <a:xfrm>
            <a:off x="9575579" y="6657945"/>
            <a:ext cx="261642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396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8" name="Straight Connector 8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7" name="Group 6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90" name="Rectangle 8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9510" y="399418"/>
            <a:ext cx="4457690" cy="1985642"/>
          </a:xfrm>
        </p:spPr>
        <p:txBody>
          <a:bodyPr vert="horz" lIns="91440" tIns="45720" rIns="91440" bIns="45720" rtlCol="0" anchor="ctr" anchorCtr="0">
            <a:normAutofit/>
          </a:bodyPr>
          <a:lstStyle/>
          <a:p>
            <a:pPr algn="ctr"/>
            <a:r>
              <a:rPr lang="en-US" sz="4800"/>
              <a:t> Data Exploration</a:t>
            </a:r>
          </a:p>
        </p:txBody>
      </p:sp>
      <p:cxnSp>
        <p:nvCxnSpPr>
          <p:cNvPr id="91" name="Straight Connector 9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a:extLst>
              <a:ext uri="{FF2B5EF4-FFF2-40B4-BE49-F238E27FC236}">
                <a16:creationId xmlns:a16="http://schemas.microsoft.com/office/drawing/2014/main" id="{92EC4BA7-D11B-5883-2170-A942E91C70D7}"/>
              </a:ext>
            </a:extLst>
          </p:cNvPr>
          <p:cNvPicPr>
            <a:picLocks noChangeAspect="1"/>
          </p:cNvPicPr>
          <p:nvPr/>
        </p:nvPicPr>
        <p:blipFill>
          <a:blip r:embed="rId2"/>
          <a:stretch>
            <a:fillRect/>
          </a:stretch>
        </p:blipFill>
        <p:spPr>
          <a:xfrm>
            <a:off x="723901" y="2513059"/>
            <a:ext cx="10910118" cy="4012312"/>
          </a:xfrm>
          <a:prstGeom prst="rect">
            <a:avLst/>
          </a:prstGeom>
        </p:spPr>
      </p:pic>
      <p:sp>
        <p:nvSpPr>
          <p:cNvPr id="7" name="TextBox 6">
            <a:extLst>
              <a:ext uri="{FF2B5EF4-FFF2-40B4-BE49-F238E27FC236}">
                <a16:creationId xmlns:a16="http://schemas.microsoft.com/office/drawing/2014/main" id="{C668EDE9-2483-7D9A-1AC8-85DFF082C0B5}"/>
              </a:ext>
            </a:extLst>
          </p:cNvPr>
          <p:cNvSpPr txBox="1"/>
          <p:nvPr/>
        </p:nvSpPr>
        <p:spPr>
          <a:xfrm>
            <a:off x="6452419" y="720520"/>
            <a:ext cx="48823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Variables in Crime Dataset</a:t>
            </a:r>
          </a:p>
        </p:txBody>
      </p:sp>
    </p:spTree>
    <p:extLst>
      <p:ext uri="{BB962C8B-B14F-4D97-AF65-F5344CB8AC3E}">
        <p14:creationId xmlns:p14="http://schemas.microsoft.com/office/powerpoint/2010/main" val="6522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2" name="Group 5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7" name="Rectangle 5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69434" y="1646020"/>
            <a:ext cx="4075200" cy="2226688"/>
          </a:xfrm>
        </p:spPr>
        <p:txBody>
          <a:bodyPr vert="horz" lIns="91440" tIns="45720" rIns="91440" bIns="45720" rtlCol="0" anchor="b" anchorCtr="0">
            <a:normAutofit/>
          </a:bodyPr>
          <a:lstStyle/>
          <a:p>
            <a:pPr algn="ctr"/>
            <a:r>
              <a:rPr lang="en-US" sz="4800"/>
              <a:t> Data Cleaning</a:t>
            </a:r>
          </a:p>
        </p:txBody>
      </p:sp>
      <p:graphicFrame>
        <p:nvGraphicFramePr>
          <p:cNvPr id="24" name="Content Placeholder">
            <a:extLst>
              <a:ext uri="{FF2B5EF4-FFF2-40B4-BE49-F238E27FC236}">
                <a16:creationId xmlns:a16="http://schemas.microsoft.com/office/drawing/2014/main" id="{7D7512BA-243C-1080-0934-163DA0E62BE4}"/>
              </a:ext>
            </a:extLst>
          </p:cNvPr>
          <p:cNvGraphicFramePr>
            <a:graphicFrameLocks noGrp="1"/>
          </p:cNvGraphicFramePr>
          <p:nvPr>
            <p:ph idx="1"/>
            <p:extLst>
              <p:ext uri="{D42A27DB-BD31-4B8C-83A1-F6EECF244321}">
                <p14:modId xmlns:p14="http://schemas.microsoft.com/office/powerpoint/2010/main" val="2940141647"/>
              </p:ext>
            </p:extLst>
          </p:nvPr>
        </p:nvGraphicFramePr>
        <p:xfrm>
          <a:off x="5040022" y="447992"/>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9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r>
              <a:rPr lang="en-US"/>
              <a:t> </a:t>
            </a:r>
            <a:r>
              <a:rPr lang="en-US" b="1"/>
              <a:t>Understanding Crime Types</a:t>
            </a:r>
          </a:p>
        </p:txBody>
      </p:sp>
      <p:pic>
        <p:nvPicPr>
          <p:cNvPr id="6" name="Picture 5" descr="3D black question marks with one yellow question mark">
            <a:extLst>
              <a:ext uri="{FF2B5EF4-FFF2-40B4-BE49-F238E27FC236}">
                <a16:creationId xmlns:a16="http://schemas.microsoft.com/office/drawing/2014/main" id="{9CF88A2F-9B21-4489-EEB6-44BEAED3A075}"/>
              </a:ext>
            </a:extLst>
          </p:cNvPr>
          <p:cNvPicPr>
            <a:picLocks noChangeAspect="1"/>
          </p:cNvPicPr>
          <p:nvPr/>
        </p:nvPicPr>
        <p:blipFill rotWithShape="1">
          <a:blip r:embed="rId2"/>
          <a:srcRect l="52072" r="27349" b="-5"/>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vert="horz" lIns="91440" tIns="45720" rIns="91440" bIns="45720" rtlCol="0" anchor="t">
            <a:normAutofit/>
          </a:bodyPr>
          <a:lstStyle/>
          <a:p>
            <a:pPr marL="359410" indent="-359410"/>
            <a:r>
              <a:rPr lang="en-US" b="1">
                <a:solidFill>
                  <a:srgbClr val="000000">
                    <a:alpha val="60000"/>
                  </a:srgbClr>
                </a:solidFill>
              </a:rPr>
              <a:t>Explanation of Serious Crimes and Violent Crimes</a:t>
            </a:r>
          </a:p>
          <a:p>
            <a:pPr marL="359410" indent="-359410"/>
            <a:r>
              <a:rPr lang="en-US" b="1">
                <a:solidFill>
                  <a:srgbClr val="000000">
                    <a:alpha val="60000"/>
                  </a:srgbClr>
                </a:solidFill>
              </a:rPr>
              <a:t>Classification and identification of crime types</a:t>
            </a:r>
          </a:p>
          <a:p>
            <a:pPr marL="359410" indent="-359410"/>
            <a:r>
              <a:rPr lang="en-US" b="1">
                <a:solidFill>
                  <a:srgbClr val="000000">
                    <a:alpha val="60000"/>
                  </a:srgbClr>
                </a:solidFill>
              </a:rPr>
              <a:t>Examples of Serious and Violent Crimes</a:t>
            </a:r>
          </a:p>
        </p:txBody>
      </p:sp>
    </p:spTree>
    <p:extLst>
      <p:ext uri="{BB962C8B-B14F-4D97-AF65-F5344CB8AC3E}">
        <p14:creationId xmlns:p14="http://schemas.microsoft.com/office/powerpoint/2010/main" val="206377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A2ADA-B687-1076-7FC4-1B9D0C73714E}"/>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b="1" kern="1200" cap="none" spc="0" baseline="0">
                <a:latin typeface="+mj-lt"/>
                <a:ea typeface="+mj-ea"/>
                <a:cs typeface="+mj-cs"/>
              </a:rPr>
              <a:t>Violent Crime</a:t>
            </a:r>
          </a:p>
        </p:txBody>
      </p:sp>
      <p:cxnSp>
        <p:nvCxnSpPr>
          <p:cNvPr id="43" name="Straight Connector 4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67206F-C5DD-9905-1751-C07CFB400972}"/>
              </a:ext>
            </a:extLst>
          </p:cNvPr>
          <p:cNvSpPr txBox="1"/>
          <p:nvPr/>
        </p:nvSpPr>
        <p:spPr>
          <a:xfrm>
            <a:off x="9900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400" b="1" spc="50">
                <a:solidFill>
                  <a:schemeClr val="tx1">
                    <a:alpha val="60000"/>
                  </a:schemeClr>
                </a:solidFill>
              </a:rPr>
              <a:t>Violent Crime: Violent crimes are a subset of serious crimes that specifically involve the use of force or the threat of force against another person, resulting in physical harm or the fear of harm. Examples of violent crimes include assault, battery, homicide, domestic violence, and sexual assault.</a:t>
            </a:r>
          </a:p>
        </p:txBody>
      </p:sp>
      <p:sp>
        <p:nvSpPr>
          <p:cNvPr id="41" name="Rectangle 4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4">
            <a:extLst>
              <a:ext uri="{FF2B5EF4-FFF2-40B4-BE49-F238E27FC236}">
                <a16:creationId xmlns:a16="http://schemas.microsoft.com/office/drawing/2014/main" id="{7D0D5ACA-6AE2-699B-BBBD-17EFCCC0D4A3}"/>
              </a:ext>
            </a:extLst>
          </p:cNvPr>
          <p:cNvGraphicFramePr>
            <a:graphicFrameLocks noGrp="1"/>
          </p:cNvGraphicFramePr>
          <p:nvPr>
            <p:ph idx="1"/>
            <p:extLst>
              <p:ext uri="{D42A27DB-BD31-4B8C-83A1-F6EECF244321}">
                <p14:modId xmlns:p14="http://schemas.microsoft.com/office/powerpoint/2010/main" val="2564226625"/>
              </p:ext>
            </p:extLst>
          </p:nvPr>
        </p:nvGraphicFramePr>
        <p:xfrm>
          <a:off x="6516413" y="320565"/>
          <a:ext cx="5386152" cy="6265747"/>
        </p:xfrm>
        <a:graphic>
          <a:graphicData uri="http://schemas.openxmlformats.org/drawingml/2006/table">
            <a:tbl>
              <a:tblPr firstRow="1" firstCol="1" bandRow="1">
                <a:solidFill>
                  <a:srgbClr val="F2F2F2">
                    <a:alpha val="30196"/>
                  </a:srgbClr>
                </a:solidFill>
                <a:tableStyleId>{5C22544A-7EE6-4342-B048-85BDC9FD1C3A}</a:tableStyleId>
              </a:tblPr>
              <a:tblGrid>
                <a:gridCol w="2374389">
                  <a:extLst>
                    <a:ext uri="{9D8B030D-6E8A-4147-A177-3AD203B41FA5}">
                      <a16:colId xmlns:a16="http://schemas.microsoft.com/office/drawing/2014/main" val="1415859838"/>
                    </a:ext>
                  </a:extLst>
                </a:gridCol>
                <a:gridCol w="1014406">
                  <a:extLst>
                    <a:ext uri="{9D8B030D-6E8A-4147-A177-3AD203B41FA5}">
                      <a16:colId xmlns:a16="http://schemas.microsoft.com/office/drawing/2014/main" val="1725396682"/>
                    </a:ext>
                  </a:extLst>
                </a:gridCol>
                <a:gridCol w="1997357">
                  <a:extLst>
                    <a:ext uri="{9D8B030D-6E8A-4147-A177-3AD203B41FA5}">
                      <a16:colId xmlns:a16="http://schemas.microsoft.com/office/drawing/2014/main" val="3202952883"/>
                    </a:ext>
                  </a:extLst>
                </a:gridCol>
              </a:tblGrid>
              <a:tr h="344161">
                <a:tc>
                  <a:txBody>
                    <a:bodyPr/>
                    <a:lstStyle/>
                    <a:p>
                      <a:pPr lvl="0" algn="ctr">
                        <a:buNone/>
                      </a:pPr>
                      <a:r>
                        <a:rPr lang="en-US" sz="1000" b="0" cap="none" spc="0">
                          <a:solidFill>
                            <a:schemeClr val="bg1"/>
                          </a:solidFill>
                          <a:effectLst/>
                          <a:latin typeface="Segoe UI"/>
                        </a:rPr>
                        <a:t>Offense Category</a:t>
                      </a:r>
                    </a:p>
                  </a:txBody>
                  <a:tcPr marL="63061" marR="5053" marT="48509" marB="48509"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lvl="0" algn="ctr">
                        <a:buNone/>
                      </a:pPr>
                      <a:r>
                        <a:rPr lang="en-US" sz="1000" b="0" cap="none" spc="0">
                          <a:solidFill>
                            <a:schemeClr val="bg1"/>
                          </a:solidFill>
                          <a:effectLst/>
                          <a:latin typeface="Segoe UI"/>
                        </a:rPr>
                        <a:t>Offense Code</a:t>
                      </a:r>
                    </a:p>
                  </a:txBody>
                  <a:tcPr marL="63061" marR="5053" marT="48509" marB="48509" anchor="ctr">
                    <a:lnL w="12700" cmpd="sng">
                      <a:noFill/>
                    </a:lnL>
                    <a:lnR w="12700" cmpd="sng">
                      <a:noFill/>
                    </a:lnR>
                    <a:lnT w="19050" cap="flat" cmpd="sng" algn="ctr">
                      <a:noFill/>
                      <a:prstDash val="solid"/>
                    </a:lnT>
                    <a:lnB w="38100" cmpd="sng">
                      <a:noFill/>
                    </a:lnB>
                    <a:solidFill>
                      <a:schemeClr val="accent1"/>
                    </a:solidFill>
                  </a:tcPr>
                </a:tc>
                <a:tc>
                  <a:txBody>
                    <a:bodyPr/>
                    <a:lstStyle/>
                    <a:p>
                      <a:pPr lvl="0" algn="ctr">
                        <a:buNone/>
                      </a:pPr>
                      <a:r>
                        <a:rPr lang="en-US" sz="1000" b="0" cap="none" spc="0">
                          <a:solidFill>
                            <a:schemeClr val="bg1"/>
                          </a:solidFill>
                          <a:effectLst/>
                          <a:latin typeface="Segoe UI"/>
                        </a:rPr>
                        <a:t>Crime Against</a:t>
                      </a:r>
                    </a:p>
                  </a:txBody>
                  <a:tcPr marL="63061" marR="5053" marT="48509" marB="4850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503997410"/>
                  </a:ext>
                </a:extLst>
              </a:tr>
              <a:tr h="303671">
                <a:tc>
                  <a:txBody>
                    <a:bodyPr/>
                    <a:lstStyle/>
                    <a:p>
                      <a:pPr lvl="0">
                        <a:buNone/>
                      </a:pPr>
                      <a:r>
                        <a:rPr lang="en-US" sz="900" cap="none" spc="0">
                          <a:solidFill>
                            <a:schemeClr val="tx1"/>
                          </a:solidFill>
                          <a:effectLst/>
                          <a:latin typeface="Segoe UI"/>
                        </a:rPr>
                        <a:t>Violent Crimes</a:t>
                      </a:r>
                    </a:p>
                  </a:txBody>
                  <a:tcPr marL="63060" marR="5053" marT="48509" marB="48509" anchor="b">
                    <a:lnL w="0">
                      <a:noFill/>
                    </a:lnL>
                    <a:lnR w="6350">
                      <a:solidFill>
                        <a:schemeClr val="tx1">
                          <a:lumMod val="75000"/>
                          <a:lumOff val="25000"/>
                        </a:schemeClr>
                      </a:solidFill>
                    </a:lnR>
                    <a:lnT w="0">
                      <a:noFill/>
                    </a:lnT>
                    <a:lnB w="0">
                      <a:noFill/>
                    </a:lnB>
                    <a:solidFill>
                      <a:srgbClr val="F2F2F2">
                        <a:alpha val="30196"/>
                      </a:srgbClr>
                    </a:solidFill>
                  </a:tcPr>
                </a:tc>
                <a:tc>
                  <a:txBody>
                    <a:bodyPr/>
                    <a:lstStyle/>
                    <a:p>
                      <a:pPr lvl="0">
                        <a:buNone/>
                      </a:pPr>
                      <a:endParaRPr lang="en-US" sz="900" cap="none" spc="0">
                        <a:solidFill>
                          <a:schemeClr val="tx1"/>
                        </a:solidFill>
                        <a:effectLst/>
                      </a:endParaRPr>
                    </a:p>
                  </a:txBody>
                  <a:tcPr marL="63060" marR="5053" marT="48509" marB="48509" anchor="b">
                    <a:lnL w="6350">
                      <a:solidFill>
                        <a:schemeClr val="tx1">
                          <a:lumMod val="75000"/>
                          <a:lumOff val="25000"/>
                        </a:schemeClr>
                      </a:solidFill>
                    </a:lnL>
                    <a:lnR w="6350">
                      <a:solidFill>
                        <a:schemeClr val="tx1">
                          <a:lumMod val="75000"/>
                          <a:lumOff val="25000"/>
                        </a:schemeClr>
                      </a:solidFill>
                    </a:lnR>
                    <a:lnT w="0">
                      <a:noFill/>
                    </a:lnT>
                    <a:lnB w="0">
                      <a:noFill/>
                    </a:lnB>
                    <a:solidFill>
                      <a:srgbClr val="F2F2F2">
                        <a:alpha val="30196"/>
                      </a:srgbClr>
                    </a:solidFill>
                  </a:tcPr>
                </a:tc>
                <a:tc>
                  <a:txBody>
                    <a:bodyPr/>
                    <a:lstStyle/>
                    <a:p>
                      <a:pPr lvl="0">
                        <a:buNone/>
                      </a:pPr>
                      <a:endParaRPr lang="en-US" sz="900" cap="none" spc="0">
                        <a:solidFill>
                          <a:schemeClr val="tx1"/>
                        </a:solidFill>
                        <a:effectLst/>
                        <a:latin typeface="Segoe UI"/>
                      </a:endParaRPr>
                    </a:p>
                  </a:txBody>
                  <a:tcPr marL="63060" marR="5053" marT="48509" marB="48509" anchor="b">
                    <a:lnL w="6350">
                      <a:solidFill>
                        <a:schemeClr val="tx1">
                          <a:lumMod val="75000"/>
                          <a:lumOff val="25000"/>
                        </a:schemeClr>
                      </a:solidFill>
                    </a:lnL>
                    <a:lnR w="0">
                      <a:noFill/>
                    </a:lnR>
                    <a:lnT w="0">
                      <a:noFill/>
                    </a:lnT>
                    <a:lnB w="0">
                      <a:noFill/>
                    </a:lnB>
                    <a:solidFill>
                      <a:srgbClr val="F2F2F2">
                        <a:alpha val="30196"/>
                      </a:srgbClr>
                    </a:solidFill>
                  </a:tcPr>
                </a:tc>
                <a:extLst>
                  <a:ext uri="{0D108BD9-81ED-4DB2-BD59-A6C34878D82A}">
                    <a16:rowId xmlns:a16="http://schemas.microsoft.com/office/drawing/2014/main" val="3971830935"/>
                  </a:ext>
                </a:extLst>
              </a:tr>
              <a:tr h="303671">
                <a:tc>
                  <a:txBody>
                    <a:bodyPr/>
                    <a:lstStyle/>
                    <a:p>
                      <a:r>
                        <a:rPr lang="en-US" sz="900" cap="none" spc="0">
                          <a:solidFill>
                            <a:schemeClr val="tx1"/>
                          </a:solidFill>
                          <a:effectLst/>
                          <a:latin typeface="Segoe UI"/>
                          <a:ea typeface="Times New Roman" panose="02020603050405020304" pitchFamily="18" charset="0"/>
                        </a:rPr>
                        <a:t>Homicide Offenses</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endParaRPr lang="en-US" sz="900" cap="none" spc="0">
                        <a:solidFill>
                          <a:schemeClr val="tx1"/>
                        </a:solidFill>
                        <a:effectLst/>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86989831"/>
                  </a:ext>
                </a:extLst>
              </a:tr>
              <a:tr h="455508">
                <a:tc>
                  <a:txBody>
                    <a:bodyPr/>
                    <a:lstStyle/>
                    <a:p>
                      <a:r>
                        <a:rPr lang="en-US" sz="900" cap="none" spc="0">
                          <a:solidFill>
                            <a:schemeClr val="tx1"/>
                          </a:solidFill>
                          <a:effectLst/>
                          <a:latin typeface="Segoe UI"/>
                          <a:ea typeface="Times New Roman" panose="02020603050405020304" pitchFamily="18" charset="0"/>
                        </a:rPr>
                        <a:t>- Murder &amp; Nonnegligent Manslaughter</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09A</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52433465"/>
                  </a:ext>
                </a:extLst>
              </a:tr>
              <a:tr h="303671">
                <a:tc>
                  <a:txBody>
                    <a:bodyPr/>
                    <a:lstStyle/>
                    <a:p>
                      <a:r>
                        <a:rPr lang="en-US" sz="900" cap="none" spc="0">
                          <a:solidFill>
                            <a:schemeClr val="tx1"/>
                          </a:solidFill>
                          <a:effectLst/>
                          <a:latin typeface="Segoe UI"/>
                          <a:ea typeface="Times New Roman" panose="02020603050405020304" pitchFamily="18" charset="0"/>
                        </a:rPr>
                        <a:t>- Negligent Manslaughter</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09B</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779153154"/>
                  </a:ext>
                </a:extLst>
              </a:tr>
              <a:tr h="303671">
                <a:tc>
                  <a:txBody>
                    <a:bodyPr/>
                    <a:lstStyle/>
                    <a:p>
                      <a:r>
                        <a:rPr lang="en-US" sz="900" cap="none" spc="0">
                          <a:solidFill>
                            <a:schemeClr val="tx1"/>
                          </a:solidFill>
                          <a:effectLst/>
                          <a:latin typeface="Segoe UI"/>
                          <a:ea typeface="Times New Roman" panose="02020603050405020304" pitchFamily="18" charset="0"/>
                        </a:rPr>
                        <a:t>- Justifiable Homicide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09C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39720371"/>
                  </a:ext>
                </a:extLst>
              </a:tr>
              <a:tr h="303671">
                <a:tc>
                  <a:txBody>
                    <a:bodyPr/>
                    <a:lstStyle/>
                    <a:p>
                      <a:r>
                        <a:rPr lang="en-US" sz="900" cap="none" spc="0">
                          <a:solidFill>
                            <a:schemeClr val="tx1"/>
                          </a:solidFill>
                          <a:effectLst/>
                          <a:latin typeface="Segoe UI"/>
                          <a:ea typeface="Times New Roman" panose="02020603050405020304" pitchFamily="18" charset="0"/>
                        </a:rPr>
                        <a:t>Kidnapping/Abduction (Person)</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100</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587611642"/>
                  </a:ext>
                </a:extLst>
              </a:tr>
              <a:tr h="303671">
                <a:tc>
                  <a:txBody>
                    <a:bodyPr/>
                    <a:lstStyle/>
                    <a:p>
                      <a:r>
                        <a:rPr lang="en-US" sz="900" cap="none" spc="0">
                          <a:solidFill>
                            <a:schemeClr val="tx1"/>
                          </a:solidFill>
                          <a:effectLst/>
                          <a:latin typeface="Segoe UI"/>
                          <a:ea typeface="Times New Roman" panose="02020603050405020304" pitchFamily="18" charset="0"/>
                        </a:rPr>
                        <a:t>Robbery (Property)</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120</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Property</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98284679"/>
                  </a:ext>
                </a:extLst>
              </a:tr>
              <a:tr h="303671">
                <a:tc>
                  <a:txBody>
                    <a:bodyPr/>
                    <a:lstStyle/>
                    <a:p>
                      <a:r>
                        <a:rPr lang="en-US" sz="900" cap="none" spc="0">
                          <a:solidFill>
                            <a:schemeClr val="tx1"/>
                          </a:solidFill>
                          <a:effectLst/>
                          <a:latin typeface="Segoe UI"/>
                          <a:ea typeface="Times New Roman" panose="02020603050405020304" pitchFamily="18" charset="0"/>
                        </a:rPr>
                        <a:t>Simple Assault (Person)</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13B,13A</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995731233"/>
                  </a:ext>
                </a:extLst>
              </a:tr>
              <a:tr h="303671">
                <a:tc>
                  <a:txBody>
                    <a:bodyPr/>
                    <a:lstStyle/>
                    <a:p>
                      <a:r>
                        <a:rPr lang="en-US" sz="900" cap="none" spc="0">
                          <a:solidFill>
                            <a:schemeClr val="tx1"/>
                          </a:solidFill>
                          <a:effectLst/>
                          <a:latin typeface="Segoe UI"/>
                          <a:ea typeface="Times New Roman" panose="02020603050405020304" pitchFamily="18" charset="0"/>
                        </a:rPr>
                        <a:t>Intimidation (Person)</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13C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56047249"/>
                  </a:ext>
                </a:extLst>
              </a:tr>
              <a:tr h="303671">
                <a:tc>
                  <a:txBody>
                    <a:bodyPr/>
                    <a:lstStyle/>
                    <a:p>
                      <a:r>
                        <a:rPr lang="en-US" sz="900" b="1" cap="none" spc="0">
                          <a:solidFill>
                            <a:schemeClr val="tx1"/>
                          </a:solidFill>
                          <a:effectLst/>
                          <a:latin typeface="Segoe UI"/>
                          <a:ea typeface="Times New Roman" panose="02020603050405020304" pitchFamily="18" charset="0"/>
                        </a:rPr>
                        <a:t>Sex Offenses, Forcible</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endParaRPr lang="en-US" sz="900" cap="none" spc="0">
                        <a:solidFill>
                          <a:schemeClr val="tx1"/>
                        </a:solidFill>
                        <a:effectLst/>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737012357"/>
                  </a:ext>
                </a:extLst>
              </a:tr>
              <a:tr h="303671">
                <a:tc>
                  <a:txBody>
                    <a:bodyPr/>
                    <a:lstStyle/>
                    <a:p>
                      <a:r>
                        <a:rPr lang="en-US" sz="900" cap="none" spc="0">
                          <a:solidFill>
                            <a:schemeClr val="tx1"/>
                          </a:solidFill>
                          <a:effectLst/>
                          <a:latin typeface="Segoe UI"/>
                          <a:ea typeface="Times New Roman" panose="02020603050405020304" pitchFamily="18" charset="0"/>
                        </a:rPr>
                        <a:t>- Forcible Rape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11A</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07411877"/>
                  </a:ext>
                </a:extLst>
              </a:tr>
              <a:tr h="303671">
                <a:tc>
                  <a:txBody>
                    <a:bodyPr/>
                    <a:lstStyle/>
                    <a:p>
                      <a:r>
                        <a:rPr lang="en-US" sz="900" cap="none" spc="0">
                          <a:solidFill>
                            <a:schemeClr val="tx1"/>
                          </a:solidFill>
                          <a:effectLst/>
                          <a:latin typeface="Segoe UI"/>
                          <a:ea typeface="Times New Roman" panose="02020603050405020304" pitchFamily="18" charset="0"/>
                        </a:rPr>
                        <a:t>- Forcible Sodomy</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11B</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267528277"/>
                  </a:ext>
                </a:extLst>
              </a:tr>
              <a:tr h="303671">
                <a:tc>
                  <a:txBody>
                    <a:bodyPr/>
                    <a:lstStyle/>
                    <a:p>
                      <a:r>
                        <a:rPr lang="en-US" sz="900" cap="none" spc="0">
                          <a:solidFill>
                            <a:schemeClr val="tx1"/>
                          </a:solidFill>
                          <a:effectLst/>
                          <a:latin typeface="Segoe UI"/>
                          <a:ea typeface="Times New Roman" panose="02020603050405020304" pitchFamily="18" charset="0"/>
                        </a:rPr>
                        <a:t>- Sexual Assault With An Object</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11C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0594037"/>
                  </a:ext>
                </a:extLst>
              </a:tr>
              <a:tr h="303671">
                <a:tc>
                  <a:txBody>
                    <a:bodyPr/>
                    <a:lstStyle/>
                    <a:p>
                      <a:r>
                        <a:rPr lang="en-US" sz="900" cap="none" spc="0">
                          <a:solidFill>
                            <a:schemeClr val="tx1"/>
                          </a:solidFill>
                          <a:effectLst/>
                          <a:latin typeface="Segoe UI"/>
                          <a:ea typeface="Times New Roman" panose="02020603050405020304" pitchFamily="18" charset="0"/>
                        </a:rPr>
                        <a:t>- Forcible Fondling</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11D</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43828102"/>
                  </a:ext>
                </a:extLst>
              </a:tr>
              <a:tr h="303671">
                <a:tc>
                  <a:txBody>
                    <a:bodyPr/>
                    <a:lstStyle/>
                    <a:p>
                      <a:r>
                        <a:rPr lang="en-US" sz="900" b="1" cap="none" spc="0">
                          <a:solidFill>
                            <a:schemeClr val="tx1"/>
                          </a:solidFill>
                          <a:effectLst/>
                          <a:latin typeface="Segoe UI"/>
                          <a:ea typeface="Times New Roman" panose="02020603050405020304" pitchFamily="18" charset="0"/>
                        </a:rPr>
                        <a:t>Sex Offenses, Nonforcible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endParaRPr lang="en-US" sz="900" cap="none" spc="0">
                        <a:solidFill>
                          <a:schemeClr val="tx1"/>
                        </a:solidFill>
                        <a:effectLst/>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8407325"/>
                  </a:ext>
                </a:extLst>
              </a:tr>
              <a:tr h="303671">
                <a:tc>
                  <a:txBody>
                    <a:bodyPr/>
                    <a:lstStyle/>
                    <a:p>
                      <a:r>
                        <a:rPr lang="en-US" sz="900" cap="none" spc="0">
                          <a:solidFill>
                            <a:schemeClr val="tx1"/>
                          </a:solidFill>
                          <a:effectLst/>
                          <a:latin typeface="Segoe UI"/>
                          <a:ea typeface="Times New Roman" panose="02020603050405020304" pitchFamily="18" charset="0"/>
                        </a:rPr>
                        <a:t>- Incest</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36A</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532765719"/>
                  </a:ext>
                </a:extLst>
              </a:tr>
              <a:tr h="303671">
                <a:tc>
                  <a:txBody>
                    <a:bodyPr/>
                    <a:lstStyle/>
                    <a:p>
                      <a:r>
                        <a:rPr lang="en-US" sz="900" cap="none" spc="0">
                          <a:solidFill>
                            <a:schemeClr val="tx1"/>
                          </a:solidFill>
                          <a:effectLst/>
                          <a:latin typeface="Segoe UI"/>
                          <a:ea typeface="Times New Roman" panose="02020603050405020304" pitchFamily="18" charset="0"/>
                        </a:rPr>
                        <a:t>- Statutory Rape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36B</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16984601"/>
                  </a:ext>
                </a:extLst>
              </a:tr>
              <a:tr h="303671">
                <a:tc>
                  <a:txBody>
                    <a:bodyPr/>
                    <a:lstStyle/>
                    <a:p>
                      <a:r>
                        <a:rPr lang="en-US" sz="900" cap="none" spc="0">
                          <a:solidFill>
                            <a:schemeClr val="tx1"/>
                          </a:solidFill>
                          <a:effectLst/>
                          <a:latin typeface="Segoe UI"/>
                          <a:ea typeface="Times New Roman" panose="02020603050405020304" pitchFamily="18" charset="0"/>
                        </a:rPr>
                        <a:t>Stolen Property Offenses (Property)</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280</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Property</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444453696"/>
                  </a:ext>
                </a:extLst>
              </a:tr>
              <a:tr h="303671">
                <a:tc>
                  <a:txBody>
                    <a:bodyPr/>
                    <a:lstStyle/>
                    <a:p>
                      <a:r>
                        <a:rPr lang="en-US" sz="900" cap="none" spc="0">
                          <a:solidFill>
                            <a:schemeClr val="tx1"/>
                          </a:solidFill>
                          <a:effectLst/>
                          <a:latin typeface="Segoe UI"/>
                          <a:ea typeface="Times New Roman" panose="02020603050405020304" pitchFamily="18" charset="0"/>
                        </a:rPr>
                        <a:t>Weapon Law Violations (Society)</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520</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Society</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88415288"/>
                  </a:ext>
                </a:extLst>
              </a:tr>
            </a:tbl>
          </a:graphicData>
        </a:graphic>
      </p:graphicFrame>
    </p:spTree>
    <p:extLst>
      <p:ext uri="{BB962C8B-B14F-4D97-AF65-F5344CB8AC3E}">
        <p14:creationId xmlns:p14="http://schemas.microsoft.com/office/powerpoint/2010/main" val="55006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B4A3-863F-C594-28FA-3AB115941DD5}"/>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b="1" kern="1200" cap="none" spc="0" baseline="0">
                <a:latin typeface="+mj-lt"/>
                <a:ea typeface="+mj-ea"/>
                <a:cs typeface="+mj-cs"/>
              </a:rPr>
              <a:t>Serious </a:t>
            </a:r>
            <a:r>
              <a:rPr lang="en-US" b="1"/>
              <a:t>Crime</a:t>
            </a:r>
            <a:endParaRPr lang="en-US" b="1" kern="1200" cap="none" spc="0" baseline="0">
              <a:latin typeface="+mj-lt"/>
              <a:ea typeface="+mj-ea"/>
              <a:cs typeface="+mj-cs"/>
            </a:endParaRPr>
          </a:p>
        </p:txBody>
      </p:sp>
      <p:sp>
        <p:nvSpPr>
          <p:cNvPr id="6" name="TextBox 5">
            <a:extLst>
              <a:ext uri="{FF2B5EF4-FFF2-40B4-BE49-F238E27FC236}">
                <a16:creationId xmlns:a16="http://schemas.microsoft.com/office/drawing/2014/main" id="{9A88FAD0-DE3A-2AB8-7112-F2A0993B67FB}"/>
              </a:ext>
            </a:extLst>
          </p:cNvPr>
          <p:cNvSpPr txBox="1"/>
          <p:nvPr/>
        </p:nvSpPr>
        <p:spPr>
          <a:xfrm>
            <a:off x="990000" y="2361601"/>
            <a:ext cx="4619574" cy="37487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400" b="1" spc="50">
                <a:solidFill>
                  <a:schemeClr val="tx1">
                    <a:alpha val="60000"/>
                  </a:schemeClr>
                </a:solidFill>
              </a:rPr>
              <a:t>Serious Crime: Serious crimes typically refer to offenses that are considered more severe or significant in terms of their potential impact on individuals and society. They often result in more severe legal consequences. Serious crimes can include both violent and non-violent offenses, such as murder, robbery, sexual assault, burglary, arson, kidnapping, and terrorism.</a:t>
            </a:r>
          </a:p>
        </p:txBody>
      </p:sp>
      <p:cxnSp>
        <p:nvCxnSpPr>
          <p:cNvPr id="61" name="Straight Connector 6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4" name="Content Placeholder 4">
            <a:extLst>
              <a:ext uri="{FF2B5EF4-FFF2-40B4-BE49-F238E27FC236}">
                <a16:creationId xmlns:a16="http://schemas.microsoft.com/office/drawing/2014/main" id="{23A1D48A-5F58-5CA3-3E95-1339733E84BA}"/>
              </a:ext>
            </a:extLst>
          </p:cNvPr>
          <p:cNvGraphicFramePr>
            <a:graphicFrameLocks noGrp="1"/>
          </p:cNvGraphicFramePr>
          <p:nvPr>
            <p:ph idx="1"/>
            <p:extLst>
              <p:ext uri="{D42A27DB-BD31-4B8C-83A1-F6EECF244321}">
                <p14:modId xmlns:p14="http://schemas.microsoft.com/office/powerpoint/2010/main" val="466058676"/>
              </p:ext>
            </p:extLst>
          </p:nvPr>
        </p:nvGraphicFramePr>
        <p:xfrm>
          <a:off x="6406055" y="325820"/>
          <a:ext cx="5518495" cy="6380640"/>
        </p:xfrm>
        <a:graphic>
          <a:graphicData uri="http://schemas.openxmlformats.org/drawingml/2006/table">
            <a:tbl>
              <a:tblPr firstRow="1" firstCol="1" bandRow="1">
                <a:solidFill>
                  <a:schemeClr val="bg1">
                    <a:lumMod val="95000"/>
                  </a:schemeClr>
                </a:solidFill>
                <a:tableStyleId>{5C22544A-7EE6-4342-B048-85BDC9FD1C3A}</a:tableStyleId>
              </a:tblPr>
              <a:tblGrid>
                <a:gridCol w="2384750">
                  <a:extLst>
                    <a:ext uri="{9D8B030D-6E8A-4147-A177-3AD203B41FA5}">
                      <a16:colId xmlns:a16="http://schemas.microsoft.com/office/drawing/2014/main" val="903450129"/>
                    </a:ext>
                  </a:extLst>
                </a:gridCol>
                <a:gridCol w="1336165">
                  <a:extLst>
                    <a:ext uri="{9D8B030D-6E8A-4147-A177-3AD203B41FA5}">
                      <a16:colId xmlns:a16="http://schemas.microsoft.com/office/drawing/2014/main" val="456527109"/>
                    </a:ext>
                  </a:extLst>
                </a:gridCol>
                <a:gridCol w="1797580">
                  <a:extLst>
                    <a:ext uri="{9D8B030D-6E8A-4147-A177-3AD203B41FA5}">
                      <a16:colId xmlns:a16="http://schemas.microsoft.com/office/drawing/2014/main" val="1279886260"/>
                    </a:ext>
                  </a:extLst>
                </a:gridCol>
              </a:tblGrid>
              <a:tr h="273321">
                <a:tc>
                  <a:txBody>
                    <a:bodyPr/>
                    <a:lstStyle/>
                    <a:p>
                      <a:pPr algn="ctr"/>
                      <a:r>
                        <a:rPr lang="en-US" sz="1100" b="0" cap="none" spc="0">
                          <a:solidFill>
                            <a:schemeClr val="bg1"/>
                          </a:solidFill>
                          <a:effectLst/>
                          <a:latin typeface="Segoe UI"/>
                          <a:ea typeface="Times New Roman" panose="02020603050405020304" pitchFamily="18" charset="0"/>
                        </a:rPr>
                        <a:t>Offense Category</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100" b="0" cap="none" spc="0">
                          <a:solidFill>
                            <a:schemeClr val="bg1"/>
                          </a:solidFill>
                          <a:effectLst/>
                          <a:latin typeface="Segoe UI"/>
                          <a:ea typeface="Times New Roman" panose="02020603050405020304" pitchFamily="18" charset="0"/>
                        </a:rPr>
                        <a:t>Offense Code</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100" b="0" cap="none" spc="0">
                          <a:solidFill>
                            <a:schemeClr val="bg1"/>
                          </a:solidFill>
                          <a:effectLst/>
                          <a:latin typeface="Segoe UI"/>
                          <a:ea typeface="Times New Roman" panose="02020603050405020304" pitchFamily="18" charset="0"/>
                        </a:rPr>
                        <a:t>Crime Against</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775588349"/>
                  </a:ext>
                </a:extLst>
              </a:tr>
              <a:tr h="226197">
                <a:tc>
                  <a:txBody>
                    <a:bodyPr/>
                    <a:lstStyle/>
                    <a:p>
                      <a:r>
                        <a:rPr lang="en-US" sz="800" b="1" cap="none" spc="0">
                          <a:solidFill>
                            <a:schemeClr val="tx1"/>
                          </a:solidFill>
                          <a:effectLst/>
                          <a:latin typeface="Segoe UI"/>
                          <a:ea typeface="Times New Roman" panose="02020603050405020304" pitchFamily="18" charset="0"/>
                        </a:rPr>
                        <a:t>Serious Crimes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21897589"/>
                  </a:ext>
                </a:extLst>
              </a:tr>
              <a:tr h="226197">
                <a:tc>
                  <a:txBody>
                    <a:bodyPr/>
                    <a:lstStyle/>
                    <a:p>
                      <a:r>
                        <a:rPr lang="en-US" sz="800" b="1" cap="none" spc="0">
                          <a:solidFill>
                            <a:schemeClr val="tx1"/>
                          </a:solidFill>
                          <a:effectLst/>
                          <a:latin typeface="Segoe UI"/>
                          <a:ea typeface="Times New Roman" panose="02020603050405020304" pitchFamily="18" charset="0"/>
                        </a:rPr>
                        <a:t>Counterfeiting/Forgery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250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28615139"/>
                  </a:ext>
                </a:extLst>
              </a:tr>
              <a:tr h="226197">
                <a:tc>
                  <a:txBody>
                    <a:bodyPr/>
                    <a:lstStyle/>
                    <a:p>
                      <a:r>
                        <a:rPr lang="en-US" sz="800" b="1" cap="none" spc="0">
                          <a:solidFill>
                            <a:schemeClr val="tx1"/>
                          </a:solidFill>
                          <a:effectLst/>
                          <a:latin typeface="Segoe UI"/>
                          <a:ea typeface="Times New Roman" panose="02020603050405020304" pitchFamily="18" charset="0"/>
                        </a:rPr>
                        <a:t>Destruction/Damage/Vandalism...</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290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54007508"/>
                  </a:ext>
                </a:extLst>
              </a:tr>
              <a:tr h="226197">
                <a:tc>
                  <a:txBody>
                    <a:bodyPr/>
                    <a:lstStyle/>
                    <a:p>
                      <a:r>
                        <a:rPr lang="en-US" sz="800" b="1" cap="none" spc="0">
                          <a:solidFill>
                            <a:schemeClr val="tx1"/>
                          </a:solidFill>
                          <a:effectLst/>
                          <a:latin typeface="Segoe UI"/>
                          <a:ea typeface="Times New Roman" panose="02020603050405020304" pitchFamily="18" charset="0"/>
                        </a:rPr>
                        <a:t>Drug/Narcotic Violations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35A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46765379"/>
                  </a:ext>
                </a:extLst>
              </a:tr>
              <a:tr h="226197">
                <a:tc>
                  <a:txBody>
                    <a:bodyPr/>
                    <a:lstStyle/>
                    <a:p>
                      <a:r>
                        <a:rPr lang="en-US" sz="800" b="1" cap="none" spc="0">
                          <a:solidFill>
                            <a:schemeClr val="tx1"/>
                          </a:solidFill>
                          <a:effectLst/>
                          <a:latin typeface="Segoe UI"/>
                          <a:ea typeface="Times New Roman" panose="02020603050405020304" pitchFamily="18" charset="0"/>
                        </a:rPr>
                        <a:t>Drug Equipment Violations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35B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06210234"/>
                  </a:ext>
                </a:extLst>
              </a:tr>
              <a:tr h="226197">
                <a:tc>
                  <a:txBody>
                    <a:bodyPr/>
                    <a:lstStyle/>
                    <a:p>
                      <a:r>
                        <a:rPr lang="en-US" sz="800" b="1" cap="none" spc="0">
                          <a:solidFill>
                            <a:schemeClr val="tx1"/>
                          </a:solidFill>
                          <a:effectLst/>
                          <a:latin typeface="Segoe UI"/>
                          <a:ea typeface="Times New Roman" panose="02020603050405020304" pitchFamily="18" charset="0"/>
                        </a:rPr>
                        <a:t>Embezzlement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270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76865071"/>
                  </a:ext>
                </a:extLst>
              </a:tr>
              <a:tr h="226197">
                <a:tc>
                  <a:txBody>
                    <a:bodyPr/>
                    <a:lstStyle/>
                    <a:p>
                      <a:r>
                        <a:rPr lang="en-US" sz="800" b="1" cap="none" spc="0">
                          <a:solidFill>
                            <a:schemeClr val="tx1"/>
                          </a:solidFill>
                          <a:effectLst/>
                          <a:latin typeface="Segoe UI"/>
                          <a:ea typeface="Times New Roman" panose="02020603050405020304" pitchFamily="18" charset="0"/>
                        </a:rPr>
                        <a:t>Extortion/Blackmail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210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88659729"/>
                  </a:ext>
                </a:extLst>
              </a:tr>
              <a:tr h="226197">
                <a:tc>
                  <a:txBody>
                    <a:bodyPr/>
                    <a:lstStyle/>
                    <a:p>
                      <a:r>
                        <a:rPr lang="en-US" sz="800" b="1" cap="none" spc="0">
                          <a:solidFill>
                            <a:schemeClr val="tx1"/>
                          </a:solidFill>
                          <a:effectLst/>
                          <a:latin typeface="Segoe UI"/>
                          <a:ea typeface="Times New Roman" panose="02020603050405020304" pitchFamily="18" charset="0"/>
                        </a:rPr>
                        <a:t>Fraud Offenses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91854583"/>
                  </a:ext>
                </a:extLst>
              </a:tr>
              <a:tr h="226197">
                <a:tc>
                  <a:txBody>
                    <a:bodyPr/>
                    <a:lstStyle/>
                    <a:p>
                      <a:r>
                        <a:rPr lang="en-US" sz="800" b="1" cap="none" spc="0">
                          <a:solidFill>
                            <a:schemeClr val="tx1"/>
                          </a:solidFill>
                          <a:effectLst/>
                          <a:latin typeface="Segoe UI"/>
                          <a:ea typeface="Times New Roman" panose="02020603050405020304" pitchFamily="18" charset="0"/>
                        </a:rPr>
                        <a:t>- False Pretenses/Swindle...</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25261660"/>
                  </a:ext>
                </a:extLst>
              </a:tr>
              <a:tr h="226197">
                <a:tc>
                  <a:txBody>
                    <a:bodyPr/>
                    <a:lstStyle/>
                    <a:p>
                      <a:r>
                        <a:rPr lang="en-US" sz="800" b="1" cap="none" spc="0">
                          <a:solidFill>
                            <a:schemeClr val="tx1"/>
                          </a:solidFill>
                          <a:effectLst/>
                          <a:latin typeface="Segoe UI"/>
                          <a:ea typeface="Times New Roman" panose="02020603050405020304" pitchFamily="18" charset="0"/>
                        </a:rPr>
                        <a:t>- Credit Card/Automated...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7163504"/>
                  </a:ext>
                </a:extLst>
              </a:tr>
              <a:tr h="226197">
                <a:tc>
                  <a:txBody>
                    <a:bodyPr/>
                    <a:lstStyle/>
                    <a:p>
                      <a:r>
                        <a:rPr lang="en-US" sz="800" b="1" cap="none" spc="0">
                          <a:solidFill>
                            <a:schemeClr val="tx1"/>
                          </a:solidFill>
                          <a:effectLst/>
                          <a:latin typeface="Segoe UI"/>
                          <a:ea typeface="Times New Roman" panose="02020603050405020304" pitchFamily="18" charset="0"/>
                        </a:rPr>
                        <a:t>- Impersonation</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26C</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71813239"/>
                  </a:ext>
                </a:extLst>
              </a:tr>
              <a:tr h="226197">
                <a:tc>
                  <a:txBody>
                    <a:bodyPr/>
                    <a:lstStyle/>
                    <a:p>
                      <a:r>
                        <a:rPr lang="en-US" sz="800" b="1" cap="none" spc="0">
                          <a:solidFill>
                            <a:schemeClr val="tx1"/>
                          </a:solidFill>
                          <a:effectLst/>
                          <a:latin typeface="Segoe UI"/>
                          <a:ea typeface="Times New Roman" panose="02020603050405020304" pitchFamily="18" charset="0"/>
                        </a:rPr>
                        <a:t>- Welfare Fraud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94555958"/>
                  </a:ext>
                </a:extLst>
              </a:tr>
              <a:tr h="226197">
                <a:tc>
                  <a:txBody>
                    <a:bodyPr/>
                    <a:lstStyle/>
                    <a:p>
                      <a:r>
                        <a:rPr lang="en-US" sz="800" b="1" cap="none" spc="0">
                          <a:solidFill>
                            <a:schemeClr val="tx1"/>
                          </a:solidFill>
                          <a:effectLst/>
                          <a:latin typeface="Segoe UI"/>
                          <a:ea typeface="Times New Roman" panose="02020603050405020304" pitchFamily="18" charset="0"/>
                        </a:rPr>
                        <a:t>- Wire Fraud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26E</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43326339"/>
                  </a:ext>
                </a:extLst>
              </a:tr>
              <a:tr h="226197">
                <a:tc>
                  <a:txBody>
                    <a:bodyPr/>
                    <a:lstStyle/>
                    <a:p>
                      <a:r>
                        <a:rPr lang="en-US" sz="800" b="1" cap="none" spc="0">
                          <a:solidFill>
                            <a:schemeClr val="tx1"/>
                          </a:solidFill>
                          <a:effectLst/>
                          <a:latin typeface="Segoe UI"/>
                          <a:ea typeface="Times New Roman" panose="02020603050405020304" pitchFamily="18" charset="0"/>
                        </a:rPr>
                        <a:t>Gambling Offenses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39A, 39B, 39C, 39D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78385097"/>
                  </a:ext>
                </a:extLst>
              </a:tr>
              <a:tr h="226197">
                <a:tc>
                  <a:txBody>
                    <a:bodyPr/>
                    <a:lstStyle/>
                    <a:p>
                      <a:r>
                        <a:rPr lang="en-US" sz="800" b="1" cap="none" spc="0">
                          <a:solidFill>
                            <a:schemeClr val="tx1"/>
                          </a:solidFill>
                          <a:effectLst/>
                          <a:latin typeface="Segoe UI"/>
                          <a:ea typeface="Times New Roman" panose="02020603050405020304" pitchFamily="18" charset="0"/>
                        </a:rPr>
                        <a:t>Larceny/Theft Offenses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02037081"/>
                  </a:ext>
                </a:extLst>
              </a:tr>
              <a:tr h="226197">
                <a:tc>
                  <a:txBody>
                    <a:bodyPr/>
                    <a:lstStyle/>
                    <a:p>
                      <a:r>
                        <a:rPr lang="en-US" sz="800" b="1" cap="none" spc="0">
                          <a:solidFill>
                            <a:schemeClr val="tx1"/>
                          </a:solidFill>
                          <a:effectLst/>
                          <a:latin typeface="Segoe UI"/>
                          <a:ea typeface="Times New Roman" panose="02020603050405020304" pitchFamily="18" charset="0"/>
                        </a:rPr>
                        <a:t>- Pocket-picking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31152296"/>
                  </a:ext>
                </a:extLst>
              </a:tr>
              <a:tr h="226197">
                <a:tc>
                  <a:txBody>
                    <a:bodyPr/>
                    <a:lstStyle/>
                    <a:p>
                      <a:r>
                        <a:rPr lang="en-US" sz="800" b="1" cap="none" spc="0">
                          <a:solidFill>
                            <a:schemeClr val="tx1"/>
                          </a:solidFill>
                          <a:effectLst/>
                          <a:latin typeface="Segoe UI"/>
                          <a:ea typeface="Times New Roman" panose="02020603050405020304" pitchFamily="18" charset="0"/>
                        </a:rPr>
                        <a:t>- Purse-snatching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81432675"/>
                  </a:ext>
                </a:extLst>
              </a:tr>
              <a:tr h="226197">
                <a:tc>
                  <a:txBody>
                    <a:bodyPr/>
                    <a:lstStyle/>
                    <a:p>
                      <a:r>
                        <a:rPr lang="en-US" sz="800" b="1" cap="none" spc="0">
                          <a:solidFill>
                            <a:schemeClr val="tx1"/>
                          </a:solidFill>
                          <a:effectLst/>
                          <a:latin typeface="Segoe UI"/>
                          <a:ea typeface="Times New Roman" panose="02020603050405020304" pitchFamily="18" charset="0"/>
                        </a:rPr>
                        <a:t>- Shoplifting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23C</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20737252"/>
                  </a:ext>
                </a:extLst>
              </a:tr>
              <a:tr h="226197">
                <a:tc>
                  <a:txBody>
                    <a:bodyPr/>
                    <a:lstStyle/>
                    <a:p>
                      <a:r>
                        <a:rPr lang="en-US" sz="800" b="1" cap="none" spc="0">
                          <a:solidFill>
                            <a:schemeClr val="tx1"/>
                          </a:solidFill>
                          <a:effectLst/>
                          <a:latin typeface="Segoe UI"/>
                          <a:ea typeface="Times New Roman" panose="02020603050405020304" pitchFamily="18" charset="0"/>
                        </a:rPr>
                        <a:t>- Theft From Building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77956498"/>
                  </a:ext>
                </a:extLst>
              </a:tr>
              <a:tr h="226197">
                <a:tc>
                  <a:txBody>
                    <a:bodyPr/>
                    <a:lstStyle/>
                    <a:p>
                      <a:r>
                        <a:rPr lang="en-US" sz="800" b="1" cap="none" spc="0">
                          <a:solidFill>
                            <a:schemeClr val="tx1"/>
                          </a:solidFill>
                          <a:effectLst/>
                          <a:latin typeface="Segoe UI"/>
                          <a:ea typeface="Times New Roman" panose="02020603050405020304" pitchFamily="18" charset="0"/>
                        </a:rPr>
                        <a:t>- Theft From Coin-Operated...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23E</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20876043"/>
                  </a:ext>
                </a:extLst>
              </a:tr>
              <a:tr h="226197">
                <a:tc>
                  <a:txBody>
                    <a:bodyPr/>
                    <a:lstStyle/>
                    <a:p>
                      <a:r>
                        <a:rPr lang="en-US" sz="800" b="1" cap="none" spc="0">
                          <a:solidFill>
                            <a:schemeClr val="tx1"/>
                          </a:solidFill>
                          <a:effectLst/>
                          <a:latin typeface="Segoe UI"/>
                          <a:ea typeface="Times New Roman" panose="02020603050405020304" pitchFamily="18" charset="0"/>
                        </a:rPr>
                        <a:t>- Theft From Motor Vehicle</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23F</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46238024"/>
                  </a:ext>
                </a:extLst>
              </a:tr>
              <a:tr h="226197">
                <a:tc>
                  <a:txBody>
                    <a:bodyPr/>
                    <a:lstStyle/>
                    <a:p>
                      <a:r>
                        <a:rPr lang="en-US" sz="800" b="1" cap="none" spc="0">
                          <a:solidFill>
                            <a:schemeClr val="tx1"/>
                          </a:solidFill>
                          <a:effectLst/>
                          <a:latin typeface="Segoe UI"/>
                          <a:ea typeface="Times New Roman" panose="02020603050405020304" pitchFamily="18" charset="0"/>
                        </a:rPr>
                        <a:t>- Theft of Motor Vehicle Parts...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23G</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02700904"/>
                  </a:ext>
                </a:extLst>
              </a:tr>
              <a:tr h="226197">
                <a:tc>
                  <a:txBody>
                    <a:bodyPr/>
                    <a:lstStyle/>
                    <a:p>
                      <a:r>
                        <a:rPr lang="en-US" sz="800" b="1" cap="none" spc="0">
                          <a:solidFill>
                            <a:schemeClr val="tx1"/>
                          </a:solidFill>
                          <a:effectLst/>
                          <a:latin typeface="Segoe UI"/>
                          <a:ea typeface="Times New Roman" panose="02020603050405020304" pitchFamily="18" charset="0"/>
                        </a:rPr>
                        <a:t>- All Other Larceny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23H</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08462412"/>
                  </a:ext>
                </a:extLst>
              </a:tr>
              <a:tr h="226197">
                <a:tc>
                  <a:txBody>
                    <a:bodyPr/>
                    <a:lstStyle/>
                    <a:p>
                      <a:r>
                        <a:rPr lang="en-US" sz="800" b="1" cap="none" spc="0">
                          <a:solidFill>
                            <a:schemeClr val="tx1"/>
                          </a:solidFill>
                          <a:effectLst/>
                          <a:latin typeface="Segoe UI"/>
                          <a:ea typeface="Times New Roman" panose="02020603050405020304" pitchFamily="18" charset="0"/>
                        </a:rPr>
                        <a:t>Motor Vehicle Theft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240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3337408"/>
                  </a:ext>
                </a:extLst>
              </a:tr>
              <a:tr h="226197">
                <a:tc>
                  <a:txBody>
                    <a:bodyPr/>
                    <a:lstStyle/>
                    <a:p>
                      <a:r>
                        <a:rPr lang="en-US" sz="800" b="1" cap="none" spc="0">
                          <a:solidFill>
                            <a:schemeClr val="tx1"/>
                          </a:solidFill>
                          <a:effectLst/>
                          <a:latin typeface="Segoe UI"/>
                          <a:ea typeface="Times New Roman" panose="02020603050405020304" pitchFamily="18" charset="0"/>
                        </a:rPr>
                        <a:t>Pornography/Obscene Material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370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00547531"/>
                  </a:ext>
                </a:extLst>
              </a:tr>
              <a:tr h="226197">
                <a:tc>
                  <a:txBody>
                    <a:bodyPr/>
                    <a:lstStyle/>
                    <a:p>
                      <a:r>
                        <a:rPr lang="en-US" sz="800" b="1" cap="none" spc="0">
                          <a:solidFill>
                            <a:schemeClr val="tx1"/>
                          </a:solidFill>
                          <a:effectLst/>
                          <a:latin typeface="Segoe UI"/>
                          <a:ea typeface="Times New Roman" panose="02020603050405020304" pitchFamily="18" charset="0"/>
                        </a:rPr>
                        <a:t>Prostitution Offenses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40A, 40B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12738114"/>
                  </a:ext>
                </a:extLst>
              </a:tr>
              <a:tr h="226197">
                <a:tc>
                  <a:txBody>
                    <a:bodyPr/>
                    <a:lstStyle/>
                    <a:p>
                      <a:r>
                        <a:rPr lang="en-US" sz="800" b="1" cap="none" spc="0">
                          <a:solidFill>
                            <a:schemeClr val="tx1"/>
                          </a:solidFill>
                          <a:effectLst/>
                          <a:latin typeface="Segoe UI"/>
                          <a:ea typeface="Times New Roman" panose="02020603050405020304" pitchFamily="18" charset="0"/>
                        </a:rPr>
                        <a:t>Robbery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120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18005022"/>
                  </a:ext>
                </a:extLst>
              </a:tr>
            </a:tbl>
          </a:graphicData>
        </a:graphic>
      </p:graphicFrame>
    </p:spTree>
    <p:extLst>
      <p:ext uri="{BB962C8B-B14F-4D97-AF65-F5344CB8AC3E}">
        <p14:creationId xmlns:p14="http://schemas.microsoft.com/office/powerpoint/2010/main" val="329984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943D667-1B92-A6E1-81DA-91CAEC8A8BBF}"/>
              </a:ext>
            </a:extLst>
          </p:cNvPr>
          <p:cNvSpPr>
            <a:spLocks noGrp="1"/>
          </p:cNvSpPr>
          <p:nvPr>
            <p:ph type="title"/>
          </p:nvPr>
        </p:nvSpPr>
        <p:spPr>
          <a:xfrm>
            <a:off x="926938" y="1146175"/>
            <a:ext cx="4078800" cy="1453003"/>
          </a:xfrm>
        </p:spPr>
        <p:txBody>
          <a:bodyPr vert="horz" wrap="square" lIns="91440" tIns="45720" rIns="91440" bIns="45720" rtlCol="0" anchor="b" anchorCtr="0">
            <a:normAutofit fontScale="90000"/>
          </a:bodyPr>
          <a:lstStyle/>
          <a:p>
            <a:pPr algn="ctr">
              <a:lnSpc>
                <a:spcPct val="90000"/>
              </a:lnSpc>
            </a:pPr>
            <a:r>
              <a:rPr lang="en-US" sz="4900" kern="1200" cap="none" spc="0" baseline="0">
                <a:latin typeface="+mj-lt"/>
                <a:ea typeface="+mj-ea"/>
                <a:cs typeface="+mj-cs"/>
              </a:rPr>
              <a:t>Modeling Crime</a:t>
            </a:r>
            <a:br>
              <a:rPr lang="en-US" sz="2200" kern="1200" cap="none" spc="0" baseline="0"/>
            </a:br>
            <a:br>
              <a:rPr lang="en-US" sz="2200" kern="1200" cap="none" spc="0" baseline="0"/>
            </a:br>
            <a:br>
              <a:rPr lang="en-US" sz="2200" kern="1200" cap="none" spc="0" baseline="0"/>
            </a:br>
            <a:endParaRPr lang="en-US" sz="2200" kern="1200" cap="none" spc="0" baseline="0">
              <a:solidFill>
                <a:schemeClr val="tx1"/>
              </a:solidFill>
              <a:latin typeface="+mj-lt"/>
              <a:ea typeface="+mj-ea"/>
              <a:cs typeface="+mj-cs"/>
            </a:endParaRPr>
          </a:p>
        </p:txBody>
      </p:sp>
      <p:cxnSp>
        <p:nvCxnSpPr>
          <p:cNvPr id="126" name="Straight Connector 12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70A4058-4B1A-1E18-4BC5-9AED08F4B527}"/>
              </a:ext>
            </a:extLst>
          </p:cNvPr>
          <p:cNvSpPr txBox="1"/>
          <p:nvPr/>
        </p:nvSpPr>
        <p:spPr>
          <a:xfrm>
            <a:off x="9900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Modeling serious Crime and violent crime based on the offense classification</a:t>
            </a:r>
          </a:p>
        </p:txBody>
      </p:sp>
      <p:sp>
        <p:nvSpPr>
          <p:cNvPr id="127" name="Rectangle 126">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screenshot of a computer&#10;&#10;Description automatically generated">
            <a:extLst>
              <a:ext uri="{FF2B5EF4-FFF2-40B4-BE49-F238E27FC236}">
                <a16:creationId xmlns:a16="http://schemas.microsoft.com/office/drawing/2014/main" id="{AA68BF10-5EA1-C80F-AFEF-74D3D60CD59D}"/>
              </a:ext>
            </a:extLst>
          </p:cNvPr>
          <p:cNvPicPr>
            <a:picLocks noChangeAspect="1"/>
          </p:cNvPicPr>
          <p:nvPr/>
        </p:nvPicPr>
        <p:blipFill>
          <a:blip r:embed="rId2"/>
          <a:stretch>
            <a:fillRect/>
          </a:stretch>
        </p:blipFill>
        <p:spPr>
          <a:xfrm>
            <a:off x="6651127" y="1815210"/>
            <a:ext cx="4999885" cy="3224925"/>
          </a:xfrm>
          <a:prstGeom prst="rect">
            <a:avLst/>
          </a:prstGeom>
        </p:spPr>
      </p:pic>
    </p:spTree>
    <p:extLst>
      <p:ext uri="{BB962C8B-B14F-4D97-AF65-F5344CB8AC3E}">
        <p14:creationId xmlns:p14="http://schemas.microsoft.com/office/powerpoint/2010/main" val="423961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0" name="Group 1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5" name="Rectangle 2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9510" y="531814"/>
            <a:ext cx="8759302" cy="1720850"/>
          </a:xfrm>
        </p:spPr>
        <p:txBody>
          <a:bodyPr vert="horz" lIns="91440" tIns="45720" rIns="91440" bIns="45720" rtlCol="0" anchor="ctr" anchorCtr="0">
            <a:normAutofit/>
          </a:bodyPr>
          <a:lstStyle/>
          <a:p>
            <a:pPr algn="ctr"/>
            <a:r>
              <a:rPr lang="en-US" sz="4800"/>
              <a:t>Incorporating Holidays Feature</a:t>
            </a:r>
          </a:p>
        </p:txBody>
      </p:sp>
      <p:cxnSp>
        <p:nvCxnSpPr>
          <p:cNvPr id="27" name="Straight Connector 2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5803EFCD-EE34-4F9B-896E-857170114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3"/>
            <a:ext cx="12192000" cy="4014787"/>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black text on a white background&#10;&#10;Description automatically generated">
            <a:extLst>
              <a:ext uri="{FF2B5EF4-FFF2-40B4-BE49-F238E27FC236}">
                <a16:creationId xmlns:a16="http://schemas.microsoft.com/office/drawing/2014/main" id="{8CD3B3EF-2760-2C84-A946-4EA18098B51F}"/>
              </a:ext>
            </a:extLst>
          </p:cNvPr>
          <p:cNvPicPr>
            <a:picLocks noChangeAspect="1"/>
          </p:cNvPicPr>
          <p:nvPr/>
        </p:nvPicPr>
        <p:blipFill>
          <a:blip r:embed="rId2"/>
          <a:stretch>
            <a:fillRect/>
          </a:stretch>
        </p:blipFill>
        <p:spPr>
          <a:xfrm>
            <a:off x="1286340" y="3384000"/>
            <a:ext cx="9619672" cy="2934000"/>
          </a:xfrm>
          <a:prstGeom prst="rect">
            <a:avLst/>
          </a:prstGeom>
        </p:spPr>
      </p:pic>
    </p:spTree>
    <p:extLst>
      <p:ext uri="{BB962C8B-B14F-4D97-AF65-F5344CB8AC3E}">
        <p14:creationId xmlns:p14="http://schemas.microsoft.com/office/powerpoint/2010/main" val="2122369261"/>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253C22"/>
      </a:dk2>
      <a:lt2>
        <a:srgbClr val="E8E2E2"/>
      </a:lt2>
      <a:accent1>
        <a:srgbClr val="45AFAD"/>
      </a:accent1>
      <a:accent2>
        <a:srgbClr val="3BB17D"/>
      </a:accent2>
      <a:accent3>
        <a:srgbClr val="48B758"/>
      </a:accent3>
      <a:accent4>
        <a:srgbClr val="5BB13B"/>
      </a:accent4>
      <a:accent5>
        <a:srgbClr val="8CAC43"/>
      </a:accent5>
      <a:accent6>
        <a:srgbClr val="AFA23A"/>
      </a:accent6>
      <a:hlink>
        <a:srgbClr val="608D2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908</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Cambria</vt:lpstr>
      <vt:lpstr>Goudy Old Style</vt:lpstr>
      <vt:lpstr>Segoe UI</vt:lpstr>
      <vt:lpstr>Wingdings</vt:lpstr>
      <vt:lpstr>FrostyVTI</vt:lpstr>
      <vt:lpstr>Crime Analysis in Louisville, KY</vt:lpstr>
      <vt:lpstr>Key Topics </vt:lpstr>
      <vt:lpstr> Data Exploration</vt:lpstr>
      <vt:lpstr> Data Cleaning</vt:lpstr>
      <vt:lpstr> Understanding Crime Types</vt:lpstr>
      <vt:lpstr>Violent Crime</vt:lpstr>
      <vt:lpstr>Serious Crime</vt:lpstr>
      <vt:lpstr>Modeling Crime   </vt:lpstr>
      <vt:lpstr>Incorporating Holidays Feature</vt:lpstr>
      <vt:lpstr>Data Integration</vt:lpstr>
      <vt:lpstr>Correlation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 Analysis</vt:lpstr>
      <vt:lpstr>Serious crime model</vt:lpstr>
      <vt:lpstr>Violent crime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Vinay Vaida</cp:lastModifiedBy>
  <cp:revision>55</cp:revision>
  <dcterms:created xsi:type="dcterms:W3CDTF">2023-11-27T19:53:25Z</dcterms:created>
  <dcterms:modified xsi:type="dcterms:W3CDTF">2024-01-26T14:47:04Z</dcterms:modified>
</cp:coreProperties>
</file>