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68" r:id="rId5"/>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C4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6" autoAdjust="0"/>
    <p:restoredTop sz="94563"/>
  </p:normalViewPr>
  <p:slideViewPr>
    <p:cSldViewPr snapToGrid="0">
      <p:cViewPr>
        <p:scale>
          <a:sx n="75" d="100"/>
          <a:sy n="75" d="100"/>
        </p:scale>
        <p:origin x="-9120" y="-78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F0F4125-C181-7349-A317-D14EC1418B08}" type="datetimeFigureOut">
              <a:rPr lang="en-US" smtClean="0"/>
              <a:t>1/5/2025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7BCB247-20DF-B945-8524-5FB6692B418B}" type="slidenum">
              <a:rPr lang="en-US" smtClean="0"/>
              <a:t>‹#›</a:t>
            </a:fld>
            <a:endParaRPr lang="en-US"/>
          </a:p>
        </p:txBody>
      </p:sp>
    </p:spTree>
    <p:extLst>
      <p:ext uri="{BB962C8B-B14F-4D97-AF65-F5344CB8AC3E}">
        <p14:creationId xmlns:p14="http://schemas.microsoft.com/office/powerpoint/2010/main" val="126635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7F2D7-2A74-1847-A2F6-9D031F23E278}" type="slidenum">
              <a:rPr lang="en-US" smtClean="0"/>
              <a:t>1</a:t>
            </a:fld>
            <a:endParaRPr lang="en-US"/>
          </a:p>
        </p:txBody>
      </p:sp>
    </p:spTree>
    <p:extLst>
      <p:ext uri="{BB962C8B-B14F-4D97-AF65-F5344CB8AC3E}">
        <p14:creationId xmlns:p14="http://schemas.microsoft.com/office/powerpoint/2010/main" val="42283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76493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04131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8802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65667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5DCE3-AC11-42FE-9BF9-27A9ABDF5F20}"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72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5DCE3-AC11-42FE-9BF9-27A9ABDF5F20}"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2427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5DCE3-AC11-42FE-9BF9-27A9ABDF5F20}" type="datetimeFigureOut">
              <a:rPr lang="en-US" smtClean="0"/>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8192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5DCE3-AC11-42FE-9BF9-27A9ABDF5F20}" type="datetimeFigureOut">
              <a:rPr lang="en-US" smtClean="0"/>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1648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5DCE3-AC11-42FE-9BF9-27A9ABDF5F20}" type="datetimeFigureOut">
              <a:rPr lang="en-US" smtClean="0"/>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43678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9676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641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5DCE3-AC11-42FE-9BF9-27A9ABDF5F20}" type="datetimeFigureOut">
              <a:rPr lang="en-US" smtClean="0"/>
              <a:t>1/5/2025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C9EF5-FD88-4859-9AD7-2B1B56210741}" type="slidenum">
              <a:rPr lang="en-US" smtClean="0"/>
              <a:t>‹#›</a:t>
            </a:fld>
            <a:endParaRPr lang="en-US"/>
          </a:p>
        </p:txBody>
      </p:sp>
    </p:spTree>
    <p:extLst>
      <p:ext uri="{BB962C8B-B14F-4D97-AF65-F5344CB8AC3E}">
        <p14:creationId xmlns:p14="http://schemas.microsoft.com/office/powerpoint/2010/main" val="440363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14F848A-7F8E-D1CD-47B1-A9AB4DA864CF}"/>
              </a:ext>
            </a:extLst>
          </p:cNvPr>
          <p:cNvSpPr/>
          <p:nvPr/>
        </p:nvSpPr>
        <p:spPr>
          <a:xfrm>
            <a:off x="0" y="0"/>
            <a:ext cx="43891200" cy="5009395"/>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cs typeface="Times New Roman" panose="02020603050405020304" pitchFamily="18" charset="0"/>
            </a:endParaRPr>
          </a:p>
        </p:txBody>
      </p:sp>
      <p:sp>
        <p:nvSpPr>
          <p:cNvPr id="5" name="Rectangle 4">
            <a:extLst>
              <a:ext uri="{FF2B5EF4-FFF2-40B4-BE49-F238E27FC236}">
                <a16:creationId xmlns:a16="http://schemas.microsoft.com/office/drawing/2014/main" id="{2422BDCD-6A0F-3729-61FE-234F861F7B86}"/>
              </a:ext>
            </a:extLst>
          </p:cNvPr>
          <p:cNvSpPr/>
          <p:nvPr/>
        </p:nvSpPr>
        <p:spPr>
          <a:xfrm>
            <a:off x="11565185" y="5730239"/>
            <a:ext cx="23278268" cy="454284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imes New Roman" panose="02020603050405020304" pitchFamily="18" charset="0"/>
            </a:endParaRPr>
          </a:p>
        </p:txBody>
      </p:sp>
      <p:sp>
        <p:nvSpPr>
          <p:cNvPr id="6" name="Rectangle 5">
            <a:extLst>
              <a:ext uri="{FF2B5EF4-FFF2-40B4-BE49-F238E27FC236}">
                <a16:creationId xmlns:a16="http://schemas.microsoft.com/office/drawing/2014/main" id="{C1E56EC5-CF11-0597-5B99-419E877F09C4}"/>
              </a:ext>
            </a:extLst>
          </p:cNvPr>
          <p:cNvSpPr/>
          <p:nvPr/>
        </p:nvSpPr>
        <p:spPr>
          <a:xfrm>
            <a:off x="1005840" y="5730239"/>
            <a:ext cx="9907585" cy="1268823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Times New Roman" panose="02020603050405020304" pitchFamily="18" charset="0"/>
            </a:endParaRPr>
          </a:p>
        </p:txBody>
      </p:sp>
      <p:sp>
        <p:nvSpPr>
          <p:cNvPr id="7" name="Rectangle 6">
            <a:extLst>
              <a:ext uri="{FF2B5EF4-FFF2-40B4-BE49-F238E27FC236}">
                <a16:creationId xmlns:a16="http://schemas.microsoft.com/office/drawing/2014/main" id="{968720F1-CE5D-CC3C-2729-D3E7ACD8034A}"/>
              </a:ext>
            </a:extLst>
          </p:cNvPr>
          <p:cNvSpPr/>
          <p:nvPr/>
        </p:nvSpPr>
        <p:spPr>
          <a:xfrm>
            <a:off x="35464795" y="5730239"/>
            <a:ext cx="7420564" cy="1789176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cs typeface="Times New Roman" panose="02020603050405020304" pitchFamily="18" charset="0"/>
            </a:endParaRPr>
          </a:p>
        </p:txBody>
      </p:sp>
      <p:sp>
        <p:nvSpPr>
          <p:cNvPr id="12" name="Rectangle 11">
            <a:extLst>
              <a:ext uri="{FF2B5EF4-FFF2-40B4-BE49-F238E27FC236}">
                <a16:creationId xmlns:a16="http://schemas.microsoft.com/office/drawing/2014/main" id="{19AA0C8C-9809-C7FD-CC95-E1414E0729A0}"/>
              </a:ext>
            </a:extLst>
          </p:cNvPr>
          <p:cNvSpPr/>
          <p:nvPr/>
        </p:nvSpPr>
        <p:spPr>
          <a:xfrm>
            <a:off x="35317922" y="24986160"/>
            <a:ext cx="7628398" cy="7139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Times New Roman" panose="02020603050405020304" pitchFamily="18" charset="0"/>
            </a:endParaRPr>
          </a:p>
        </p:txBody>
      </p:sp>
      <p:sp>
        <p:nvSpPr>
          <p:cNvPr id="13" name="Rectangle 12">
            <a:extLst>
              <a:ext uri="{FF2B5EF4-FFF2-40B4-BE49-F238E27FC236}">
                <a16:creationId xmlns:a16="http://schemas.microsoft.com/office/drawing/2014/main" id="{189FB7B3-8CAC-05B1-CB9F-B093B019CE3D}"/>
              </a:ext>
            </a:extLst>
          </p:cNvPr>
          <p:cNvSpPr/>
          <p:nvPr/>
        </p:nvSpPr>
        <p:spPr>
          <a:xfrm>
            <a:off x="975360" y="18640467"/>
            <a:ext cx="10003167" cy="134398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002060"/>
                </a:solidFill>
                <a:cs typeface="Times New Roman" panose="02020603050405020304" pitchFamily="18" charset="0"/>
              </a:rPr>
              <a:t>Analysis to understand distribution of variables within data set </a:t>
            </a:r>
          </a:p>
          <a:p>
            <a:pPr algn="ctr"/>
            <a:endParaRPr lang="en-US" dirty="0">
              <a:cs typeface="Times New Roman" panose="02020603050405020304" pitchFamily="18" charset="0"/>
            </a:endParaRPr>
          </a:p>
        </p:txBody>
      </p:sp>
      <p:sp>
        <p:nvSpPr>
          <p:cNvPr id="14" name="TextBox 13">
            <a:extLst>
              <a:ext uri="{FF2B5EF4-FFF2-40B4-BE49-F238E27FC236}">
                <a16:creationId xmlns:a16="http://schemas.microsoft.com/office/drawing/2014/main" id="{FDF9AAFB-CD29-79A4-A6A4-B0325C4730A3}"/>
              </a:ext>
            </a:extLst>
          </p:cNvPr>
          <p:cNvSpPr txBox="1"/>
          <p:nvPr/>
        </p:nvSpPr>
        <p:spPr>
          <a:xfrm>
            <a:off x="1005840" y="891648"/>
            <a:ext cx="32691977" cy="2985433"/>
          </a:xfrm>
          <a:prstGeom prst="rect">
            <a:avLst/>
          </a:prstGeom>
          <a:noFill/>
        </p:spPr>
        <p:txBody>
          <a:bodyPr wrap="square" rtlCol="0">
            <a:spAutoFit/>
          </a:bodyPr>
          <a:lstStyle/>
          <a:p>
            <a:pPr defTabSz="513248" eaLnBrk="0" hangingPunct="0"/>
            <a:r>
              <a:rPr lang="en-US" sz="8000" b="1" dirty="0">
                <a:solidFill>
                  <a:schemeClr val="bg1"/>
                </a:solidFill>
                <a:cs typeface="Times New Roman" panose="02020603050405020304" pitchFamily="18" charset="0"/>
              </a:rPr>
              <a:t>Predicting Employee Attrition with Machine Learning and Analytics</a:t>
            </a:r>
            <a:br>
              <a:rPr lang="en-US" sz="8000" b="1" dirty="0">
                <a:solidFill>
                  <a:schemeClr val="bg1"/>
                </a:solidFill>
                <a:cs typeface="Times New Roman" panose="02020603050405020304" pitchFamily="18" charset="0"/>
              </a:rPr>
            </a:br>
            <a:r>
              <a:rPr lang="en-US" sz="5400" dirty="0">
                <a:solidFill>
                  <a:schemeClr val="bg1"/>
                </a:solidFill>
                <a:cs typeface="Times New Roman" panose="02020603050405020304" pitchFamily="18" charset="0"/>
              </a:rPr>
              <a:t>Team – Vinay Vaida</a:t>
            </a:r>
            <a:br>
              <a:rPr lang="en-US" sz="5400" dirty="0">
                <a:solidFill>
                  <a:schemeClr val="bg1"/>
                </a:solidFill>
                <a:cs typeface="Times New Roman" panose="02020603050405020304" pitchFamily="18" charset="0"/>
              </a:rPr>
            </a:br>
            <a:r>
              <a:rPr lang="en-US" sz="5400" dirty="0">
                <a:solidFill>
                  <a:schemeClr val="bg1"/>
                </a:solidFill>
                <a:cs typeface="Times New Roman" panose="02020603050405020304" pitchFamily="18" charset="0"/>
              </a:rPr>
              <a:t>Department of Mathematics and Statistics - University at Albany, State University of New York </a:t>
            </a:r>
            <a:endParaRPr lang="en-US" sz="5400" i="1" dirty="0">
              <a:solidFill>
                <a:schemeClr val="bg1"/>
              </a:solidFill>
              <a:cs typeface="Times New Roman" panose="02020603050405020304" pitchFamily="18" charset="0"/>
            </a:endParaRPr>
          </a:p>
        </p:txBody>
      </p:sp>
      <p:sp>
        <p:nvSpPr>
          <p:cNvPr id="20" name="TextBox 19">
            <a:extLst>
              <a:ext uri="{FF2B5EF4-FFF2-40B4-BE49-F238E27FC236}">
                <a16:creationId xmlns:a16="http://schemas.microsoft.com/office/drawing/2014/main" id="{36BFFEE1-857E-A035-1F2E-60F07143414E}"/>
              </a:ext>
            </a:extLst>
          </p:cNvPr>
          <p:cNvSpPr txBox="1"/>
          <p:nvPr/>
        </p:nvSpPr>
        <p:spPr>
          <a:xfrm>
            <a:off x="944880" y="18686115"/>
            <a:ext cx="10064127"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Exploratory Data Analysis</a:t>
            </a:r>
          </a:p>
        </p:txBody>
      </p:sp>
      <p:sp>
        <p:nvSpPr>
          <p:cNvPr id="21" name="TextBox 20">
            <a:extLst>
              <a:ext uri="{FF2B5EF4-FFF2-40B4-BE49-F238E27FC236}">
                <a16:creationId xmlns:a16="http://schemas.microsoft.com/office/drawing/2014/main" id="{639CE5DE-C56D-9D5F-F84B-33CAA8EA0564}"/>
              </a:ext>
            </a:extLst>
          </p:cNvPr>
          <p:cNvSpPr txBox="1"/>
          <p:nvPr/>
        </p:nvSpPr>
        <p:spPr>
          <a:xfrm>
            <a:off x="1005840" y="5740915"/>
            <a:ext cx="10003167" cy="951272"/>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INTRODUCTION</a:t>
            </a:r>
          </a:p>
        </p:txBody>
      </p:sp>
      <p:sp>
        <p:nvSpPr>
          <p:cNvPr id="22" name="TextBox 21">
            <a:extLst>
              <a:ext uri="{FF2B5EF4-FFF2-40B4-BE49-F238E27FC236}">
                <a16:creationId xmlns:a16="http://schemas.microsoft.com/office/drawing/2014/main" id="{5D7BD028-9D87-0A83-E39E-4825916AB066}"/>
              </a:ext>
            </a:extLst>
          </p:cNvPr>
          <p:cNvSpPr txBox="1"/>
          <p:nvPr/>
        </p:nvSpPr>
        <p:spPr>
          <a:xfrm>
            <a:off x="11549945" y="5768857"/>
            <a:ext cx="23293508"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MODEL BUILDING</a:t>
            </a:r>
          </a:p>
        </p:txBody>
      </p:sp>
      <p:sp>
        <p:nvSpPr>
          <p:cNvPr id="23" name="TextBox 22">
            <a:extLst>
              <a:ext uri="{FF2B5EF4-FFF2-40B4-BE49-F238E27FC236}">
                <a16:creationId xmlns:a16="http://schemas.microsoft.com/office/drawing/2014/main" id="{AD1651AB-4CCA-59F9-84B0-5ACD7ED6A040}"/>
              </a:ext>
            </a:extLst>
          </p:cNvPr>
          <p:cNvSpPr txBox="1"/>
          <p:nvPr/>
        </p:nvSpPr>
        <p:spPr>
          <a:xfrm>
            <a:off x="35464794" y="5730239"/>
            <a:ext cx="7420565"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CONCLUSION</a:t>
            </a:r>
          </a:p>
        </p:txBody>
      </p:sp>
      <p:sp>
        <p:nvSpPr>
          <p:cNvPr id="24" name="TextBox 23">
            <a:extLst>
              <a:ext uri="{FF2B5EF4-FFF2-40B4-BE49-F238E27FC236}">
                <a16:creationId xmlns:a16="http://schemas.microsoft.com/office/drawing/2014/main" id="{B7C8C861-3155-F0D3-027B-B8040F17CA10}"/>
              </a:ext>
            </a:extLst>
          </p:cNvPr>
          <p:cNvSpPr txBox="1"/>
          <p:nvPr/>
        </p:nvSpPr>
        <p:spPr>
          <a:xfrm>
            <a:off x="35317922" y="23976956"/>
            <a:ext cx="7420564"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REFERENCES</a:t>
            </a:r>
          </a:p>
        </p:txBody>
      </p:sp>
      <p:sp>
        <p:nvSpPr>
          <p:cNvPr id="9" name="TextBox 8">
            <a:extLst>
              <a:ext uri="{FF2B5EF4-FFF2-40B4-BE49-F238E27FC236}">
                <a16:creationId xmlns:a16="http://schemas.microsoft.com/office/drawing/2014/main" id="{598DD4B5-29EE-B021-DC4D-71C5E3DD09FB}"/>
              </a:ext>
            </a:extLst>
          </p:cNvPr>
          <p:cNvSpPr txBox="1"/>
          <p:nvPr/>
        </p:nvSpPr>
        <p:spPr>
          <a:xfrm>
            <a:off x="1152714" y="6737836"/>
            <a:ext cx="9825814" cy="11079956"/>
          </a:xfrm>
          <a:prstGeom prst="rect">
            <a:avLst/>
          </a:prstGeom>
          <a:noFill/>
        </p:spPr>
        <p:txBody>
          <a:bodyPr wrap="square" rtlCol="0">
            <a:spAutoFit/>
          </a:bodyPr>
          <a:lstStyle/>
          <a:p>
            <a:r>
              <a:rPr lang="en-US" sz="3800" dirty="0">
                <a:effectLst/>
                <a:ea typeface="Calibri" panose="020F0502020204030204" pitchFamily="34" charset="0"/>
                <a:cs typeface="Times New Roman" panose="02020603050405020304" pitchFamily="18" charset="0"/>
              </a:rPr>
              <a:t>A company aims to enhance employee retention by analyzing attrition patterns using data-driven insights. Key details like Age, Department, Job Role, Income, Distance, Overtime, and Satisfaction are evaluated to identify factors driving turnover. This analysis helps predict employees at risk of leaving, enabling targeted retention strategies to improve workforce stability and reduce turnover costs</a:t>
            </a:r>
          </a:p>
          <a:p>
            <a:r>
              <a:rPr lang="en-US" sz="4800" b="1" dirty="0">
                <a:solidFill>
                  <a:srgbClr val="002060"/>
                </a:solidFill>
                <a:cs typeface="Times New Roman" panose="02020603050405020304" pitchFamily="18" charset="0"/>
              </a:rPr>
              <a:t>Data Set Attributes </a:t>
            </a:r>
          </a:p>
          <a:p>
            <a:r>
              <a:rPr lang="en-US" sz="3600" dirty="0"/>
              <a:t>The dataset consists of 1470 records and 35 attributes, capturing various aspects of employee demographics, job roles, and workplace satisfaction. Key features include Age, Gender, Department, Job Role, Marital Status, Monthly Income, Distance from Home, Job Satisfaction, and Overtime. The target variable, Attrition, indicates whether an employee has left the company, helping to identify patterns and predictors of turnover.</a:t>
            </a:r>
            <a:endParaRPr lang="en-US" sz="3600" b="1" dirty="0">
              <a:solidFill>
                <a:srgbClr val="002060"/>
              </a:solidFill>
              <a:cs typeface="Times New Roman" panose="02020603050405020304" pitchFamily="18" charset="0"/>
            </a:endParaRPr>
          </a:p>
        </p:txBody>
      </p:sp>
      <p:sp>
        <p:nvSpPr>
          <p:cNvPr id="2" name="TextBox 1">
            <a:extLst>
              <a:ext uri="{FF2B5EF4-FFF2-40B4-BE49-F238E27FC236}">
                <a16:creationId xmlns:a16="http://schemas.microsoft.com/office/drawing/2014/main" id="{A35411AC-476F-6782-A080-49F9388AA30B}"/>
              </a:ext>
            </a:extLst>
          </p:cNvPr>
          <p:cNvSpPr txBox="1"/>
          <p:nvPr/>
        </p:nvSpPr>
        <p:spPr>
          <a:xfrm>
            <a:off x="11735533" y="7051684"/>
            <a:ext cx="22722909" cy="3016210"/>
          </a:xfrm>
          <a:prstGeom prst="rect">
            <a:avLst/>
          </a:prstGeom>
          <a:noFill/>
        </p:spPr>
        <p:txBody>
          <a:bodyPr wrap="square" rtlCol="0">
            <a:spAutoFit/>
          </a:bodyPr>
          <a:lstStyle/>
          <a:p>
            <a:pPr marL="571500" indent="-571500">
              <a:buFont typeface="Arial" panose="020B0604020202020204" pitchFamily="34" charset="0"/>
              <a:buChar char="•"/>
            </a:pPr>
            <a:r>
              <a:rPr lang="en-US" sz="3800" dirty="0">
                <a:cs typeface="Times New Roman" panose="02020603050405020304" pitchFamily="18" charset="0"/>
              </a:rPr>
              <a:t>Implemented various machine learning algorithms such as logistic regression and random forests to predict employee attrition. Applied SMOTE (Synthetic Minority Over-sampling Technique) to balance the dataset, allowing for a comparative analysis of model performance with and without SMOTE. Utilized appropriate feature selection and engineering techniques to enhance model accuracy and improve the prediction of employees at risk of leaving.</a:t>
            </a:r>
          </a:p>
        </p:txBody>
      </p:sp>
      <p:sp>
        <p:nvSpPr>
          <p:cNvPr id="11" name="TextBox 10">
            <a:extLst>
              <a:ext uri="{FF2B5EF4-FFF2-40B4-BE49-F238E27FC236}">
                <a16:creationId xmlns:a16="http://schemas.microsoft.com/office/drawing/2014/main" id="{36B0C521-B06F-E5F1-57F9-DE60CAA22C13}"/>
              </a:ext>
            </a:extLst>
          </p:cNvPr>
          <p:cNvSpPr txBox="1"/>
          <p:nvPr/>
        </p:nvSpPr>
        <p:spPr>
          <a:xfrm>
            <a:off x="35317922" y="24986160"/>
            <a:ext cx="7313868" cy="5570756"/>
          </a:xfrm>
          <a:prstGeom prst="rect">
            <a:avLst/>
          </a:prstGeom>
          <a:noFill/>
        </p:spPr>
        <p:txBody>
          <a:bodyPr wrap="square" rtlCol="0">
            <a:spAutoFit/>
          </a:bodyPr>
          <a:lstStyle/>
          <a:p>
            <a:pPr algn="l"/>
            <a:r>
              <a:rPr lang="en-US" sz="3800" b="0" i="0" dirty="0">
                <a:solidFill>
                  <a:srgbClr val="202122"/>
                </a:solidFill>
                <a:effectLst/>
                <a:cs typeface="Times New Roman" panose="02020603050405020304" pitchFamily="18" charset="0"/>
              </a:rPr>
              <a:t>Reference</a:t>
            </a:r>
            <a:r>
              <a:rPr lang="en-US" sz="4400" b="0" i="0" dirty="0">
                <a:solidFill>
                  <a:srgbClr val="202122"/>
                </a:solidFill>
                <a:effectLst/>
                <a:cs typeface="Times New Roman" panose="02020603050405020304" pitchFamily="18" charset="0"/>
              </a:rPr>
              <a:t>: </a:t>
            </a:r>
          </a:p>
          <a:p>
            <a:r>
              <a:rPr lang="en-IN" sz="2800" dirty="0"/>
              <a:t>Almutairi, M., et al. “Predicting Employee Attrition Using Machine Learning Approaches.” </a:t>
            </a:r>
          </a:p>
          <a:p>
            <a:r>
              <a:rPr lang="en-IN" sz="2800" dirty="0"/>
              <a:t>Shams-</a:t>
            </a:r>
            <a:r>
              <a:rPr lang="en-IN" sz="2800" dirty="0" err="1"/>
              <a:t>Gharneh</a:t>
            </a:r>
            <a:r>
              <a:rPr lang="en-IN" sz="2800" dirty="0"/>
              <a:t>, N., et al. “An Improved Machine Learning-Based Employees Attrition Prediction Framework.” </a:t>
            </a:r>
          </a:p>
          <a:p>
            <a:r>
              <a:rPr lang="en-IN" sz="2800" dirty="0"/>
              <a:t>Galán Hernández, J. J., et al. “</a:t>
            </a:r>
            <a:r>
              <a:rPr lang="en-IN" sz="2800" dirty="0" err="1"/>
              <a:t>Analyzing</a:t>
            </a:r>
            <a:r>
              <a:rPr lang="en-IN" sz="2800" dirty="0"/>
              <a:t> Employee Attrition Using Explainable  for Strategic HR Decision-Making.”</a:t>
            </a:r>
            <a:endParaRPr lang="en-US" sz="4400" b="0" i="0" dirty="0">
              <a:solidFill>
                <a:srgbClr val="202122"/>
              </a:solidFill>
              <a:effectLst/>
              <a:cs typeface="Times New Roman" panose="02020603050405020304" pitchFamily="18" charset="0"/>
            </a:endParaRPr>
          </a:p>
          <a:p>
            <a:pPr algn="l"/>
            <a:r>
              <a:rPr lang="en-US" sz="3800" dirty="0">
                <a:solidFill>
                  <a:srgbClr val="202122"/>
                </a:solidFill>
                <a:cs typeface="Times New Roman" panose="02020603050405020304" pitchFamily="18" charset="0"/>
              </a:rPr>
              <a:t>Contact</a:t>
            </a:r>
            <a:r>
              <a:rPr lang="en-US" sz="4400" dirty="0">
                <a:solidFill>
                  <a:srgbClr val="202122"/>
                </a:solidFill>
                <a:cs typeface="Times New Roman" panose="02020603050405020304" pitchFamily="18" charset="0"/>
              </a:rPr>
              <a:t>:</a:t>
            </a:r>
          </a:p>
          <a:p>
            <a:pPr algn="l"/>
            <a:r>
              <a:rPr lang="en-US" sz="4400" dirty="0">
                <a:solidFill>
                  <a:srgbClr val="202122"/>
                </a:solidFill>
                <a:cs typeface="Times New Roman" panose="02020603050405020304" pitchFamily="18" charset="0"/>
              </a:rPr>
              <a:t>vvaida@albany.edu</a:t>
            </a:r>
          </a:p>
        </p:txBody>
      </p:sp>
      <p:pic>
        <p:nvPicPr>
          <p:cNvPr id="31" name="Picture 30" descr="Logo, company name&#10;&#10;Description automatically generated">
            <a:extLst>
              <a:ext uri="{FF2B5EF4-FFF2-40B4-BE49-F238E27FC236}">
                <a16:creationId xmlns:a16="http://schemas.microsoft.com/office/drawing/2014/main" id="{A175C87C-8651-CE31-95FB-05C6B2EE3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6669" y="413477"/>
            <a:ext cx="4437416" cy="4143547"/>
          </a:xfrm>
          <a:prstGeom prst="rect">
            <a:avLst/>
          </a:prstGeom>
        </p:spPr>
      </p:pic>
      <p:pic>
        <p:nvPicPr>
          <p:cNvPr id="33" name="Picture 32" descr="Text&#10;&#10;Description automatically generated">
            <a:extLst>
              <a:ext uri="{FF2B5EF4-FFF2-40B4-BE49-F238E27FC236}">
                <a16:creationId xmlns:a16="http://schemas.microsoft.com/office/drawing/2014/main" id="{8D42E856-B370-AAF0-ED2D-9D6967A34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4997" y="792480"/>
            <a:ext cx="4960363" cy="3365335"/>
          </a:xfrm>
          <a:prstGeom prst="rect">
            <a:avLst/>
          </a:prstGeom>
        </p:spPr>
      </p:pic>
      <p:sp>
        <p:nvSpPr>
          <p:cNvPr id="19" name="Rectangle 18">
            <a:extLst>
              <a:ext uri="{FF2B5EF4-FFF2-40B4-BE49-F238E27FC236}">
                <a16:creationId xmlns:a16="http://schemas.microsoft.com/office/drawing/2014/main" id="{7A52B964-A0F6-D58F-4FC4-5A434F6D51CF}"/>
              </a:ext>
            </a:extLst>
          </p:cNvPr>
          <p:cNvSpPr/>
          <p:nvPr/>
        </p:nvSpPr>
        <p:spPr>
          <a:xfrm>
            <a:off x="11372744" y="11344425"/>
            <a:ext cx="23452678" cy="98728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Times New Roman" panose="02020603050405020304" pitchFamily="18" charset="0"/>
            </a:endParaRPr>
          </a:p>
        </p:txBody>
      </p:sp>
      <p:sp>
        <p:nvSpPr>
          <p:cNvPr id="32" name="TextBox 31">
            <a:extLst>
              <a:ext uri="{FF2B5EF4-FFF2-40B4-BE49-F238E27FC236}">
                <a16:creationId xmlns:a16="http://schemas.microsoft.com/office/drawing/2014/main" id="{E17E903F-E76E-57A9-D322-D393D58BDF3E}"/>
              </a:ext>
            </a:extLst>
          </p:cNvPr>
          <p:cNvSpPr txBox="1"/>
          <p:nvPr/>
        </p:nvSpPr>
        <p:spPr>
          <a:xfrm>
            <a:off x="11534767" y="10253681"/>
            <a:ext cx="23308686"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LOGISTIC REGRESSION </a:t>
            </a:r>
          </a:p>
        </p:txBody>
      </p:sp>
      <p:sp>
        <p:nvSpPr>
          <p:cNvPr id="18" name="Rectangle 17">
            <a:extLst>
              <a:ext uri="{FF2B5EF4-FFF2-40B4-BE49-F238E27FC236}">
                <a16:creationId xmlns:a16="http://schemas.microsoft.com/office/drawing/2014/main" id="{F2F125C1-FF18-A327-B6C9-99A8B69A79C6}"/>
              </a:ext>
            </a:extLst>
          </p:cNvPr>
          <p:cNvSpPr/>
          <p:nvPr/>
        </p:nvSpPr>
        <p:spPr>
          <a:xfrm>
            <a:off x="11416969" y="20883684"/>
            <a:ext cx="23452677" cy="1163261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solidFill>
                  <a:schemeClr val="accent5">
                    <a:lumMod val="50000"/>
                  </a:schemeClr>
                </a:solidFill>
                <a:cs typeface="Times New Roman" panose="02020603050405020304" pitchFamily="18" charset="0"/>
              </a:rPr>
              <a:t>         ROC Curve using SMOTE </a:t>
            </a:r>
            <a:endParaRPr lang="en-IN" sz="4800" b="1" dirty="0">
              <a:solidFill>
                <a:schemeClr val="accent5">
                  <a:lumMod val="50000"/>
                </a:schemeClr>
              </a:solidFill>
              <a:cs typeface="Times New Roman" panose="02020603050405020304" pitchFamily="18" charset="0"/>
            </a:endParaRPr>
          </a:p>
        </p:txBody>
      </p:sp>
      <p:sp>
        <p:nvSpPr>
          <p:cNvPr id="25" name="TextBox 24">
            <a:extLst>
              <a:ext uri="{FF2B5EF4-FFF2-40B4-BE49-F238E27FC236}">
                <a16:creationId xmlns:a16="http://schemas.microsoft.com/office/drawing/2014/main" id="{5A6C7600-6508-4AC4-4321-58C92B1E20DB}"/>
              </a:ext>
            </a:extLst>
          </p:cNvPr>
          <p:cNvSpPr txBox="1"/>
          <p:nvPr/>
        </p:nvSpPr>
        <p:spPr>
          <a:xfrm>
            <a:off x="11464348" y="20703861"/>
            <a:ext cx="23449523" cy="923330"/>
          </a:xfrm>
          <a:prstGeom prst="rect">
            <a:avLst/>
          </a:prstGeom>
          <a:solidFill>
            <a:schemeClr val="tx2"/>
          </a:solidFill>
        </p:spPr>
        <p:txBody>
          <a:bodyPr wrap="square" rtlCol="0">
            <a:spAutoFit/>
          </a:bodyPr>
          <a:lstStyle/>
          <a:p>
            <a:pPr algn="ctr"/>
            <a:r>
              <a:rPr lang="en-US" sz="5400" spc="600" dirty="0">
                <a:solidFill>
                  <a:schemeClr val="bg1"/>
                </a:solidFill>
                <a:cs typeface="Times New Roman" panose="02020603050405020304" pitchFamily="18" charset="0"/>
              </a:rPr>
              <a:t>RANDOM FOREST</a:t>
            </a:r>
          </a:p>
        </p:txBody>
      </p:sp>
      <p:sp>
        <p:nvSpPr>
          <p:cNvPr id="34" name="TextBox 33">
            <a:extLst>
              <a:ext uri="{FF2B5EF4-FFF2-40B4-BE49-F238E27FC236}">
                <a16:creationId xmlns:a16="http://schemas.microsoft.com/office/drawing/2014/main" id="{7D0286AA-C117-7B80-2BED-0B9DDE300168}"/>
              </a:ext>
            </a:extLst>
          </p:cNvPr>
          <p:cNvSpPr txBox="1"/>
          <p:nvPr/>
        </p:nvSpPr>
        <p:spPr>
          <a:xfrm>
            <a:off x="13061778" y="11291760"/>
            <a:ext cx="5467029" cy="830997"/>
          </a:xfrm>
          <a:prstGeom prst="rect">
            <a:avLst/>
          </a:prstGeom>
          <a:noFill/>
        </p:spPr>
        <p:txBody>
          <a:bodyPr wrap="square" rtlCol="0">
            <a:spAutoFit/>
          </a:bodyPr>
          <a:lstStyle/>
          <a:p>
            <a:r>
              <a:rPr lang="en-US" sz="4800" b="1" dirty="0">
                <a:solidFill>
                  <a:schemeClr val="accent5">
                    <a:lumMod val="50000"/>
                  </a:schemeClr>
                </a:solidFill>
                <a:cs typeface="Times New Roman" panose="02020603050405020304" pitchFamily="18" charset="0"/>
              </a:rPr>
              <a:t>Logistic Regression </a:t>
            </a:r>
            <a:endParaRPr lang="en-IN" sz="4800" b="1" dirty="0">
              <a:solidFill>
                <a:schemeClr val="accent5">
                  <a:lumMod val="50000"/>
                </a:schemeClr>
              </a:solidFill>
              <a:cs typeface="Times New Roman" panose="02020603050405020304" pitchFamily="18" charset="0"/>
            </a:endParaRPr>
          </a:p>
        </p:txBody>
      </p:sp>
      <p:sp>
        <p:nvSpPr>
          <p:cNvPr id="35" name="TextBox 34">
            <a:extLst>
              <a:ext uri="{FF2B5EF4-FFF2-40B4-BE49-F238E27FC236}">
                <a16:creationId xmlns:a16="http://schemas.microsoft.com/office/drawing/2014/main" id="{BE94D1DF-8117-D6AC-32AE-B0443FB775D6}"/>
              </a:ext>
            </a:extLst>
          </p:cNvPr>
          <p:cNvSpPr txBox="1"/>
          <p:nvPr/>
        </p:nvSpPr>
        <p:spPr>
          <a:xfrm>
            <a:off x="20433227" y="11291761"/>
            <a:ext cx="16436597" cy="830997"/>
          </a:xfrm>
          <a:prstGeom prst="rect">
            <a:avLst/>
          </a:prstGeom>
          <a:noFill/>
        </p:spPr>
        <p:txBody>
          <a:bodyPr wrap="square" rtlCol="0">
            <a:spAutoFit/>
          </a:bodyPr>
          <a:lstStyle/>
          <a:p>
            <a:r>
              <a:rPr lang="en-US" sz="4800" b="1" dirty="0">
                <a:solidFill>
                  <a:schemeClr val="accent5">
                    <a:lumMod val="50000"/>
                  </a:schemeClr>
                </a:solidFill>
                <a:cs typeface="Times New Roman" panose="02020603050405020304" pitchFamily="18" charset="0"/>
              </a:rPr>
              <a:t>SMOTE MODEL</a:t>
            </a:r>
            <a:endParaRPr lang="en-IN" sz="4800" b="1" dirty="0">
              <a:solidFill>
                <a:schemeClr val="accent5">
                  <a:lumMod val="50000"/>
                </a:schemeClr>
              </a:solidFill>
              <a:cs typeface="Times New Roman" panose="02020603050405020304" pitchFamily="18" charset="0"/>
            </a:endParaRPr>
          </a:p>
        </p:txBody>
      </p:sp>
      <p:sp>
        <p:nvSpPr>
          <p:cNvPr id="42" name="TextBox 41">
            <a:extLst>
              <a:ext uri="{FF2B5EF4-FFF2-40B4-BE49-F238E27FC236}">
                <a16:creationId xmlns:a16="http://schemas.microsoft.com/office/drawing/2014/main" id="{43142850-A8BC-D078-0FEC-6D7F0198DCE3}"/>
              </a:ext>
            </a:extLst>
          </p:cNvPr>
          <p:cNvSpPr txBox="1"/>
          <p:nvPr/>
        </p:nvSpPr>
        <p:spPr>
          <a:xfrm>
            <a:off x="35638866" y="6828000"/>
            <a:ext cx="7059926" cy="11780148"/>
          </a:xfrm>
          <a:prstGeom prst="rect">
            <a:avLst/>
          </a:prstGeom>
          <a:noFill/>
        </p:spPr>
        <p:txBody>
          <a:bodyPr wrap="square" rtlCol="0">
            <a:spAutoFit/>
          </a:bodyPr>
          <a:lstStyle/>
          <a:p>
            <a:r>
              <a:rPr lang="en-US" sz="2200" b="1" dirty="0"/>
              <a:t>Conclusion: </a:t>
            </a:r>
            <a:br>
              <a:rPr lang="en-US" sz="2200" dirty="0"/>
            </a:br>
            <a:br>
              <a:rPr lang="en-US" sz="2200" dirty="0"/>
            </a:br>
            <a:r>
              <a:rPr lang="en-US" sz="2200" b="1" dirty="0"/>
              <a:t>Evaluating Model Performance with and without SMOTE Logistic Regression: </a:t>
            </a:r>
            <a:r>
              <a:rPr lang="en-US" sz="2200" dirty="0"/>
              <a:t>The logistic regression model without SMOTE achieved an accuracy of 86.39% and moderate AUC, struggling to effectively identify the minority class ("1"). Specificity remained low, indicating difficulty in distinguishing attrition cases. After applying SMOTE, the model showed improved balance between sensitivity and specificity, with better identification of the minority class. However, the overall accuracy dropped slightly to 76.03%, reflecting the trade-off of focusing on balanced performance. </a:t>
            </a:r>
            <a:br>
              <a:rPr lang="en-US" sz="2200" dirty="0"/>
            </a:br>
            <a:br>
              <a:rPr lang="en-US" sz="2200" dirty="0"/>
            </a:br>
            <a:r>
              <a:rPr lang="en-US" sz="2200" b="1" dirty="0"/>
              <a:t>Random Forest: </a:t>
            </a:r>
            <a:r>
              <a:rPr lang="en-US" sz="2200" dirty="0"/>
              <a:t>Without SMOTE, the Random Forest model demonstrated excellent performance, achieving an accuracy of 90.12% and a high AUC of 0.944. It excelled in identifying the majority class ("0") but faced moderate challenges with the minority class ("1"). With SMOTE, the model maintained the same accuracy and AUC, while improving its ability to predict the minority class effectively, striking a balance between sensitivity and specificity.</a:t>
            </a:r>
            <a:br>
              <a:rPr lang="en-US" sz="2200" dirty="0"/>
            </a:br>
            <a:br>
              <a:rPr lang="en-US" sz="2200" dirty="0"/>
            </a:br>
            <a:r>
              <a:rPr lang="en-US" sz="2200" b="1" dirty="0"/>
              <a:t>Comparison and Key Insights: </a:t>
            </a:r>
            <a:r>
              <a:rPr lang="en-US" sz="2200" dirty="0"/>
              <a:t>Between the models, Random Forest consistently outperformed Logistic Regression, with or without SMOTE, due to its ability to handle complex relationships and interactions in the data. The application of SMOTE enhanced the performance of both models in identifying the minority class, but Random Forest with SMOTE emerged as the best overall, achieving high accuracy and near-perfect AUC.</a:t>
            </a:r>
            <a:br>
              <a:rPr lang="en-US" sz="2550" dirty="0"/>
            </a:br>
            <a:br>
              <a:rPr lang="en-US" sz="2550" dirty="0"/>
            </a:br>
            <a:endParaRPr lang="en-US" sz="2400" b="0" i="0" dirty="0">
              <a:solidFill>
                <a:srgbClr val="0D0D0D"/>
              </a:solidFill>
              <a:effectLst/>
            </a:endParaRPr>
          </a:p>
          <a:p>
            <a:endParaRPr lang="en-US" sz="2800" dirty="0">
              <a:solidFill>
                <a:srgbClr val="0D0D0D"/>
              </a:solidFill>
            </a:endParaRPr>
          </a:p>
        </p:txBody>
      </p:sp>
      <p:sp>
        <p:nvSpPr>
          <p:cNvPr id="45" name="TextBox 44">
            <a:extLst>
              <a:ext uri="{FF2B5EF4-FFF2-40B4-BE49-F238E27FC236}">
                <a16:creationId xmlns:a16="http://schemas.microsoft.com/office/drawing/2014/main" id="{A0489332-2653-C435-80E7-8EA9916F4661}"/>
              </a:ext>
            </a:extLst>
          </p:cNvPr>
          <p:cNvSpPr txBox="1"/>
          <p:nvPr/>
        </p:nvSpPr>
        <p:spPr>
          <a:xfrm>
            <a:off x="12667175" y="15220626"/>
            <a:ext cx="15171623" cy="830997"/>
          </a:xfrm>
          <a:prstGeom prst="rect">
            <a:avLst/>
          </a:prstGeom>
          <a:noFill/>
        </p:spPr>
        <p:txBody>
          <a:bodyPr wrap="square" rtlCol="0">
            <a:spAutoFit/>
          </a:bodyPr>
          <a:lstStyle/>
          <a:p>
            <a:r>
              <a:rPr lang="en-US" sz="4800" b="1" dirty="0">
                <a:solidFill>
                  <a:schemeClr val="accent5">
                    <a:lumMod val="50000"/>
                  </a:schemeClr>
                </a:solidFill>
                <a:cs typeface="Times New Roman" panose="02020603050405020304" pitchFamily="18" charset="0"/>
              </a:rPr>
              <a:t>ROC curves using SMOTE</a:t>
            </a:r>
            <a:endParaRPr lang="en-IN" sz="4800" b="1" dirty="0">
              <a:solidFill>
                <a:schemeClr val="accent5">
                  <a:lumMod val="50000"/>
                </a:schemeClr>
              </a:solidFill>
              <a:cs typeface="Times New Roman" panose="02020603050405020304" pitchFamily="18" charset="0"/>
            </a:endParaRPr>
          </a:p>
        </p:txBody>
      </p:sp>
      <p:sp>
        <p:nvSpPr>
          <p:cNvPr id="54" name="TextBox 53">
            <a:extLst>
              <a:ext uri="{FF2B5EF4-FFF2-40B4-BE49-F238E27FC236}">
                <a16:creationId xmlns:a16="http://schemas.microsoft.com/office/drawing/2014/main" id="{B479E96F-F967-17DB-A33C-C65F4C680B25}"/>
              </a:ext>
            </a:extLst>
          </p:cNvPr>
          <p:cNvSpPr txBox="1"/>
          <p:nvPr/>
        </p:nvSpPr>
        <p:spPr>
          <a:xfrm>
            <a:off x="28012652" y="11307210"/>
            <a:ext cx="6755350" cy="8463855"/>
          </a:xfrm>
          <a:prstGeom prst="rect">
            <a:avLst/>
          </a:prstGeom>
          <a:noFill/>
        </p:spPr>
        <p:txBody>
          <a:bodyPr wrap="square" rtlCol="0">
            <a:spAutoFit/>
          </a:bodyPr>
          <a:lstStyle/>
          <a:p>
            <a:r>
              <a:rPr lang="en-US" sz="3400" dirty="0"/>
              <a:t>SMOTE was applied to balance the dataset, improving the logistic regression model's performance in identifying the minority class. The model demonstrated improved sensitivity across both training and test datasets. However, a slight decrease in specificity was observed, indicating potential trade-offs due to oversampling. Random forest was then utilized on the SMOTE-balanced dataset to enhance overall model performance, effectively addressing class imbalance and providing a better balance between sensitivity and specificity.</a:t>
            </a:r>
            <a:endParaRPr lang="en-IN" sz="3400" dirty="0"/>
          </a:p>
        </p:txBody>
      </p:sp>
      <p:pic>
        <p:nvPicPr>
          <p:cNvPr id="10" name="Picture 9">
            <a:extLst>
              <a:ext uri="{FF2B5EF4-FFF2-40B4-BE49-F238E27FC236}">
                <a16:creationId xmlns:a16="http://schemas.microsoft.com/office/drawing/2014/main" id="{CC457F86-3915-6AC6-D2D4-A5DBE121DDD8}"/>
              </a:ext>
            </a:extLst>
          </p:cNvPr>
          <p:cNvPicPr>
            <a:picLocks noChangeAspect="1"/>
          </p:cNvPicPr>
          <p:nvPr/>
        </p:nvPicPr>
        <p:blipFill>
          <a:blip r:embed="rId5"/>
          <a:stretch>
            <a:fillRect/>
          </a:stretch>
        </p:blipFill>
        <p:spPr>
          <a:xfrm>
            <a:off x="1259410" y="20126967"/>
            <a:ext cx="9770918" cy="3112596"/>
          </a:xfrm>
          <a:prstGeom prst="rect">
            <a:avLst/>
          </a:prstGeom>
        </p:spPr>
      </p:pic>
      <p:pic>
        <p:nvPicPr>
          <p:cNvPr id="26" name="Picture 25">
            <a:extLst>
              <a:ext uri="{FF2B5EF4-FFF2-40B4-BE49-F238E27FC236}">
                <a16:creationId xmlns:a16="http://schemas.microsoft.com/office/drawing/2014/main" id="{D4F4D490-7B85-106A-4D9C-E19E5091C41C}"/>
              </a:ext>
            </a:extLst>
          </p:cNvPr>
          <p:cNvPicPr>
            <a:picLocks noChangeAspect="1"/>
          </p:cNvPicPr>
          <p:nvPr/>
        </p:nvPicPr>
        <p:blipFill>
          <a:blip r:embed="rId6"/>
          <a:stretch>
            <a:fillRect/>
          </a:stretch>
        </p:blipFill>
        <p:spPr>
          <a:xfrm>
            <a:off x="1074445" y="26000267"/>
            <a:ext cx="9476458" cy="5856064"/>
          </a:xfrm>
          <a:prstGeom prst="rect">
            <a:avLst/>
          </a:prstGeom>
        </p:spPr>
      </p:pic>
      <p:sp>
        <p:nvSpPr>
          <p:cNvPr id="63" name="TextBox 62">
            <a:extLst>
              <a:ext uri="{FF2B5EF4-FFF2-40B4-BE49-F238E27FC236}">
                <a16:creationId xmlns:a16="http://schemas.microsoft.com/office/drawing/2014/main" id="{768642B0-34F1-6224-3317-1924BC3ABFFB}"/>
              </a:ext>
            </a:extLst>
          </p:cNvPr>
          <p:cNvSpPr txBox="1"/>
          <p:nvPr/>
        </p:nvSpPr>
        <p:spPr>
          <a:xfrm>
            <a:off x="13224292" y="22150085"/>
            <a:ext cx="20246558" cy="830997"/>
          </a:xfrm>
          <a:prstGeom prst="rect">
            <a:avLst/>
          </a:prstGeom>
          <a:noFill/>
        </p:spPr>
        <p:txBody>
          <a:bodyPr wrap="square" rtlCol="0">
            <a:spAutoFit/>
          </a:bodyPr>
          <a:lstStyle/>
          <a:p>
            <a:r>
              <a:rPr lang="en-US" sz="4800" b="1" dirty="0">
                <a:solidFill>
                  <a:schemeClr val="accent5">
                    <a:lumMod val="50000"/>
                  </a:schemeClr>
                </a:solidFill>
                <a:cs typeface="Times New Roman" panose="02020603050405020304" pitchFamily="18" charset="0"/>
              </a:rPr>
              <a:t>Random Forest                              SMOTE MODEL</a:t>
            </a:r>
            <a:endParaRPr lang="en-IN" sz="4800" b="1" dirty="0">
              <a:solidFill>
                <a:schemeClr val="accent5">
                  <a:lumMod val="50000"/>
                </a:schemeClr>
              </a:solidFill>
              <a:cs typeface="Times New Roman" panose="02020603050405020304" pitchFamily="18" charset="0"/>
            </a:endParaRPr>
          </a:p>
        </p:txBody>
      </p:sp>
      <p:pic>
        <p:nvPicPr>
          <p:cNvPr id="4" name="Picture 3">
            <a:extLst>
              <a:ext uri="{FF2B5EF4-FFF2-40B4-BE49-F238E27FC236}">
                <a16:creationId xmlns:a16="http://schemas.microsoft.com/office/drawing/2014/main" id="{33ADED80-4AC7-3B08-C1F1-6C3E67834EEE}"/>
              </a:ext>
            </a:extLst>
          </p:cNvPr>
          <p:cNvPicPr>
            <a:picLocks noChangeAspect="1"/>
          </p:cNvPicPr>
          <p:nvPr/>
        </p:nvPicPr>
        <p:blipFill>
          <a:blip r:embed="rId7"/>
          <a:stretch>
            <a:fillRect/>
          </a:stretch>
        </p:blipFill>
        <p:spPr>
          <a:xfrm>
            <a:off x="24843185" y="27457711"/>
            <a:ext cx="7764531" cy="4801912"/>
          </a:xfrm>
          <a:prstGeom prst="rect">
            <a:avLst/>
          </a:prstGeom>
        </p:spPr>
      </p:pic>
      <p:pic>
        <p:nvPicPr>
          <p:cNvPr id="16" name="Picture 15">
            <a:extLst>
              <a:ext uri="{FF2B5EF4-FFF2-40B4-BE49-F238E27FC236}">
                <a16:creationId xmlns:a16="http://schemas.microsoft.com/office/drawing/2014/main" id="{4E8AD479-F839-FE5F-8C3E-004CE64688C0}"/>
              </a:ext>
            </a:extLst>
          </p:cNvPr>
          <p:cNvPicPr>
            <a:picLocks noChangeAspect="1"/>
          </p:cNvPicPr>
          <p:nvPr/>
        </p:nvPicPr>
        <p:blipFill>
          <a:blip r:embed="rId8"/>
          <a:stretch>
            <a:fillRect/>
          </a:stretch>
        </p:blipFill>
        <p:spPr>
          <a:xfrm>
            <a:off x="12787572" y="27552319"/>
            <a:ext cx="9246088" cy="4801912"/>
          </a:xfrm>
          <a:prstGeom prst="rect">
            <a:avLst/>
          </a:prstGeom>
        </p:spPr>
      </p:pic>
      <p:pic>
        <p:nvPicPr>
          <p:cNvPr id="38" name="Picture 37">
            <a:extLst>
              <a:ext uri="{FF2B5EF4-FFF2-40B4-BE49-F238E27FC236}">
                <a16:creationId xmlns:a16="http://schemas.microsoft.com/office/drawing/2014/main" id="{9174C355-3306-B49C-50D5-8360277E26C9}"/>
              </a:ext>
            </a:extLst>
          </p:cNvPr>
          <p:cNvPicPr>
            <a:picLocks noChangeAspect="1"/>
          </p:cNvPicPr>
          <p:nvPr/>
        </p:nvPicPr>
        <p:blipFill>
          <a:blip r:embed="rId9"/>
          <a:stretch>
            <a:fillRect/>
          </a:stretch>
        </p:blipFill>
        <p:spPr>
          <a:xfrm>
            <a:off x="20103301" y="15894061"/>
            <a:ext cx="7114488" cy="4399898"/>
          </a:xfrm>
          <a:prstGeom prst="rect">
            <a:avLst/>
          </a:prstGeom>
        </p:spPr>
      </p:pic>
      <p:pic>
        <p:nvPicPr>
          <p:cNvPr id="44" name="Picture 43">
            <a:extLst>
              <a:ext uri="{FF2B5EF4-FFF2-40B4-BE49-F238E27FC236}">
                <a16:creationId xmlns:a16="http://schemas.microsoft.com/office/drawing/2014/main" id="{412D46E0-1CB9-79C2-9887-2C6AB5B7CA2F}"/>
              </a:ext>
            </a:extLst>
          </p:cNvPr>
          <p:cNvPicPr>
            <a:picLocks noChangeAspect="1"/>
          </p:cNvPicPr>
          <p:nvPr/>
        </p:nvPicPr>
        <p:blipFill>
          <a:blip r:embed="rId10"/>
          <a:stretch>
            <a:fillRect/>
          </a:stretch>
        </p:blipFill>
        <p:spPr>
          <a:xfrm>
            <a:off x="12272959" y="16051624"/>
            <a:ext cx="7061122" cy="4484824"/>
          </a:xfrm>
          <a:prstGeom prst="rect">
            <a:avLst/>
          </a:prstGeom>
        </p:spPr>
      </p:pic>
      <p:pic>
        <p:nvPicPr>
          <p:cNvPr id="1036" name="Picture 12" descr="Output image">
            <a:extLst>
              <a:ext uri="{FF2B5EF4-FFF2-40B4-BE49-F238E27FC236}">
                <a16:creationId xmlns:a16="http://schemas.microsoft.com/office/drawing/2014/main" id="{FC567C13-77E4-FB70-4F0E-5EC7F0E9EF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94642" y="17386757"/>
            <a:ext cx="6967628" cy="62352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A9CEA8-0B61-DC68-1872-BA032F7C3E6C}"/>
              </a:ext>
            </a:extLst>
          </p:cNvPr>
          <p:cNvPicPr>
            <a:picLocks noChangeAspect="1"/>
          </p:cNvPicPr>
          <p:nvPr/>
        </p:nvPicPr>
        <p:blipFill>
          <a:blip r:embed="rId12"/>
          <a:stretch>
            <a:fillRect/>
          </a:stretch>
        </p:blipFill>
        <p:spPr>
          <a:xfrm>
            <a:off x="13521803" y="12170474"/>
            <a:ext cx="3888813" cy="2777724"/>
          </a:xfrm>
          <a:prstGeom prst="rect">
            <a:avLst/>
          </a:prstGeom>
        </p:spPr>
      </p:pic>
      <p:pic>
        <p:nvPicPr>
          <p:cNvPr id="15" name="Picture 14">
            <a:extLst>
              <a:ext uri="{FF2B5EF4-FFF2-40B4-BE49-F238E27FC236}">
                <a16:creationId xmlns:a16="http://schemas.microsoft.com/office/drawing/2014/main" id="{CAFD9979-3654-192B-408C-03ED17F2D175}"/>
              </a:ext>
            </a:extLst>
          </p:cNvPr>
          <p:cNvPicPr>
            <a:picLocks noChangeAspect="1"/>
          </p:cNvPicPr>
          <p:nvPr/>
        </p:nvPicPr>
        <p:blipFill>
          <a:blip r:embed="rId13"/>
          <a:stretch>
            <a:fillRect/>
          </a:stretch>
        </p:blipFill>
        <p:spPr>
          <a:xfrm>
            <a:off x="20543362" y="12107646"/>
            <a:ext cx="4299824" cy="3071303"/>
          </a:xfrm>
          <a:prstGeom prst="rect">
            <a:avLst/>
          </a:prstGeom>
        </p:spPr>
      </p:pic>
      <p:pic>
        <p:nvPicPr>
          <p:cNvPr id="1026" name="Picture 2">
            <a:extLst>
              <a:ext uri="{FF2B5EF4-FFF2-40B4-BE49-F238E27FC236}">
                <a16:creationId xmlns:a16="http://schemas.microsoft.com/office/drawing/2014/main" id="{5FABAADC-4DB6-8871-42C4-54C9B80A4FD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543362" y="22838539"/>
            <a:ext cx="4595381" cy="32824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D8EBD5A4-7EB7-6D5E-9CE9-33166C7A9EAC}"/>
              </a:ext>
            </a:extLst>
          </p:cNvPr>
          <p:cNvPicPr>
            <a:picLocks noChangeAspect="1"/>
          </p:cNvPicPr>
          <p:nvPr/>
        </p:nvPicPr>
        <p:blipFill>
          <a:blip r:embed="rId15"/>
          <a:stretch>
            <a:fillRect/>
          </a:stretch>
        </p:blipFill>
        <p:spPr>
          <a:xfrm>
            <a:off x="13288067" y="23110105"/>
            <a:ext cx="4356283" cy="3111631"/>
          </a:xfrm>
          <a:prstGeom prst="rect">
            <a:avLst/>
          </a:prstGeom>
        </p:spPr>
      </p:pic>
    </p:spTree>
    <p:extLst>
      <p:ext uri="{BB962C8B-B14F-4D97-AF65-F5344CB8AC3E}">
        <p14:creationId xmlns:p14="http://schemas.microsoft.com/office/powerpoint/2010/main" val="32990726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0148CE03E12C4A97B128A60B4E5ABD" ma:contentTypeVersion="13" ma:contentTypeDescription="Create a new document." ma:contentTypeScope="" ma:versionID="5bdce319f809d766b35b589956228546">
  <xsd:schema xmlns:xsd="http://www.w3.org/2001/XMLSchema" xmlns:xs="http://www.w3.org/2001/XMLSchema" xmlns:p="http://schemas.microsoft.com/office/2006/metadata/properties" xmlns:ns2="e32a62a1-688d-4eef-a5ff-f48dc6810390" xmlns:ns3="43311834-68c0-48e8-b8f1-7cfe371563c1" targetNamespace="http://schemas.microsoft.com/office/2006/metadata/properties" ma:root="true" ma:fieldsID="f506b6b27629cfa36ebcdfcc6a2e8ab9" ns2:_="" ns3:_="">
    <xsd:import namespace="e32a62a1-688d-4eef-a5ff-f48dc6810390"/>
    <xsd:import namespace="43311834-68c0-48e8-b8f1-7cfe371563c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2a62a1-688d-4eef-a5ff-f48dc68103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a2171c7-2f68-48d5-939d-db62c42d5d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311834-68c0-48e8-b8f1-7cfe371563c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3f555c2-4107-4e40-913d-87f924c8a7fd}" ma:internalName="TaxCatchAll" ma:showField="CatchAllData" ma:web="43311834-68c0-48e8-b8f1-7cfe371563c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2a62a1-688d-4eef-a5ff-f48dc6810390">
      <Terms xmlns="http://schemas.microsoft.com/office/infopath/2007/PartnerControls"/>
    </lcf76f155ced4ddcb4097134ff3c332f>
    <TaxCatchAll xmlns="43311834-68c0-48e8-b8f1-7cfe371563c1" xsi:nil="true"/>
    <SharedWithUsers xmlns="43311834-68c0-48e8-b8f1-7cfe371563c1">
      <UserInfo>
        <DisplayName>Pulijala, Bharath Chandra</DisplayName>
        <AccountId>362</AccountId>
        <AccountType/>
      </UserInfo>
      <UserInfo>
        <DisplayName>Colvell, Matt T</DisplayName>
        <AccountId>364</AccountId>
        <AccountType/>
      </UserInfo>
    </SharedWithUsers>
  </documentManagement>
</p:properties>
</file>

<file path=customXml/itemProps1.xml><?xml version="1.0" encoding="utf-8"?>
<ds:datastoreItem xmlns:ds="http://schemas.openxmlformats.org/officeDocument/2006/customXml" ds:itemID="{44A2FEF6-7ABC-474D-BDC6-916EE9C340F2}">
  <ds:schemaRefs>
    <ds:schemaRef ds:uri="http://schemas.microsoft.com/sharepoint/v3/contenttype/forms"/>
  </ds:schemaRefs>
</ds:datastoreItem>
</file>

<file path=customXml/itemProps2.xml><?xml version="1.0" encoding="utf-8"?>
<ds:datastoreItem xmlns:ds="http://schemas.openxmlformats.org/officeDocument/2006/customXml" ds:itemID="{63C615F7-9621-4E81-9D87-513D5FAC34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2a62a1-688d-4eef-a5ff-f48dc6810390"/>
    <ds:schemaRef ds:uri="43311834-68c0-48e8-b8f1-7cfe37156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63D63C-2CDF-45E8-86FC-0EBBC3696EEB}">
  <ds:schemaRefs>
    <ds:schemaRef ds:uri="http://schemas.microsoft.com/office/2006/metadata/properties"/>
    <ds:schemaRef ds:uri="http://schemas.microsoft.com/office/infopath/2007/PartnerControls"/>
    <ds:schemaRef ds:uri="e32a62a1-688d-4eef-a5ff-f48dc6810390"/>
    <ds:schemaRef ds:uri="43311834-68c0-48e8-b8f1-7cfe371563c1"/>
  </ds:schemaRefs>
</ds:datastoreItem>
</file>

<file path=docProps/app.xml><?xml version="1.0" encoding="utf-8"?>
<Properties xmlns="http://schemas.openxmlformats.org/officeDocument/2006/extended-properties" xmlns:vt="http://schemas.openxmlformats.org/officeDocument/2006/docPropsVTypes">
  <Template>Office Theme</Template>
  <TotalTime>867</TotalTime>
  <Words>662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Vitrano, Deana M</dc:creator>
  <cp:lastModifiedBy>Vaida, Vinay</cp:lastModifiedBy>
  <cp:revision>63</cp:revision>
  <cp:lastPrinted>2019-11-19T17:54:50Z</cp:lastPrinted>
  <dcterms:created xsi:type="dcterms:W3CDTF">2019-11-12T16:19:56Z</dcterms:created>
  <dcterms:modified xsi:type="dcterms:W3CDTF">2025-01-05T17:13:21Z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0x010100AE0148CE03E12C4A97B128A60B4E5ABD</vt:lpwstr>
  </property>
  <property fmtid="{D5CDD505-2E9C-101B-9397-08002B2CF9AE}" pid="3" name="MediaServiceImageTags">
    <vt:lpwstr/>
  </property>
</Properties>
</file>