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65" r:id="rId5"/>
    <p:sldId id="310" r:id="rId6"/>
    <p:sldId id="311" r:id="rId7"/>
    <p:sldId id="313" r:id="rId8"/>
    <p:sldId id="312" r:id="rId9"/>
    <p:sldId id="314" r:id="rId10"/>
    <p:sldId id="315" r:id="rId11"/>
    <p:sldId id="316" r:id="rId12"/>
    <p:sldId id="318" r:id="rId13"/>
    <p:sldId id="319" r:id="rId14"/>
  </p:sldIdLst>
  <p:sldSz cx="12188825" cy="6858000"/>
  <p:notesSz cx="6858000" cy="9144000"/>
  <p:custDataLst>
    <p:tags r:id="rId17"/>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36" autoAdjust="0"/>
    <p:restoredTop sz="94629" autoAdjust="0"/>
  </p:normalViewPr>
  <p:slideViewPr>
    <p:cSldViewPr showGuides="1">
      <p:cViewPr varScale="1">
        <p:scale>
          <a:sx n="68" d="100"/>
          <a:sy n="68" d="100"/>
        </p:scale>
        <p:origin x="-726"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F5070-780E-43E2-A8C2-83E7A3B204D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BAEA9DA-B091-467B-BD1F-75A3E7718B64}">
      <dgm:prSet/>
      <dgm:spPr/>
      <dgm:t>
        <a:bodyPr/>
        <a:lstStyle/>
        <a:p>
          <a:pPr rtl="0"/>
          <a:r>
            <a:rPr lang="en-US" b="1" i="1" dirty="0" smtClean="0"/>
            <a:t>A fun fact about APJ Abdul </a:t>
          </a:r>
          <a:r>
            <a:rPr lang="en-US" b="1" i="1" dirty="0" err="1" smtClean="0"/>
            <a:t>Kalam</a:t>
          </a:r>
          <a:r>
            <a:rPr lang="en-US" b="1" i="1" dirty="0" smtClean="0"/>
            <a:t> is that although he was a Muslim, he was also a strict vegetarian.</a:t>
          </a:r>
          <a:endParaRPr lang="en-US" b="1" i="1" dirty="0"/>
        </a:p>
      </dgm:t>
    </dgm:pt>
    <dgm:pt modelId="{DFF7BDD9-5D5D-4FC8-8294-8CE868B025D8}" type="parTrans" cxnId="{18AF7D8C-654C-4836-B73D-D9687C790F23}">
      <dgm:prSet/>
      <dgm:spPr/>
      <dgm:t>
        <a:bodyPr/>
        <a:lstStyle/>
        <a:p>
          <a:endParaRPr lang="en-US"/>
        </a:p>
      </dgm:t>
    </dgm:pt>
    <dgm:pt modelId="{9CE8FF56-D5C3-49FB-B0A7-68BBEE7A71AF}" type="sibTrans" cxnId="{18AF7D8C-654C-4836-B73D-D9687C790F23}">
      <dgm:prSet/>
      <dgm:spPr/>
      <dgm:t>
        <a:bodyPr/>
        <a:lstStyle/>
        <a:p>
          <a:endParaRPr lang="en-US"/>
        </a:p>
      </dgm:t>
    </dgm:pt>
    <dgm:pt modelId="{DB04DF81-E58E-4A90-B1DA-CFB250D4B3D5}" type="pres">
      <dgm:prSet presAssocID="{9DBF5070-780E-43E2-A8C2-83E7A3B204DE}" presName="Name0" presStyleCnt="0">
        <dgm:presLayoutVars>
          <dgm:chPref val="3"/>
          <dgm:dir/>
          <dgm:animLvl val="lvl"/>
          <dgm:resizeHandles/>
        </dgm:presLayoutVars>
      </dgm:prSet>
      <dgm:spPr/>
    </dgm:pt>
    <dgm:pt modelId="{82B85F0E-9208-4D60-939F-6FB23D4491A8}" type="pres">
      <dgm:prSet presAssocID="{EBAEA9DA-B091-467B-BD1F-75A3E7718B64}" presName="horFlow" presStyleCnt="0"/>
      <dgm:spPr/>
    </dgm:pt>
    <dgm:pt modelId="{4EB1ACC8-0A9E-423D-A81C-B70BF850943C}" type="pres">
      <dgm:prSet presAssocID="{EBAEA9DA-B091-467B-BD1F-75A3E7718B64}" presName="bigChev" presStyleLbl="node1" presStyleIdx="0" presStyleCnt="1" custScaleX="122782" custLinFactNeighborX="-1819" custLinFactNeighborY="47726"/>
      <dgm:spPr/>
    </dgm:pt>
  </dgm:ptLst>
  <dgm:cxnLst>
    <dgm:cxn modelId="{E896A95A-7DED-40C7-B78D-CD4E77655C7F}" type="presOf" srcId="{EBAEA9DA-B091-467B-BD1F-75A3E7718B64}" destId="{4EB1ACC8-0A9E-423D-A81C-B70BF850943C}" srcOrd="0" destOrd="0" presId="urn:microsoft.com/office/officeart/2005/8/layout/lProcess3"/>
    <dgm:cxn modelId="{9889615D-6AC0-4A34-91FA-870B99D9B689}" type="presOf" srcId="{9DBF5070-780E-43E2-A8C2-83E7A3B204DE}" destId="{DB04DF81-E58E-4A90-B1DA-CFB250D4B3D5}" srcOrd="0" destOrd="0" presId="urn:microsoft.com/office/officeart/2005/8/layout/lProcess3"/>
    <dgm:cxn modelId="{18AF7D8C-654C-4836-B73D-D9687C790F23}" srcId="{9DBF5070-780E-43E2-A8C2-83E7A3B204DE}" destId="{EBAEA9DA-B091-467B-BD1F-75A3E7718B64}" srcOrd="0" destOrd="0" parTransId="{DFF7BDD9-5D5D-4FC8-8294-8CE868B025D8}" sibTransId="{9CE8FF56-D5C3-49FB-B0A7-68BBEE7A71AF}"/>
    <dgm:cxn modelId="{2BFB7177-C995-41F8-84E6-0564C86C1849}" type="presParOf" srcId="{DB04DF81-E58E-4A90-B1DA-CFB250D4B3D5}" destId="{82B85F0E-9208-4D60-939F-6FB23D4491A8}" srcOrd="0" destOrd="0" presId="urn:microsoft.com/office/officeart/2005/8/layout/lProcess3"/>
    <dgm:cxn modelId="{4220BDC5-4E1E-49AE-BED1-3164B733DF21}" type="presParOf" srcId="{82B85F0E-9208-4D60-939F-6FB23D4491A8}" destId="{4EB1ACC8-0A9E-423D-A81C-B70BF850943C}" srcOrd="0" destOrd="0" presId="urn:microsoft.com/office/officeart/2005/8/layout/l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pPr rtl="0"/>
              <a:t>20/09/2018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pPr rtl="0"/>
              <a:t>‹#›</a:t>
            </a:fld>
            <a:endParaRPr lang="en-GB" dirty="0"/>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20/09/2018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pPr rtl="0"/>
              <a:t>‹#›</a:t>
            </a:fld>
            <a:endParaRPr lang="en-GB" noProof="0" dirty="0"/>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a:t>
            </a:fld>
            <a:endParaRPr lang="en-GB" dirty="0"/>
          </a:p>
        </p:txBody>
      </p:sp>
    </p:spTree>
    <p:extLst>
      <p:ext uri="{BB962C8B-B14F-4D97-AF65-F5344CB8AC3E}">
        <p14:creationId xmlns:p14="http://schemas.microsoft.com/office/powerpoint/2010/main" xmlns="" val="227517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2</a:t>
            </a:fld>
            <a:endParaRPr lang="en-GB" dirty="0"/>
          </a:p>
        </p:txBody>
      </p:sp>
    </p:spTree>
    <p:extLst>
      <p:ext uri="{BB962C8B-B14F-4D97-AF65-F5344CB8AC3E}">
        <p14:creationId xmlns:p14="http://schemas.microsoft.com/office/powerpoint/2010/main" xmlns="" val="322294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6</a:t>
            </a:fld>
            <a:endParaRPr lang="en-GB" dirty="0"/>
          </a:p>
        </p:txBody>
      </p:sp>
    </p:spTree>
    <p:extLst>
      <p:ext uri="{BB962C8B-B14F-4D97-AF65-F5344CB8AC3E}">
        <p14:creationId xmlns:p14="http://schemas.microsoft.com/office/powerpoint/2010/main" xmlns="" val="345346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7</a:t>
            </a:fld>
            <a:endParaRPr lang="en-GB" dirty="0"/>
          </a:p>
        </p:txBody>
      </p:sp>
    </p:spTree>
    <p:extLst>
      <p:ext uri="{BB962C8B-B14F-4D97-AF65-F5344CB8AC3E}">
        <p14:creationId xmlns:p14="http://schemas.microsoft.com/office/powerpoint/2010/main" xmlns="" val="4377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8</a:t>
            </a:fld>
            <a:endParaRPr lang="en-GB" dirty="0"/>
          </a:p>
        </p:txBody>
      </p:sp>
    </p:spTree>
    <p:extLst>
      <p:ext uri="{BB962C8B-B14F-4D97-AF65-F5344CB8AC3E}">
        <p14:creationId xmlns:p14="http://schemas.microsoft.com/office/powerpoint/2010/main" xmlns="" val="205444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9</a:t>
            </a:fld>
            <a:endParaRPr lang="en-GB" dirty="0"/>
          </a:p>
        </p:txBody>
      </p:sp>
    </p:spTree>
    <p:extLst>
      <p:ext uri="{BB962C8B-B14F-4D97-AF65-F5344CB8AC3E}">
        <p14:creationId xmlns:p14="http://schemas.microsoft.com/office/powerpoint/2010/main" xmlns="" val="378946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10</a:t>
            </a:fld>
            <a:endParaRPr lang="en-GB" dirty="0"/>
          </a:p>
        </p:txBody>
      </p:sp>
    </p:spTree>
    <p:extLst>
      <p:ext uri="{BB962C8B-B14F-4D97-AF65-F5344CB8AC3E}">
        <p14:creationId xmlns:p14="http://schemas.microsoft.com/office/powerpoint/2010/main" xmlns="" val="3220955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20/09/2018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20/09/2018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20/09/2018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20/09/2018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20/09/2018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20/09/2018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20/09/2018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20/09/2018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pPr rtl="0"/>
              <a:t>‹#›</a:t>
            </a:fld>
            <a:endParaRPr lang="en-US" noProof="0" dirty="0"/>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20/09/2018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20/09/2018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20/09/2018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rtlCol="0"/>
          <a:lstStyle/>
          <a:p>
            <a:pPr algn="ctr"/>
            <a:r>
              <a:rPr lang="en-US" b="1" dirty="0" smtClean="0">
                <a:latin typeface="Times New Roman" pitchFamily="18" charset="0"/>
                <a:cs typeface="Times New Roman" pitchFamily="18" charset="0"/>
              </a:rPr>
              <a:t>A. P. J. Abdul </a:t>
            </a:r>
            <a:r>
              <a:rPr lang="en-US" b="1" dirty="0" err="1" smtClean="0">
                <a:latin typeface="Times New Roman" pitchFamily="18" charset="0"/>
                <a:cs typeface="Times New Roman" pitchFamily="18" charset="0"/>
              </a:rPr>
              <a:t>Kalam</a:t>
            </a:r>
            <a:endParaRPr lang="en-US" b="1" dirty="0">
              <a:latin typeface="Times New Roman" pitchFamily="18" charset="0"/>
              <a:cs typeface="Times New Roman" pitchFamily="18" charset="0"/>
            </a:endParaRPr>
          </a:p>
        </p:txBody>
      </p:sp>
      <p:sp>
        <p:nvSpPr>
          <p:cNvPr id="4" name="Subtitle 3"/>
          <p:cNvSpPr>
            <a:spLocks noGrp="1"/>
          </p:cNvSpPr>
          <p:nvPr>
            <p:ph type="subTitle" idx="1"/>
          </p:nvPr>
        </p:nvSpPr>
        <p:spPr/>
        <p:txBody>
          <a:bodyPr rtlCol="0"/>
          <a:lstStyle/>
          <a:p>
            <a:pPr rtl="0"/>
            <a:endParaRPr lang="it-IT" dirty="0"/>
          </a:p>
        </p:txBody>
      </p:sp>
      <p:sp>
        <p:nvSpPr>
          <p:cNvPr id="5" name="Oval 4"/>
          <p:cNvSpPr/>
          <p:nvPr/>
        </p:nvSpPr>
        <p:spPr>
          <a:xfrm>
            <a:off x="8951932" y="285728"/>
            <a:ext cx="3000396" cy="3071834"/>
          </a:xfrm>
          <a:prstGeom prst="ellipse">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p:txBody>
          <a:bodyPr rtlCol="0"/>
          <a:lstStyle/>
          <a:p>
            <a:r>
              <a:rPr lang="en-GB" dirty="0"/>
              <a:t>Add a Slide Title - 5</a:t>
            </a:r>
            <a:endParaRPr lang="en-US" dirty="0"/>
          </a:p>
        </p:txBody>
      </p:sp>
      <p:sp>
        <p:nvSpPr>
          <p:cNvPr id="4" name="Text Placeholder 3"/>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xmlns="" val="110850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65190" y="428604"/>
            <a:ext cx="10144196" cy="1371600"/>
          </a:xfrm>
        </p:spPr>
        <p:txBody>
          <a:bodyPr rtlCol="0">
            <a:normAutofit fontScale="90000"/>
          </a:bodyPr>
          <a:lstStyle/>
          <a:p>
            <a:r>
              <a:rPr lang="en-US" sz="5200" b="1" i="1" dirty="0" err="1" smtClean="0">
                <a:solidFill>
                  <a:srgbClr val="FF9933"/>
                </a:solidFill>
                <a:latin typeface="Times New Roman" pitchFamily="18" charset="0"/>
                <a:cs typeface="Times New Roman" pitchFamily="18" charset="0"/>
              </a:rPr>
              <a:t>Avul</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Pakir</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Jainulabdeen</a:t>
            </a:r>
            <a:r>
              <a:rPr lang="en-US" sz="5200" b="1" i="1" dirty="0" smtClean="0">
                <a:solidFill>
                  <a:srgbClr val="FF9933"/>
                </a:solidFill>
                <a:latin typeface="Times New Roman" pitchFamily="18" charset="0"/>
                <a:cs typeface="Times New Roman" pitchFamily="18" charset="0"/>
              </a:rPr>
              <a:t> Abdul </a:t>
            </a:r>
            <a:r>
              <a:rPr lang="en-US" sz="5200" b="1" i="1" dirty="0" err="1" smtClean="0">
                <a:solidFill>
                  <a:srgbClr val="FF9933"/>
                </a:solidFill>
                <a:latin typeface="Times New Roman" pitchFamily="18" charset="0"/>
                <a:cs typeface="Times New Roman" pitchFamily="18" charset="0"/>
              </a:rPr>
              <a:t>Kalam</a:t>
            </a:r>
            <a:r>
              <a:rPr lang="en-US" sz="4000" b="1" i="1" dirty="0" smtClean="0">
                <a:solidFill>
                  <a:srgbClr val="FF9933"/>
                </a:solidFill>
              </a:rPr>
              <a:t> </a:t>
            </a:r>
            <a:r>
              <a:rPr lang="en-US" dirty="0" smtClean="0"/>
              <a:t/>
            </a:r>
            <a:br>
              <a:rPr lang="en-US" dirty="0" smtClean="0"/>
            </a:br>
            <a:endParaRPr lang="en-US" dirty="0"/>
          </a:p>
        </p:txBody>
      </p:sp>
      <p:sp>
        <p:nvSpPr>
          <p:cNvPr id="14" name="Content Placeholder 13"/>
          <p:cNvSpPr>
            <a:spLocks noGrp="1"/>
          </p:cNvSpPr>
          <p:nvPr>
            <p:ph idx="1"/>
          </p:nvPr>
        </p:nvSpPr>
        <p:spPr>
          <a:xfrm>
            <a:off x="879438" y="2428869"/>
            <a:ext cx="10501386" cy="3571900"/>
          </a:xfrm>
        </p:spPr>
        <p:txBody>
          <a:bodyPr rtlCol="0">
            <a:normAutofit/>
          </a:bodyPr>
          <a:lstStyle/>
          <a:p>
            <a:pPr>
              <a:buFont typeface="Wingdings" pitchFamily="2" charset="2"/>
              <a:buChar char="Ø"/>
            </a:pPr>
            <a:r>
              <a:rPr lang="en-US" dirty="0" smtClean="0"/>
              <a:t> </a:t>
            </a:r>
            <a:r>
              <a:rPr lang="en-US" sz="3000" dirty="0" smtClean="0">
                <a:latin typeface="Times New Roman" pitchFamily="18" charset="0"/>
                <a:cs typeface="Times New Roman" pitchFamily="18" charset="0"/>
              </a:rPr>
              <a:t>Abdul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born </a:t>
            </a:r>
            <a:r>
              <a:rPr lang="en-US" sz="3000" dirty="0" smtClean="0">
                <a:solidFill>
                  <a:srgbClr val="FFFF00"/>
                </a:solidFill>
                <a:latin typeface="Times New Roman" pitchFamily="18" charset="0"/>
                <a:cs typeface="Times New Roman" pitchFamily="18" charset="0"/>
              </a:rPr>
              <a:t>October 15</a:t>
            </a:r>
            <a:r>
              <a:rPr lang="en-US" sz="3000" dirty="0" smtClean="0">
                <a:latin typeface="Times New Roman" pitchFamily="18" charset="0"/>
                <a:cs typeface="Times New Roman" pitchFamily="18" charset="0"/>
              </a:rPr>
              <a:t>, </a:t>
            </a:r>
            <a:r>
              <a:rPr lang="en-US" sz="3000" dirty="0" smtClean="0">
                <a:solidFill>
                  <a:srgbClr val="FFFF00"/>
                </a:solidFill>
                <a:latin typeface="Times New Roman" pitchFamily="18" charset="0"/>
                <a:cs typeface="Times New Roman" pitchFamily="18" charset="0"/>
              </a:rPr>
              <a:t>1931</a:t>
            </a:r>
            <a:r>
              <a:rPr lang="en-US" sz="3000" dirty="0" smtClean="0">
                <a:latin typeface="Times New Roman" pitchFamily="18" charset="0"/>
                <a:cs typeface="Times New Roman" pitchFamily="18" charset="0"/>
              </a:rPr>
              <a:t>, into a poor family and     raised in </a:t>
            </a:r>
            <a:r>
              <a:rPr lang="en-US" sz="3000" dirty="0" err="1" smtClean="0">
                <a:solidFill>
                  <a:srgbClr val="FFFF00"/>
                </a:solidFill>
                <a:latin typeface="Times New Roman" pitchFamily="18" charset="0"/>
                <a:cs typeface="Times New Roman" pitchFamily="18" charset="0"/>
              </a:rPr>
              <a:t>Rameswaram</a:t>
            </a:r>
            <a:r>
              <a:rPr lang="en-US" sz="3000" dirty="0" smtClean="0">
                <a:latin typeface="Times New Roman" pitchFamily="18" charset="0"/>
                <a:cs typeface="Times New Roman" pitchFamily="18" charset="0"/>
              </a:rPr>
              <a:t> in the state of Tamil Nadu. In </a:t>
            </a:r>
            <a:r>
              <a:rPr lang="en-US" sz="3000" dirty="0" err="1" smtClean="0">
                <a:latin typeface="Times New Roman" pitchFamily="18" charset="0"/>
                <a:cs typeface="Times New Roman" pitchFamily="18" charset="0"/>
              </a:rPr>
              <a:t>india</a:t>
            </a: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His father had only one boat to support his family.</a:t>
            </a:r>
          </a:p>
          <a:p>
            <a:pPr>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a hardworking boy right from the beginning.</a:t>
            </a:r>
            <a:r>
              <a:rPr lang="en-US" sz="3000" dirty="0" smtClean="0"/>
              <a:t> </a:t>
            </a:r>
            <a:r>
              <a:rPr lang="en-US" sz="3000" dirty="0" smtClean="0">
                <a:latin typeface="Times New Roman" pitchFamily="18" charset="0"/>
                <a:cs typeface="Times New Roman" pitchFamily="18" charset="0"/>
              </a:rPr>
              <a:t> At the tender age of five, </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28" y="571480"/>
            <a:ext cx="8786874" cy="1857388"/>
          </a:xfrm>
        </p:spPr>
        <p:txBody>
          <a:bodyPr>
            <a:normAutofit/>
          </a:bodyPr>
          <a:lstStyle/>
          <a:p>
            <a:pPr marL="457200" indent="-457200">
              <a:lnSpc>
                <a:spcPct val="150000"/>
              </a:lnSpc>
              <a:buFont typeface="Wingdings" pitchFamily="2" charset="2"/>
              <a:buChar char="Ø"/>
            </a:pPr>
            <a:r>
              <a:rPr lang="en-US" sz="2400" dirty="0" smtClean="0">
                <a:latin typeface="Times New Roman" pitchFamily="18" charset="0"/>
                <a:cs typeface="Times New Roman" pitchFamily="18" charset="0"/>
              </a:rPr>
              <a:t>He’s started selling newspapers to help his father support the family. He did this job in the evenings after school. He also spent a great deal of time on his studies.</a:t>
            </a: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2665388" y="2786058"/>
            <a:ext cx="5929354" cy="3429024"/>
          </a:xfrm>
          <a:blipFill>
            <a:blip r:embed="rId2"/>
            <a:stretch>
              <a:fillRect/>
            </a:stretch>
          </a:blipFill>
        </p:spPr>
        <p:txBody>
          <a:bodyPr>
            <a:normAutofit/>
          </a:bodyPr>
          <a:lstStyle/>
          <a:p>
            <a:pPr marL="514350" indent="-514350">
              <a:lnSpc>
                <a:spcPct val="150000"/>
              </a:lnSpc>
            </a:pPr>
            <a:endParaRPr lang="en-US" sz="3000"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190" y="214290"/>
            <a:ext cx="10215634" cy="3724292"/>
          </a:xfrm>
        </p:spPr>
        <p:txBody>
          <a:bodyPr>
            <a:normAutofit fontScale="90000"/>
          </a:bodyPr>
          <a:lstStyle/>
          <a:p>
            <a:pPr marL="514350" indent="-514350" algn="just">
              <a:lnSpc>
                <a:spcPct val="150000"/>
              </a:lnSpc>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fascinated by physics and mathematics.</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900" dirty="0" err="1" smtClean="0">
                <a:latin typeface="Times New Roman" pitchFamily="18" charset="0"/>
                <a:cs typeface="Times New Roman" pitchFamily="18" charset="0"/>
              </a:rPr>
              <a:t>Kalam</a:t>
            </a:r>
            <a:r>
              <a:rPr lang="en-US" sz="3900" dirty="0" smtClean="0">
                <a:latin typeface="Times New Roman" pitchFamily="18" charset="0"/>
                <a:cs typeface="Times New Roman" pitchFamily="18" charset="0"/>
              </a:rPr>
              <a:t> completed his graduation from Saint Joseph’s College, </a:t>
            </a:r>
            <a:r>
              <a:rPr lang="en-US" sz="3900" dirty="0" err="1" smtClean="0">
                <a:solidFill>
                  <a:srgbClr val="FFFF00"/>
                </a:solidFill>
                <a:latin typeface="Times New Roman" pitchFamily="18" charset="0"/>
                <a:cs typeface="Times New Roman" pitchFamily="18" charset="0"/>
              </a:rPr>
              <a:t>Trichurapally</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1954</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1955</a:t>
            </a:r>
            <a:r>
              <a:rPr lang="en-US" sz="3900" dirty="0" smtClean="0">
                <a:latin typeface="Times New Roman" pitchFamily="18" charset="0"/>
                <a:cs typeface="Times New Roman" pitchFamily="18" charset="0"/>
              </a:rPr>
              <a:t>, he enrolled at the Madras Institute of Technology.</a:t>
            </a:r>
            <a:endParaRPr lang="en-US" sz="3900" dirty="0">
              <a:latin typeface="Times New Roman" pitchFamily="18" charset="0"/>
              <a:cs typeface="Times New Roman" pitchFamily="18" charset="0"/>
            </a:endParaRPr>
          </a:p>
        </p:txBody>
      </p:sp>
      <p:sp>
        <p:nvSpPr>
          <p:cNvPr id="3" name="Subtitle 2"/>
          <p:cNvSpPr>
            <a:spLocks noGrp="1"/>
          </p:cNvSpPr>
          <p:nvPr>
            <p:ph type="subTitle" idx="1"/>
          </p:nvPr>
        </p:nvSpPr>
        <p:spPr>
          <a:xfrm>
            <a:off x="4022710" y="4214818"/>
            <a:ext cx="4429157" cy="2286016"/>
          </a:xfrm>
          <a:blipFill>
            <a:blip r:embed="rId2"/>
            <a:stretch>
              <a:fillRect/>
            </a:stretch>
          </a:blipFill>
        </p:spPr>
        <p:txBody>
          <a:bodyPr/>
          <a:lstStyle/>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124" y="642918"/>
            <a:ext cx="10072758" cy="1152524"/>
          </a:xfrm>
        </p:spPr>
        <p:txBody>
          <a:bodyPr>
            <a:normAutofit fontScale="90000"/>
          </a:bodyPr>
          <a:lstStyle/>
          <a:p>
            <a:pPr algn="ctr">
              <a:lnSpc>
                <a:spcPct val="150000"/>
              </a:lnSpc>
              <a:buFont typeface="Wingdings" pitchFamily="2" charset="2"/>
              <a:buChar char="Ø"/>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missed an opportunity to become a fighter pilot for the  </a:t>
            </a:r>
            <a:r>
              <a:rPr lang="en-US" sz="3000" dirty="0" smtClean="0">
                <a:solidFill>
                  <a:srgbClr val="FFFF00"/>
                </a:solidFill>
                <a:latin typeface="Times New Roman" pitchFamily="18" charset="0"/>
                <a:cs typeface="Times New Roman" pitchFamily="18" charset="0"/>
              </a:rPr>
              <a:t>Indian Air force</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3" name="Subtitle 2"/>
          <p:cNvSpPr>
            <a:spLocks noGrp="1"/>
          </p:cNvSpPr>
          <p:nvPr>
            <p:ph type="subTitle" idx="1"/>
          </p:nvPr>
        </p:nvSpPr>
        <p:spPr>
          <a:xfrm>
            <a:off x="808000" y="2571744"/>
            <a:ext cx="10358510" cy="3500462"/>
          </a:xfrm>
        </p:spPr>
        <p:txBody>
          <a:bodyPr>
            <a:normAutofit/>
          </a:bodyPr>
          <a:lstStyle/>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 He Was On The Ninth Spot On The List,</a:t>
            </a:r>
            <a:r>
              <a:rPr lang="en-US" sz="2400" cap="none" dirty="0" smtClean="0">
                <a:solidFill>
                  <a:schemeClr val="tx1"/>
                </a:solidFill>
                <a:latin typeface="Times New Roman" pitchFamily="18" charset="0"/>
                <a:cs typeface="Times New Roman" pitchFamily="18" charset="0"/>
              </a:rPr>
              <a:t> And There  Were Only Eight Openings</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The First Eight Shortlisted Candidates Were Recruited.</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In </a:t>
            </a:r>
            <a:r>
              <a:rPr lang="en-US" sz="2400" cap="none" dirty="0" smtClean="0">
                <a:solidFill>
                  <a:srgbClr val="FFFF00"/>
                </a:solidFill>
                <a:latin typeface="Times New Roman" pitchFamily="18" charset="0"/>
                <a:cs typeface="Times New Roman" pitchFamily="18" charset="0"/>
              </a:rPr>
              <a:t>1960</a:t>
            </a:r>
            <a:r>
              <a:rPr lang="en-US" sz="2400" cap="none" dirty="0" smtClean="0">
                <a:solidFill>
                  <a:schemeClr val="tx1"/>
                </a:solidFill>
                <a:latin typeface="Times New Roman" pitchFamily="18" charset="0"/>
                <a:cs typeface="Times New Roman" pitchFamily="18" charset="0"/>
              </a:rPr>
              <a:t>, </a:t>
            </a:r>
            <a:r>
              <a:rPr lang="en-US" sz="2400" cap="none" dirty="0" err="1" smtClean="0">
                <a:solidFill>
                  <a:schemeClr val="tx1"/>
                </a:solidFill>
                <a:latin typeface="Times New Roman" pitchFamily="18" charset="0"/>
                <a:cs typeface="Times New Roman" pitchFamily="18" charset="0"/>
              </a:rPr>
              <a:t>Kalam</a:t>
            </a:r>
            <a:r>
              <a:rPr lang="en-US" sz="2400" cap="none" dirty="0" smtClean="0">
                <a:solidFill>
                  <a:schemeClr val="tx1"/>
                </a:solidFill>
                <a:latin typeface="Times New Roman" pitchFamily="18" charset="0"/>
                <a:cs typeface="Times New Roman" pitchFamily="18" charset="0"/>
              </a:rPr>
              <a:t> Became Involved With (DRDO)’s Aeronautical Development Establishment.</a:t>
            </a:r>
          </a:p>
          <a:p>
            <a:pPr>
              <a:lnSpc>
                <a:spcPct val="150000"/>
              </a:lnSpc>
              <a:buFont typeface="Wingdings" pitchFamily="2" charset="2"/>
              <a:buChar char="Ø"/>
            </a:pPr>
            <a:endParaRPr lang="en-US" sz="2400" cap="none"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66" y="3571876"/>
            <a:ext cx="8692399" cy="1690686"/>
          </a:xfrm>
        </p:spPr>
        <p:txBody>
          <a:bodyPr rtlCol="0">
            <a:norm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Kalam</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was known as the ‘</a:t>
            </a:r>
            <a:r>
              <a:rPr lang="en-US" sz="2400" dirty="0" smtClean="0">
                <a:solidFill>
                  <a:srgbClr val="FFFF00"/>
                </a:solidFill>
                <a:latin typeface="Times New Roman" pitchFamily="18" charset="0"/>
                <a:cs typeface="Times New Roman" pitchFamily="18" charset="0"/>
              </a:rPr>
              <a:t>Missile Man</a:t>
            </a:r>
            <a:r>
              <a:rPr lang="en-US" sz="2400" dirty="0" smtClean="0">
                <a:latin typeface="Times New Roman" pitchFamily="18" charset="0"/>
                <a:cs typeface="Times New Roman" pitchFamily="18" charset="0"/>
              </a:rPr>
              <a:t>’ of India due to his continued, successful work with ballistic missiles and launch vehicle technology.</a:t>
            </a:r>
            <a:endParaRPr lang="en-US" sz="2400" dirty="0">
              <a:latin typeface="Times New Roman" pitchFamily="18" charset="0"/>
              <a:cs typeface="Times New Roman" pitchFamily="18" charset="0"/>
            </a:endParaRPr>
          </a:p>
        </p:txBody>
      </p:sp>
      <p:sp>
        <p:nvSpPr>
          <p:cNvPr id="3" name="Text Placeholder 2"/>
          <p:cNvSpPr>
            <a:spLocks noGrp="1"/>
          </p:cNvSpPr>
          <p:nvPr>
            <p:ph type="body" idx="1"/>
          </p:nvPr>
        </p:nvSpPr>
        <p:spPr>
          <a:xfrm>
            <a:off x="1236628" y="1214422"/>
            <a:ext cx="10358510" cy="1857388"/>
          </a:xfrm>
        </p:spPr>
        <p:txBody>
          <a:bodyPr rtlCol="0"/>
          <a:lstStyle/>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 </a:t>
            </a:r>
            <a:r>
              <a:rPr lang="en-US" sz="2500" cap="none" dirty="0" smtClean="0">
                <a:solidFill>
                  <a:schemeClr val="tx1"/>
                </a:solidFill>
                <a:latin typeface="Times New Roman" pitchFamily="18" charset="0"/>
                <a:cs typeface="Times New Roman" pitchFamily="18" charset="0"/>
              </a:rPr>
              <a:t>In </a:t>
            </a:r>
            <a:r>
              <a:rPr lang="en-US" sz="2500" cap="none" dirty="0" smtClean="0">
                <a:solidFill>
                  <a:srgbClr val="FFFF00"/>
                </a:solidFill>
                <a:latin typeface="Times New Roman" pitchFamily="18" charset="0"/>
                <a:cs typeface="Times New Roman" pitchFamily="18" charset="0"/>
              </a:rPr>
              <a:t>1969</a:t>
            </a:r>
            <a:r>
              <a:rPr lang="en-US" sz="2500" cap="none" dirty="0" smtClean="0">
                <a:solidFill>
                  <a:schemeClr val="tx1"/>
                </a:solidFill>
                <a:latin typeface="Times New Roman" pitchFamily="18" charset="0"/>
                <a:cs typeface="Times New Roman" pitchFamily="18" charset="0"/>
              </a:rPr>
              <a:t>, </a:t>
            </a:r>
            <a:r>
              <a:rPr lang="en-US" sz="2500" cap="none" dirty="0" err="1" smtClean="0">
                <a:solidFill>
                  <a:schemeClr val="tx1"/>
                </a:solidFill>
                <a:latin typeface="Times New Roman" pitchFamily="18" charset="0"/>
                <a:cs typeface="Times New Roman" pitchFamily="18" charset="0"/>
              </a:rPr>
              <a:t>Kalam</a:t>
            </a:r>
            <a:r>
              <a:rPr lang="en-US" sz="2500" cap="none" dirty="0" smtClean="0">
                <a:solidFill>
                  <a:schemeClr val="tx1"/>
                </a:solidFill>
                <a:latin typeface="Times New Roman" pitchFamily="18" charset="0"/>
                <a:cs typeface="Times New Roman" pitchFamily="18" charset="0"/>
              </a:rPr>
              <a:t> Was Made The Project Director For Satellite    Launch Vehicles And Was Shifted To ISRO</a:t>
            </a:r>
          </a:p>
          <a:p>
            <a:pPr>
              <a:lnSpc>
                <a:spcPct val="150000"/>
              </a:lnSpc>
            </a:pPr>
            <a:r>
              <a:rPr lang="en-US" sz="2500" cap="none" dirty="0" smtClean="0">
                <a:solidFill>
                  <a:schemeClr val="tx1"/>
                </a:solidFill>
                <a:latin typeface="Times New Roman" pitchFamily="18" charset="0"/>
                <a:cs typeface="Times New Roman" pitchFamily="18" charset="0"/>
              </a:rPr>
              <a:t> </a:t>
            </a:r>
            <a:r>
              <a:rPr lang="en-US" sz="2500" cap="none" dirty="0" smtClean="0">
                <a:solidFill>
                  <a:schemeClr val="tx1"/>
                </a:solidFill>
                <a:latin typeface="Times New Roman" pitchFamily="18" charset="0"/>
                <a:cs typeface="Times New Roman" pitchFamily="18" charset="0"/>
              </a:rPr>
              <a:t>    (“</a:t>
            </a:r>
            <a:r>
              <a:rPr lang="en-US" sz="2400" dirty="0" smtClean="0">
                <a:solidFill>
                  <a:srgbClr val="FFFF00"/>
                </a:solidFill>
                <a:latin typeface="Times New Roman" pitchFamily="18" charset="0"/>
                <a:cs typeface="Times New Roman" pitchFamily="18" charset="0"/>
              </a:rPr>
              <a:t>Indian </a:t>
            </a:r>
            <a:r>
              <a:rPr lang="en-US" sz="2400" dirty="0" smtClean="0">
                <a:solidFill>
                  <a:srgbClr val="FFFF00"/>
                </a:solidFill>
                <a:latin typeface="Times New Roman" pitchFamily="18" charset="0"/>
                <a:cs typeface="Times New Roman" pitchFamily="18" charset="0"/>
              </a:rPr>
              <a:t>Space Research </a:t>
            </a:r>
            <a:r>
              <a:rPr lang="en-US" sz="2400" dirty="0" smtClean="0">
                <a:solidFill>
                  <a:srgbClr val="FFFF00"/>
                </a:solidFill>
                <a:latin typeface="Times New Roman" pitchFamily="18" charset="0"/>
                <a:cs typeface="Times New Roman" pitchFamily="18" charset="0"/>
              </a:rPr>
              <a:t>Organization</a:t>
            </a:r>
            <a:r>
              <a:rPr lang="en-US" sz="2400" dirty="0" smtClean="0">
                <a:solidFill>
                  <a:schemeClr val="tx1"/>
                </a:solidFill>
                <a:latin typeface="Times New Roman" pitchFamily="18" charset="0"/>
                <a:cs typeface="Times New Roman" pitchFamily="18" charset="0"/>
              </a:rPr>
              <a:t>”</a:t>
            </a:r>
            <a:r>
              <a:rPr lang="en-US" sz="2500" cap="none" dirty="0" smtClean="0">
                <a:solidFill>
                  <a:schemeClr val="tx1"/>
                </a:solidFill>
                <a:latin typeface="Times New Roman" pitchFamily="18" charset="0"/>
                <a:cs typeface="Times New Roman" pitchFamily="18" charset="0"/>
              </a:rPr>
              <a:t>)</a:t>
            </a:r>
            <a:endParaRPr lang="en-US" sz="2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478160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08066" y="1214422"/>
            <a:ext cx="9644130" cy="4643470"/>
          </a:xfrm>
        </p:spPr>
        <p:txBody>
          <a:bodyPr>
            <a:no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Kalam</a:t>
            </a:r>
            <a:r>
              <a:rPr lang="en-US" sz="2400" dirty="0" smtClean="0">
                <a:latin typeface="Times New Roman" pitchFamily="18" charset="0"/>
                <a:cs typeface="Times New Roman" pitchFamily="18" charset="0"/>
              </a:rPr>
              <a:t> was honored with many awards, including the highest civilian award in the country, the </a:t>
            </a:r>
            <a:r>
              <a:rPr lang="en-US" sz="2400" dirty="0" smtClean="0">
                <a:solidFill>
                  <a:srgbClr val="FFFF00"/>
                </a:solidFill>
                <a:latin typeface="Times New Roman" pitchFamily="18" charset="0"/>
                <a:cs typeface="Times New Roman" pitchFamily="18" charset="0"/>
              </a:rPr>
              <a:t>Bharat </a:t>
            </a:r>
            <a:r>
              <a:rPr lang="en-US" sz="2400" dirty="0" err="1" smtClean="0">
                <a:solidFill>
                  <a:srgbClr val="FFFF00"/>
                </a:solidFill>
                <a:latin typeface="Times New Roman" pitchFamily="18" charset="0"/>
                <a:cs typeface="Times New Roman" pitchFamily="18" charset="0"/>
              </a:rPr>
              <a:t>Ratna</a:t>
            </a:r>
            <a:r>
              <a:rPr lang="en-US" sz="2400" dirty="0" smtClean="0">
                <a:latin typeface="Times New Roman" pitchFamily="18" charset="0"/>
                <a:cs typeface="Times New Roman" pitchFamily="18" charset="0"/>
              </a:rPr>
              <a:t> (1997). His other awards include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Bhushan</a:t>
            </a:r>
            <a:r>
              <a:rPr lang="en-US" sz="2400" dirty="0" smtClean="0">
                <a:solidFill>
                  <a:srgbClr val="FFFF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(1981) and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Vibhushan</a:t>
            </a:r>
            <a:r>
              <a:rPr lang="en-US" sz="2400" dirty="0" smtClean="0">
                <a:latin typeface="Times New Roman" pitchFamily="18" charset="0"/>
                <a:cs typeface="Times New Roman" pitchFamily="18" charset="0"/>
              </a:rPr>
              <a:t> (1990)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became the President of the largest democracy of the </a:t>
            </a:r>
            <a:r>
              <a:rPr lang="en-US" sz="3000" dirty="0" smtClean="0">
                <a:latin typeface="Times New Roman" pitchFamily="18" charset="0"/>
                <a:cs typeface="Times New Roman" pitchFamily="18" charset="0"/>
              </a:rPr>
              <a:t> world </a:t>
            </a:r>
            <a:r>
              <a:rPr lang="en-US" sz="3000" dirty="0" smtClean="0">
                <a:latin typeface="Times New Roman" pitchFamily="18" charset="0"/>
                <a:cs typeface="Times New Roman" pitchFamily="18" charset="0"/>
              </a:rPr>
              <a:t>–India – on July </a:t>
            </a:r>
            <a:r>
              <a:rPr lang="en-US" sz="3000" dirty="0" smtClean="0">
                <a:latin typeface="Times New Roman" pitchFamily="18" charset="0"/>
                <a:cs typeface="Times New Roman" pitchFamily="18" charset="0"/>
              </a:rPr>
              <a:t>25, From (</a:t>
            </a:r>
            <a:r>
              <a:rPr lang="en-US" sz="3000" dirty="0" smtClean="0">
                <a:solidFill>
                  <a:srgbClr val="FFFF00"/>
                </a:solidFill>
                <a:latin typeface="Times New Roman" pitchFamily="18" charset="0"/>
                <a:cs typeface="Times New Roman" pitchFamily="18" charset="0"/>
              </a:rPr>
              <a:t>2002 to 2007</a:t>
            </a:r>
            <a:r>
              <a:rPr lang="en-US" sz="3000"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p>
        </p:txBody>
      </p:sp>
    </p:spTree>
    <p:extLst>
      <p:ext uri="{BB962C8B-B14F-4D97-AF65-F5344CB8AC3E}">
        <p14:creationId xmlns:p14="http://schemas.microsoft.com/office/powerpoint/2010/main" xmlns="" val="2681425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9504" y="4214818"/>
            <a:ext cx="9144001" cy="1657352"/>
          </a:xfrm>
          <a:prstGeom prst="rect">
            <a:avLst/>
          </a:prstGeom>
          <a:effectLst>
            <a:glow rad="139700">
              <a:schemeClr val="accent2">
                <a:satMod val="175000"/>
                <a:alpha val="40000"/>
              </a:schemeClr>
            </a:glow>
            <a:outerShdw blurRad="50800" dist="38100" dir="5400000" algn="t" rotWithShape="0">
              <a:prstClr val="black">
                <a:alpha val="40000"/>
              </a:prstClr>
            </a:outerShdw>
          </a:effectLst>
        </p:spPr>
        <p:txBody>
          <a:bodyPr vert="horz" lIns="91440" tIns="45720" rIns="91440" bIns="45720" rtlCol="0" anchor="b">
            <a:normAutofit fontScale="97500"/>
          </a:bodyPr>
          <a:lstStyle/>
          <a:p>
            <a:pPr lvl="0">
              <a:lnSpc>
                <a:spcPct val="150000"/>
              </a:lnSpc>
              <a:spcBef>
                <a:spcPct val="0"/>
              </a:spcBef>
              <a:buFont typeface="Wingdings" pitchFamily="2" charset="2"/>
              <a:buChar char="Ø"/>
            </a:pPr>
            <a:r>
              <a:rPr lang="en-US" sz="3200" dirty="0" smtClean="0"/>
              <a:t> </a:t>
            </a:r>
            <a:r>
              <a:rPr lang="en-US" sz="3200" dirty="0" err="1" smtClean="0">
                <a:latin typeface="Times New Roman" pitchFamily="18" charset="0"/>
                <a:cs typeface="Times New Roman" pitchFamily="18" charset="0"/>
              </a:rPr>
              <a:t>Kalam</a:t>
            </a:r>
            <a:r>
              <a:rPr lang="en-US" sz="3200" dirty="0" smtClean="0">
                <a:latin typeface="Times New Roman" pitchFamily="18" charset="0"/>
                <a:cs typeface="Times New Roman" pitchFamily="18" charset="0"/>
              </a:rPr>
              <a:t> is the first unmarried president and scientist in India.</a:t>
            </a:r>
            <a:endParaRPr kumimoji="0" lang="en-US" sz="3600" b="0" i="0" u="none" strike="noStrike" kern="1200" cap="none" spc="100" normalizeH="0" baseline="0" noProof="0" dirty="0">
              <a:ln>
                <a:noFill/>
              </a:ln>
              <a:solidFill>
                <a:schemeClr val="tx2">
                  <a:lumMod val="90000"/>
                </a:schemeClr>
              </a:solidFill>
              <a:effectLst/>
              <a:uLnTx/>
              <a:uFillTx/>
              <a:latin typeface="Times New Roman" pitchFamily="18" charset="0"/>
              <a:ea typeface="+mj-ea"/>
              <a:cs typeface="Times New Roman" pitchFamily="18" charset="0"/>
            </a:endParaRPr>
          </a:p>
        </p:txBody>
      </p:sp>
      <p:graphicFrame>
        <p:nvGraphicFramePr>
          <p:cNvPr id="5" name="Diagram 4"/>
          <p:cNvGraphicFramePr/>
          <p:nvPr/>
        </p:nvGraphicFramePr>
        <p:xfrm>
          <a:off x="1308066" y="785794"/>
          <a:ext cx="9929882" cy="3143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90506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18" y="785794"/>
            <a:ext cx="9144001" cy="2800360"/>
          </a:xfrm>
        </p:spPr>
        <p:txBody>
          <a:bodyPr rtlCol="0">
            <a:normAutofit/>
          </a:bodyPr>
          <a:lstStyle/>
          <a:p>
            <a:pPr>
              <a:lnSpc>
                <a:spcPct val="150000"/>
              </a:lnSpc>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followed only one cricketer on his Twitter account – VVS </a:t>
            </a:r>
            <a:r>
              <a:rPr lang="en-US" sz="3000" dirty="0" err="1" smtClean="0">
                <a:latin typeface="Times New Roman" pitchFamily="18" charset="0"/>
                <a:cs typeface="Times New Roman" pitchFamily="18" charset="0"/>
              </a:rPr>
              <a:t>Laxman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followed a total of 38 people on this social media account.</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651371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234</Words>
  <Application>Microsoft Office PowerPoint</Application>
  <PresentationFormat>Custom</PresentationFormat>
  <Paragraphs>26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tf02895261</vt:lpstr>
      <vt:lpstr>A. P. J. Abdul Kalam</vt:lpstr>
      <vt:lpstr>Avul Pakir Jainulabdeen Abdul Kalam  </vt:lpstr>
      <vt:lpstr>He’s started selling newspapers to help his father support the family. He did this job in the evenings after school. He also spent a great deal of time on his studies.</vt:lpstr>
      <vt:lpstr>Kalam was fascinated by physics and mathematics.   Kalam completed his graduation from Saint Joseph’s College, Trichurapally in 1954. In 1955, he enrolled at the Madras Institute of Technology.</vt:lpstr>
      <vt:lpstr> Kalam missed an opportunity to become a fighter pilot for the  Indian Air force.</vt:lpstr>
      <vt:lpstr> Kalam was known as the ‘Missile Man’ of India due to his continued, successful work with ballistic missiles and launch vehicle technology.</vt:lpstr>
      <vt:lpstr>  Kalam was honored with many awards, including the highest civilian award in the country, the Bharat Ratna (1997). His other awards include Padma Bhushan  (1981) and Padma Vibhushan (1990)   Kalam became the President of the largest democracy of the  world –India – on July 25, From (2002 to 2007)  </vt:lpstr>
      <vt:lpstr>Slide 8</vt:lpstr>
      <vt:lpstr>Kalam followed only one cricketer on his Twitter account – VVS Laxman. Kalam followed a total of 38 people on this social media account.</vt:lpstr>
      <vt:lpstr>Add a Slide Title - 5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2018-09-19T13:03:25Z</dcterms:created>
  <dcterms:modified xsi:type="dcterms:W3CDTF">2018-09-20T16:36:00Z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