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15" autoAdjust="0"/>
  </p:normalViewPr>
  <p:slideViewPr>
    <p:cSldViewPr>
      <p:cViewPr varScale="1">
        <p:scale>
          <a:sx n="64" d="100"/>
          <a:sy n="64" d="100"/>
        </p:scale>
        <p:origin x="-134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A0F672A-1C3A-4349-ABB2-FCD7699BD906}" type="datetimeFigureOut">
              <a:rPr lang="en-US" smtClean="0"/>
              <a:t>9/18/2018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AC1EFC5-4DA6-43B0-BD76-BCAC68ED838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0F672A-1C3A-4349-ABB2-FCD7699BD906}"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1EFC5-4DA6-43B0-BD76-BCAC68ED838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0F672A-1C3A-4349-ABB2-FCD7699BD906}"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1EFC5-4DA6-43B0-BD76-BCAC68ED838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0F672A-1C3A-4349-ABB2-FCD7699BD906}"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1EFC5-4DA6-43B0-BD76-BCAC68ED838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A0F672A-1C3A-4349-ABB2-FCD7699BD906}"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1EFC5-4DA6-43B0-BD76-BCAC68ED838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0F672A-1C3A-4349-ABB2-FCD7699BD906}" type="datetimeFigureOut">
              <a:rPr lang="en-US" smtClean="0"/>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1EFC5-4DA6-43B0-BD76-BCAC68ED838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A0F672A-1C3A-4349-ABB2-FCD7699BD906}" type="datetimeFigureOut">
              <a:rPr lang="en-US" smtClean="0"/>
              <a:t>9/18/2018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C1EFC5-4DA6-43B0-BD76-BCAC68ED838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A0F672A-1C3A-4349-ABB2-FCD7699BD906}" type="datetimeFigureOut">
              <a:rPr lang="en-US" smtClean="0"/>
              <a:t>9/18/2018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C1EFC5-4DA6-43B0-BD76-BCAC68ED838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0F672A-1C3A-4349-ABB2-FCD7699BD906}" type="datetimeFigureOut">
              <a:rPr lang="en-US" smtClean="0"/>
              <a:t>9/18/2018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C1EFC5-4DA6-43B0-BD76-BCAC68ED838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0F672A-1C3A-4349-ABB2-FCD7699BD906}" type="datetimeFigureOut">
              <a:rPr lang="en-US" smtClean="0"/>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1EFC5-4DA6-43B0-BD76-BCAC68ED838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A0F672A-1C3A-4349-ABB2-FCD7699BD906}" type="datetimeFigureOut">
              <a:rPr lang="en-US" smtClean="0"/>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AC1EFC5-4DA6-43B0-BD76-BCAC68ED8382}"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A0F672A-1C3A-4349-ABB2-FCD7699BD906}" type="datetimeFigureOut">
              <a:rPr lang="en-US" smtClean="0"/>
              <a:t>9/18/2018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AC1EFC5-4DA6-43B0-BD76-BCAC68ED8382}"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8794" y="500042"/>
            <a:ext cx="5786478" cy="1000131"/>
          </a:xfrm>
        </p:spPr>
        <p:txBody>
          <a:bodyPr/>
          <a:lstStyle/>
          <a:p>
            <a:r>
              <a:rPr lang="en-US" dirty="0" smtClean="0">
                <a:solidFill>
                  <a:schemeClr val="tx1"/>
                </a:solidFill>
                <a:effectLst>
                  <a:outerShdw blurRad="38100" dist="38100" dir="2700000" algn="tl">
                    <a:srgbClr val="000000">
                      <a:alpha val="43137"/>
                    </a:srgbClr>
                  </a:outerShdw>
                </a:effectLst>
              </a:rPr>
              <a:t>A. P. J. Abdul </a:t>
            </a:r>
            <a:r>
              <a:rPr lang="en-US" dirty="0" err="1" smtClean="0">
                <a:solidFill>
                  <a:schemeClr val="tx1"/>
                </a:solidFill>
                <a:effectLst>
                  <a:outerShdw blurRad="38100" dist="38100" dir="2700000" algn="tl">
                    <a:srgbClr val="000000">
                      <a:alpha val="43137"/>
                    </a:srgbClr>
                  </a:outerShdw>
                </a:effectLst>
              </a:rPr>
              <a:t>Kalam</a:t>
            </a:r>
            <a:endParaRPr lang="en-US" dirty="0">
              <a:solidFill>
                <a:schemeClr val="tx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571736" y="2428868"/>
            <a:ext cx="3673220" cy="3000396"/>
          </a:xfrm>
          <a:blipFill>
            <a:blip r:embed="rId2" cstate="print"/>
            <a:stretch>
              <a:fillRect/>
            </a:stretch>
          </a:blipFill>
        </p:spPr>
        <p:txBody>
          <a:bodyPr/>
          <a:lstStyle/>
          <a:p>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08"/>
            <a:ext cx="8229600" cy="1143000"/>
          </a:xfrm>
        </p:spPr>
        <p:txBody>
          <a:bodyPr>
            <a:normAutofit fontScale="90000"/>
          </a:bodyPr>
          <a:lstStyle/>
          <a:p>
            <a:r>
              <a:rPr lang="en-US" dirty="0" smtClean="0"/>
              <a:t>Career as a scientist</a:t>
            </a:r>
            <a:br>
              <a:rPr lang="en-US" dirty="0" smtClean="0"/>
            </a:br>
            <a:endParaRPr lang="en-US" dirty="0"/>
          </a:p>
        </p:txBody>
      </p:sp>
      <p:sp>
        <p:nvSpPr>
          <p:cNvPr id="3" name="Content Placeholder 2"/>
          <p:cNvSpPr>
            <a:spLocks noGrp="1"/>
          </p:cNvSpPr>
          <p:nvPr>
            <p:ph idx="1"/>
          </p:nvPr>
        </p:nvSpPr>
        <p:spPr/>
        <p:txBody>
          <a:bodyPr>
            <a:noAutofit/>
          </a:bodyPr>
          <a:lstStyle/>
          <a:p>
            <a:r>
              <a:rPr lang="en-US" sz="1900" dirty="0" smtClean="0"/>
              <a:t>After graduating from the Madras Institute of Technology in 1960, </a:t>
            </a:r>
            <a:r>
              <a:rPr lang="en-US" sz="1900" dirty="0" err="1" smtClean="0"/>
              <a:t>Kalam</a:t>
            </a:r>
            <a:r>
              <a:rPr lang="en-US" sz="1900" dirty="0" smtClean="0"/>
              <a:t> joined the Aeronautical Development Establishment of the </a:t>
            </a:r>
            <a:r>
              <a:rPr lang="en-US" sz="1900" dirty="0" err="1" smtClean="0"/>
              <a:t>Defence</a:t>
            </a:r>
            <a:r>
              <a:rPr lang="en-US" sz="1900" dirty="0" smtClean="0"/>
              <a:t> Research and Development </a:t>
            </a:r>
            <a:r>
              <a:rPr lang="en-US" sz="1900" dirty="0" err="1" smtClean="0"/>
              <a:t>Organisation</a:t>
            </a:r>
            <a:r>
              <a:rPr lang="en-US" sz="1900" dirty="0" smtClean="0"/>
              <a:t> (by Press Information Bureau, Government of India) as a scientist after becoming a member of the </a:t>
            </a:r>
            <a:r>
              <a:rPr lang="en-US" sz="1900" dirty="0" err="1" smtClean="0"/>
              <a:t>Defence</a:t>
            </a:r>
            <a:r>
              <a:rPr lang="en-US" sz="1900" dirty="0" smtClean="0"/>
              <a:t> Research &amp; Development Service (DRDS). He started his career by designing a small hovercraft, but remained unconvinced by his choice of a job at DRDO.[26] </a:t>
            </a:r>
            <a:r>
              <a:rPr lang="en-US" sz="1900" dirty="0" err="1" smtClean="0"/>
              <a:t>Kalam</a:t>
            </a:r>
            <a:r>
              <a:rPr lang="en-US" sz="1900" dirty="0" smtClean="0"/>
              <a:t> was also part of the INCOSPAR committee working under </a:t>
            </a:r>
            <a:r>
              <a:rPr lang="en-US" sz="1900" dirty="0" err="1" smtClean="0"/>
              <a:t>Vikram</a:t>
            </a:r>
            <a:r>
              <a:rPr lang="en-US" sz="1900" dirty="0" smtClean="0"/>
              <a:t> Sarabhai, the renowned space scientist.[13] In 1969, </a:t>
            </a:r>
            <a:r>
              <a:rPr lang="en-US" sz="1900" dirty="0" err="1" smtClean="0"/>
              <a:t>Kalam</a:t>
            </a:r>
            <a:r>
              <a:rPr lang="en-US" sz="1900" dirty="0" smtClean="0"/>
              <a:t> was transferred to the Indian Space Research </a:t>
            </a:r>
            <a:r>
              <a:rPr lang="en-US" sz="1900" dirty="0" err="1" smtClean="0"/>
              <a:t>Organisation</a:t>
            </a:r>
            <a:r>
              <a:rPr lang="en-US" sz="1900" dirty="0" smtClean="0"/>
              <a:t> (ISRO) where he was the project director of India's first Satellite Launch Vehicle (SLV-III) which successfully deployed the </a:t>
            </a:r>
            <a:r>
              <a:rPr lang="en-US" sz="1900" dirty="0" err="1" smtClean="0"/>
              <a:t>Rohini</a:t>
            </a:r>
            <a:r>
              <a:rPr lang="en-US" sz="1900" dirty="0" smtClean="0"/>
              <a:t> satellite in near-earth orbit in July 1980; </a:t>
            </a:r>
            <a:r>
              <a:rPr lang="en-US" sz="1900" dirty="0" err="1" smtClean="0"/>
              <a:t>Kalam</a:t>
            </a:r>
            <a:r>
              <a:rPr lang="en-US" sz="1900" dirty="0" smtClean="0"/>
              <a:t> had first started work on an expandable rocket project independently at DRDO in 1965.[1] In 1969, </a:t>
            </a:r>
            <a:r>
              <a:rPr lang="en-US" sz="1900" dirty="0" err="1" smtClean="0"/>
              <a:t>Kalam</a:t>
            </a:r>
            <a:r>
              <a:rPr lang="en-US" sz="1900" dirty="0" smtClean="0"/>
              <a:t> received the government's approval and expanded the </a:t>
            </a:r>
            <a:r>
              <a:rPr lang="en-US" sz="1900" dirty="0" err="1" smtClean="0"/>
              <a:t>programme</a:t>
            </a:r>
            <a:r>
              <a:rPr lang="en-US" sz="1900" dirty="0" smtClean="0"/>
              <a:t> to include more engineers.</a:t>
            </a:r>
            <a:endParaRPr lang="en-US" sz="1900" dirty="0"/>
          </a:p>
        </p:txBody>
      </p:sp>
    </p:spTree>
  </p:cSld>
  <p:clrMapOvr>
    <a:masterClrMapping/>
  </p:clrMapOvr>
  <p:transition>
    <p:check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928670"/>
            <a:ext cx="9144000" cy="5929330"/>
          </a:xfrm>
        </p:spPr>
        <p:txBody>
          <a:bodyPr/>
          <a:lstStyle/>
          <a:p>
            <a:endParaRPr lang="en-US" dirty="0"/>
          </a:p>
        </p:txBody>
      </p:sp>
      <p:sp>
        <p:nvSpPr>
          <p:cNvPr id="4" name="Rectangle 3"/>
          <p:cNvSpPr/>
          <p:nvPr/>
        </p:nvSpPr>
        <p:spPr>
          <a:xfrm>
            <a:off x="0" y="0"/>
            <a:ext cx="9144000"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cover dir="l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928670"/>
            <a:ext cx="8229600" cy="1143000"/>
          </a:xfrm>
        </p:spPr>
        <p:txBody>
          <a:bodyPr>
            <a:normAutofit fontScale="90000"/>
          </a:bodyPr>
          <a:lstStyle/>
          <a:p>
            <a:r>
              <a:rPr lang="en-US" sz="3900" dirty="0" err="1" smtClean="0"/>
              <a:t>Avul</a:t>
            </a:r>
            <a:r>
              <a:rPr lang="en-US" sz="3900" dirty="0" smtClean="0"/>
              <a:t> </a:t>
            </a:r>
            <a:r>
              <a:rPr lang="en-US" sz="3900" dirty="0" err="1" smtClean="0"/>
              <a:t>Pakir</a:t>
            </a:r>
            <a:r>
              <a:rPr lang="en-US" sz="3900" dirty="0" smtClean="0"/>
              <a:t> </a:t>
            </a:r>
            <a:r>
              <a:rPr lang="en-US" sz="3900" dirty="0" err="1" smtClean="0"/>
              <a:t>Jainulabdeen</a:t>
            </a:r>
            <a:r>
              <a:rPr lang="en-US" sz="3900" dirty="0" smtClean="0"/>
              <a:t> Abdul </a:t>
            </a:r>
            <a:r>
              <a:rPr lang="en-US" sz="3900" dirty="0" err="1" smtClean="0"/>
              <a:t>Kalam</a:t>
            </a:r>
            <a:r>
              <a:rPr lang="en-US" sz="3900" dirty="0" smtClean="0"/>
              <a:t> </a:t>
            </a:r>
            <a:r>
              <a:rPr lang="en-US" dirty="0" smtClean="0"/>
              <a:t/>
            </a:r>
            <a:br>
              <a:rPr lang="en-US" dirty="0" smtClean="0"/>
            </a:br>
            <a:endParaRPr lang="en-US" dirty="0"/>
          </a:p>
        </p:txBody>
      </p:sp>
      <p:sp>
        <p:nvSpPr>
          <p:cNvPr id="3" name="Content Placeholder 2"/>
          <p:cNvSpPr>
            <a:spLocks noGrp="1"/>
          </p:cNvSpPr>
          <p:nvPr>
            <p:ph idx="1"/>
          </p:nvPr>
        </p:nvSpPr>
        <p:spPr>
          <a:xfrm>
            <a:off x="457200" y="1935480"/>
            <a:ext cx="8043890" cy="4708230"/>
          </a:xfrm>
        </p:spPr>
        <p:txBody>
          <a:bodyPr>
            <a:noAutofit/>
          </a:bodyPr>
          <a:lstStyle/>
          <a:p>
            <a:pPr algn="just"/>
            <a:r>
              <a:rPr lang="en-US" sz="2200" dirty="0" smtClean="0">
                <a:ea typeface="Tahoma" pitchFamily="34" charset="0"/>
                <a:cs typeface="Times New Roman" pitchFamily="18" charset="0"/>
              </a:rPr>
              <a:t>                             Was </a:t>
            </a:r>
            <a:r>
              <a:rPr lang="en-US" sz="2200" dirty="0" smtClean="0">
                <a:ea typeface="Tahoma" pitchFamily="34" charset="0"/>
                <a:cs typeface="Times New Roman" pitchFamily="18" charset="0"/>
              </a:rPr>
              <a:t>an Indian scientist </a:t>
            </a:r>
            <a:r>
              <a:rPr lang="en-US" sz="2200" dirty="0" smtClean="0">
                <a:ea typeface="Tahoma" pitchFamily="34" charset="0"/>
                <a:cs typeface="Times New Roman" pitchFamily="18" charset="0"/>
              </a:rPr>
              <a:t>as </a:t>
            </a:r>
            <a:r>
              <a:rPr lang="en-US" sz="2200" dirty="0" smtClean="0">
                <a:ea typeface="Tahoma" pitchFamily="34" charset="0"/>
                <a:cs typeface="Times New Roman" pitchFamily="18" charset="0"/>
              </a:rPr>
              <a:t>the 11th President of India from </a:t>
            </a:r>
            <a:r>
              <a:rPr lang="en-US" sz="2200" dirty="0" smtClean="0">
                <a:ea typeface="Tahoma" pitchFamily="34" charset="0"/>
                <a:cs typeface="Times New Roman" pitchFamily="18" charset="0"/>
              </a:rPr>
              <a:t>(2002 </a:t>
            </a:r>
            <a:r>
              <a:rPr lang="en-US" sz="2200" dirty="0" smtClean="0">
                <a:ea typeface="Tahoma" pitchFamily="34" charset="0"/>
                <a:cs typeface="Times New Roman" pitchFamily="18" charset="0"/>
              </a:rPr>
              <a:t>to </a:t>
            </a:r>
            <a:r>
              <a:rPr lang="en-US" sz="2200" dirty="0" smtClean="0">
                <a:ea typeface="Tahoma" pitchFamily="34" charset="0"/>
                <a:cs typeface="Times New Roman" pitchFamily="18" charset="0"/>
              </a:rPr>
              <a:t>2007) </a:t>
            </a:r>
            <a:r>
              <a:rPr lang="en-US" sz="2200" dirty="0" smtClean="0">
                <a:ea typeface="Tahoma" pitchFamily="34" charset="0"/>
                <a:cs typeface="Times New Roman" pitchFamily="18" charset="0"/>
              </a:rPr>
              <a:t>He was born and raised in </a:t>
            </a:r>
            <a:r>
              <a:rPr lang="en-US" sz="2200" dirty="0" err="1" smtClean="0">
                <a:ea typeface="Tahoma" pitchFamily="34" charset="0"/>
                <a:cs typeface="Times New Roman" pitchFamily="18" charset="0"/>
              </a:rPr>
              <a:t>Rameswaram</a:t>
            </a:r>
            <a:r>
              <a:rPr lang="en-US" sz="2200" dirty="0" smtClean="0">
                <a:ea typeface="Tahoma" pitchFamily="34" charset="0"/>
                <a:cs typeface="Times New Roman" pitchFamily="18" charset="0"/>
              </a:rPr>
              <a:t>, Tamil Nadu and studied physics and aerospace engineering. He spent the next four decades as a scientist and science </a:t>
            </a:r>
            <a:r>
              <a:rPr lang="en-US" sz="2200" dirty="0" smtClean="0">
                <a:ea typeface="Tahoma" pitchFamily="34" charset="0"/>
                <a:cs typeface="Times New Roman" pitchFamily="18" charset="0"/>
              </a:rPr>
              <a:t>administrator</a:t>
            </a:r>
            <a:r>
              <a:rPr lang="en-US" sz="2200" dirty="0" smtClean="0">
                <a:ea typeface="Tahoma" pitchFamily="34" charset="0"/>
                <a:cs typeface="Times New Roman" pitchFamily="18" charset="0"/>
              </a:rPr>
              <a:t>, mainly at the </a:t>
            </a:r>
            <a:r>
              <a:rPr lang="en-US" sz="2200" dirty="0" err="1" smtClean="0">
                <a:ea typeface="Tahoma" pitchFamily="34" charset="0"/>
                <a:cs typeface="Times New Roman" pitchFamily="18" charset="0"/>
              </a:rPr>
              <a:t>Defence</a:t>
            </a:r>
            <a:r>
              <a:rPr lang="en-US" sz="2200" dirty="0" smtClean="0">
                <a:ea typeface="Tahoma" pitchFamily="34" charset="0"/>
                <a:cs typeface="Times New Roman" pitchFamily="18" charset="0"/>
              </a:rPr>
              <a:t> Research and Development </a:t>
            </a:r>
            <a:r>
              <a:rPr lang="en-US" sz="2200" dirty="0" err="1" smtClean="0">
                <a:ea typeface="Tahoma" pitchFamily="34" charset="0"/>
                <a:cs typeface="Times New Roman" pitchFamily="18" charset="0"/>
              </a:rPr>
              <a:t>Organisation</a:t>
            </a:r>
            <a:r>
              <a:rPr lang="en-US" sz="2200" dirty="0" smtClean="0">
                <a:ea typeface="Tahoma" pitchFamily="34" charset="0"/>
                <a:cs typeface="Times New Roman" pitchFamily="18" charset="0"/>
              </a:rPr>
              <a:t> (DRDO) and Indian Space Research </a:t>
            </a:r>
            <a:r>
              <a:rPr lang="en-US" sz="2200" dirty="0" err="1" smtClean="0">
                <a:ea typeface="Tahoma" pitchFamily="34" charset="0"/>
                <a:cs typeface="Times New Roman" pitchFamily="18" charset="0"/>
              </a:rPr>
              <a:t>Organisation</a:t>
            </a:r>
            <a:r>
              <a:rPr lang="en-US" sz="2200" dirty="0" smtClean="0">
                <a:ea typeface="Tahoma" pitchFamily="34" charset="0"/>
                <a:cs typeface="Times New Roman" pitchFamily="18" charset="0"/>
              </a:rPr>
              <a:t> (ISRO) and was intimately involved in India's civilian space </a:t>
            </a:r>
            <a:r>
              <a:rPr lang="en-US" sz="2200" dirty="0" err="1" smtClean="0">
                <a:ea typeface="Tahoma" pitchFamily="34" charset="0"/>
                <a:cs typeface="Times New Roman" pitchFamily="18" charset="0"/>
              </a:rPr>
              <a:t>programme</a:t>
            </a:r>
            <a:r>
              <a:rPr lang="en-US" sz="2200" dirty="0" smtClean="0">
                <a:ea typeface="Tahoma" pitchFamily="34" charset="0"/>
                <a:cs typeface="Times New Roman" pitchFamily="18" charset="0"/>
              </a:rPr>
              <a:t> and military missile development efforts.[1] He thus came to be known as the Missile Man of India for his work on the development of ballistic missile and launch vehicle technology.[2][3][4] He also played a pivotal </a:t>
            </a:r>
            <a:r>
              <a:rPr lang="en-US" sz="2200" dirty="0" err="1" smtClean="0">
                <a:ea typeface="Tahoma" pitchFamily="34" charset="0"/>
                <a:cs typeface="Times New Roman" pitchFamily="18" charset="0"/>
              </a:rPr>
              <a:t>organisational</a:t>
            </a:r>
            <a:r>
              <a:rPr lang="en-US" sz="2200" dirty="0" smtClean="0">
                <a:ea typeface="Tahoma" pitchFamily="34" charset="0"/>
                <a:cs typeface="Times New Roman" pitchFamily="18" charset="0"/>
              </a:rPr>
              <a:t>, technical, and political role in India's </a:t>
            </a:r>
            <a:r>
              <a:rPr lang="en-US" sz="2200" dirty="0" err="1" smtClean="0">
                <a:ea typeface="Tahoma" pitchFamily="34" charset="0"/>
                <a:cs typeface="Times New Roman" pitchFamily="18" charset="0"/>
              </a:rPr>
              <a:t>Pokhran</a:t>
            </a:r>
            <a:r>
              <a:rPr lang="en-US" sz="2200" dirty="0" smtClean="0">
                <a:ea typeface="Tahoma" pitchFamily="34" charset="0"/>
                <a:cs typeface="Times New Roman" pitchFamily="18" charset="0"/>
              </a:rPr>
              <a:t>-II nuclear tests in 1998, the first since the original nuclear test by India in 1974.[5]</a:t>
            </a:r>
            <a:endParaRPr lang="en-US" sz="2200" dirty="0">
              <a:ea typeface="Tahoma" pitchFamily="34" charset="0"/>
              <a:cs typeface="Times New Roman" pitchFamily="18" charset="0"/>
            </a:endParaRP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lstStyle/>
          <a:p>
            <a:endParaRPr lang="en-US" dirty="0"/>
          </a:p>
        </p:txBody>
      </p:sp>
      <p:sp>
        <p:nvSpPr>
          <p:cNvPr id="3" name="Content Placeholder 2"/>
          <p:cNvSpPr>
            <a:spLocks noGrp="1"/>
          </p:cNvSpPr>
          <p:nvPr>
            <p:ph idx="1"/>
          </p:nvPr>
        </p:nvSpPr>
        <p:spPr>
          <a:xfrm>
            <a:off x="428596" y="1714488"/>
            <a:ext cx="8229600" cy="4389120"/>
          </a:xfrm>
        </p:spPr>
        <p:txBody>
          <a:bodyPr/>
          <a:lstStyle/>
          <a:p>
            <a:r>
              <a:rPr lang="en-US" dirty="0" err="1" smtClean="0"/>
              <a:t>Kalam</a:t>
            </a:r>
            <a:r>
              <a:rPr lang="en-US" dirty="0" smtClean="0"/>
              <a:t> was elected as the 11th President of India in 2002 with the support of both the ruling </a:t>
            </a:r>
            <a:r>
              <a:rPr lang="en-US" dirty="0" err="1" smtClean="0"/>
              <a:t>Bharatiya</a:t>
            </a:r>
            <a:r>
              <a:rPr lang="en-US" dirty="0" smtClean="0"/>
              <a:t> </a:t>
            </a:r>
            <a:r>
              <a:rPr lang="en-US" dirty="0" err="1" smtClean="0"/>
              <a:t>Janata</a:t>
            </a:r>
            <a:r>
              <a:rPr lang="en-US" dirty="0" smtClean="0"/>
              <a:t> Party and the then-opposition Indian National Congress. Widely referred to as the "People's President",[6] he returned to his civilian life of education, writing and public service after a single term. He was a recipient of several prestigious awards, including the Bharat </a:t>
            </a:r>
            <a:r>
              <a:rPr lang="en-US" dirty="0" err="1" smtClean="0"/>
              <a:t>Ratna</a:t>
            </a:r>
            <a:r>
              <a:rPr lang="en-US" dirty="0" smtClean="0"/>
              <a:t>, India's highest civilian </a:t>
            </a:r>
            <a:r>
              <a:rPr lang="en-US" dirty="0" err="1" smtClean="0"/>
              <a:t>honour</a:t>
            </a:r>
            <a:r>
              <a:rPr lang="en-US" dirty="0" smtClean="0"/>
              <a:t>.</a:t>
            </a:r>
            <a:endParaRPr lang="en-US" dirty="0"/>
          </a:p>
        </p:txBody>
      </p:sp>
    </p:spTree>
  </p:cSld>
  <p:clrMapOvr>
    <a:masterClrMapping/>
  </p:clrMapOvr>
  <p:transition>
    <p:pull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While delivering a lecture at the Indian Institute of Management </a:t>
            </a:r>
            <a:r>
              <a:rPr lang="en-US" dirty="0" err="1" smtClean="0"/>
              <a:t>Shillong</a:t>
            </a:r>
            <a:r>
              <a:rPr lang="en-US" dirty="0" smtClean="0"/>
              <a:t>, </a:t>
            </a:r>
            <a:r>
              <a:rPr lang="en-US" dirty="0" err="1" smtClean="0"/>
              <a:t>Kalam</a:t>
            </a:r>
            <a:r>
              <a:rPr lang="en-US" dirty="0" smtClean="0"/>
              <a:t> collapsed and died from an apparent cardiac arrest on 27 July 2015, aged 83.[7] Thousands including national-level dignitaries attended the funeral ceremony held in his hometown of </a:t>
            </a:r>
            <a:r>
              <a:rPr lang="en-US" dirty="0" err="1" smtClean="0"/>
              <a:t>Rameshwaram</a:t>
            </a:r>
            <a:r>
              <a:rPr lang="en-US" dirty="0" smtClean="0"/>
              <a:t>, where he was buried with full state </a:t>
            </a:r>
            <a:r>
              <a:rPr lang="en-US" dirty="0" err="1" smtClean="0"/>
              <a:t>honours</a:t>
            </a:r>
            <a:r>
              <a:rPr lang="en-US" dirty="0" smtClean="0"/>
              <a:t>.[8]</a:t>
            </a:r>
            <a:endParaRPr lang="en-US" dirty="0"/>
          </a:p>
        </p:txBody>
      </p:sp>
    </p:spTree>
  </p:cSld>
  <p:clrMapOvr>
    <a:masterClrMapping/>
  </p:clrMapOvr>
  <p:transition>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Early life and education</a:t>
            </a:r>
            <a:br>
              <a:rPr lang="en-US" dirty="0" smtClean="0"/>
            </a:br>
            <a:endParaRPr lang="en-US" dirty="0"/>
          </a:p>
        </p:txBody>
      </p:sp>
      <p:sp>
        <p:nvSpPr>
          <p:cNvPr id="3" name="Content Placeholder 2"/>
          <p:cNvSpPr>
            <a:spLocks noGrp="1"/>
          </p:cNvSpPr>
          <p:nvPr>
            <p:ph idx="1"/>
          </p:nvPr>
        </p:nvSpPr>
        <p:spPr/>
        <p:txBody>
          <a:bodyPr>
            <a:noAutofit/>
          </a:bodyPr>
          <a:lstStyle/>
          <a:p>
            <a:r>
              <a:rPr lang="en-US" sz="1800" dirty="0" err="1" smtClean="0">
                <a:cs typeface="Times New Roman" pitchFamily="18" charset="0"/>
              </a:rPr>
              <a:t>Avul</a:t>
            </a:r>
            <a:r>
              <a:rPr lang="en-US" sz="1800" dirty="0" smtClean="0">
                <a:cs typeface="Times New Roman" pitchFamily="18" charset="0"/>
              </a:rPr>
              <a:t> </a:t>
            </a:r>
            <a:r>
              <a:rPr lang="en-US" sz="1800" dirty="0" err="1" smtClean="0">
                <a:cs typeface="Times New Roman" pitchFamily="18" charset="0"/>
              </a:rPr>
              <a:t>Pakir</a:t>
            </a:r>
            <a:r>
              <a:rPr lang="en-US" sz="1800" dirty="0" smtClean="0">
                <a:cs typeface="Times New Roman" pitchFamily="18" charset="0"/>
              </a:rPr>
              <a:t> </a:t>
            </a:r>
            <a:r>
              <a:rPr lang="en-US" sz="1800" dirty="0" err="1" smtClean="0">
                <a:cs typeface="Times New Roman" pitchFamily="18" charset="0"/>
              </a:rPr>
              <a:t>Jainulabdeen</a:t>
            </a:r>
            <a:r>
              <a:rPr lang="en-US" sz="1800" dirty="0" smtClean="0">
                <a:cs typeface="Times New Roman" pitchFamily="18" charset="0"/>
              </a:rPr>
              <a:t> Abdul </a:t>
            </a:r>
            <a:r>
              <a:rPr lang="en-US" sz="1800" dirty="0" err="1" smtClean="0">
                <a:cs typeface="Times New Roman" pitchFamily="18" charset="0"/>
              </a:rPr>
              <a:t>Kalam</a:t>
            </a:r>
            <a:r>
              <a:rPr lang="en-US" sz="1800" dirty="0" smtClean="0">
                <a:cs typeface="Times New Roman" pitchFamily="18" charset="0"/>
              </a:rPr>
              <a:t> was born on 15 October 1931 to a Tamil Muslim family in the pilgrimage centre of </a:t>
            </a:r>
            <a:r>
              <a:rPr lang="en-US" sz="1800" dirty="0" err="1" smtClean="0">
                <a:cs typeface="Times New Roman" pitchFamily="18" charset="0"/>
              </a:rPr>
              <a:t>Rameswaram</a:t>
            </a:r>
            <a:r>
              <a:rPr lang="en-US" sz="1800" dirty="0" smtClean="0">
                <a:cs typeface="Times New Roman" pitchFamily="18" charset="0"/>
              </a:rPr>
              <a:t> on </a:t>
            </a:r>
            <a:r>
              <a:rPr lang="en-US" sz="1800" dirty="0" err="1" smtClean="0">
                <a:cs typeface="Times New Roman" pitchFamily="18" charset="0"/>
              </a:rPr>
              <a:t>Pamban</a:t>
            </a:r>
            <a:r>
              <a:rPr lang="en-US" sz="1800" dirty="0" smtClean="0">
                <a:cs typeface="Times New Roman" pitchFamily="18" charset="0"/>
              </a:rPr>
              <a:t> Island, then in the Madras Presidency and now in the State of Tamil Nadu. His father </a:t>
            </a:r>
            <a:r>
              <a:rPr lang="en-US" sz="1800" dirty="0" err="1" smtClean="0">
                <a:cs typeface="Times New Roman" pitchFamily="18" charset="0"/>
              </a:rPr>
              <a:t>Jainulabdeen</a:t>
            </a:r>
            <a:r>
              <a:rPr lang="en-US" sz="1800" dirty="0" smtClean="0">
                <a:cs typeface="Times New Roman" pitchFamily="18" charset="0"/>
              </a:rPr>
              <a:t> was a boat owner and imam of a local mosque;[9] his mother </a:t>
            </a:r>
            <a:r>
              <a:rPr lang="en-US" sz="1800" dirty="0" err="1" smtClean="0">
                <a:cs typeface="Times New Roman" pitchFamily="18" charset="0"/>
              </a:rPr>
              <a:t>Ashiamma</a:t>
            </a:r>
            <a:r>
              <a:rPr lang="en-US" sz="1800" dirty="0" smtClean="0">
                <a:cs typeface="Times New Roman" pitchFamily="18" charset="0"/>
              </a:rPr>
              <a:t> was a </a:t>
            </a:r>
            <a:r>
              <a:rPr lang="en-US" sz="1800" dirty="0" smtClean="0">
                <a:cs typeface="Times New Roman" pitchFamily="18" charset="0"/>
              </a:rPr>
              <a:t>housewife </a:t>
            </a:r>
            <a:r>
              <a:rPr lang="en-US" sz="1800" dirty="0" smtClean="0">
                <a:cs typeface="Times New Roman" pitchFamily="18" charset="0"/>
              </a:rPr>
              <a:t>His father owned a ferry that took Hindu pilgrims back and forth between </a:t>
            </a:r>
            <a:r>
              <a:rPr lang="en-US" sz="1800" dirty="0" err="1" smtClean="0">
                <a:cs typeface="Times New Roman" pitchFamily="18" charset="0"/>
              </a:rPr>
              <a:t>Rameswaram</a:t>
            </a:r>
            <a:r>
              <a:rPr lang="en-US" sz="1800" dirty="0" smtClean="0">
                <a:cs typeface="Times New Roman" pitchFamily="18" charset="0"/>
              </a:rPr>
              <a:t> and the now uninhabited </a:t>
            </a:r>
            <a:r>
              <a:rPr lang="en-US" sz="1800" dirty="0" err="1" smtClean="0">
                <a:cs typeface="Times New Roman" pitchFamily="18" charset="0"/>
              </a:rPr>
              <a:t>Dhanushkodi</a:t>
            </a:r>
            <a:r>
              <a:rPr lang="en-US" sz="1800" dirty="0" smtClean="0">
                <a:cs typeface="Times New Roman" pitchFamily="18" charset="0"/>
              </a:rPr>
              <a:t>. </a:t>
            </a:r>
            <a:r>
              <a:rPr lang="en-US" sz="1800" dirty="0" err="1" smtClean="0">
                <a:cs typeface="Times New Roman" pitchFamily="18" charset="0"/>
              </a:rPr>
              <a:t>Kalam</a:t>
            </a:r>
            <a:r>
              <a:rPr lang="en-US" sz="1800" dirty="0" smtClean="0">
                <a:cs typeface="Times New Roman" pitchFamily="18" charset="0"/>
              </a:rPr>
              <a:t> </a:t>
            </a:r>
            <a:r>
              <a:rPr lang="en-US" sz="1800" dirty="0" smtClean="0">
                <a:cs typeface="Times New Roman" pitchFamily="18" charset="0"/>
              </a:rPr>
              <a:t>was the youngest of four brothers and one sister in his </a:t>
            </a:r>
            <a:r>
              <a:rPr lang="en-US" sz="1800" dirty="0" smtClean="0">
                <a:cs typeface="Times New Roman" pitchFamily="18" charset="0"/>
              </a:rPr>
              <a:t>family His </a:t>
            </a:r>
            <a:r>
              <a:rPr lang="en-US" sz="1800" dirty="0" smtClean="0">
                <a:cs typeface="Times New Roman" pitchFamily="18" charset="0"/>
              </a:rPr>
              <a:t>ancestors had been wealthy traders and landowners, with numerous properties and large tracts of land. Their business had involved trading groceries between the mainland and the island and to and from Sri Lanka, as well as ferrying pilgrims between the mainland and </a:t>
            </a:r>
            <a:r>
              <a:rPr lang="en-US" sz="1800" dirty="0" err="1" smtClean="0">
                <a:cs typeface="Times New Roman" pitchFamily="18" charset="0"/>
              </a:rPr>
              <a:t>Pamban</a:t>
            </a:r>
            <a:r>
              <a:rPr lang="en-US" sz="1800" dirty="0" smtClean="0">
                <a:cs typeface="Times New Roman" pitchFamily="18" charset="0"/>
              </a:rPr>
              <a:t>. As a result, the family acquired the title of "Mara </a:t>
            </a:r>
            <a:r>
              <a:rPr lang="en-US" sz="1800" dirty="0" err="1" smtClean="0">
                <a:cs typeface="Times New Roman" pitchFamily="18" charset="0"/>
              </a:rPr>
              <a:t>Kalam</a:t>
            </a:r>
            <a:r>
              <a:rPr lang="en-US" sz="1800" dirty="0" smtClean="0">
                <a:cs typeface="Times New Roman" pitchFamily="18" charset="0"/>
              </a:rPr>
              <a:t> </a:t>
            </a:r>
            <a:r>
              <a:rPr lang="en-US" sz="1800" dirty="0" err="1" smtClean="0">
                <a:cs typeface="Times New Roman" pitchFamily="18" charset="0"/>
              </a:rPr>
              <a:t>Iyakkivar</a:t>
            </a:r>
            <a:r>
              <a:rPr lang="en-US" sz="1800" dirty="0" smtClean="0">
                <a:cs typeface="Times New Roman" pitchFamily="18" charset="0"/>
              </a:rPr>
              <a:t>" (wooden boat </a:t>
            </a:r>
            <a:r>
              <a:rPr lang="en-US" sz="1800" dirty="0" err="1" smtClean="0">
                <a:cs typeface="Times New Roman" pitchFamily="18" charset="0"/>
              </a:rPr>
              <a:t>steerers</a:t>
            </a:r>
            <a:r>
              <a:rPr lang="en-US" sz="1800" dirty="0" smtClean="0">
                <a:cs typeface="Times New Roman" pitchFamily="18" charset="0"/>
              </a:rPr>
              <a:t>), </a:t>
            </a:r>
            <a:endParaRPr lang="en-US" sz="1800" dirty="0">
              <a:cs typeface="Times New Roman" pitchFamily="18" charset="0"/>
            </a:endParaRPr>
          </a:p>
        </p:txBody>
      </p:sp>
    </p:spTree>
  </p:cSld>
  <p:clrMapOvr>
    <a:masterClrMapping/>
  </p:clrMapOvr>
  <p:transition>
    <p:newsfla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err="1" smtClean="0"/>
              <a:t>Avul</a:t>
            </a:r>
            <a:r>
              <a:rPr lang="en-US" dirty="0" smtClean="0"/>
              <a:t> </a:t>
            </a:r>
            <a:r>
              <a:rPr lang="en-US" dirty="0" err="1" smtClean="0"/>
              <a:t>Pakir</a:t>
            </a:r>
            <a:r>
              <a:rPr lang="en-US" dirty="0" smtClean="0"/>
              <a:t> </a:t>
            </a:r>
            <a:r>
              <a:rPr lang="en-US" dirty="0" err="1" smtClean="0"/>
              <a:t>Jainulabdeen</a:t>
            </a:r>
            <a:r>
              <a:rPr lang="en-US" dirty="0" smtClean="0"/>
              <a:t> Abdul </a:t>
            </a:r>
            <a:r>
              <a:rPr lang="en-US" dirty="0" err="1" smtClean="0"/>
              <a:t>Kalam</a:t>
            </a:r>
            <a:r>
              <a:rPr lang="en-US" dirty="0" smtClean="0"/>
              <a:t> was born on 15 October 1931 to a Tamil Muslim family in the pilgrimage centre of </a:t>
            </a:r>
            <a:r>
              <a:rPr lang="en-US" dirty="0" err="1" smtClean="0"/>
              <a:t>Rameswaram</a:t>
            </a:r>
            <a:r>
              <a:rPr lang="en-US" dirty="0" smtClean="0"/>
              <a:t> on </a:t>
            </a:r>
            <a:r>
              <a:rPr lang="en-US" dirty="0" err="1" smtClean="0"/>
              <a:t>Pamban</a:t>
            </a:r>
            <a:r>
              <a:rPr lang="en-US" dirty="0" smtClean="0"/>
              <a:t> Island, then in the Madras Presidency and now in the State of Tamil Nadu. His father </a:t>
            </a:r>
            <a:r>
              <a:rPr lang="en-US" dirty="0" err="1" smtClean="0"/>
              <a:t>Jainulabdeen</a:t>
            </a:r>
            <a:r>
              <a:rPr lang="en-US" dirty="0" smtClean="0"/>
              <a:t> was a boat owner and imam of a local mosque;[9] his mother </a:t>
            </a:r>
            <a:r>
              <a:rPr lang="en-US" dirty="0" err="1" smtClean="0"/>
              <a:t>Ashiamma</a:t>
            </a:r>
            <a:r>
              <a:rPr lang="en-US" dirty="0" smtClean="0"/>
              <a:t> was a housewife.[10][11][12][13] His father owned a ferry that took Hindu pilgrims back and forth between </a:t>
            </a:r>
            <a:r>
              <a:rPr lang="en-US" dirty="0" err="1" smtClean="0"/>
              <a:t>Rameswaram</a:t>
            </a:r>
            <a:r>
              <a:rPr lang="en-US" dirty="0" smtClean="0"/>
              <a:t> and the now uninhabited </a:t>
            </a:r>
            <a:r>
              <a:rPr lang="en-US" dirty="0" err="1" smtClean="0"/>
              <a:t>Dhanushkodi</a:t>
            </a:r>
            <a:r>
              <a:rPr lang="en-US" dirty="0" smtClean="0"/>
              <a:t>.[14][15] </a:t>
            </a:r>
            <a:r>
              <a:rPr lang="en-US" dirty="0" err="1" smtClean="0"/>
              <a:t>Kalam</a:t>
            </a:r>
            <a:r>
              <a:rPr lang="en-US" dirty="0" smtClean="0"/>
              <a:t> was the youngest of four brothers and one sister in his family.[16][17][18] His ancestors had been wealthy traders and landowners, with numerous properties and large tracts of land. </a:t>
            </a:r>
            <a:endParaRPr lang="en-US"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Their business had involved trading groceries between the mainland and the island and to and from Sri Lanka, as well as ferrying pilgrims between the mainland and </a:t>
            </a:r>
            <a:r>
              <a:rPr lang="en-US" dirty="0" err="1" smtClean="0"/>
              <a:t>Pamban</a:t>
            </a:r>
            <a:r>
              <a:rPr lang="en-US" dirty="0" smtClean="0"/>
              <a:t>. As a result, the family acquired the title of "Mara </a:t>
            </a:r>
            <a:r>
              <a:rPr lang="en-US" dirty="0" err="1" smtClean="0"/>
              <a:t>Kalam</a:t>
            </a:r>
            <a:r>
              <a:rPr lang="en-US" dirty="0" smtClean="0"/>
              <a:t> </a:t>
            </a:r>
            <a:r>
              <a:rPr lang="en-US" dirty="0" err="1" smtClean="0"/>
              <a:t>Iyakkivar</a:t>
            </a:r>
            <a:r>
              <a:rPr lang="en-US" dirty="0" smtClean="0"/>
              <a:t>" (wooden boat </a:t>
            </a:r>
            <a:r>
              <a:rPr lang="en-US" dirty="0" err="1" smtClean="0"/>
              <a:t>steerers</a:t>
            </a:r>
            <a:r>
              <a:rPr lang="en-US" dirty="0" smtClean="0"/>
              <a:t>), which over the years became shortened to "</a:t>
            </a:r>
            <a:r>
              <a:rPr lang="en-US" dirty="0" err="1" smtClean="0"/>
              <a:t>Marakier</a:t>
            </a:r>
            <a:r>
              <a:rPr lang="en-US" dirty="0" smtClean="0"/>
              <a:t>." With the opening of the </a:t>
            </a:r>
            <a:r>
              <a:rPr lang="en-US" dirty="0" err="1" smtClean="0"/>
              <a:t>Pamban</a:t>
            </a:r>
            <a:r>
              <a:rPr lang="en-US" dirty="0" smtClean="0"/>
              <a:t> Bridge to the mainland in 1914, however, the businesses failed and the family fortune and properties were lost over time, apart from the ancestral home.[19] By his early childhood, </a:t>
            </a:r>
            <a:r>
              <a:rPr lang="en-US" dirty="0" err="1" smtClean="0"/>
              <a:t>Kalam's</a:t>
            </a:r>
            <a:r>
              <a:rPr lang="en-US" dirty="0" smtClean="0"/>
              <a:t> family had become poor; at an early age, he sold newspapers to supplement his family's income</a:t>
            </a:r>
            <a:endParaRPr lang="en-US" dirty="0"/>
          </a:p>
        </p:txBody>
      </p:sp>
    </p:spTree>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dirty="0" smtClean="0"/>
              <a:t>In his school years, </a:t>
            </a:r>
            <a:r>
              <a:rPr lang="en-US" sz="2400" dirty="0" err="1" smtClean="0"/>
              <a:t>Kalam</a:t>
            </a:r>
            <a:r>
              <a:rPr lang="en-US" sz="2400" dirty="0" smtClean="0"/>
              <a:t> had average grades but was described as a bright and hardworking student who had a strong desire to learn. He spent hours on his studies, especially mathematics.[21] After completing his education at the Schwartz Higher Secondary School, </a:t>
            </a:r>
            <a:r>
              <a:rPr lang="en-US" sz="2400" dirty="0" err="1" smtClean="0"/>
              <a:t>Ramanathapuram</a:t>
            </a:r>
            <a:r>
              <a:rPr lang="en-US" sz="2400" dirty="0" smtClean="0"/>
              <a:t>, </a:t>
            </a:r>
            <a:r>
              <a:rPr lang="en-US" sz="2400" dirty="0" err="1" smtClean="0"/>
              <a:t>Kalam</a:t>
            </a:r>
            <a:r>
              <a:rPr lang="en-US" sz="2400" dirty="0" smtClean="0"/>
              <a:t> went on to attend Saint Joseph's College, </a:t>
            </a:r>
            <a:r>
              <a:rPr lang="en-US" sz="2400" dirty="0" err="1" smtClean="0"/>
              <a:t>Tiruchirappalli</a:t>
            </a:r>
            <a:r>
              <a:rPr lang="en-US" sz="2400" dirty="0" smtClean="0"/>
              <a:t>, then affiliated with the University of Madras, from where he graduated in physics in 1954.[22] He moved to Madras in 1955 to study aerospace engineering in Madras Institute of Technology.[13] While </a:t>
            </a:r>
            <a:r>
              <a:rPr lang="en-US" sz="2400" dirty="0" err="1" smtClean="0"/>
              <a:t>Kalam</a:t>
            </a:r>
            <a:r>
              <a:rPr lang="en-US" sz="2400" dirty="0" smtClean="0"/>
              <a:t> was working on a senior class </a:t>
            </a:r>
            <a:r>
              <a:rPr lang="en-US" sz="2400" dirty="0" smtClean="0"/>
              <a:t>project</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smtClean="0"/>
              <a:t>, the Dean was dissatisfied with his lack of progress and threatened to revoke his scholarship unless the project was finished within the next three days. </a:t>
            </a:r>
            <a:r>
              <a:rPr lang="en-US" sz="2800" dirty="0" err="1" smtClean="0"/>
              <a:t>Kalam</a:t>
            </a:r>
            <a:r>
              <a:rPr lang="en-US" sz="2800" dirty="0" smtClean="0"/>
              <a:t> met the deadline, impressing the Dean, who later said to him, "I was putting you under stress and asking you to meet a difficult deadline".[23] He narrowly missed achieving his dream of becoming a fighter pilot, as he placed ninth in qualifiers, and only eight positions were available in the</a:t>
            </a:r>
            <a:endParaRPr lang="en-US" dirty="0"/>
          </a:p>
        </p:txBody>
      </p:sp>
    </p:spTree>
  </p:cSld>
  <p:clrMapOvr>
    <a:masterClrMapping/>
  </p:clrMapOvr>
  <p:transition>
    <p:randomBa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TotalTime>
  <Words>1088</Words>
  <Application>Microsoft Office PowerPoint</Application>
  <PresentationFormat>On-screen Show (4:3)</PresentationFormat>
  <Paragraphs>13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A. P. J. Abdul Kalam</vt:lpstr>
      <vt:lpstr>Avul Pakir Jainulabdeen Abdul Kalam  </vt:lpstr>
      <vt:lpstr>Slide 3</vt:lpstr>
      <vt:lpstr>Slide 4</vt:lpstr>
      <vt:lpstr>Early life and education </vt:lpstr>
      <vt:lpstr>Slide 6</vt:lpstr>
      <vt:lpstr>Slide 7</vt:lpstr>
      <vt:lpstr>Slide 8</vt:lpstr>
      <vt:lpstr>Slide 9</vt:lpstr>
      <vt:lpstr>Career as a scientist </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7</cp:revision>
  <dcterms:created xsi:type="dcterms:W3CDTF">2018-09-18T15:21:10Z</dcterms:created>
  <dcterms:modified xsi:type="dcterms:W3CDTF">2018-09-18T16:31:13Z</dcterms:modified>
</cp:coreProperties>
</file>