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7" r:id="rId5"/>
    <p:sldId id="259" r:id="rId6"/>
    <p:sldId id="271" r:id="rId7"/>
    <p:sldId id="260" r:id="rId8"/>
    <p:sldId id="261" r:id="rId9"/>
    <p:sldId id="272" r:id="rId10"/>
    <p:sldId id="273" r:id="rId11"/>
    <p:sldId id="262" r:id="rId12"/>
    <p:sldId id="263" r:id="rId13"/>
    <p:sldId id="264" r:id="rId14"/>
    <p:sldId id="265" r:id="rId15"/>
    <p:sldId id="268"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5" d="100"/>
          <a:sy n="75" d="100"/>
        </p:scale>
        <p:origin x="946" y="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dirty="0"/>
              <a:t>BLOCK-CHAIN BASED CERTIFICATE VALIDATION</a:t>
            </a:r>
            <a:endParaRPr lang="en-GB" sz="3200" b="1"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a:t>
            </a:r>
            <a:r>
              <a:rPr lang="en-GB" sz="2400" dirty="0"/>
              <a:t> CSE-G166</a:t>
            </a:r>
            <a:endParaRPr lang="en-GB" b="1"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281037206"/>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20201CSE0857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VRUSHANK RAO</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20201CSE0856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VINAY KUMAR M</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20201CSE0885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K C SRI VENKATESH</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a:solidFill>
                  <a:schemeClr val="tx1"/>
                </a:solidFill>
              </a:rPr>
              <a:t>Dr.Pamela </a:t>
            </a:r>
            <a:r>
              <a:rPr lang="en-GB" sz="1700" dirty="0" err="1">
                <a:solidFill>
                  <a:schemeClr val="tx1"/>
                </a:solidFill>
              </a:rPr>
              <a:t>Vinitha</a:t>
            </a:r>
            <a:r>
              <a:rPr lang="en-GB" sz="1700" dirty="0">
                <a:solidFill>
                  <a:schemeClr val="tx1"/>
                </a:solidFill>
              </a:rPr>
              <a:t> Eric</a:t>
            </a:r>
          </a:p>
          <a:p>
            <a:pPr algn="l"/>
            <a:r>
              <a:rPr lang="en-GB" sz="1700" dirty="0">
                <a:solidFill>
                  <a:schemeClr val="tx1"/>
                </a:solidFill>
              </a:rPr>
              <a:t>Professor</a:t>
            </a:r>
          </a:p>
          <a:p>
            <a:pPr algn="l"/>
            <a:r>
              <a:rPr lang="en-GB" sz="1700" dirty="0">
                <a:solidFill>
                  <a:schemeClr val="tx1"/>
                </a:solidFill>
              </a:rPr>
              <a:t>School of Computer Science Engineering &amp; Information Science</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52260-B32B-EFC1-3695-C3945FB6B729}"/>
              </a:ext>
            </a:extLst>
          </p:cNvPr>
          <p:cNvSpPr>
            <a:spLocks noGrp="1"/>
          </p:cNvSpPr>
          <p:nvPr>
            <p:ph type="title"/>
          </p:nvPr>
        </p:nvSpPr>
        <p:spPr>
          <a:xfrm>
            <a:off x="0" y="-248575"/>
            <a:ext cx="11353800" cy="1482571"/>
          </a:xfrm>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A788DD58-B109-F45F-D084-E909BF2C5470}"/>
              </a:ext>
            </a:extLst>
          </p:cNvPr>
          <p:cNvSpPr>
            <a:spLocks noGrp="1"/>
          </p:cNvSpPr>
          <p:nvPr>
            <p:ph idx="1"/>
          </p:nvPr>
        </p:nvSpPr>
        <p:spPr>
          <a:xfrm>
            <a:off x="115411" y="843380"/>
            <a:ext cx="10958989" cy="4937660"/>
          </a:xfrm>
        </p:spPr>
        <p:txBody>
          <a:bodyPr>
            <a:normAutofit fontScale="92500" lnSpcReduction="20000"/>
          </a:bodyPr>
          <a:lstStyle/>
          <a:p>
            <a:pPr algn="just"/>
            <a:r>
              <a:rPr lang="en-US" sz="1800" b="1" dirty="0">
                <a:effectLst/>
                <a:latin typeface="Times New Roman" panose="02020603050405020304" pitchFamily="18" charset="0"/>
                <a:ea typeface="Times New Roman" panose="02020603050405020304" pitchFamily="18" charset="0"/>
              </a:rPr>
              <a:t>Frontend: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HTML (Hyper Text Markup Language): Used to structure web content.</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Define the basic structure of your website.</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CSS (Cascading Style Sheets):  Used to style and display HTML elements.</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Define the layout, colors, and styles of your web pages.</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JS (JavaScript): Used to add interactivity to web pages.</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Enable dynamic content, form validation, and asynchronous communication.</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Backend: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SMTP (Simple Mail Transfer Protocol): The protocol used to send and receive email.</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In this context, it may be used to handle email functions such as sending confirmation emails or notifications.</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PHP: Server-side scripting language.</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It is used to process data, interact with databases, and generate dynamic content on the server.</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SQL (Structured Query Language): A language  for managing and editing relational databases.</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Used in conjunction with a database management system.</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Examples: MySQL, PostgreSQL.</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For data storage and retrieval.</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139876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pic>
        <p:nvPicPr>
          <p:cNvPr id="7" name="Content Placeholder 6">
            <a:extLst>
              <a:ext uri="{FF2B5EF4-FFF2-40B4-BE49-F238E27FC236}">
                <a16:creationId xmlns:a16="http://schemas.microsoft.com/office/drawing/2014/main" id="{88443A87-C14A-E1DC-B226-CBEB927FC3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1646" y="1397786"/>
            <a:ext cx="6569926" cy="4351338"/>
          </a:xfrm>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54" y="-133164"/>
            <a:ext cx="11097088" cy="1189608"/>
          </a:xfrm>
        </p:spPr>
        <p:txBody>
          <a:bodyPr/>
          <a:lstStyle/>
          <a:p>
            <a:r>
              <a:rPr lang="en-GB" b="1" dirty="0"/>
              <a:t>Outcomes / Results Obtained</a:t>
            </a:r>
          </a:p>
        </p:txBody>
      </p:sp>
      <p:sp>
        <p:nvSpPr>
          <p:cNvPr id="3" name="Content Placeholder 2"/>
          <p:cNvSpPr>
            <a:spLocks noGrp="1"/>
          </p:cNvSpPr>
          <p:nvPr>
            <p:ph idx="1"/>
          </p:nvPr>
        </p:nvSpPr>
        <p:spPr>
          <a:xfrm>
            <a:off x="0" y="924560"/>
            <a:ext cx="11318240" cy="4988560"/>
          </a:xfrm>
        </p:spPr>
        <p:txBody>
          <a:bodyPr>
            <a:normAutofit fontScale="85000" lnSpcReduction="10000"/>
          </a:bodyPr>
          <a:lstStyle/>
          <a:p>
            <a:pPr marL="0" indent="0">
              <a:buNone/>
            </a:pPr>
            <a:r>
              <a:rPr lang="en-US" sz="1800" b="1" dirty="0">
                <a:effectLst/>
                <a:latin typeface="Times New Roman" panose="02020603050405020304" pitchFamily="18" charset="0"/>
                <a:ea typeface="Times New Roman" panose="02020603050405020304" pitchFamily="18" charset="0"/>
              </a:rPr>
              <a:t>Improved security:</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Results:</a:t>
            </a:r>
            <a:r>
              <a:rPr lang="en-US" sz="1800" dirty="0">
                <a:effectLst/>
                <a:latin typeface="Times New Roman" panose="02020603050405020304" pitchFamily="18" charset="0"/>
                <a:ea typeface="Times New Roman" panose="02020603050405020304" pitchFamily="18" charset="0"/>
              </a:rPr>
              <a:t> Implementing cryptographic hashing and distributed storage on top of the blockchain ensures a high level of security. The tamper-proof nature of blockchain technology greatly reduces the risk of unauthorized access, data manipulation, and fraud.</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Transparent and tamper-proof record:</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Results:</a:t>
            </a:r>
            <a:r>
              <a:rPr lang="en-US" sz="1800" dirty="0">
                <a:effectLst/>
                <a:latin typeface="Times New Roman" panose="02020603050405020304" pitchFamily="18" charset="0"/>
                <a:ea typeface="Times New Roman" panose="02020603050405020304" pitchFamily="18" charset="0"/>
              </a:rPr>
              <a:t> Storing certificate details on the blockchain creates a transparent and tamper-proof record. Once obtained, certificates cannot be changed, making them an immutable source of truth for verification.</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Efficient Certificate Verification:</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Results:</a:t>
            </a:r>
            <a:r>
              <a:rPr lang="en-US" sz="1800" dirty="0">
                <a:effectLst/>
                <a:latin typeface="Times New Roman" panose="02020603050405020304" pitchFamily="18" charset="0"/>
                <a:ea typeface="Times New Roman" panose="02020603050405020304" pitchFamily="18" charset="0"/>
              </a:rPr>
              <a:t> Blockchain-based systems streamline the certificate verification process, making it more efficient for both certificate holders and verifiers. Users can easily present their credentials, and verifiers can quickly and reliably authenticate certificates by referencing the blockchain.</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User empowerment and privacy: </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Results:</a:t>
            </a:r>
            <a:r>
              <a:rPr lang="en-US" sz="1800" dirty="0">
                <a:effectLst/>
                <a:latin typeface="Times New Roman" panose="02020603050405020304" pitchFamily="18" charset="0"/>
                <a:ea typeface="Times New Roman" panose="02020603050405020304" pitchFamily="18" charset="0"/>
              </a:rPr>
              <a:t> Users with certificates experience greater control and ownership over their credentials. Secure username and password authentication combined with encryption technology ensures user privacy and protects sensitive information within the certificate.</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Global Recognition and Standardization: </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Results:</a:t>
            </a:r>
            <a:r>
              <a:rPr lang="en-US" sz="1800" dirty="0">
                <a:effectLst/>
                <a:latin typeface="Times New Roman" panose="02020603050405020304" pitchFamily="18" charset="0"/>
                <a:ea typeface="Times New Roman" panose="02020603050405020304" pitchFamily="18" charset="0"/>
              </a:rPr>
              <a:t> Adhering to standardized data formats and leveraging blockchain transparency will improve global recognition of certificates. The system supports international educational standards and facilitates the acceptance and validation of educational qualifications across borders.</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Reducing Fraud and Manipulation: </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Results: </a:t>
            </a:r>
            <a:r>
              <a:rPr lang="en-US" sz="1800" dirty="0">
                <a:effectLst/>
                <a:latin typeface="Times New Roman" panose="02020603050405020304" pitchFamily="18" charset="0"/>
                <a:ea typeface="Times New Roman" panose="02020603050405020304" pitchFamily="18" charset="0"/>
              </a:rPr>
              <a:t>The use of blockchain technology significantly reduces the risk of credential fraud. A distributed, tamper-proof ledger makes it difficult for malicious attackers to manipulate or forge certificates.</a:t>
            </a:r>
            <a:endParaRPr lang="en-IN"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452" y="62145"/>
            <a:ext cx="11096348" cy="861134"/>
          </a:xfrm>
        </p:spPr>
        <p:txBody>
          <a:bodyPr>
            <a:normAutofit/>
          </a:bodyPr>
          <a:lstStyle/>
          <a:p>
            <a:r>
              <a:rPr lang="en-GB" b="1" dirty="0"/>
              <a:t>Conclusion</a:t>
            </a:r>
          </a:p>
        </p:txBody>
      </p:sp>
      <p:sp>
        <p:nvSpPr>
          <p:cNvPr id="3" name="Content Placeholder 2"/>
          <p:cNvSpPr>
            <a:spLocks noGrp="1"/>
          </p:cNvSpPr>
          <p:nvPr>
            <p:ph idx="1"/>
          </p:nvPr>
        </p:nvSpPr>
        <p:spPr>
          <a:xfrm>
            <a:off x="257452" y="923279"/>
            <a:ext cx="11096348" cy="4705164"/>
          </a:xfrm>
        </p:spPr>
        <p:txBody>
          <a:bodyPr/>
          <a:lstStyle/>
          <a:p>
            <a:pPr marL="0" indent="0">
              <a:buNone/>
            </a:pPr>
            <a:r>
              <a:rPr lang="en-US" sz="1800" dirty="0">
                <a:effectLst/>
                <a:latin typeface="Times New Roman" panose="02020603050405020304" pitchFamily="18" charset="0"/>
                <a:ea typeface="Times New Roman" panose="02020603050405020304" pitchFamily="18" charset="0"/>
              </a:rPr>
              <a:t>technology can eliminate the issue of forged or lost certificates. Check your certificates anytime, anywhere. This application provides accurate and reliable information about digital certificates. A blockchain-based certificate validation project includes key elements such as name, course, issuing organization, certificate hash, etc., and issues security, reliability, and efficiency in the certificate validation process. Provides a robust solution to address  By using decentralized blockchain technology, this project ensures the integrity and immutability of certificates, thereby significantly reducing the risk of fraud. </a:t>
            </a:r>
          </a:p>
          <a:p>
            <a:pPr marL="0" indent="0">
              <a:buNone/>
            </a:pPr>
            <a:r>
              <a:rPr lang="en-US" sz="1800" dirty="0">
                <a:effectLst/>
                <a:latin typeface="Times New Roman" panose="02020603050405020304" pitchFamily="18" charset="0"/>
                <a:ea typeface="Times New Roman" panose="02020603050405020304" pitchFamily="18" charset="0"/>
              </a:rPr>
              <a:t>Certificate ID allows you to quickly and reliably retrieve certificate details, simplifying the verification process for various parties. A cryptographic hash of the certificate content provides a tamper-proof mechanism that enhances the overall security of the system. This innovative approach not only minimizes dependence on central authorities but also promotes transparency and trust in validating education and training qualifications. As projects evolve, collaboration with stakeholders, compliance with regulatory standards, and a focus on user-friendly interfaces will be essential to widespread adoption and success in the certificate validation space.</a:t>
            </a:r>
            <a:endParaRPr lang="en-GB" dirty="0"/>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a:xfrm>
            <a:off x="399495" y="1518083"/>
            <a:ext cx="10954305" cy="4136994"/>
          </a:xfrm>
        </p:spPr>
        <p:txBody>
          <a:bodyPr>
            <a:normAutofit fontScale="92500" lnSpcReduction="10000"/>
          </a:bodyPr>
          <a:lstStyle/>
          <a:p>
            <a:r>
              <a:rPr lang="en-US" dirty="0">
                <a:solidFill>
                  <a:srgbClr val="000000"/>
                </a:solidFill>
                <a:effectLst/>
                <a:latin typeface="Söhne"/>
                <a:ea typeface="Times New Roman" panose="02020603050405020304" pitchFamily="18" charset="0"/>
                <a:cs typeface="Arial" panose="020B0604020202020204" pitchFamily="34" charset="0"/>
              </a:rPr>
              <a:t>TamperProofBirthCertificateUsingBlockchainTechnology", International Journal of Recent Technology and Engineering (IJRTE), Volume 7[1]. </a:t>
            </a:r>
            <a:endParaRPr lang="en-IN" dirty="0">
              <a:effectLst/>
              <a:latin typeface="Söhne"/>
              <a:ea typeface="Times New Roman" panose="02020603050405020304" pitchFamily="18" charset="0"/>
            </a:endParaRPr>
          </a:p>
          <a:p>
            <a:r>
              <a:rPr lang="en-US" dirty="0">
                <a:solidFill>
                  <a:srgbClr val="000000"/>
                </a:solidFill>
                <a:effectLst/>
                <a:latin typeface="Söhne"/>
                <a:ea typeface="Times New Roman" panose="02020603050405020304" pitchFamily="18" charset="0"/>
                <a:cs typeface="Arial" panose="020B0604020202020204" pitchFamily="34" charset="0"/>
              </a:rPr>
              <a:t>Blockchain-Based Identity Verification Model", International Conference on Emerging Trends in Communication and Networking (</a:t>
            </a:r>
            <a:r>
              <a:rPr lang="en-US" dirty="0" err="1">
                <a:solidFill>
                  <a:srgbClr val="000000"/>
                </a:solidFill>
                <a:effectLst/>
                <a:latin typeface="Söhne"/>
                <a:ea typeface="Times New Roman" panose="02020603050405020304" pitchFamily="18" charset="0"/>
                <a:cs typeface="Arial" panose="020B0604020202020204" pitchFamily="34" charset="0"/>
              </a:rPr>
              <a:t>ViTECoN</a:t>
            </a:r>
            <a:r>
              <a:rPr lang="en-US" dirty="0">
                <a:solidFill>
                  <a:srgbClr val="000000"/>
                </a:solidFill>
                <a:effectLst/>
                <a:latin typeface="Söhne"/>
                <a:ea typeface="Times New Roman" panose="02020603050405020304" pitchFamily="18" charset="0"/>
                <a:cs typeface="Arial" panose="020B0604020202020204" pitchFamily="34" charset="0"/>
              </a:rPr>
              <a:t>)[2]. </a:t>
            </a:r>
            <a:endParaRPr lang="en-IN" dirty="0">
              <a:effectLst/>
              <a:latin typeface="Söhne"/>
              <a:ea typeface="Times New Roman" panose="02020603050405020304" pitchFamily="18" charset="0"/>
            </a:endParaRPr>
          </a:p>
          <a:p>
            <a:r>
              <a:rPr lang="en-US" dirty="0">
                <a:effectLst/>
                <a:latin typeface="Söhne"/>
                <a:ea typeface="Times New Roman" panose="02020603050405020304" pitchFamily="18" charset="0"/>
              </a:rPr>
              <a:t>Maharshi Shah, Priyanka Kumar, “Tamper Proof Birth Certificate Using Blockchain Technology”, International Journal of Recent Technology and Engineering (IJRTE), Volume-7, Issue-5S3, February 2019[3]. </a:t>
            </a:r>
            <a:endParaRPr lang="en-IN" dirty="0">
              <a:effectLst/>
              <a:latin typeface="Söhne"/>
              <a:ea typeface="Times New Roman" panose="02020603050405020304" pitchFamily="18" charset="0"/>
            </a:endParaRPr>
          </a:p>
          <a:p>
            <a:r>
              <a:rPr lang="en-US" dirty="0">
                <a:effectLst/>
                <a:latin typeface="Söhne"/>
                <a:ea typeface="Times New Roman" panose="02020603050405020304" pitchFamily="18" charset="0"/>
              </a:rPr>
              <a:t>Emmanuel </a:t>
            </a:r>
            <a:r>
              <a:rPr lang="en-US" dirty="0" err="1">
                <a:effectLst/>
                <a:latin typeface="Söhne"/>
                <a:ea typeface="Times New Roman" panose="02020603050405020304" pitchFamily="18" charset="0"/>
              </a:rPr>
              <a:t>Nyaletey</a:t>
            </a:r>
            <a:r>
              <a:rPr lang="en-US" dirty="0">
                <a:effectLst/>
                <a:latin typeface="Söhne"/>
                <a:ea typeface="Times New Roman" panose="02020603050405020304" pitchFamily="18" charset="0"/>
              </a:rPr>
              <a:t>, Reza M. </a:t>
            </a:r>
            <a:r>
              <a:rPr lang="en-US" dirty="0" err="1">
                <a:effectLst/>
                <a:latin typeface="Söhne"/>
                <a:ea typeface="Times New Roman" panose="02020603050405020304" pitchFamily="18" charset="0"/>
              </a:rPr>
              <a:t>Parizi</a:t>
            </a:r>
            <a:r>
              <a:rPr lang="en-US" dirty="0">
                <a:effectLst/>
                <a:latin typeface="Söhne"/>
                <a:ea typeface="Times New Roman" panose="02020603050405020304" pitchFamily="18" charset="0"/>
              </a:rPr>
              <a:t>, Qi Zhang, Kim-Kwang Raymond Choo, “</a:t>
            </a:r>
            <a:r>
              <a:rPr lang="en-US" dirty="0" err="1">
                <a:effectLst/>
                <a:latin typeface="Söhne"/>
                <a:ea typeface="Times New Roman" panose="02020603050405020304" pitchFamily="18" charset="0"/>
              </a:rPr>
              <a:t>BlockIPFS</a:t>
            </a:r>
            <a:r>
              <a:rPr lang="en-US" dirty="0">
                <a:effectLst/>
                <a:latin typeface="Söhne"/>
                <a:ea typeface="Times New Roman" panose="02020603050405020304" pitchFamily="18" charset="0"/>
              </a:rPr>
              <a:t> - Blockchain-enabled Interplanetary File System for Forensic and Trusted Data Traceability”, IEEE International Conference on Blockchain, 2021[4].</a:t>
            </a:r>
            <a:endParaRPr lang="en-IN" dirty="0">
              <a:effectLst/>
              <a:latin typeface="Söhne"/>
              <a:ea typeface="Times New Roman" panose="02020603050405020304" pitchFamily="18"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pic>
        <p:nvPicPr>
          <p:cNvPr id="7" name="Content Placeholder 6">
            <a:extLst>
              <a:ext uri="{FF2B5EF4-FFF2-40B4-BE49-F238E27FC236}">
                <a16:creationId xmlns:a16="http://schemas.microsoft.com/office/drawing/2014/main" id="{2CA07E71-4EFC-281D-9265-B6208E98E2A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89514" y="1499253"/>
            <a:ext cx="3073132" cy="4351338"/>
          </a:xfrm>
        </p:spPr>
      </p:pic>
      <p:pic>
        <p:nvPicPr>
          <p:cNvPr id="9" name="Picture 8">
            <a:extLst>
              <a:ext uri="{FF2B5EF4-FFF2-40B4-BE49-F238E27FC236}">
                <a16:creationId xmlns:a16="http://schemas.microsoft.com/office/drawing/2014/main" id="{B06AEB3E-22B5-4922-F893-67B455C4CC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3960" y="1499253"/>
            <a:ext cx="3200400" cy="4351338"/>
          </a:xfrm>
          <a:prstGeom prst="rect">
            <a:avLst/>
          </a:prstGeom>
        </p:spPr>
      </p:pic>
      <p:pic>
        <p:nvPicPr>
          <p:cNvPr id="11" name="Picture 10">
            <a:extLst>
              <a:ext uri="{FF2B5EF4-FFF2-40B4-BE49-F238E27FC236}">
                <a16:creationId xmlns:a16="http://schemas.microsoft.com/office/drawing/2014/main" id="{61DAAC91-A4D9-DFC5-383D-F3FD6A7454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5983" y="1499253"/>
            <a:ext cx="3030708" cy="4351338"/>
          </a:xfrm>
          <a:prstGeom prst="rect">
            <a:avLst/>
          </a:prstGeom>
        </p:spPr>
      </p:pic>
    </p:spTree>
    <p:extLst>
      <p:ext uri="{BB962C8B-B14F-4D97-AF65-F5344CB8AC3E}">
        <p14:creationId xmlns:p14="http://schemas.microsoft.com/office/powerpoint/2010/main" val="625457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3" name="Content Placeholder 2"/>
          <p:cNvSpPr>
            <a:spLocks noGrp="1"/>
          </p:cNvSpPr>
          <p:nvPr>
            <p:ph idx="1"/>
          </p:nvPr>
        </p:nvSpPr>
        <p:spPr>
          <a:xfrm>
            <a:off x="645952" y="1560352"/>
            <a:ext cx="10707848" cy="4616611"/>
          </a:xfrm>
        </p:spPr>
        <p:txBody>
          <a:bodyPr/>
          <a:lstStyle/>
          <a:p>
            <a:r>
              <a:rPr lang="en-US" sz="1800" dirty="0">
                <a:effectLst/>
                <a:latin typeface="Times New Roman" panose="02020603050405020304" pitchFamily="18" charset="0"/>
                <a:ea typeface="Times New Roman" panose="02020603050405020304" pitchFamily="18" charset="0"/>
              </a:rPr>
              <a:t>These crucial credentials are important to a person's life, and sharing and issuing them must be done in a safe and effective manner. These important documents can have a safe and unchangeable solution with blockchain technology, guaranteeing their reliability and value for the duration of a person's life.</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To increase the security of issued certificates, educational institutions must assign a unique identification number, attach a distinguishable hologram, attach a passport photo of the student, and provide student information such as date of birth, place of birth, and address. Using various methods, such as printing detailed information. </a:t>
            </a:r>
          </a:p>
          <a:p>
            <a:r>
              <a:rPr lang="en-US" sz="1800" dirty="0">
                <a:effectLst/>
                <a:latin typeface="Times New Roman" panose="02020603050405020304" pitchFamily="18" charset="0"/>
                <a:ea typeface="Times New Roman" panose="02020603050405020304" pitchFamily="18" charset="0"/>
              </a:rPr>
              <a:t>Additionally, during the hiring process, companies should also review the references they receive directly from candidates. Companies often contact parent institutions to verify the credentials received from applicants. Such a process is labor-intensive, costly, and time-consuming. Some of the recent publications outline the benefits and challenges of using blockchain technology in education. However, there is still a need to develop a working prototype of a degree-sharing platform that can serve all stakeholders in the education ecosystem. safely and effectively</a:t>
            </a: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748" y="-129849"/>
            <a:ext cx="10515600" cy="1325563"/>
          </a:xfrm>
        </p:spPr>
        <p:txBody>
          <a:bodyPr/>
          <a:lstStyle/>
          <a:p>
            <a:r>
              <a:rPr lang="en-GB" b="1" dirty="0"/>
              <a:t>Literature Review</a:t>
            </a:r>
          </a:p>
        </p:txBody>
      </p:sp>
      <p:graphicFrame>
        <p:nvGraphicFramePr>
          <p:cNvPr id="6" name="Table 5">
            <a:extLst>
              <a:ext uri="{FF2B5EF4-FFF2-40B4-BE49-F238E27FC236}">
                <a16:creationId xmlns:a16="http://schemas.microsoft.com/office/drawing/2014/main" id="{E9EBDC02-A884-658B-32C6-8F4F9A2D9085}"/>
              </a:ext>
            </a:extLst>
          </p:cNvPr>
          <p:cNvGraphicFramePr>
            <a:graphicFrameLocks noGrp="1"/>
          </p:cNvGraphicFramePr>
          <p:nvPr>
            <p:extLst>
              <p:ext uri="{D42A27DB-BD31-4B8C-83A1-F6EECF244321}">
                <p14:modId xmlns:p14="http://schemas.microsoft.com/office/powerpoint/2010/main" val="1137600291"/>
              </p:ext>
            </p:extLst>
          </p:nvPr>
        </p:nvGraphicFramePr>
        <p:xfrm>
          <a:off x="580747" y="947957"/>
          <a:ext cx="11030508" cy="4588778"/>
        </p:xfrm>
        <a:graphic>
          <a:graphicData uri="http://schemas.openxmlformats.org/drawingml/2006/table">
            <a:tbl>
              <a:tblPr/>
              <a:tblGrid>
                <a:gridCol w="1838418">
                  <a:extLst>
                    <a:ext uri="{9D8B030D-6E8A-4147-A177-3AD203B41FA5}">
                      <a16:colId xmlns:a16="http://schemas.microsoft.com/office/drawing/2014/main" val="2945081857"/>
                    </a:ext>
                  </a:extLst>
                </a:gridCol>
                <a:gridCol w="1838418">
                  <a:extLst>
                    <a:ext uri="{9D8B030D-6E8A-4147-A177-3AD203B41FA5}">
                      <a16:colId xmlns:a16="http://schemas.microsoft.com/office/drawing/2014/main" val="746867440"/>
                    </a:ext>
                  </a:extLst>
                </a:gridCol>
                <a:gridCol w="1838418">
                  <a:extLst>
                    <a:ext uri="{9D8B030D-6E8A-4147-A177-3AD203B41FA5}">
                      <a16:colId xmlns:a16="http://schemas.microsoft.com/office/drawing/2014/main" val="1740337757"/>
                    </a:ext>
                  </a:extLst>
                </a:gridCol>
                <a:gridCol w="1838418">
                  <a:extLst>
                    <a:ext uri="{9D8B030D-6E8A-4147-A177-3AD203B41FA5}">
                      <a16:colId xmlns:a16="http://schemas.microsoft.com/office/drawing/2014/main" val="3664567003"/>
                    </a:ext>
                  </a:extLst>
                </a:gridCol>
                <a:gridCol w="1838418">
                  <a:extLst>
                    <a:ext uri="{9D8B030D-6E8A-4147-A177-3AD203B41FA5}">
                      <a16:colId xmlns:a16="http://schemas.microsoft.com/office/drawing/2014/main" val="691172208"/>
                    </a:ext>
                  </a:extLst>
                </a:gridCol>
                <a:gridCol w="1838418">
                  <a:extLst>
                    <a:ext uri="{9D8B030D-6E8A-4147-A177-3AD203B41FA5}">
                      <a16:colId xmlns:a16="http://schemas.microsoft.com/office/drawing/2014/main" val="1519405413"/>
                    </a:ext>
                  </a:extLst>
                </a:gridCol>
              </a:tblGrid>
              <a:tr h="228298">
                <a:tc>
                  <a:txBody>
                    <a:bodyPr/>
                    <a:lstStyle/>
                    <a:p>
                      <a:pPr fontAlgn="b"/>
                      <a:r>
                        <a:rPr lang="en-IN" sz="900" b="1" dirty="0">
                          <a:effectLst/>
                        </a:rPr>
                        <a:t>Title</a:t>
                      </a:r>
                    </a:p>
                  </a:txBody>
                  <a:tcPr marL="24642" marR="24642" marT="12321" marB="12321"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sz="900" b="1">
                          <a:effectLst/>
                        </a:rPr>
                        <a:t>Author(s)</a:t>
                      </a:r>
                    </a:p>
                  </a:txBody>
                  <a:tcPr marL="24642" marR="24642" marT="12321" marB="12321"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sz="900" b="1">
                          <a:effectLst/>
                        </a:rPr>
                        <a:t>Publication Year</a:t>
                      </a:r>
                    </a:p>
                  </a:txBody>
                  <a:tcPr marL="24642" marR="24642" marT="12321" marB="12321"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sz="900" b="1">
                          <a:effectLst/>
                        </a:rPr>
                        <a:t>Methodology</a:t>
                      </a:r>
                    </a:p>
                  </a:txBody>
                  <a:tcPr marL="24642" marR="24642" marT="12321" marB="12321"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sz="900" b="1">
                          <a:effectLst/>
                        </a:rPr>
                        <a:t>Findings</a:t>
                      </a:r>
                    </a:p>
                  </a:txBody>
                  <a:tcPr marL="24642" marR="24642" marT="12321" marB="12321"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sz="900" b="1">
                          <a:effectLst/>
                        </a:rPr>
                        <a:t>Key Contributions</a:t>
                      </a:r>
                    </a:p>
                  </a:txBody>
                  <a:tcPr marL="24642" marR="24642" marT="12321" marB="12321"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122173355"/>
                  </a:ext>
                </a:extLst>
              </a:tr>
              <a:tr h="844700">
                <a:tc>
                  <a:txBody>
                    <a:bodyPr/>
                    <a:lstStyle/>
                    <a:p>
                      <a:pPr fontAlgn="base"/>
                      <a:r>
                        <a:rPr lang="en-US" sz="900" b="1" dirty="0">
                          <a:effectLst/>
                        </a:rPr>
                        <a:t>Blockchain for Certificate Verification: A Review</a:t>
                      </a:r>
                    </a:p>
                  </a:txBody>
                  <a:tcPr marL="24642" marR="24642" marT="12321" marB="1232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b="1" dirty="0">
                          <a:effectLst/>
                        </a:rPr>
                        <a:t>Sharma, A., &amp; Gupta, R.</a:t>
                      </a:r>
                    </a:p>
                  </a:txBody>
                  <a:tcPr marL="24642" marR="24642" marT="12321" marB="1232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b="1">
                          <a:effectLst/>
                        </a:rPr>
                        <a:t>2020</a:t>
                      </a:r>
                    </a:p>
                  </a:txBody>
                  <a:tcPr marL="24642" marR="24642" marT="12321" marB="1232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b="1">
                          <a:effectLst/>
                        </a:rPr>
                        <a:t>Literature Review</a:t>
                      </a:r>
                    </a:p>
                  </a:txBody>
                  <a:tcPr marL="24642" marR="24642" marT="12321" marB="1232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b="1">
                          <a:effectLst/>
                        </a:rPr>
                        <a:t>Identified the potential of blockchain in enhancing certificate verification, ensuring transparency, and reducing fraud.</a:t>
                      </a:r>
                    </a:p>
                  </a:txBody>
                  <a:tcPr marL="24642" marR="24642" marT="12321" marB="1232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b="1">
                          <a:effectLst/>
                        </a:rPr>
                        <a:t>Explores the existing challenges in traditional certificate validation systems and how blockchain can address these challenges.</a:t>
                      </a:r>
                    </a:p>
                  </a:txBody>
                  <a:tcPr marL="24642" marR="24642" marT="12321" marB="1232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974378242"/>
                  </a:ext>
                </a:extLst>
              </a:tr>
              <a:tr h="913190">
                <a:tc>
                  <a:txBody>
                    <a:bodyPr/>
                    <a:lstStyle/>
                    <a:p>
                      <a:pPr fontAlgn="base"/>
                      <a:r>
                        <a:rPr lang="en-US" sz="900" b="1" dirty="0">
                          <a:effectLst/>
                        </a:rPr>
                        <a:t>A Decentralized Framework for Certificate Authentication using Blockchain</a:t>
                      </a:r>
                    </a:p>
                  </a:txBody>
                  <a:tcPr marL="24642" marR="24642" marT="12321" marB="1232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b="1" dirty="0">
                          <a:effectLst/>
                        </a:rPr>
                        <a:t>Chen, L., &amp; Wang, Y.</a:t>
                      </a:r>
                    </a:p>
                  </a:txBody>
                  <a:tcPr marL="24642" marR="24642" marT="12321" marB="1232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b="1" dirty="0">
                          <a:effectLst/>
                        </a:rPr>
                        <a:t>2018</a:t>
                      </a:r>
                    </a:p>
                  </a:txBody>
                  <a:tcPr marL="24642" marR="24642" marT="12321" marB="1232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b="1">
                          <a:effectLst/>
                        </a:rPr>
                        <a:t>Proposed Framework</a:t>
                      </a:r>
                    </a:p>
                  </a:txBody>
                  <a:tcPr marL="24642" marR="24642" marT="12321" marB="1232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b="1">
                          <a:effectLst/>
                        </a:rPr>
                        <a:t>Introduced a decentralized framework using blockchain for certificate authentication, emphasizing on security and immutability.</a:t>
                      </a:r>
                    </a:p>
                  </a:txBody>
                  <a:tcPr marL="24642" marR="24642" marT="12321" marB="1232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b="1">
                          <a:effectLst/>
                        </a:rPr>
                        <a:t>Presents a conceptual framework that utilizes blockchain's features to create a tamper-proof and transparent certificate validation system.</a:t>
                      </a:r>
                    </a:p>
                  </a:txBody>
                  <a:tcPr marL="24642" marR="24642" marT="12321" marB="1232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779981054"/>
                  </a:ext>
                </a:extLst>
              </a:tr>
              <a:tr h="844700">
                <a:tc>
                  <a:txBody>
                    <a:bodyPr/>
                    <a:lstStyle/>
                    <a:p>
                      <a:pPr fontAlgn="base"/>
                      <a:r>
                        <a:rPr lang="en-US" sz="900" b="1">
                          <a:effectLst/>
                        </a:rPr>
                        <a:t>Blockchain Technology for Educational Credential Verification</a:t>
                      </a:r>
                    </a:p>
                  </a:txBody>
                  <a:tcPr marL="24642" marR="24642" marT="12321" marB="1232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b="1">
                          <a:effectLst/>
                        </a:rPr>
                        <a:t>Smith, J., &amp; Jones, M.</a:t>
                      </a:r>
                    </a:p>
                  </a:txBody>
                  <a:tcPr marL="24642" marR="24642" marT="12321" marB="1232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b="1" dirty="0">
                          <a:effectLst/>
                        </a:rPr>
                        <a:t>2019</a:t>
                      </a:r>
                    </a:p>
                  </a:txBody>
                  <a:tcPr marL="24642" marR="24642" marT="12321" marB="1232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b="1" dirty="0">
                          <a:effectLst/>
                        </a:rPr>
                        <a:t>Case Study &amp; Survey</a:t>
                      </a:r>
                    </a:p>
                  </a:txBody>
                  <a:tcPr marL="24642" marR="24642" marT="12321" marB="1232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b="1" dirty="0">
                          <a:effectLst/>
                        </a:rPr>
                        <a:t>Examined the use of blockchain for educational credential verification through a case study and a survey of educational institutions.</a:t>
                      </a:r>
                    </a:p>
                  </a:txBody>
                  <a:tcPr marL="24642" marR="24642" marT="12321" marB="1232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b="1">
                          <a:effectLst/>
                        </a:rPr>
                        <a:t>Provides insights into the practical implementation of blockchain in educational settings and gauges the perception of stakeholders.</a:t>
                      </a:r>
                    </a:p>
                  </a:txBody>
                  <a:tcPr marL="24642" marR="24642" marT="12321" marB="1232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520290271"/>
                  </a:ext>
                </a:extLst>
              </a:tr>
              <a:tr h="844700">
                <a:tc>
                  <a:txBody>
                    <a:bodyPr/>
                    <a:lstStyle/>
                    <a:p>
                      <a:pPr fontAlgn="base"/>
                      <a:r>
                        <a:rPr lang="en-US" sz="900" b="1">
                          <a:effectLst/>
                        </a:rPr>
                        <a:t>Smart Contracts for Automated Certificate Validation</a:t>
                      </a:r>
                    </a:p>
                  </a:txBody>
                  <a:tcPr marL="24642" marR="24642" marT="12321" marB="1232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b="1">
                          <a:effectLst/>
                        </a:rPr>
                        <a:t>Kim, S., &amp; Lee, H.</a:t>
                      </a:r>
                    </a:p>
                  </a:txBody>
                  <a:tcPr marL="24642" marR="24642" marT="12321" marB="1232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b="1">
                          <a:effectLst/>
                        </a:rPr>
                        <a:t>2021</a:t>
                      </a:r>
                    </a:p>
                  </a:txBody>
                  <a:tcPr marL="24642" marR="24642" marT="12321" marB="1232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900" b="1">
                          <a:effectLst/>
                        </a:rPr>
                        <a:t>Experimental Study &amp; Simulation</a:t>
                      </a:r>
                    </a:p>
                  </a:txBody>
                  <a:tcPr marL="24642" marR="24642" marT="12321" marB="1232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b="1" dirty="0">
                          <a:effectLst/>
                        </a:rPr>
                        <a:t>Investigated the use of smart contracts to automate the certificate validation process and evaluated the performance through simulations.</a:t>
                      </a:r>
                    </a:p>
                  </a:txBody>
                  <a:tcPr marL="24642" marR="24642" marT="12321" marB="1232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b="1" dirty="0">
                          <a:effectLst/>
                        </a:rPr>
                        <a:t>Demonstrates the efficiency gains and automation capabilities achieved by integrating smart contracts into certificate validation processes.</a:t>
                      </a:r>
                    </a:p>
                  </a:txBody>
                  <a:tcPr marL="24642" marR="24642" marT="12321" marB="1232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749594905"/>
                  </a:ext>
                </a:extLst>
              </a:tr>
              <a:tr h="913190">
                <a:tc>
                  <a:txBody>
                    <a:bodyPr/>
                    <a:lstStyle/>
                    <a:p>
                      <a:pPr fontAlgn="base"/>
                      <a:r>
                        <a:rPr lang="en-US" sz="900" b="1">
                          <a:effectLst/>
                        </a:rPr>
                        <a:t>Enhancing Trust in Certificates through Blockchain Technology</a:t>
                      </a:r>
                    </a:p>
                  </a:txBody>
                  <a:tcPr marL="24642" marR="24642" marT="12321" marB="1232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fontAlgn="base"/>
                      <a:r>
                        <a:rPr lang="en-IN" sz="900" b="1">
                          <a:effectLst/>
                        </a:rPr>
                        <a:t>Patel, A., &amp; Kumar, S.</a:t>
                      </a:r>
                    </a:p>
                  </a:txBody>
                  <a:tcPr marL="24642" marR="24642" marT="12321" marB="1232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fontAlgn="base"/>
                      <a:r>
                        <a:rPr lang="en-IN" sz="900" b="1">
                          <a:effectLst/>
                        </a:rPr>
                        <a:t>2017</a:t>
                      </a:r>
                    </a:p>
                  </a:txBody>
                  <a:tcPr marL="24642" marR="24642" marT="12321" marB="1232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fontAlgn="base"/>
                      <a:r>
                        <a:rPr lang="en-IN" sz="900" b="1">
                          <a:effectLst/>
                        </a:rPr>
                        <a:t>Conceptual Framework</a:t>
                      </a:r>
                    </a:p>
                  </a:txBody>
                  <a:tcPr marL="24642" marR="24642" marT="12321" marB="1232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fontAlgn="base"/>
                      <a:r>
                        <a:rPr lang="en-US" sz="900" b="1">
                          <a:effectLst/>
                        </a:rPr>
                        <a:t>Proposed a conceptual framework for enhancing trust in certificates using blockchain technology, emphasizing transparency and security.</a:t>
                      </a:r>
                    </a:p>
                  </a:txBody>
                  <a:tcPr marL="24642" marR="24642" marT="12321" marB="1232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fontAlgn="base"/>
                      <a:r>
                        <a:rPr lang="en-US" sz="900" b="1" dirty="0">
                          <a:effectLst/>
                        </a:rPr>
                        <a:t>Presents a theoretical model for leveraging blockchain to establish trust in certificate validation systems and prevent fraudulent activities.</a:t>
                      </a:r>
                    </a:p>
                  </a:txBody>
                  <a:tcPr marL="24642" marR="24642" marT="12321" marB="1232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870603325"/>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575" y="-248575"/>
            <a:ext cx="11105225" cy="1216241"/>
          </a:xfrm>
        </p:spPr>
        <p:txBody>
          <a:bodyPr/>
          <a:lstStyle/>
          <a:p>
            <a:r>
              <a:rPr lang="en-GB" b="1" dirty="0"/>
              <a:t>Research Gaps Identified</a:t>
            </a:r>
          </a:p>
        </p:txBody>
      </p:sp>
      <p:sp>
        <p:nvSpPr>
          <p:cNvPr id="3" name="Content Placeholder 2"/>
          <p:cNvSpPr>
            <a:spLocks noGrp="1"/>
          </p:cNvSpPr>
          <p:nvPr>
            <p:ph idx="1"/>
          </p:nvPr>
        </p:nvSpPr>
        <p:spPr>
          <a:xfrm>
            <a:off x="97655" y="967666"/>
            <a:ext cx="11646932" cy="5209298"/>
          </a:xfrm>
        </p:spPr>
        <p:txBody>
          <a:bodyPr>
            <a:normAutofit/>
          </a:bodyPr>
          <a:lstStyle/>
          <a:p>
            <a:pPr marL="0" indent="0">
              <a:buNone/>
            </a:pPr>
            <a:r>
              <a:rPr lang="en-US" sz="1800" b="1" dirty="0">
                <a:effectLst/>
                <a:latin typeface="Times New Roman" panose="02020603050405020304" pitchFamily="18" charset="0"/>
                <a:ea typeface="Times New Roman" panose="02020603050405020304" pitchFamily="18" charset="0"/>
              </a:rPr>
              <a:t>Regulatory Compliance:</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Research Gap:</a:t>
            </a:r>
            <a:r>
              <a:rPr lang="en-US" sz="1800" dirty="0">
                <a:effectLst/>
                <a:latin typeface="Times New Roman" panose="02020603050405020304" pitchFamily="18" charset="0"/>
                <a:ea typeface="Times New Roman" panose="02020603050405020304" pitchFamily="18" charset="0"/>
              </a:rPr>
              <a:t> The regulatory status of certificates varies by region. Research is needed to address regulatory compliance challenges and ensure that blockchain-based verification systems meet regulatory standards and requirements.</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Smart Contract Security:</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Research Gap:</a:t>
            </a:r>
            <a:r>
              <a:rPr lang="en-US" sz="1800" dirty="0">
                <a:effectLst/>
                <a:latin typeface="Times New Roman" panose="02020603050405020304" pitchFamily="18" charset="0"/>
                <a:ea typeface="Times New Roman" panose="02020603050405020304" pitchFamily="18" charset="0"/>
              </a:rPr>
              <a:t> Smart contracts are an important part of blockchain-based certificate validation projects. Research is needed to improve the security of smart contracts, reduce vulnerabilities, and ensure the integrity of the validation process.</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Energy Efficiency:</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Research Gap:</a:t>
            </a:r>
            <a:r>
              <a:rPr lang="en-US" sz="1800" dirty="0">
                <a:effectLst/>
                <a:latin typeface="Times New Roman" panose="02020603050405020304" pitchFamily="18" charset="0"/>
                <a:ea typeface="Times New Roman" panose="02020603050405020304" pitchFamily="18" charset="0"/>
              </a:rPr>
              <a:t> Some blockchain networks, especially those using proof-of-work consensus mechanisms, have been criticized for their environmental impact due to high energy consumption. Research is needed to explore and implement more energy-efficient consensus mechanisms in certificate validation projects.</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Standardization of data formats:</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Research gap:</a:t>
            </a:r>
            <a:r>
              <a:rPr lang="en-US" sz="1800" dirty="0">
                <a:effectLst/>
                <a:latin typeface="Times New Roman" panose="02020603050405020304" pitchFamily="18" charset="0"/>
                <a:ea typeface="Times New Roman" panose="02020603050405020304" pitchFamily="18" charset="0"/>
              </a:rPr>
              <a:t> Lack of standardized data formats for certificates can impact interoperability. Research should focus on proposing and adopting standardized data formats that enable seamless communication between different blockchain-based systems.</a:t>
            </a:r>
            <a:endParaRPr lang="en-IN"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254712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pic>
        <p:nvPicPr>
          <p:cNvPr id="4" name="Content Placeholder 3">
            <a:extLst>
              <a:ext uri="{FF2B5EF4-FFF2-40B4-BE49-F238E27FC236}">
                <a16:creationId xmlns:a16="http://schemas.microsoft.com/office/drawing/2014/main" id="{CEE8D00F-63F9-84B8-9522-BB20FD4FF7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9503" y="1690688"/>
            <a:ext cx="8096250" cy="3629025"/>
          </a:xfrm>
          <a:prstGeom prst="rect">
            <a:avLst/>
          </a:prstGeom>
        </p:spPr>
      </p:pic>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29F2-B325-2ADC-DBEE-2D23EF442A60}"/>
              </a:ext>
            </a:extLst>
          </p:cNvPr>
          <p:cNvSpPr>
            <a:spLocks noGrp="1"/>
          </p:cNvSpPr>
          <p:nvPr>
            <p:ph type="title"/>
          </p:nvPr>
        </p:nvSpPr>
        <p:spPr>
          <a:xfrm>
            <a:off x="83598" y="-327334"/>
            <a:ext cx="10515600" cy="1325563"/>
          </a:xfrm>
        </p:spPr>
        <p:txBody>
          <a:bodyPr/>
          <a:lstStyle/>
          <a:p>
            <a:r>
              <a:rPr lang="en-US" b="1" dirty="0"/>
              <a:t>Proposed Methodology</a:t>
            </a:r>
            <a:endParaRPr lang="en-IN" b="1" dirty="0"/>
          </a:p>
        </p:txBody>
      </p:sp>
      <p:sp>
        <p:nvSpPr>
          <p:cNvPr id="3" name="Content Placeholder 2">
            <a:extLst>
              <a:ext uri="{FF2B5EF4-FFF2-40B4-BE49-F238E27FC236}">
                <a16:creationId xmlns:a16="http://schemas.microsoft.com/office/drawing/2014/main" id="{1DD4FAFA-1A6D-77F7-894E-923F6B8329E0}"/>
              </a:ext>
            </a:extLst>
          </p:cNvPr>
          <p:cNvSpPr>
            <a:spLocks noGrp="1"/>
          </p:cNvSpPr>
          <p:nvPr>
            <p:ph idx="1"/>
          </p:nvPr>
        </p:nvSpPr>
        <p:spPr>
          <a:xfrm>
            <a:off x="83597" y="564995"/>
            <a:ext cx="11723703" cy="5267633"/>
          </a:xfrm>
        </p:spPr>
        <p:txBody>
          <a:bodyPr>
            <a:normAutofit/>
          </a:bodyPr>
          <a:lstStyle/>
          <a:p>
            <a:pPr marL="0" marR="93345" indent="0" algn="just">
              <a:lnSpc>
                <a:spcPct val="115000"/>
              </a:lnSpc>
              <a:spcBef>
                <a:spcPts val="200"/>
              </a:spcBef>
              <a:spcAft>
                <a:spcPts val="0"/>
              </a:spcAft>
              <a:buNone/>
              <a:tabLst>
                <a:tab pos="540385" algn="l"/>
              </a:tabLst>
            </a:pPr>
            <a:r>
              <a:rPr lang="en-US" sz="1800" b="1" dirty="0">
                <a:effectLst/>
                <a:latin typeface="Times New Roman" panose="02020603050405020304" pitchFamily="18" charset="0"/>
                <a:ea typeface="Times New Roman" panose="02020603050405020304" pitchFamily="18" charset="0"/>
              </a:rPr>
              <a:t>Name:</a:t>
            </a:r>
            <a:endParaRPr lang="en-IN" sz="1800" dirty="0">
              <a:effectLst/>
              <a:latin typeface="Times New Roman" panose="02020603050405020304" pitchFamily="18" charset="0"/>
              <a:ea typeface="Times New Roman" panose="02020603050405020304" pitchFamily="18" charset="0"/>
            </a:endParaRPr>
          </a:p>
          <a:p>
            <a:pPr marL="0" marR="93345" indent="0" algn="just">
              <a:lnSpc>
                <a:spcPct val="115000"/>
              </a:lnSpc>
              <a:spcBef>
                <a:spcPts val="200"/>
              </a:spcBef>
              <a:spcAft>
                <a:spcPts val="0"/>
              </a:spcAft>
              <a:buNone/>
              <a:tabLst>
                <a:tab pos="540385" algn="l"/>
              </a:tabLst>
            </a:pPr>
            <a:r>
              <a:rPr lang="en-US" sz="1800" dirty="0">
                <a:effectLst/>
                <a:latin typeface="Times New Roman" panose="02020603050405020304" pitchFamily="18" charset="0"/>
                <a:ea typeface="Times New Roman" panose="02020603050405020304" pitchFamily="18" charset="0"/>
              </a:rPr>
              <a:t>Refers to the name of the certificate owner. We are inserting a field in the certificate data structure to store the name of the person who purchases a certificate. This part of the information becomes the transaction recorded on the blockchain.</a:t>
            </a:r>
            <a:endParaRPr lang="en-IN" sz="1800" dirty="0">
              <a:effectLst/>
              <a:latin typeface="Times New Roman" panose="02020603050405020304" pitchFamily="18" charset="0"/>
              <a:ea typeface="Times New Roman" panose="02020603050405020304" pitchFamily="18" charset="0"/>
            </a:endParaRPr>
          </a:p>
          <a:p>
            <a:pPr marL="0" marR="93345" indent="0" algn="just">
              <a:lnSpc>
                <a:spcPct val="115000"/>
              </a:lnSpc>
              <a:spcBef>
                <a:spcPts val="200"/>
              </a:spcBef>
              <a:spcAft>
                <a:spcPts val="0"/>
              </a:spcAft>
              <a:buNone/>
              <a:tabLst>
                <a:tab pos="540385" algn="l"/>
              </a:tabLst>
            </a:pPr>
            <a:r>
              <a:rPr lang="en-US" sz="1800" b="1" dirty="0">
                <a:effectLst/>
                <a:latin typeface="Times New Roman" panose="02020603050405020304" pitchFamily="18" charset="0"/>
                <a:ea typeface="Times New Roman" panose="02020603050405020304" pitchFamily="18" charset="0"/>
              </a:rPr>
              <a:t>Course:</a:t>
            </a:r>
            <a:endParaRPr lang="en-IN" sz="1800" dirty="0">
              <a:effectLst/>
              <a:latin typeface="Times New Roman" panose="02020603050405020304" pitchFamily="18" charset="0"/>
              <a:ea typeface="Times New Roman" panose="02020603050405020304" pitchFamily="18" charset="0"/>
            </a:endParaRPr>
          </a:p>
          <a:p>
            <a:pPr marL="0" marR="93345" indent="0" algn="just">
              <a:lnSpc>
                <a:spcPct val="115000"/>
              </a:lnSpc>
              <a:spcBef>
                <a:spcPts val="200"/>
              </a:spcBef>
              <a:spcAft>
                <a:spcPts val="0"/>
              </a:spcAft>
              <a:buNone/>
              <a:tabLst>
                <a:tab pos="540385" algn="l"/>
              </a:tabLst>
            </a:pPr>
            <a:r>
              <a:rPr lang="en-US" sz="1800" dirty="0">
                <a:effectLst/>
                <a:latin typeface="Times New Roman" panose="02020603050405020304" pitchFamily="18" charset="0"/>
                <a:ea typeface="Times New Roman" panose="02020603050405020304" pitchFamily="18" charset="0"/>
              </a:rPr>
              <a:t>Specifies the course or program for which the certificate is awarded. It creates a field in the certificate data structure to store course details.</a:t>
            </a: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 field contains information such as course name, duration, and other relevant details.</a:t>
            </a:r>
            <a:endParaRPr lang="en-IN" sz="1800" dirty="0">
              <a:effectLst/>
              <a:latin typeface="Times New Roman" panose="02020603050405020304" pitchFamily="18" charset="0"/>
              <a:ea typeface="Times New Roman" panose="02020603050405020304" pitchFamily="18" charset="0"/>
            </a:endParaRPr>
          </a:p>
          <a:p>
            <a:pPr marL="0" marR="93345" indent="0" algn="just">
              <a:lnSpc>
                <a:spcPct val="115000"/>
              </a:lnSpc>
              <a:spcBef>
                <a:spcPts val="200"/>
              </a:spcBef>
              <a:spcAft>
                <a:spcPts val="0"/>
              </a:spcAft>
              <a:buNone/>
              <a:tabLst>
                <a:tab pos="540385" algn="l"/>
              </a:tabLst>
            </a:pPr>
            <a:r>
              <a:rPr lang="en-US" sz="1800" b="1" dirty="0">
                <a:effectLst/>
                <a:latin typeface="Times New Roman" panose="02020603050405020304" pitchFamily="18" charset="0"/>
                <a:ea typeface="Times New Roman" panose="02020603050405020304" pitchFamily="18" charset="0"/>
              </a:rPr>
              <a:t>Certificate Hash:</a:t>
            </a:r>
            <a:endParaRPr lang="en-IN" sz="1800" dirty="0">
              <a:effectLst/>
              <a:latin typeface="Times New Roman" panose="02020603050405020304" pitchFamily="18" charset="0"/>
              <a:ea typeface="Times New Roman" panose="02020603050405020304" pitchFamily="18" charset="0"/>
            </a:endParaRPr>
          </a:p>
          <a:p>
            <a:pPr marL="0" indent="0" algn="just">
              <a:buNone/>
            </a:pPr>
            <a:r>
              <a:rPr lang="en-US" sz="1800" dirty="0">
                <a:effectLst/>
                <a:latin typeface="Times New Roman" panose="02020603050405020304" pitchFamily="18" charset="0"/>
                <a:ea typeface="Times New Roman" panose="02020603050405020304" pitchFamily="18" charset="0"/>
              </a:rPr>
              <a:t>We use cryptographic hashes of certificate data to ensure data integrity. Create a unique identifier by generating a hash (e.g.SHA-256) of the entire certificate data, including name, course, issuing organization, and other relevant details. Storing this hash on the blockchain ensures that the record is tamper-proof.</a:t>
            </a: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 is important to note that any changes to the certificate data will generate a different hash, highlighting potential tampering attempts.</a:t>
            </a:r>
          </a:p>
          <a:p>
            <a:pPr marL="0" indent="0" algn="just">
              <a:buNone/>
            </a:pPr>
            <a:r>
              <a:rPr lang="en-US" sz="1800" b="1" dirty="0">
                <a:effectLst/>
                <a:latin typeface="Times New Roman" panose="02020603050405020304" pitchFamily="18" charset="0"/>
                <a:ea typeface="Times New Roman" panose="02020603050405020304" pitchFamily="18" charset="0"/>
              </a:rPr>
              <a:t>Certificate ID:</a:t>
            </a:r>
            <a:endParaRPr lang="en-IN" sz="1800" b="1" dirty="0">
              <a:latin typeface="Times New Roman" panose="02020603050405020304" pitchFamily="18" charset="0"/>
              <a:ea typeface="Times New Roman" panose="02020603050405020304" pitchFamily="18" charset="0"/>
            </a:endParaRPr>
          </a:p>
          <a:p>
            <a:pPr marL="0" indent="0" algn="just">
              <a:buNone/>
            </a:pPr>
            <a:r>
              <a:rPr lang="en-US" sz="1800" dirty="0">
                <a:effectLst/>
                <a:latin typeface="Times New Roman" panose="02020603050405020304" pitchFamily="18" charset="0"/>
                <a:ea typeface="Times New Roman" panose="02020603050405020304" pitchFamily="18" charset="0"/>
              </a:rPr>
              <a:t>Each certificate requires a unique identifier to facilitate search and verification.</a:t>
            </a: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address this issue, we assign a unique certificate ID to each certificate at the time of issuance. This unique ID becomes an integral part of the blockchain record, ensuring easy search and quick verification.</a:t>
            </a:r>
            <a:endParaRPr lang="en-IN" sz="1800" dirty="0">
              <a:effectLst/>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831079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6" y="-310717"/>
            <a:ext cx="10515600" cy="1455936"/>
          </a:xfrm>
        </p:spPr>
        <p:txBody>
          <a:bodyPr/>
          <a:lstStyle/>
          <a:p>
            <a:r>
              <a:rPr lang="en-GB" b="1" dirty="0"/>
              <a:t>Objectives</a:t>
            </a:r>
          </a:p>
        </p:txBody>
      </p:sp>
      <p:sp>
        <p:nvSpPr>
          <p:cNvPr id="3" name="Content Placeholder 2"/>
          <p:cNvSpPr>
            <a:spLocks noGrp="1"/>
          </p:cNvSpPr>
          <p:nvPr>
            <p:ph idx="1"/>
          </p:nvPr>
        </p:nvSpPr>
        <p:spPr>
          <a:xfrm>
            <a:off x="133166" y="778060"/>
            <a:ext cx="11925668" cy="5019058"/>
          </a:xfrm>
        </p:spPr>
        <p:txBody>
          <a:bodyPr>
            <a:normAutofit fontScale="92500"/>
          </a:bodyPr>
          <a:lstStyle/>
          <a:p>
            <a:pPr marR="93345" algn="just">
              <a:lnSpc>
                <a:spcPct val="115000"/>
              </a:lnSpc>
              <a:spcBef>
                <a:spcPts val="200"/>
              </a:spcBef>
              <a:spcAft>
                <a:spcPts val="0"/>
              </a:spcAft>
              <a:tabLst>
                <a:tab pos="540385" algn="l"/>
              </a:tabLst>
            </a:pPr>
            <a:r>
              <a:rPr lang="en-US" sz="1800" dirty="0">
                <a:effectLst/>
                <a:latin typeface="Cambria" panose="02040503050406030204" pitchFamily="18" charset="0"/>
                <a:ea typeface="Times New Roman" panose="02020603050405020304" pitchFamily="18" charset="0"/>
              </a:rPr>
              <a:t>Building a blockchain-based certificate validation project means leveraging a decentralized and tamper-proof nature of blockchain technology to ensure the authenticity and integrity of certificates.</a:t>
            </a:r>
            <a:r>
              <a:rPr lang="en-US" sz="1800" dirty="0">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Below describe the objectives of the project:</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[1] Create a blockchain-based decentralized application (D App) for the verification and issuance of educational certificates.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[2] Eliminate all third-party interference in the verification process.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[3] To reduce the cost and time of the validation process.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[4] To protect the certificate validation and issuance process from fraud and fraudsters.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[5] Make documents tamper-proof and instantly verifiable on the blockchain.</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[6] To provide benefits to students, educational institutions, and employers using blockchain-based certificate verification systems.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[7] Implement blockchain mechanisms to minimize document verification time.</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[8] Development of a certificate verification application that implements the concept of public blockchain.</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[9] Integrate blockchain functionality into the document verification process of the verification system to reduce time complexity.</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[10] To improve the efficiency of certificate validation and traditional approaches.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[11] The main goal of our system is to implement document sharing and validation without increasing administrative costs. It also prevents document forgery and provides accurate and reliable information about digital certificates.</a:t>
            </a: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432" y="177553"/>
            <a:ext cx="8043168" cy="843379"/>
          </a:xfrm>
        </p:spPr>
        <p:txBody>
          <a:bodyPr>
            <a:normAutofit/>
          </a:bodyPr>
          <a:lstStyle/>
          <a:p>
            <a:r>
              <a:rPr lang="en-US" b="1" dirty="0"/>
              <a:t>System Design &amp; Implementation</a:t>
            </a:r>
            <a:endParaRPr lang="en-GB" b="1" dirty="0"/>
          </a:p>
        </p:txBody>
      </p:sp>
      <p:sp>
        <p:nvSpPr>
          <p:cNvPr id="3" name="Content Placeholder 2"/>
          <p:cNvSpPr>
            <a:spLocks noGrp="1"/>
          </p:cNvSpPr>
          <p:nvPr>
            <p:ph idx="1"/>
          </p:nvPr>
        </p:nvSpPr>
        <p:spPr>
          <a:xfrm>
            <a:off x="284085" y="1020932"/>
            <a:ext cx="11674135" cy="4323425"/>
          </a:xfrm>
        </p:spPr>
        <p:txBody>
          <a:bodyPr/>
          <a:lstStyle/>
          <a:p>
            <a:r>
              <a:rPr lang="en-US" sz="1800" dirty="0">
                <a:effectLst/>
                <a:latin typeface="Times New Roman" panose="02020603050405020304" pitchFamily="18" charset="0"/>
                <a:ea typeface="Times New Roman" panose="02020603050405020304" pitchFamily="18" charset="0"/>
              </a:rPr>
              <a:t>This system is designed to verify diplomas and other documents. This system includes three functions.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USER1: User 1 is the author/university.</a:t>
            </a: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 user will generate and issue all certificates for students. First, the eligibility of the students is checked, then the certificate is generated, and the hash of the certificate is calculated and uploaded to the blockchain.</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User 1 generates and views the student’s certificate.</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User 2: User 2 is a student/document owner. This user is eligible to take the exam and will receive a certificate from User 1. User 2 makes two decisions: User 2 uses the user ID to share the certificate with other users and to view the certificate. Upload user 1’s certificate.</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User 3: User 3 is an authenticated third party/company. This user receives a copy of the latest document from User 2 and needs to review it from User 1. User 3 requests a certificate from User 1 and User 2 and shares the certificate.</a:t>
            </a:r>
            <a:endParaRPr lang="en-IN"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EE845-24E1-C863-F81C-DCDDE69B70DB}"/>
              </a:ext>
            </a:extLst>
          </p:cNvPr>
          <p:cNvSpPr>
            <a:spLocks noGrp="1"/>
          </p:cNvSpPr>
          <p:nvPr>
            <p:ph type="title"/>
          </p:nvPr>
        </p:nvSpPr>
        <p:spPr/>
        <p:txBody>
          <a:bodyPr/>
          <a:lstStyle/>
          <a:p>
            <a:r>
              <a:rPr lang="en-US" b="1" dirty="0"/>
              <a:t>System Design &amp; Implementation</a:t>
            </a:r>
            <a:endParaRPr lang="en-IN" dirty="0"/>
          </a:p>
        </p:txBody>
      </p:sp>
      <p:pic>
        <p:nvPicPr>
          <p:cNvPr id="1026" name="Picture 2">
            <a:extLst>
              <a:ext uri="{FF2B5EF4-FFF2-40B4-BE49-F238E27FC236}">
                <a16:creationId xmlns:a16="http://schemas.microsoft.com/office/drawing/2014/main" id="{E71A1F4C-FB65-7D35-012D-E19B3E7A5C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0320" y="1532439"/>
            <a:ext cx="3840480" cy="4272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192071"/>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125</TotalTime>
  <Words>2085</Words>
  <Application>Microsoft Office PowerPoint</Application>
  <PresentationFormat>Widescreen</PresentationFormat>
  <Paragraphs>139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Cambria</vt:lpstr>
      <vt:lpstr>Söhne</vt:lpstr>
      <vt:lpstr>Times New Roman</vt:lpstr>
      <vt:lpstr>Verdana</vt:lpstr>
      <vt:lpstr>Presidency University 45 Yrs</vt:lpstr>
      <vt:lpstr>BLOCK-CHAIN BASED CERTIFICATE VALIDATION</vt:lpstr>
      <vt:lpstr>Introduction</vt:lpstr>
      <vt:lpstr>Literature Review</vt:lpstr>
      <vt:lpstr>Research Gaps Identified</vt:lpstr>
      <vt:lpstr>Proposed Methodology</vt:lpstr>
      <vt:lpstr>Proposed Methodology</vt:lpstr>
      <vt:lpstr>Objectives</vt:lpstr>
      <vt:lpstr>System Design &amp; Implementation</vt:lpstr>
      <vt:lpstr>System Design &amp; Implementation</vt:lpstr>
      <vt:lpstr>Implementation</vt:lpstr>
      <vt:lpstr>Timeline of Project</vt:lpstr>
      <vt:lpstr>Outcomes / Results Obtained</vt:lpstr>
      <vt:lpstr>Conclusion</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VINAY KUMAR M</cp:lastModifiedBy>
  <cp:revision>26</cp:revision>
  <dcterms:created xsi:type="dcterms:W3CDTF">2023-03-16T03:26:27Z</dcterms:created>
  <dcterms:modified xsi:type="dcterms:W3CDTF">2024-01-11T15:26:37Z</dcterms:modified>
</cp:coreProperties>
</file>