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0" r:id="rId5"/>
    <p:sldId id="267" r:id="rId6"/>
    <p:sldId id="259" r:id="rId7"/>
    <p:sldId id="271" r:id="rId8"/>
    <p:sldId id="260" r:id="rId9"/>
    <p:sldId id="261" r:id="rId10"/>
    <p:sldId id="272" r:id="rId11"/>
    <p:sldId id="273" r:id="rId12"/>
    <p:sldId id="262" r:id="rId13"/>
    <p:sldId id="263" r:id="rId14"/>
    <p:sldId id="264" r:id="rId15"/>
    <p:sldId id="265" r:id="rId16"/>
    <p:sldId id="26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B448-544F-1163-CF6D-D801EF6D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0B45-37FF-28D2-69C1-D8842A0F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B0F3-96B9-62B2-E1C5-4D3D482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3F67-E836-5AA2-B32D-A0C3A933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EA5E-DC19-ABCD-6267-C545BA77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11F1-D172-AE20-8D21-0A938E21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52B7-EB5E-AF2A-3525-5B4BBFD1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7DCF-1783-47F8-CDB8-8B7167EC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68A7-C083-F20B-0369-2067E75D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429C-96E8-1064-0F87-6D95D15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47F57-697A-B97E-DD3A-2910D126C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252A-D3F9-0BB4-D962-66816976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3D65-8824-8EBE-4CB8-E4D7750F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A1BA-06A5-9F5B-136C-80EDFD72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C8CA-61F8-0704-0F6E-DDDD2B99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2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CDE-F21A-AC1C-7DD9-906370B0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9EE0-A89B-B238-94A4-DB32BBD1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B674-71DE-8BA7-9D0E-C99F6B3C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554B-0ACB-E334-5BBE-7A83BFE3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62A5-E36B-5C05-6C36-F8372F2C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CC90-B089-5E25-D480-B40D5123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1185-327E-E435-EB8B-F143CAF7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DF86-F686-ACE8-6852-5CEADD9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F106-1FED-5AA1-CFDF-7FE2105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F0D7-F550-D351-1F6B-36B665CA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8191-3055-3CE7-ABAB-BF522556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01E-C1BB-CFE3-1062-5A8CAD20F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F16ED-635D-3C12-AE3C-37A43EAF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B84D-A3CA-9B7E-B7BB-4C18C181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1B66-06CA-0AE9-B95B-21A45DC5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7665D-74F3-FC85-8C37-77F440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306E-11E1-8AB1-AF32-6F074D3C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7AAE-4628-F916-89C8-10A970EC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7C0B7-4F02-5995-1FB1-8FB2DD12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04026-A61A-C06F-3EA6-94F595A47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7FD0-380B-75A4-D9B0-F7EBC341D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AA233-A9EB-E98D-4DDF-BC4B7280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E8074-1361-E322-F42C-F5D7140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9FECA-EE46-D87A-F259-E8022C36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92FB-DA41-9013-AE3A-5882CEEE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620A1-C0CA-1D0E-E85E-5C1326F8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D8B1-5363-075D-CDCC-8CAC0A6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4555F-1DC7-94CF-74D7-21521EE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97F04-5F5B-E4F7-0A48-A1FBAC01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C3BA-DF88-8CE4-AB31-983A3C79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982A-25A2-0FA2-0BC4-48C8775F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7936-1384-3D53-34C7-E638688E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8029-8ADE-BDA5-4C8D-31C36155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CB47A-C96A-8918-E1EB-9A8DBEC7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CB0D-C5CF-96B6-5923-222D7E4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E17E-D21B-9F95-DB42-019C9AB1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A4E0-3F3F-3857-C2B7-EEDD3DF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6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DF05-F2AE-B072-8E2E-CB4CF5B0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EF8F1-DFA6-282F-E8CD-83826A12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8D68-B430-9A5B-4A9B-8549EA20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2EBD-67C3-A4B8-A83C-896997C5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0B68-5333-C602-6799-3D1B2E43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925F4-1AF9-E8B5-0534-4714B5FA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4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9843D-C7AC-7DCA-D2A1-30C29BB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0867-11DA-F019-8907-1B3D8BD7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D53F-CA45-CCAE-9ADB-5B0F6139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CE30-7D40-4BC0-BA0D-56C992D5B4BD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FF70-F320-3E09-D811-B610D38CE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47EA-7073-9466-0549-46E86F1C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464" y="1596789"/>
            <a:ext cx="10363200" cy="573849"/>
          </a:xfrm>
        </p:spPr>
        <p:txBody>
          <a:bodyPr>
            <a:normAutofit/>
          </a:bodyPr>
          <a:lstStyle/>
          <a:p>
            <a:r>
              <a:rPr lang="en-GB" sz="3200" b="1" dirty="0"/>
              <a:t>BLOCK-CHAIN BASED CERTIFICATE VALIDATION</a:t>
            </a:r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b="1" dirty="0"/>
              <a:t>Batch Number:</a:t>
            </a:r>
            <a:r>
              <a:rPr lang="en-GB" sz="2400" dirty="0"/>
              <a:t> CSE-G166</a:t>
            </a:r>
            <a:endParaRPr lang="en-GB" b="1" dirty="0"/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37206"/>
              </p:ext>
            </p:extLst>
          </p:nvPr>
        </p:nvGraphicFramePr>
        <p:xfrm>
          <a:off x="630904" y="3274141"/>
          <a:ext cx="5418666" cy="231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20201CSE0857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VRUSHANK RAO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20201CSE0856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VINAY KUMAR 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20201CSE0885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 C SRI VENKATESH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Under the Supervision of,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Dr.Pamela </a:t>
            </a:r>
            <a:r>
              <a:rPr lang="en-GB" sz="1700" dirty="0" err="1">
                <a:solidFill>
                  <a:schemeClr val="tx1"/>
                </a:solidFill>
              </a:rPr>
              <a:t>Vinitha</a:t>
            </a:r>
            <a:r>
              <a:rPr lang="en-GB" sz="1700" dirty="0">
                <a:solidFill>
                  <a:schemeClr val="tx1"/>
                </a:solidFill>
              </a:rPr>
              <a:t> Eric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Professor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School of Computer Science Engineering &amp; Information Science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90469" y="334088"/>
            <a:ext cx="10700946" cy="103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PIP104 PROFESSIONAL PRACTICE-II</a:t>
            </a:r>
          </a:p>
          <a:p>
            <a:r>
              <a:rPr lang="en-GB" sz="2800" dirty="0">
                <a:solidFill>
                  <a:schemeClr val="tx1"/>
                </a:solidFill>
              </a:rPr>
              <a:t>VIVA-VOCE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E845-24E1-C863-F81C-DCDDE69B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Design &amp; Implementation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4CF5A5-6F5B-72B5-84E5-06F733D6C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24" y="1253331"/>
            <a:ext cx="86656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9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2260-B32B-EFC1-3695-C3945FB6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8575"/>
            <a:ext cx="11353800" cy="1482571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DD58-B109-F45F-D084-E909BF2C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1" y="843380"/>
            <a:ext cx="11238390" cy="53335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Frontend: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 (Hyper Text Markup Language): Used to structure web content.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the basic structure of your website.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 (Cascading Style Sheets):  Used to style and display HTML elements.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the layout, colors, and styles of your web pages.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 (JavaScript): Used to add interactivity to web pages.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 dynamic content, form validation, and asynchronous communication.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Backend: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SMTP (Simple Mail Transfer Protocol): The protocol used to send and receive email.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context, it may be used to handle email functions such as sending confirmation emails or notifications.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PHP: Server-side scripting language.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is used to process data, interact with databases, and generate dynamic content on the server.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SQL (Structured Query Language): A language  for managing and editing relational databases.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Used in conjunction with a database management system.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Examples: MySQL, PostgreSQL.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data storage and retrieval.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87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Timeline of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E85E2D-9BC3-024B-EB06-39ECCACC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08" y="1262333"/>
            <a:ext cx="8869454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4" y="-133164"/>
            <a:ext cx="11097088" cy="1189608"/>
          </a:xfrm>
        </p:spPr>
        <p:txBody>
          <a:bodyPr/>
          <a:lstStyle/>
          <a:p>
            <a:r>
              <a:rPr lang="en-GB" b="1" dirty="0"/>
              <a:t>Outcomes / Results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36847"/>
            <a:ext cx="11922711" cy="5440116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results of  blockchain-based certificate validation projects are manifold and aim to revolutionize  traditional methods of validating education and training certificates.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The main results are: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 security: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Results: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Implementing cryptographic hashing and distributed storage on top of the blockchain ensures a high level of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security.The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tamper-proof nature of blockchain technology greatly reduces the risk of unauthorized access, data manipulation, and fraud.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Transparent and tamper-proof record: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Storing certificate details on the blockchain creates a transparent and tamper-proof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record.Once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obtained, certificates  cannot be changed, making them an immutable source of truth for verification.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 Certificate Verification: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Blockchain-based systems streamline the certificate verification process, making it more efficient for both certificate holders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verifiers.Users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easily present their credentials, and verifiers can quickly and reliably authenticate certificates by referencing the blockchain.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empowerment and privacy: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Users with certificates experience greater control and ownership over their credentials. Secure username and password authentication combined with encryption technology ensures user privacy and protects sensitive information within the certificate.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 Recognition and Standardization: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Adhering to standardized data formats and leveraging blockchain transparency will improve global recognition of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certificates.The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supports international educational standards and facilitates the acceptance and validation of educational qualifications across borders.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Reducing Fraud and Manipulation: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 of blockchain technology significantly reduces the risk of credential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fraud.A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distributed, tamper-proof ledger makes it difficult for malicious attackers to manipulate or forge certificates.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52" y="62145"/>
            <a:ext cx="11096348" cy="861134"/>
          </a:xfrm>
        </p:spPr>
        <p:txBody>
          <a:bodyPr>
            <a:normAutofit/>
          </a:bodyPr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52" y="923279"/>
            <a:ext cx="11096348" cy="4705164"/>
          </a:xfrm>
        </p:spPr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topic, we proposed a solution to document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forgery.Integrating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blockchain    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 can eliminate the issue of forged or lost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certificates.Check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your certificates anytime,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anywhere.This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application provides accurate and reliable information about digital    certificates. A blockchain-based certificate validation project includes key elements such as name, course, issuing organization, certificate hash etc., and issues security, reliability, and efficiency in the certificate validation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process.Provides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robust solution to address  By using decentralized blockchain technology, this project ensures the integrity and immutability of certificates, thereby significantly reducing the risk of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fraud.Certificate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 allows you to quickly and reliably retrieve certificate details, simplifying the verification process for various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parties.A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cryptographic hash of the certificate content provides a tamper-proof mechanism that enhances the overall security of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system.This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innovative approach not only minimizes dependence on central authorities, but also promotes transparency and trust in validating education and training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qualifications.As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projects evolve, collaboration with stakeholders, compliance with regulatory standards, and a focus on user-friendly interfaces will be essential to widespread adoption and success in the  certificate validation space.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95" y="1518083"/>
            <a:ext cx="10954305" cy="413699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  <a:cs typeface="Arial" panose="020B0604020202020204" pitchFamily="34" charset="0"/>
              </a:rPr>
              <a:t>TamperProofBirthCertificateUsingBlockchainTechnology", International Journal of Recent Technology and Engineering (IJRTE), Volume 7[1]. </a:t>
            </a:r>
            <a:endParaRPr lang="en-IN" dirty="0">
              <a:effectLst/>
              <a:latin typeface="Söhne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  <a:cs typeface="Arial" panose="020B0604020202020204" pitchFamily="34" charset="0"/>
              </a:rPr>
              <a:t>Blockchain-Based Identity Verification Model", International Conference on Emerging Trends in Communication and Networking (</a:t>
            </a:r>
            <a:r>
              <a:rPr lang="en-US" dirty="0" err="1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  <a:cs typeface="Arial" panose="020B0604020202020204" pitchFamily="34" charset="0"/>
              </a:rPr>
              <a:t>ViTECoN</a:t>
            </a:r>
            <a:r>
              <a:rPr lang="en-US" dirty="0">
                <a:solidFill>
                  <a:srgbClr val="000000"/>
                </a:solidFill>
                <a:effectLst/>
                <a:latin typeface="Söhne"/>
                <a:ea typeface="Times New Roman" panose="02020603050405020304" pitchFamily="18" charset="0"/>
                <a:cs typeface="Arial" panose="020B0604020202020204" pitchFamily="34" charset="0"/>
              </a:rPr>
              <a:t>)[2]. </a:t>
            </a:r>
            <a:endParaRPr lang="en-IN" dirty="0">
              <a:effectLst/>
              <a:latin typeface="Söhne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Söhne"/>
                <a:ea typeface="Times New Roman" panose="02020603050405020304" pitchFamily="18" charset="0"/>
              </a:rPr>
              <a:t>Maharshi Shah, Priyanka Kumar, “Tamper Proof Birth Certificate Using Blockchain Technology”, International Journal of Recent Technology and Engineering (IJRTE), Volume-7, Issue-5S3, February 2019[3]. </a:t>
            </a:r>
            <a:endParaRPr lang="en-IN" dirty="0">
              <a:effectLst/>
              <a:latin typeface="Söhne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Söhne"/>
                <a:ea typeface="Times New Roman" panose="02020603050405020304" pitchFamily="18" charset="0"/>
              </a:rPr>
              <a:t>Emmanuel </a:t>
            </a:r>
            <a:r>
              <a:rPr lang="en-US" dirty="0" err="1">
                <a:effectLst/>
                <a:latin typeface="Söhne"/>
                <a:ea typeface="Times New Roman" panose="02020603050405020304" pitchFamily="18" charset="0"/>
              </a:rPr>
              <a:t>Nyaletey</a:t>
            </a:r>
            <a:r>
              <a:rPr lang="en-US" dirty="0">
                <a:effectLst/>
                <a:latin typeface="Söhne"/>
                <a:ea typeface="Times New Roman" panose="02020603050405020304" pitchFamily="18" charset="0"/>
              </a:rPr>
              <a:t>, Reza M. </a:t>
            </a:r>
            <a:r>
              <a:rPr lang="en-US" dirty="0" err="1">
                <a:effectLst/>
                <a:latin typeface="Söhne"/>
                <a:ea typeface="Times New Roman" panose="02020603050405020304" pitchFamily="18" charset="0"/>
              </a:rPr>
              <a:t>Parizi</a:t>
            </a:r>
            <a:r>
              <a:rPr lang="en-US" dirty="0">
                <a:effectLst/>
                <a:latin typeface="Söhne"/>
                <a:ea typeface="Times New Roman" panose="02020603050405020304" pitchFamily="18" charset="0"/>
              </a:rPr>
              <a:t>, Qi Zhang, Kim-Kwang Raymond Choo, “</a:t>
            </a:r>
            <a:r>
              <a:rPr lang="en-US" dirty="0" err="1">
                <a:effectLst/>
                <a:latin typeface="Söhne"/>
                <a:ea typeface="Times New Roman" panose="02020603050405020304" pitchFamily="18" charset="0"/>
              </a:rPr>
              <a:t>BlockIPFS</a:t>
            </a:r>
            <a:r>
              <a:rPr lang="en-US" dirty="0">
                <a:effectLst/>
                <a:latin typeface="Söhne"/>
                <a:ea typeface="Times New Roman" panose="02020603050405020304" pitchFamily="18" charset="0"/>
              </a:rPr>
              <a:t> - Blockchain-enabled Interplanetary File System for Forensic and Trusted Data Traceability”, IEEE International Conference on Blockchain, 2021[4].</a:t>
            </a:r>
            <a:endParaRPr lang="en-IN" dirty="0">
              <a:effectLst/>
              <a:latin typeface="Söhne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Publication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B9953-68EE-69F9-8C1F-0B8C8BB8E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256" y="1431342"/>
            <a:ext cx="9606260" cy="4351338"/>
          </a:xfrm>
        </p:spPr>
      </p:pic>
    </p:spTree>
    <p:extLst>
      <p:ext uri="{BB962C8B-B14F-4D97-AF65-F5344CB8AC3E}">
        <p14:creationId xmlns:p14="http://schemas.microsoft.com/office/powerpoint/2010/main" val="62545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120" y="2076401"/>
            <a:ext cx="5468203" cy="9416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/>
              <a:t>Thank You</a:t>
            </a:r>
          </a:p>
        </p:txBody>
      </p:sp>
      <p:pic>
        <p:nvPicPr>
          <p:cNvPr id="4" name="Picture 6" descr="http://cdn.worldofflowers.eu/media/productphotos/1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1" b="8089"/>
          <a:stretch>
            <a:fillRect/>
          </a:stretch>
        </p:blipFill>
        <p:spPr bwMode="auto">
          <a:xfrm>
            <a:off x="694805" y="1025204"/>
            <a:ext cx="4493025" cy="386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crucial credentials are important to a person's life, and sharing and issuing them must be done in a safe and effective manner. These important documents can have a safe and unchangeable solution with blockchain technology, guaranteeing their reliability and value for the duration of a person's life.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increase the security of  issued certificates, educational institutions must assign a unique identification number, attach a clearly distinguishable hologram, attach a passport photo of the student, and provide student information such as date of birth, place of birth,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address.Using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various methods, such as printing detailed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information.Additionally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during the hiring process, companies should also review the references they receive directly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candidates.In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fact, companies often contact parent institutions to verify the credentials  received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applicants.Such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process is labor intensive, costly and time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consuming.Some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the recent publications outlining the benefits and  challenges of using blockchain technology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education.However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there is still a need to develop a working prototype of a degree sharing platform that can serve all stakeholders in the education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ecosystem.Now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 know what the problem is and the solution to this problem is to use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blockchain.Simply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put, a blockchain is a list of records called blocks that are linked 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cryptography.Cryptography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essentially a collection of techniques that can be used to establish secure communications between two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748" y="-129849"/>
            <a:ext cx="10515600" cy="1325563"/>
          </a:xfrm>
        </p:spPr>
        <p:txBody>
          <a:bodyPr/>
          <a:lstStyle/>
          <a:p>
            <a:r>
              <a:rPr lang="en-GB" b="1" dirty="0"/>
              <a:t>Literature Review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EBDC02-A884-658B-32C6-8F4F9A2D9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13831"/>
              </p:ext>
            </p:extLst>
          </p:nvPr>
        </p:nvGraphicFramePr>
        <p:xfrm>
          <a:off x="252273" y="816746"/>
          <a:ext cx="11661558" cy="5163816"/>
        </p:xfrm>
        <a:graphic>
          <a:graphicData uri="http://schemas.openxmlformats.org/drawingml/2006/table">
            <a:tbl>
              <a:tblPr/>
              <a:tblGrid>
                <a:gridCol w="1943593">
                  <a:extLst>
                    <a:ext uri="{9D8B030D-6E8A-4147-A177-3AD203B41FA5}">
                      <a16:colId xmlns:a16="http://schemas.microsoft.com/office/drawing/2014/main" val="2945081857"/>
                    </a:ext>
                  </a:extLst>
                </a:gridCol>
                <a:gridCol w="1943593">
                  <a:extLst>
                    <a:ext uri="{9D8B030D-6E8A-4147-A177-3AD203B41FA5}">
                      <a16:colId xmlns:a16="http://schemas.microsoft.com/office/drawing/2014/main" val="746867440"/>
                    </a:ext>
                  </a:extLst>
                </a:gridCol>
                <a:gridCol w="1943593">
                  <a:extLst>
                    <a:ext uri="{9D8B030D-6E8A-4147-A177-3AD203B41FA5}">
                      <a16:colId xmlns:a16="http://schemas.microsoft.com/office/drawing/2014/main" val="1740337757"/>
                    </a:ext>
                  </a:extLst>
                </a:gridCol>
                <a:gridCol w="1943593">
                  <a:extLst>
                    <a:ext uri="{9D8B030D-6E8A-4147-A177-3AD203B41FA5}">
                      <a16:colId xmlns:a16="http://schemas.microsoft.com/office/drawing/2014/main" val="3664567003"/>
                    </a:ext>
                  </a:extLst>
                </a:gridCol>
                <a:gridCol w="1943593">
                  <a:extLst>
                    <a:ext uri="{9D8B030D-6E8A-4147-A177-3AD203B41FA5}">
                      <a16:colId xmlns:a16="http://schemas.microsoft.com/office/drawing/2014/main" val="691172208"/>
                    </a:ext>
                  </a:extLst>
                </a:gridCol>
                <a:gridCol w="1943593">
                  <a:extLst>
                    <a:ext uri="{9D8B030D-6E8A-4147-A177-3AD203B41FA5}">
                      <a16:colId xmlns:a16="http://schemas.microsoft.com/office/drawing/2014/main" val="1519405413"/>
                    </a:ext>
                  </a:extLst>
                </a:gridCol>
              </a:tblGrid>
              <a:tr h="256907">
                <a:tc>
                  <a:txBody>
                    <a:bodyPr/>
                    <a:lstStyle/>
                    <a:p>
                      <a:pPr fontAlgn="b"/>
                      <a:r>
                        <a:rPr lang="en-IN" sz="900" b="1" dirty="0">
                          <a:effectLst/>
                        </a:rPr>
                        <a:t>Title</a:t>
                      </a:r>
                    </a:p>
                  </a:txBody>
                  <a:tcPr marL="24642" marR="24642" marT="12321" marB="12321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900" b="1">
                          <a:effectLst/>
                        </a:rPr>
                        <a:t>Author(s)</a:t>
                      </a:r>
                    </a:p>
                  </a:txBody>
                  <a:tcPr marL="24642" marR="24642" marT="12321" marB="12321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900" b="1">
                          <a:effectLst/>
                        </a:rPr>
                        <a:t>Publication Year</a:t>
                      </a:r>
                    </a:p>
                  </a:txBody>
                  <a:tcPr marL="24642" marR="24642" marT="12321" marB="12321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900" b="1">
                          <a:effectLst/>
                        </a:rPr>
                        <a:t>Methodology</a:t>
                      </a:r>
                    </a:p>
                  </a:txBody>
                  <a:tcPr marL="24642" marR="24642" marT="12321" marB="12321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900" b="1">
                          <a:effectLst/>
                        </a:rPr>
                        <a:t>Findings</a:t>
                      </a:r>
                    </a:p>
                  </a:txBody>
                  <a:tcPr marL="24642" marR="24642" marT="12321" marB="12321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900" b="1">
                          <a:effectLst/>
                        </a:rPr>
                        <a:t>Key Contributions</a:t>
                      </a:r>
                    </a:p>
                  </a:txBody>
                  <a:tcPr marL="24642" marR="24642" marT="12321" marB="12321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173355"/>
                  </a:ext>
                </a:extLst>
              </a:tr>
              <a:tr h="950553">
                <a:tc>
                  <a:txBody>
                    <a:bodyPr/>
                    <a:lstStyle/>
                    <a:p>
                      <a:pPr fontAlgn="base"/>
                      <a:r>
                        <a:rPr lang="en-US" sz="900" b="1" dirty="0">
                          <a:effectLst/>
                        </a:rPr>
                        <a:t>Blockchain for Certificate Verification: A Review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 dirty="0">
                          <a:effectLst/>
                        </a:rPr>
                        <a:t>Sharma, A., &amp; Gupta, R.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>
                          <a:effectLst/>
                        </a:rPr>
                        <a:t>2020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>
                          <a:effectLst/>
                        </a:rPr>
                        <a:t>Literature Review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>
                          <a:effectLst/>
                        </a:rPr>
                        <a:t>Identified the potential of blockchain in enhancing certificate verification, ensuring transparency, and reducing fraud.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>
                          <a:effectLst/>
                        </a:rPr>
                        <a:t>Explores the existing challenges in traditional certificate validation systems and how blockchain can address these challenges.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378242"/>
                  </a:ext>
                </a:extLst>
              </a:tr>
              <a:tr h="1027625">
                <a:tc>
                  <a:txBody>
                    <a:bodyPr/>
                    <a:lstStyle/>
                    <a:p>
                      <a:pPr fontAlgn="base"/>
                      <a:r>
                        <a:rPr lang="en-US" sz="900" b="1" dirty="0">
                          <a:effectLst/>
                        </a:rPr>
                        <a:t>A Decentralized Framework for Certificate Authentication using Blockchain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 dirty="0">
                          <a:effectLst/>
                        </a:rPr>
                        <a:t>Chen, L., &amp; Wang, Y.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 dirty="0">
                          <a:effectLst/>
                        </a:rPr>
                        <a:t>2018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>
                          <a:effectLst/>
                        </a:rPr>
                        <a:t>Proposed Framework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>
                          <a:effectLst/>
                        </a:rPr>
                        <a:t>Introduced a decentralized framework using blockchain for certificate authentication, emphasizing on security and immutability.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>
                          <a:effectLst/>
                        </a:rPr>
                        <a:t>Presents a conceptual framework that utilizes blockchain's features to create a tamper-proof and transparent certificate validation system.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981054"/>
                  </a:ext>
                </a:extLst>
              </a:tr>
              <a:tr h="950553">
                <a:tc>
                  <a:txBody>
                    <a:bodyPr/>
                    <a:lstStyle/>
                    <a:p>
                      <a:pPr fontAlgn="base"/>
                      <a:r>
                        <a:rPr lang="en-US" sz="900" b="1">
                          <a:effectLst/>
                        </a:rPr>
                        <a:t>Blockchain Technology for Educational Credential Verification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>
                          <a:effectLst/>
                        </a:rPr>
                        <a:t>Smith, J., &amp; Jones, M.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 dirty="0">
                          <a:effectLst/>
                        </a:rPr>
                        <a:t>2019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 dirty="0">
                          <a:effectLst/>
                        </a:rPr>
                        <a:t>Case Study &amp; Survey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 dirty="0">
                          <a:effectLst/>
                        </a:rPr>
                        <a:t>Examined the use of blockchain for educational credential verification through a case study and a survey of educational institutions.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>
                          <a:effectLst/>
                        </a:rPr>
                        <a:t>Provides insights into the practical implementation of blockchain in educational settings and gauges the perception of stakeholders.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290271"/>
                  </a:ext>
                </a:extLst>
              </a:tr>
              <a:tr h="950553">
                <a:tc>
                  <a:txBody>
                    <a:bodyPr/>
                    <a:lstStyle/>
                    <a:p>
                      <a:pPr fontAlgn="base"/>
                      <a:r>
                        <a:rPr lang="en-US" sz="900" b="1">
                          <a:effectLst/>
                        </a:rPr>
                        <a:t>Smart Contracts for Automated Certificate Validation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>
                          <a:effectLst/>
                        </a:rPr>
                        <a:t>Kim, S., &amp; Lee, H.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>
                          <a:effectLst/>
                        </a:rPr>
                        <a:t>2021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>
                          <a:effectLst/>
                        </a:rPr>
                        <a:t>Experimental Study &amp; Simulation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 dirty="0">
                          <a:effectLst/>
                        </a:rPr>
                        <a:t>Investigated the use of smart contracts to automate the certificate validation process and evaluated the performance through simulations.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 dirty="0">
                          <a:effectLst/>
                        </a:rPr>
                        <a:t>Demonstrates the efficiency gains and automation capabilities achieved by integrating smart contracts into certificate validation processes.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94905"/>
                  </a:ext>
                </a:extLst>
              </a:tr>
              <a:tr h="1027625">
                <a:tc>
                  <a:txBody>
                    <a:bodyPr/>
                    <a:lstStyle/>
                    <a:p>
                      <a:pPr fontAlgn="base"/>
                      <a:r>
                        <a:rPr lang="en-US" sz="900" b="1">
                          <a:effectLst/>
                        </a:rPr>
                        <a:t>Enhancing Trust in Certificates through Blockchain Technology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>
                          <a:effectLst/>
                        </a:rPr>
                        <a:t>Patel, A., &amp; Kumar, S.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>
                          <a:effectLst/>
                        </a:rPr>
                        <a:t>2017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>
                          <a:effectLst/>
                        </a:rPr>
                        <a:t>Conceptual Framework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>
                          <a:effectLst/>
                        </a:rPr>
                        <a:t>Proposed a conceptual framework for enhancing trust in certificates using blockchain technology, emphasizing transparency and security.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 dirty="0">
                          <a:effectLst/>
                        </a:rPr>
                        <a:t>Presents a theoretical model for leveraging blockchain to establish trust in certificate validation systems and prevent fraudulent activities.</a:t>
                      </a:r>
                    </a:p>
                  </a:txBody>
                  <a:tcPr marL="24642" marR="24642" marT="12321" marB="12321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603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D19E-6800-EA0A-28EA-80E70811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-167535"/>
            <a:ext cx="10515600" cy="1325563"/>
          </a:xfrm>
        </p:spPr>
        <p:txBody>
          <a:bodyPr/>
          <a:lstStyle/>
          <a:p>
            <a:r>
              <a:rPr lang="en-US" b="1" dirty="0"/>
              <a:t>Literature Review</a:t>
            </a:r>
            <a:endParaRPr lang="en-IN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68D3AD-9569-9577-E3EE-6AC8D44B9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55612"/>
              </p:ext>
            </p:extLst>
          </p:nvPr>
        </p:nvGraphicFramePr>
        <p:xfrm>
          <a:off x="154619" y="715916"/>
          <a:ext cx="11785846" cy="5109465"/>
        </p:xfrm>
        <a:graphic>
          <a:graphicData uri="http://schemas.openxmlformats.org/drawingml/2006/table">
            <a:tbl>
              <a:tblPr/>
              <a:tblGrid>
                <a:gridCol w="2359569">
                  <a:extLst>
                    <a:ext uri="{9D8B030D-6E8A-4147-A177-3AD203B41FA5}">
                      <a16:colId xmlns:a16="http://schemas.microsoft.com/office/drawing/2014/main" val="1388307359"/>
                    </a:ext>
                  </a:extLst>
                </a:gridCol>
                <a:gridCol w="2359569">
                  <a:extLst>
                    <a:ext uri="{9D8B030D-6E8A-4147-A177-3AD203B41FA5}">
                      <a16:colId xmlns:a16="http://schemas.microsoft.com/office/drawing/2014/main" val="2809968024"/>
                    </a:ext>
                  </a:extLst>
                </a:gridCol>
                <a:gridCol w="2359569">
                  <a:extLst>
                    <a:ext uri="{9D8B030D-6E8A-4147-A177-3AD203B41FA5}">
                      <a16:colId xmlns:a16="http://schemas.microsoft.com/office/drawing/2014/main" val="1620530682"/>
                    </a:ext>
                  </a:extLst>
                </a:gridCol>
                <a:gridCol w="4707139">
                  <a:extLst>
                    <a:ext uri="{9D8B030D-6E8A-4147-A177-3AD203B41FA5}">
                      <a16:colId xmlns:a16="http://schemas.microsoft.com/office/drawing/2014/main" val="695572788"/>
                    </a:ext>
                  </a:extLst>
                </a:gridCol>
              </a:tblGrid>
              <a:tr h="147841">
                <a:tc>
                  <a:txBody>
                    <a:bodyPr/>
                    <a:lstStyle/>
                    <a:p>
                      <a:pPr fontAlgn="b"/>
                      <a:r>
                        <a:rPr lang="en-US" sz="900" b="1" dirty="0">
                          <a:effectLst/>
                        </a:rPr>
                        <a:t>Publication Year</a:t>
                      </a:r>
                      <a:endParaRPr lang="en-IN" sz="900" b="1" dirty="0">
                        <a:effectLst/>
                      </a:endParaRPr>
                    </a:p>
                  </a:txBody>
                  <a:tcPr marL="9655" marR="9655" marT="4827" marB="4827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900" b="1">
                          <a:effectLst/>
                        </a:rPr>
                        <a:t>Objective</a:t>
                      </a:r>
                    </a:p>
                  </a:txBody>
                  <a:tcPr marL="9655" marR="9655" marT="4827" marB="4827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900" b="1">
                          <a:effectLst/>
                        </a:rPr>
                        <a:t>Methodology</a:t>
                      </a:r>
                    </a:p>
                  </a:txBody>
                  <a:tcPr marL="9655" marR="9655" marT="4827" marB="4827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900" b="1" dirty="0">
                          <a:effectLst/>
                        </a:rPr>
                        <a:t>Findings</a:t>
                      </a:r>
                    </a:p>
                  </a:txBody>
                  <a:tcPr marL="9655" marR="9655" marT="4827" marB="4827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651126"/>
                  </a:ext>
                </a:extLst>
              </a:tr>
              <a:tr h="956814">
                <a:tc>
                  <a:txBody>
                    <a:bodyPr/>
                    <a:lstStyle/>
                    <a:p>
                      <a:pPr fontAlgn="base"/>
                      <a:r>
                        <a:rPr lang="en-IN" sz="900" b="1" dirty="0">
                          <a:effectLst/>
                        </a:rPr>
                        <a:t>2018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>
                          <a:effectLst/>
                        </a:rPr>
                        <a:t>Examine the use of blockchain for certificate validation in education.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>
                          <a:effectLst/>
                        </a:rPr>
                        <a:t>Literature Review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>
                          <a:effectLst/>
                        </a:rPr>
                        <a:t>Identified potential benefits such as transparency, security, and fraud prevention. Challenges include scalability and integration issues.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282356"/>
                  </a:ext>
                </a:extLst>
              </a:tr>
              <a:tr h="956814">
                <a:tc>
                  <a:txBody>
                    <a:bodyPr/>
                    <a:lstStyle/>
                    <a:p>
                      <a:pPr fontAlgn="base"/>
                      <a:r>
                        <a:rPr lang="en-IN" sz="900" b="1" dirty="0">
                          <a:effectLst/>
                        </a:rPr>
                        <a:t>2019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 dirty="0">
                          <a:effectLst/>
                        </a:rPr>
                        <a:t>Investigate the impact of blockchain on certificate verification in professional settings.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>
                          <a:effectLst/>
                        </a:rPr>
                        <a:t>Case Studies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>
                          <a:effectLst/>
                        </a:rPr>
                        <a:t>Found that blockchain enhances trust in professional certifications and reduces verification time. Concerns raised about user adoption.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27824"/>
                  </a:ext>
                </a:extLst>
              </a:tr>
              <a:tr h="1045592">
                <a:tc>
                  <a:txBody>
                    <a:bodyPr/>
                    <a:lstStyle/>
                    <a:p>
                      <a:pPr fontAlgn="base"/>
                      <a:r>
                        <a:rPr lang="en-IN" sz="900" b="1" dirty="0">
                          <a:effectLst/>
                        </a:rPr>
                        <a:t>2020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 dirty="0">
                          <a:effectLst/>
                        </a:rPr>
                        <a:t>Evaluate the security aspects of blockchain-based certificate validation.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 dirty="0">
                          <a:effectLst/>
                        </a:rPr>
                        <a:t>Simulation and Analysis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>
                          <a:effectLst/>
                        </a:rPr>
                        <a:t>Concluded that blockchain provides robust security mechanisms, reducing the risk of certificate fraud. Identified the need for standardized protocols.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71789"/>
                  </a:ext>
                </a:extLst>
              </a:tr>
              <a:tr h="1015999">
                <a:tc>
                  <a:txBody>
                    <a:bodyPr/>
                    <a:lstStyle/>
                    <a:p>
                      <a:pPr fontAlgn="base"/>
                      <a:r>
                        <a:rPr lang="en-IN" sz="900" b="1" dirty="0">
                          <a:effectLst/>
                        </a:rPr>
                        <a:t>2020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 dirty="0">
                          <a:effectLst/>
                        </a:rPr>
                        <a:t>Explore the role of smart contracts in automating the certificate validation process.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 dirty="0">
                          <a:effectLst/>
                        </a:rPr>
                        <a:t>Interviews and Surveys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 dirty="0">
                          <a:effectLst/>
                        </a:rPr>
                        <a:t>Identified that smart contracts streamline validation, but legal and regulatory challenges remain. Emphasized the importance of a legal framework.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066003"/>
                  </a:ext>
                </a:extLst>
              </a:tr>
              <a:tr h="986405">
                <a:tc>
                  <a:txBody>
                    <a:bodyPr/>
                    <a:lstStyle/>
                    <a:p>
                      <a:pPr fontAlgn="base"/>
                      <a:r>
                        <a:rPr lang="en-IN" sz="900" b="1" dirty="0">
                          <a:effectLst/>
                        </a:rPr>
                        <a:t>2021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 dirty="0">
                          <a:effectLst/>
                        </a:rPr>
                        <a:t>Assess the scalability of blockchain solutions for large-scale certificate validation systems.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b="1" dirty="0">
                          <a:effectLst/>
                        </a:rPr>
                        <a:t>Experimental Study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900" b="1" dirty="0">
                          <a:effectLst/>
                        </a:rPr>
                        <a:t>Found that current blockchain solutions face scalability issues, especially in high-demand scenarios. Proposed potential scalability improvements.</a:t>
                      </a:r>
                    </a:p>
                  </a:txBody>
                  <a:tcPr marL="9655" marR="9655" marT="4827" marB="4827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977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8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575" y="-248575"/>
            <a:ext cx="11105225" cy="1216241"/>
          </a:xfrm>
        </p:spPr>
        <p:txBody>
          <a:bodyPr/>
          <a:lstStyle/>
          <a:p>
            <a:r>
              <a:rPr lang="en-GB" b="1" dirty="0"/>
              <a:t>Research Gaps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5" y="630316"/>
            <a:ext cx="11931588" cy="5546648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gaps in existing methodologies for blockchain-based certificate verification projects represent areas that require further investigation and improvement.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Potential Research Gaps: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Scalability Challenges: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Gaps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Many blockchain networks struggle with scalability issues, especially as the number of certificates and users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increases.Research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required to find solutions that can handle increasing amounts of data without compromising certificate validation performance and efficiency.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Ease of Use and User Experience: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Gap: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Despite  security benefits, blockchain-based systems can be complex for end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users.Research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should focus on improving the usability and user experience of certificate validation interfaces to facilitate their adoption.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Interoperability with existing systems: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gap: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Integration with existing educational and organizational systems is essential for the success of blockchain-based certificate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validation.Research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needed to address interoperability challenges and develop standardized approaches for seamless integration.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Regulatory Compliance: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Gap: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regulatory status of certificates varies by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region.Research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needed to  address regulatory compliance challenges and ensure that blockchain-based verification systems meet regulatory standards and requirements.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 Contract Security: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Gap: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Smart contracts are an important part of blockchain-based certificate validation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projects.Research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needed to improve the security of smart contracts, reduce vulnerabilities, and ensure the integrity of the validation process.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 Efficiency: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Gap: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Some blockchain networks, especially those using proof-of-work consensus mechanisms, have been criticized for their environmental impact due to high energy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consumption.Research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needed to explore and implement more energy-efficient consensus mechanisms in certificate validation projects.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Standardization of data formats: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gap: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Lack of standardized data formats for certificates can impact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interoperability.Research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should focus on proposing and adopting standardized data formats that enable seamless communication between different blockchain-based systems.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12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Proposed 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E8D00F-63F9-84B8-9522-BB20FD4FF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03" y="1690688"/>
            <a:ext cx="80962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29F2-B325-2ADC-DBEE-2D23EF44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8" y="-327334"/>
            <a:ext cx="10515600" cy="1325563"/>
          </a:xfrm>
        </p:spPr>
        <p:txBody>
          <a:bodyPr/>
          <a:lstStyle/>
          <a:p>
            <a:r>
              <a:rPr lang="en-US" b="1" dirty="0"/>
              <a:t>Proposed Methodology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FAFA-1A6D-77F7-894E-923F6B83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7" y="564995"/>
            <a:ext cx="11723703" cy="5267633"/>
          </a:xfrm>
        </p:spPr>
        <p:txBody>
          <a:bodyPr>
            <a:normAutofit lnSpcReduction="10000"/>
          </a:bodyPr>
          <a:lstStyle/>
          <a:p>
            <a:pPr marR="93345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A.Name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3345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Refers the name of the certificate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owner.We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inserting a field in the certificate data structure to store name of person who purchase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certificate.This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part of information becomes the transaction recorded on the blockchain.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3345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B.Course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3345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Specifies the course or program for which the certificate 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awarded.It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creates field in the certificate data structure to store course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details.This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field contains information such as course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name,duration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other relevant details.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3345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C.Certificate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Hash: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We use cryptographic hashes of certificate data to ensure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integrity.Create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unique  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identifier by generating a hash (e.g.SHA-256) of the entire certificate data, including  name, course, issuing organization, and other relevant details. Storing this hash on the blockchain ensures that the record is tamper-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proof.It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important to note that any changes to the certificate data will generate a different hash, highlighting  potential tampering attempts.</a:t>
            </a:r>
          </a:p>
          <a:p>
            <a:pPr algn="just"/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D.Certificate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Each certificate requires a unique identifier to facilitate search and verification.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To    address this issue, we assign a unique certificate ID to each certificate at the time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issuance. This unique ID becomes an integral part of the blockchain record, ensuring easy search and quick verification.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07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6" y="-310717"/>
            <a:ext cx="10515600" cy="1455936"/>
          </a:xfrm>
        </p:spPr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6" y="778060"/>
            <a:ext cx="11925668" cy="5019058"/>
          </a:xfrm>
        </p:spPr>
        <p:txBody>
          <a:bodyPr>
            <a:normAutofit fontScale="92500"/>
          </a:bodyPr>
          <a:lstStyle/>
          <a:p>
            <a:pPr marR="93345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Building a blockchain based certificate validation project means leveraging a decentralized and tamper proof nature of blockchain technology to ensure authenticity and integrity of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certificates.Below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describe the objectives of the project: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Create a blockchain-based decentralized application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for the verification and issuance of educational certificates.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Eliminate all third party interference in the verification process.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To reduce the cost and time of the validation process.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To protect the certificate validation and issuance process from fraud and fraudsters.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Make documents tamper-proof and instantly verifiable on the blockchain.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 To provide benefits to  students, educational institutions, and employers using blockchain-based certificate verification systems.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 Implement blockchain mechanisms to minimize document verification time.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 Development of a certificate verification application that implements the concept of public blockchain.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 Integrate blockchain functionality into the document verification process of the verification system  to reduce time complexity.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[10] To improve the efficiency of certificate validation and traditional approaches.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[11] The main goal of our system is to implement document sharing and validation without increasing administrative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costs.It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also  prevents document forgery and provides accurate and reliable information about digital certificates.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32" y="177553"/>
            <a:ext cx="8043168" cy="843379"/>
          </a:xfrm>
        </p:spPr>
        <p:txBody>
          <a:bodyPr>
            <a:normAutofit/>
          </a:bodyPr>
          <a:lstStyle/>
          <a:p>
            <a:r>
              <a:rPr lang="en-US" b="1" dirty="0"/>
              <a:t>System Design &amp; 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85" y="1020932"/>
            <a:ext cx="11674135" cy="4323425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system is designed to verify diplomas and other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documents.This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 includes three functions.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USER1: User 1 is the author/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university.This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 will generate and issue all certificates for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students.First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 eligibility of the students is checked, then the certificate is generated, and the hash of the certificate is  calculated and uploaded to the blockchain.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1 generates and views the student's certificate.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2: User 2 is a student/document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owner.This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 is eligible to take the exam and will receive a certificate from User 1.User 2 makes two decisions: User 2 uses the user ID to share the certificate with other users  and to view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certificate.Upload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 1's  certificate.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3: User 3 is an authenticated third party/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company.This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 receives a copy of the latest document  from User 2 and needs to review it from User 1.User 3 requests a certificate from User 1 and User 2 and shares the certificate.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idency University 45 Y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idency University 45 Yrs" id="{45757096-6C06-418C-99FF-BD62512BED20}" vid="{37B9C8E7-5B4D-42F8-B712-657357EE44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Presidency University 45 Yrs</Template>
  <TotalTime>106</TotalTime>
  <Words>2527</Words>
  <Application>Microsoft Office PowerPoint</Application>
  <PresentationFormat>Widescreen</PresentationFormat>
  <Paragraphs>177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Söhne</vt:lpstr>
      <vt:lpstr>Times New Roman</vt:lpstr>
      <vt:lpstr>Verdana</vt:lpstr>
      <vt:lpstr>Presidency University 45 Yrs</vt:lpstr>
      <vt:lpstr>BLOCK-CHAIN BASED CERTIFICATE VALIDATION</vt:lpstr>
      <vt:lpstr>Introduction</vt:lpstr>
      <vt:lpstr>Literature Review</vt:lpstr>
      <vt:lpstr>Literature Review</vt:lpstr>
      <vt:lpstr>Research Gaps Identified</vt:lpstr>
      <vt:lpstr>Proposed Methodology</vt:lpstr>
      <vt:lpstr>Proposed Methodology</vt:lpstr>
      <vt:lpstr>Objectives</vt:lpstr>
      <vt:lpstr>System Design &amp; Implementation</vt:lpstr>
      <vt:lpstr>System Design &amp; Implementation</vt:lpstr>
      <vt:lpstr>Implementation</vt:lpstr>
      <vt:lpstr>Timeline of Project</vt:lpstr>
      <vt:lpstr>Outcomes / Results Obtained</vt:lpstr>
      <vt:lpstr>Conclusion</vt:lpstr>
      <vt:lpstr>References</vt:lpstr>
      <vt:lpstr>Publication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VINAY KUMAR M</cp:lastModifiedBy>
  <cp:revision>25</cp:revision>
  <dcterms:created xsi:type="dcterms:W3CDTF">2023-03-16T03:26:27Z</dcterms:created>
  <dcterms:modified xsi:type="dcterms:W3CDTF">2024-01-08T05:57:25Z</dcterms:modified>
</cp:coreProperties>
</file>