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3" r:id="rId1"/>
  </p:sldMasterIdLst>
  <p:notesMasterIdLst>
    <p:notesMasterId r:id="rId13"/>
  </p:notesMasterIdLst>
  <p:sldIdLst>
    <p:sldId id="278" r:id="rId2"/>
    <p:sldId id="295" r:id="rId3"/>
    <p:sldId id="280" r:id="rId4"/>
    <p:sldId id="296" r:id="rId5"/>
    <p:sldId id="301" r:id="rId6"/>
    <p:sldId id="302" r:id="rId7"/>
    <p:sldId id="303" r:id="rId8"/>
    <p:sldId id="304" r:id="rId9"/>
    <p:sldId id="297" r:id="rId10"/>
    <p:sldId id="298" r:id="rId11"/>
    <p:sldId id="293"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66" d="100"/>
          <a:sy n="66" d="100"/>
        </p:scale>
        <p:origin x="668" y="4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Freeform: Shape 6">
            <a:extLst>
              <a:ext uri="{FF2B5EF4-FFF2-40B4-BE49-F238E27FC236}">
                <a16:creationId xmlns:a16="http://schemas.microsoft.com/office/drawing/2014/main" id="{B50653E3-E92B-D381-59C9-DB74E12106A7}"/>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5A617A9A-EDDC-F133-140C-129548F81B43}"/>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8930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2/19/2024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96866609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2/19/2024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89319645"/>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2/19/2024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83401588"/>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2/19/2024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65028994"/>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2/19/2024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46311617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2/19/2024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050064146"/>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2/19/2024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663920626"/>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2/19/2024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166189192"/>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Freeform: Shape 6">
            <a:extLst>
              <a:ext uri="{FF2B5EF4-FFF2-40B4-BE49-F238E27FC236}">
                <a16:creationId xmlns:a16="http://schemas.microsoft.com/office/drawing/2014/main" id="{B8224DE1-1CA5-094E-3610-84193A5F7602}"/>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25C7E2C1-A9D5-DB6E-BC6D-32A1F6347370}"/>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7DF11C1D-9CF1-4719-AAD6-0D1A00AE641E}"/>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96584B6D-9AEF-EB5B-52E4-9CFA778B28B9}"/>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D16A7D54-388C-7ED5-16B9-1DBE28E0592C}"/>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AB7554FD-DF7D-446E-EC0D-F119BF308C59}"/>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3043153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2/19/2024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21465172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10" name="Image 0" descr="preencoded.png">
            <a:extLst>
              <a:ext uri="{FF2B5EF4-FFF2-40B4-BE49-F238E27FC236}">
                <a16:creationId xmlns:a16="http://schemas.microsoft.com/office/drawing/2014/main" id="{27BE1175-825A-E9C4-DE6C-AA455322B6BF}"/>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DFB33914-6B3A-953F-26CA-A543B6D9FD8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FCD6C025-6027-1534-4851-742E1812B06A}"/>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5BD49B1E-F403-777E-F827-1A051A072A0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2625826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2/19/2024</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6" name="Freeform: Shape 5">
            <a:extLst>
              <a:ext uri="{FF2B5EF4-FFF2-40B4-BE49-F238E27FC236}">
                <a16:creationId xmlns:a16="http://schemas.microsoft.com/office/drawing/2014/main" id="{C6579F9F-565D-F364-E076-1B8C3196F9DC}"/>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BAA88060-581C-5871-BF39-AF6C8E5AAEB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46748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2/19/2024</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6F2142E8-227F-3EB2-11A8-32FA8633A63C}"/>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746E6CBB-893F-9C11-05C7-77E285659078}"/>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177168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2/19/2024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4D6B338C-D47B-6D2C-1CA0-AF71B313DA56}"/>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7432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2/19/2024</a:t>
            </a:fld>
            <a:endParaRPr lang="en-US" dirty="0"/>
          </a:p>
        </p:txBody>
      </p:sp>
      <p:sp>
        <p:nvSpPr>
          <p:cNvPr id="8" name="Freeform: Shape 7">
            <a:extLst>
              <a:ext uri="{FF2B5EF4-FFF2-40B4-BE49-F238E27FC236}">
                <a16:creationId xmlns:a16="http://schemas.microsoft.com/office/drawing/2014/main" id="{88E31C50-EEA8-2358-5F38-6A464E7377A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04055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2/19/2024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604291484"/>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655" r:id="rId17"/>
    <p:sldLayoutId id="2147483654" r:id="rId18"/>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0" y="1984792"/>
            <a:ext cx="7766936" cy="1646302"/>
          </a:xfrm>
        </p:spPr>
        <p:txBody>
          <a:bodyPr/>
          <a:lstStyle/>
          <a:p>
            <a:r>
              <a:rPr lang="en-US" sz="3600" dirty="0"/>
              <a:t>PROJECT TITLE         </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2945331" y="2976282"/>
            <a:ext cx="5849046" cy="941229"/>
          </a:xfrm>
        </p:spPr>
        <p:txBody>
          <a:bodyPr>
            <a:normAutofit fontScale="25000" lnSpcReduction="20000"/>
          </a:bodyPr>
          <a:lstStyle/>
          <a:p>
            <a:r>
              <a:rPr lang="en-US" sz="14400" b="1" dirty="0"/>
              <a:t>BIRD SPECIES DETECTION</a:t>
            </a:r>
          </a:p>
          <a:p>
            <a:r>
              <a:rPr lang="en-US" sz="14400" b="1" dirty="0"/>
              <a:t>USING VGG ALGORITHM</a:t>
            </a:r>
          </a:p>
          <a:p>
            <a:endParaRPr lang="en-US" dirty="0"/>
          </a:p>
        </p:txBody>
      </p:sp>
      <p:pic>
        <p:nvPicPr>
          <p:cNvPr id="4" name="Picture 3">
            <a:extLst>
              <a:ext uri="{FF2B5EF4-FFF2-40B4-BE49-F238E27FC236}">
                <a16:creationId xmlns:a16="http://schemas.microsoft.com/office/drawing/2014/main" id="{FA196DC8-46BE-413A-BB0D-E39DB9841A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150" b="4575"/>
          <a:stretch/>
        </p:blipFill>
        <p:spPr bwMode="auto">
          <a:xfrm>
            <a:off x="712650" y="202130"/>
            <a:ext cx="1635913" cy="178211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499CACA-6406-723C-4734-55685C55129A}"/>
              </a:ext>
            </a:extLst>
          </p:cNvPr>
          <p:cNvSpPr txBox="1"/>
          <p:nvPr/>
        </p:nvSpPr>
        <p:spPr>
          <a:xfrm>
            <a:off x="2454442" y="375385"/>
            <a:ext cx="6691964" cy="1200329"/>
          </a:xfrm>
          <a:prstGeom prst="rect">
            <a:avLst/>
          </a:prstGeom>
          <a:noFill/>
        </p:spPr>
        <p:txBody>
          <a:bodyPr wrap="square">
            <a:spAutoFit/>
          </a:bodyPr>
          <a:lstStyle/>
          <a:p>
            <a:r>
              <a:rPr lang="en-US" sz="2400" b="1" dirty="0">
                <a:solidFill>
                  <a:schemeClr val="tx1">
                    <a:lumMod val="95000"/>
                  </a:schemeClr>
                </a:solidFill>
                <a:latin typeface="Algerian" panose="04020705040A02060702" pitchFamily="82" charset="0"/>
              </a:rPr>
              <a:t>     VIGNAN’S LARA INSTITUTE OF TECHNOLOGY</a:t>
            </a:r>
          </a:p>
          <a:p>
            <a:r>
              <a:rPr lang="en-US" sz="2400" b="1" dirty="0">
                <a:solidFill>
                  <a:schemeClr val="tx1">
                    <a:lumMod val="95000"/>
                  </a:schemeClr>
                </a:solidFill>
                <a:latin typeface="Algerian" panose="04020705040A02060702" pitchFamily="82" charset="0"/>
              </a:rPr>
              <a:t>                                 &amp; SCIENCE</a:t>
            </a:r>
            <a:br>
              <a:rPr lang="en-US" sz="1800" b="1" dirty="0">
                <a:solidFill>
                  <a:schemeClr val="tx1">
                    <a:lumMod val="95000"/>
                  </a:schemeClr>
                </a:solidFill>
                <a:latin typeface="Algerian" panose="04020705040A02060702" pitchFamily="82" charset="0"/>
              </a:rPr>
            </a:br>
            <a:r>
              <a:rPr lang="en-US" sz="1800" b="1" dirty="0">
                <a:solidFill>
                  <a:schemeClr val="tx1">
                    <a:lumMod val="95000"/>
                  </a:schemeClr>
                </a:solidFill>
                <a:latin typeface="Algerian" panose="04020705040A02060702" pitchFamily="82" charset="0"/>
              </a:rPr>
              <a:t>         </a:t>
            </a:r>
            <a:r>
              <a:rPr lang="en-US" sz="2400" b="1" dirty="0">
                <a:solidFill>
                  <a:schemeClr val="tx1">
                    <a:lumMod val="95000"/>
                  </a:schemeClr>
                </a:solidFill>
                <a:latin typeface="Bahnschrift Light SemiCondensed" panose="020B0502040204020203" pitchFamily="34" charset="0"/>
              </a:rPr>
              <a:t>Department of Computer Science and Engineering</a:t>
            </a:r>
            <a:endParaRPr lang="en-IN" sz="2400" dirty="0"/>
          </a:p>
        </p:txBody>
      </p:sp>
    </p:spTree>
    <p:extLst>
      <p:ext uri="{BB962C8B-B14F-4D97-AF65-F5344CB8AC3E}">
        <p14:creationId xmlns:p14="http://schemas.microsoft.com/office/powerpoint/2010/main" val="701510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EC06F2F-5F7F-83C3-EF02-5BC837E4D608}"/>
              </a:ext>
            </a:extLst>
          </p:cNvPr>
          <p:cNvSpPr>
            <a:spLocks noGrp="1"/>
          </p:cNvSpPr>
          <p:nvPr>
            <p:ph type="ftr" sz="quarter" idx="11"/>
          </p:nvPr>
        </p:nvSpPr>
        <p:spPr>
          <a:xfrm flipV="1">
            <a:off x="677334" y="6406487"/>
            <a:ext cx="6297612" cy="45719"/>
          </a:xfrm>
        </p:spPr>
        <p:txBody>
          <a:bodyPr/>
          <a:lstStyle/>
          <a:p>
            <a:endParaRPr lang="en-US" dirty="0"/>
          </a:p>
        </p:txBody>
      </p:sp>
      <p:sp>
        <p:nvSpPr>
          <p:cNvPr id="3" name="Slide Number Placeholder 2">
            <a:extLst>
              <a:ext uri="{FF2B5EF4-FFF2-40B4-BE49-F238E27FC236}">
                <a16:creationId xmlns:a16="http://schemas.microsoft.com/office/drawing/2014/main" id="{A518918B-B6B1-9B67-DFD5-A1236A738AD8}"/>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4" name="Picture 3">
            <a:extLst>
              <a:ext uri="{FF2B5EF4-FFF2-40B4-BE49-F238E27FC236}">
                <a16:creationId xmlns:a16="http://schemas.microsoft.com/office/drawing/2014/main" id="{AB74424B-DB37-0BE1-196A-64866A1EAD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9952"/>
            <a:ext cx="5210118" cy="10535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217998A-64CD-33FC-057F-1223CDC7451A}"/>
              </a:ext>
            </a:extLst>
          </p:cNvPr>
          <p:cNvSpPr txBox="1"/>
          <p:nvPr/>
        </p:nvSpPr>
        <p:spPr>
          <a:xfrm>
            <a:off x="1111685" y="1481708"/>
            <a:ext cx="6106438" cy="4093428"/>
          </a:xfrm>
          <a:prstGeom prst="rect">
            <a:avLst/>
          </a:prstGeom>
          <a:noFill/>
        </p:spPr>
        <p:txBody>
          <a:bodyPr wrap="square">
            <a:spAutoFit/>
          </a:bodyPr>
          <a:lstStyle/>
          <a:p>
            <a:r>
              <a:rPr lang="en-US" sz="4400" dirty="0">
                <a:solidFill>
                  <a:schemeClr val="accent1">
                    <a:lumMod val="75000"/>
                  </a:schemeClr>
                </a:solidFill>
              </a:rPr>
              <a:t>TECHNOLOGIES:</a:t>
            </a:r>
            <a:endParaRPr lang="en-US" sz="2400" dirty="0">
              <a:sym typeface="Wingdings" panose="05000000000000000000" pitchFamily="2" charset="2"/>
            </a:endParaRPr>
          </a:p>
          <a:p>
            <a:endParaRPr lang="en-US" sz="2400" dirty="0">
              <a:sym typeface="Wingdings" panose="05000000000000000000" pitchFamily="2" charset="2"/>
            </a:endParaRPr>
          </a:p>
          <a:p>
            <a:r>
              <a:rPr lang="en-US" sz="2400" dirty="0">
                <a:sym typeface="Wingdings" panose="05000000000000000000" pitchFamily="2" charset="2"/>
              </a:rPr>
              <a:t>DEEP LEARNING</a:t>
            </a:r>
          </a:p>
          <a:p>
            <a:endParaRPr lang="en-US" sz="2400" dirty="0">
              <a:sym typeface="Wingdings" panose="05000000000000000000" pitchFamily="2" charset="2"/>
            </a:endParaRPr>
          </a:p>
          <a:p>
            <a:r>
              <a:rPr lang="en-US" sz="2400" dirty="0">
                <a:sym typeface="Wingdings" panose="05000000000000000000" pitchFamily="2" charset="2"/>
              </a:rPr>
              <a:t>VGG-16 ALGORITHM</a:t>
            </a:r>
          </a:p>
          <a:p>
            <a:endParaRPr lang="en-US" sz="2400" dirty="0">
              <a:sym typeface="Wingdings" panose="05000000000000000000" pitchFamily="2" charset="2"/>
            </a:endParaRPr>
          </a:p>
          <a:p>
            <a:r>
              <a:rPr lang="en-US" sz="2400" dirty="0">
                <a:sym typeface="Wingdings" panose="05000000000000000000" pitchFamily="2" charset="2"/>
              </a:rPr>
              <a:t>PYTHON</a:t>
            </a:r>
          </a:p>
          <a:p>
            <a:endParaRPr lang="en-US" sz="2400" dirty="0">
              <a:sym typeface="Wingdings" panose="05000000000000000000" pitchFamily="2" charset="2"/>
            </a:endParaRPr>
          </a:p>
          <a:p>
            <a:r>
              <a:rPr lang="en-US" sz="2400" dirty="0">
                <a:sym typeface="Wingdings" panose="05000000000000000000" pitchFamily="2" charset="2"/>
              </a:rPr>
              <a:t>BIRD SPECIES DATASET</a:t>
            </a:r>
          </a:p>
          <a:p>
            <a:endParaRPr lang="en-US" sz="2400" dirty="0">
              <a:sym typeface="Wingdings" panose="05000000000000000000" pitchFamily="2" charset="2"/>
            </a:endParaRPr>
          </a:p>
        </p:txBody>
      </p:sp>
    </p:spTree>
    <p:extLst>
      <p:ext uri="{BB962C8B-B14F-4D97-AF65-F5344CB8AC3E}">
        <p14:creationId xmlns:p14="http://schemas.microsoft.com/office/powerpoint/2010/main" val="381860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sz="8800"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C6E87C-157C-409A-530E-D2FC4097AA3E}"/>
              </a:ext>
            </a:extLst>
          </p:cNvPr>
          <p:cNvSpPr>
            <a:spLocks noGrp="1"/>
          </p:cNvSpPr>
          <p:nvPr>
            <p:ph type="ftr" sz="quarter" idx="11"/>
          </p:nvPr>
        </p:nvSpPr>
        <p:spPr/>
        <p:txBody>
          <a:bodyPr/>
          <a:lstStyle/>
          <a:p>
            <a:endParaRPr lang="en-US" dirty="0"/>
          </a:p>
          <a:p>
            <a:endParaRPr lang="en-US" dirty="0"/>
          </a:p>
        </p:txBody>
      </p:sp>
      <p:sp>
        <p:nvSpPr>
          <p:cNvPr id="3" name="Slide Number Placeholder 2">
            <a:extLst>
              <a:ext uri="{FF2B5EF4-FFF2-40B4-BE49-F238E27FC236}">
                <a16:creationId xmlns:a16="http://schemas.microsoft.com/office/drawing/2014/main" id="{6B31AE4C-4819-38C7-0F7E-B2DACFF3A571}"/>
              </a:ext>
            </a:extLst>
          </p:cNvPr>
          <p:cNvSpPr>
            <a:spLocks noGrp="1"/>
          </p:cNvSpPr>
          <p:nvPr>
            <p:ph type="sldNum" sz="quarter" idx="12"/>
          </p:nvPr>
        </p:nvSpPr>
        <p:spPr/>
        <p:txBody>
          <a:bodyPr/>
          <a:lstStyle/>
          <a:p>
            <a:fld id="{48F63A3B-78C7-47BE-AE5E-E10140E04643}" type="slidenum">
              <a:rPr lang="en-US" smtClean="0"/>
              <a:t>2</a:t>
            </a:fld>
            <a:endParaRPr lang="en-US" dirty="0"/>
          </a:p>
        </p:txBody>
      </p:sp>
      <p:sp>
        <p:nvSpPr>
          <p:cNvPr id="6" name="Title 1">
            <a:extLst>
              <a:ext uri="{FF2B5EF4-FFF2-40B4-BE49-F238E27FC236}">
                <a16:creationId xmlns:a16="http://schemas.microsoft.com/office/drawing/2014/main" id="{CB0E9870-AAD2-4A83-394F-C6478FA7FCB4}"/>
              </a:ext>
            </a:extLst>
          </p:cNvPr>
          <p:cNvSpPr>
            <a:spLocks noGrp="1"/>
          </p:cNvSpPr>
          <p:nvPr/>
        </p:nvSpPr>
        <p:spPr>
          <a:xfrm>
            <a:off x="2286001" y="1159151"/>
            <a:ext cx="8665183" cy="1383627"/>
          </a:xfrm>
          <a:prstGeom prst="rect">
            <a:avLst/>
          </a:prstGeom>
        </p:spPr>
        <p:txBody>
          <a:bodyPr vert="horz" lIns="91440" tIns="45720" rIns="91440" bIns="45720" rtlCol="0" anchor="b">
            <a:noAutofit/>
          </a:bodyPr>
          <a:lstStyle>
            <a:lvl1pPr algn="ctr" defTabSz="914400" rtl="0" eaLnBrk="1" latinLnBrk="0" hangingPunct="1">
              <a:lnSpc>
                <a:spcPct val="89000"/>
              </a:lnSpc>
              <a:spcBef>
                <a:spcPct val="0"/>
              </a:spcBef>
              <a:buNone/>
              <a:defRPr sz="7200" kern="1200" cap="all" baseline="0">
                <a:solidFill>
                  <a:schemeClr val="tx2"/>
                </a:solidFill>
                <a:latin typeface="+mj-lt"/>
                <a:ea typeface="+mj-ea"/>
                <a:cs typeface="+mj-cs"/>
              </a:defRPr>
            </a:lvl1pPr>
          </a:lstStyle>
          <a:p>
            <a:r>
              <a:rPr lang="en-US" sz="3200" b="1" dirty="0">
                <a:solidFill>
                  <a:schemeClr val="tx1">
                    <a:lumMod val="95000"/>
                  </a:schemeClr>
                </a:solidFill>
                <a:latin typeface="Algerian" panose="04020705040A02060702" pitchFamily="82" charset="0"/>
              </a:rPr>
              <a:t>VIGNAN’S LARA INSTITUTE OF TECHNOLOGY AND SCIENCE</a:t>
            </a:r>
            <a:br>
              <a:rPr lang="en-US" sz="3200" b="1" dirty="0">
                <a:solidFill>
                  <a:schemeClr val="tx1">
                    <a:lumMod val="95000"/>
                  </a:schemeClr>
                </a:solidFill>
                <a:latin typeface="Algerian" panose="04020705040A02060702" pitchFamily="82" charset="0"/>
              </a:rPr>
            </a:br>
            <a:r>
              <a:rPr lang="en-US" sz="2400" b="1" dirty="0">
                <a:solidFill>
                  <a:schemeClr val="tx1">
                    <a:lumMod val="95000"/>
                  </a:schemeClr>
                </a:solidFill>
                <a:latin typeface="Bahnschrift Light SemiCondensed" panose="020B0502040204020203" pitchFamily="34" charset="0"/>
              </a:rPr>
              <a:t>Department of Computer Science and Engineering</a:t>
            </a:r>
            <a:endParaRPr lang="en-IN" sz="3200" dirty="0">
              <a:latin typeface="Algerian" panose="04020705040A02060702" pitchFamily="82" charset="0"/>
            </a:endParaRPr>
          </a:p>
        </p:txBody>
      </p:sp>
      <p:sp>
        <p:nvSpPr>
          <p:cNvPr id="7" name="Subtitle 2">
            <a:extLst>
              <a:ext uri="{FF2B5EF4-FFF2-40B4-BE49-F238E27FC236}">
                <a16:creationId xmlns:a16="http://schemas.microsoft.com/office/drawing/2014/main" id="{81B271BE-3E29-3CEA-A1BD-F57DB7506D13}"/>
              </a:ext>
            </a:extLst>
          </p:cNvPr>
          <p:cNvSpPr>
            <a:spLocks noGrp="1"/>
          </p:cNvSpPr>
          <p:nvPr/>
        </p:nvSpPr>
        <p:spPr>
          <a:xfrm>
            <a:off x="2948305" y="2608166"/>
            <a:ext cx="6831673" cy="1264452"/>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IN" sz="4400" dirty="0"/>
              <a:t>Project Report</a:t>
            </a:r>
          </a:p>
          <a:p>
            <a:r>
              <a:rPr lang="en-IN" sz="2800" dirty="0"/>
              <a:t>On</a:t>
            </a:r>
          </a:p>
          <a:p>
            <a:r>
              <a:rPr lang="en-IN" sz="3800" dirty="0">
                <a:latin typeface="Britannic Bold" panose="020B0903060703020204" pitchFamily="34" charset="0"/>
              </a:rPr>
              <a:t>BIRD SPECIES DETECTION USING VGG ALGORITHM</a:t>
            </a:r>
          </a:p>
        </p:txBody>
      </p:sp>
      <p:pic>
        <p:nvPicPr>
          <p:cNvPr id="8" name="Picture 7">
            <a:extLst>
              <a:ext uri="{FF2B5EF4-FFF2-40B4-BE49-F238E27FC236}">
                <a16:creationId xmlns:a16="http://schemas.microsoft.com/office/drawing/2014/main" id="{FA196DC8-46BE-413A-BB0D-E39DB9841A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150" b="4575"/>
          <a:stretch/>
        </p:blipFill>
        <p:spPr bwMode="auto">
          <a:xfrm>
            <a:off x="298175" y="1051613"/>
            <a:ext cx="1987826" cy="220648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6">
            <a:extLst>
              <a:ext uri="{FF2B5EF4-FFF2-40B4-BE49-F238E27FC236}">
                <a16:creationId xmlns:a16="http://schemas.microsoft.com/office/drawing/2014/main" id="{E0370322-1465-1335-09BC-E5EC8F2FCB7B}"/>
              </a:ext>
            </a:extLst>
          </p:cNvPr>
          <p:cNvSpPr txBox="1"/>
          <p:nvPr/>
        </p:nvSpPr>
        <p:spPr>
          <a:xfrm>
            <a:off x="1416424" y="4192711"/>
            <a:ext cx="4536141" cy="113877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a:t>Under the Esteemed </a:t>
            </a:r>
            <a:r>
              <a:rPr lang="en-US" sz="2000" dirty="0" err="1"/>
              <a:t>Guidence</a:t>
            </a:r>
            <a:r>
              <a:rPr lang="en-US" sz="2000" dirty="0"/>
              <a:t> of</a:t>
            </a:r>
          </a:p>
          <a:p>
            <a:r>
              <a:rPr lang="en-US" sz="2400" dirty="0">
                <a:latin typeface="Bell MT" panose="02020503060305020303" pitchFamily="18" charset="0"/>
              </a:rPr>
              <a:t>           </a:t>
            </a:r>
            <a:r>
              <a:rPr lang="en-US" sz="2400" dirty="0" err="1">
                <a:latin typeface="Bell MT" panose="02020503060305020303" pitchFamily="18" charset="0"/>
              </a:rPr>
              <a:t>Mr</a:t>
            </a:r>
            <a:r>
              <a:rPr lang="en-US" sz="2400" dirty="0">
                <a:latin typeface="Bell MT" panose="02020503060305020303" pitchFamily="18" charset="0"/>
              </a:rPr>
              <a:t> K.PRADEEP</a:t>
            </a:r>
          </a:p>
          <a:p>
            <a:r>
              <a:rPr lang="en-US" sz="2400" dirty="0">
                <a:latin typeface="Bell MT" panose="02020503060305020303" pitchFamily="18" charset="0"/>
              </a:rPr>
              <a:t>        Department of CSE</a:t>
            </a:r>
            <a:endParaRPr lang="en-IN" sz="2400" dirty="0">
              <a:latin typeface="Berlin Sans FB" panose="020E0602020502020306" pitchFamily="34" charset="0"/>
            </a:endParaRPr>
          </a:p>
        </p:txBody>
      </p:sp>
      <p:sp>
        <p:nvSpPr>
          <p:cNvPr id="10" name="Rectangle 9">
            <a:extLst>
              <a:ext uri="{FF2B5EF4-FFF2-40B4-BE49-F238E27FC236}">
                <a16:creationId xmlns:a16="http://schemas.microsoft.com/office/drawing/2014/main" id="{6AFE343E-7F65-D12C-4542-7F8221B27E9F}"/>
              </a:ext>
            </a:extLst>
          </p:cNvPr>
          <p:cNvSpPr/>
          <p:nvPr/>
        </p:nvSpPr>
        <p:spPr>
          <a:xfrm>
            <a:off x="7167535" y="3759857"/>
            <a:ext cx="3783649" cy="2000548"/>
          </a:xfrm>
          <a:prstGeom prst="rect">
            <a:avLst/>
          </a:prstGeom>
          <a:noFill/>
        </p:spPr>
        <p:txBody>
          <a:bodyPr wrap="square" lIns="91440" tIns="45720" rIns="91440" bIns="4572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dirty="0">
                <a:latin typeface="Bradley Hand ITC" panose="03070402050302030203" pitchFamily="66" charset="0"/>
              </a:rPr>
              <a:t>Presented</a:t>
            </a:r>
            <a:r>
              <a:rPr lang="en-US" sz="2000" dirty="0">
                <a:latin typeface="Bradley Hand ITC" panose="03070402050302030203" pitchFamily="66" charset="0"/>
              </a:rPr>
              <a:t> </a:t>
            </a:r>
            <a:r>
              <a:rPr lang="en-US" sz="2000" b="1" dirty="0">
                <a:latin typeface="Bradley Hand ITC" panose="03070402050302030203" pitchFamily="66" charset="0"/>
              </a:rPr>
              <a:t>By</a:t>
            </a:r>
            <a:r>
              <a:rPr lang="en-US" sz="2000" dirty="0">
                <a:latin typeface="Bradley Hand ITC" panose="03070402050302030203" pitchFamily="66" charset="0"/>
              </a:rPr>
              <a:t>:</a:t>
            </a:r>
          </a:p>
          <a:p>
            <a:pPr algn="ctr"/>
            <a:r>
              <a:rPr lang="en-US" sz="2000" b="1" dirty="0">
                <a:latin typeface="Bradley Hand ITC" panose="03070402050302030203" pitchFamily="66" charset="0"/>
              </a:rPr>
              <a:t>BatchNo:B13</a:t>
            </a:r>
          </a:p>
          <a:p>
            <a:r>
              <a:rPr lang="en-US" sz="2000" b="1" dirty="0">
                <a:latin typeface="Bradley Hand ITC" panose="03070402050302030203" pitchFamily="66" charset="0"/>
              </a:rPr>
              <a:t>20FE1A05C8 – </a:t>
            </a:r>
            <a:r>
              <a:rPr lang="en-US" sz="2400" b="1" dirty="0" err="1">
                <a:latin typeface="Bradley Hand ITC" panose="03070402050302030203" pitchFamily="66" charset="0"/>
              </a:rPr>
              <a:t>o.</a:t>
            </a:r>
            <a:r>
              <a:rPr lang="en-US" b="1" dirty="0" err="1">
                <a:latin typeface="Bradley Hand ITC" panose="03070402050302030203" pitchFamily="66" charset="0"/>
              </a:rPr>
              <a:t>JWALAPRASAD</a:t>
            </a:r>
            <a:endParaRPr lang="en-US" b="1" dirty="0">
              <a:latin typeface="Bradley Hand ITC" panose="03070402050302030203" pitchFamily="66" charset="0"/>
            </a:endParaRPr>
          </a:p>
          <a:p>
            <a:r>
              <a:rPr lang="en-US" sz="2000" b="1" dirty="0">
                <a:latin typeface="Bradley Hand ITC" panose="03070402050302030203" pitchFamily="66" charset="0"/>
              </a:rPr>
              <a:t>20FE1A05C0 – N.BHARATH </a:t>
            </a:r>
            <a:r>
              <a:rPr lang="en-US" b="1" dirty="0">
                <a:latin typeface="Bradley Hand ITC" panose="03070402050302030203" pitchFamily="66" charset="0"/>
              </a:rPr>
              <a:t>                                                                                                </a:t>
            </a:r>
            <a:r>
              <a:rPr lang="en-US" sz="2000" b="1" dirty="0">
                <a:latin typeface="Bradley Hand ITC" panose="03070402050302030203" pitchFamily="66" charset="0"/>
              </a:rPr>
              <a:t>20FE5A0567 – K.LAHARI                                                    20FE1A05C2 – </a:t>
            </a:r>
            <a:r>
              <a:rPr lang="en-US" b="1" dirty="0">
                <a:latin typeface="Bradley Hand ITC" panose="03070402050302030203" pitchFamily="66" charset="0"/>
              </a:rPr>
              <a:t>N.VINAY KUMAR</a:t>
            </a:r>
            <a:endParaRPr lang="en-US"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433425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337423" y="1461494"/>
            <a:ext cx="7275046" cy="768096"/>
          </a:xfrm>
        </p:spPr>
        <p:txBody>
          <a:bodyPr>
            <a:noAutofit/>
          </a:bodyPr>
          <a:lstStyle/>
          <a:p>
            <a:r>
              <a:rPr lang="en-US" sz="4800" b="1" dirty="0"/>
              <a:t>   ABSTRACT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875899" y="2257676"/>
            <a:ext cx="10376034" cy="3902491"/>
          </a:xfrm>
        </p:spPr>
        <p:txBody>
          <a:bodyPr>
            <a:normAutofit fontScale="92500" lnSpcReduction="10000"/>
          </a:bodyPr>
          <a:lstStyle/>
          <a:p>
            <a:r>
              <a:rPr lang="en-US" sz="2000" dirty="0">
                <a:sym typeface="Wingdings" panose="05000000000000000000" pitchFamily="2" charset="2"/>
              </a:rPr>
              <a:t>Birds are an integral part of any environment and they are of the utmost importance to nature.</a:t>
            </a:r>
          </a:p>
          <a:p>
            <a:r>
              <a:rPr lang="en-US" sz="2000" dirty="0">
                <a:sym typeface="Wingdings" panose="05000000000000000000" pitchFamily="2" charset="2"/>
              </a:rPr>
              <a:t>Considering this, it is clear how necessary it is to be able to identify birds in the wilderness. This paper proposes a Deep Learning approach to identify  birds according to their species.</a:t>
            </a:r>
            <a:endParaRPr lang="en-US" sz="2000" dirty="0"/>
          </a:p>
          <a:p>
            <a:pPr marL="285750" indent="-285750">
              <a:buFont typeface="Wingdings" panose="05000000000000000000" pitchFamily="2" charset="2"/>
              <a:buChar char="à"/>
            </a:pPr>
            <a:r>
              <a:rPr lang="en-US" sz="2000" dirty="0">
                <a:sym typeface="Wingdings" panose="05000000000000000000" pitchFamily="2" charset="2"/>
              </a:rPr>
              <a:t>We used VGG-16(Visual Geometry Group) network as our model to extract the features from bird images. In order to perform the classification, we used a data set that contains pictures of different bird species  which were used as they are, without any annotation. We then used various classification methods, where each method gave us different results.</a:t>
            </a:r>
          </a:p>
          <a:p>
            <a:pPr marL="285750" indent="-285750">
              <a:buFont typeface="Wingdings" panose="05000000000000000000" pitchFamily="2" charset="2"/>
              <a:buChar char="à"/>
            </a:pPr>
            <a:r>
              <a:rPr lang="en-US" sz="2000" dirty="0">
                <a:sym typeface="Wingdings" panose="05000000000000000000" pitchFamily="2" charset="2"/>
              </a:rPr>
              <a:t>However, compared to other classification methods such as Random Forest and K-Nearest Neighbor (KNN), Support Vector Machine (SVM) gives the maximum accuracy of 89%. In order to increase the accuracy (</a:t>
            </a:r>
            <a:r>
              <a:rPr lang="en-US" sz="2000" dirty="0" err="1">
                <a:sym typeface="Wingdings" panose="05000000000000000000" pitchFamily="2" charset="2"/>
              </a:rPr>
              <a:t>upto</a:t>
            </a:r>
            <a:r>
              <a:rPr lang="en-US" sz="2000" dirty="0">
                <a:sym typeface="Wingdings" panose="05000000000000000000" pitchFamily="2" charset="2"/>
              </a:rPr>
              <a:t> 95%) of model we use the deep neural networks.</a:t>
            </a:r>
          </a:p>
          <a:p>
            <a:pPr marL="285750" indent="-285750">
              <a:buFont typeface="Wingdings" panose="05000000000000000000" pitchFamily="2" charset="2"/>
              <a:buChar char="à"/>
            </a:pPr>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677334" y="6267491"/>
            <a:ext cx="6297612" cy="365125"/>
          </a:xfrm>
        </p:spPr>
        <p:txBody>
          <a:bodyPr/>
          <a:lstStyle/>
          <a:p>
            <a:r>
              <a:rPr lang="en-US" dirty="0"/>
              <a:t>Presentation title</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pic>
        <p:nvPicPr>
          <p:cNvPr id="4" name="Picture 3">
            <a:extLst>
              <a:ext uri="{FF2B5EF4-FFF2-40B4-BE49-F238E27FC236}">
                <a16:creationId xmlns:a16="http://schemas.microsoft.com/office/drawing/2014/main" id="{FA196DC8-46BE-413A-BB0D-E39DB9841A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364" y="300622"/>
            <a:ext cx="5210118" cy="1053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FCC7EB-A68A-3525-D25B-B24A9F685568}"/>
              </a:ext>
            </a:extLst>
          </p:cNvPr>
          <p:cNvSpPr>
            <a:spLocks noGrp="1"/>
          </p:cNvSpPr>
          <p:nvPr>
            <p:ph type="ftr" sz="quarter" idx="11"/>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F3CCBBD4-5FDB-EA86-84CA-DDE1B273D71C}"/>
              </a:ext>
            </a:extLst>
          </p:cNvPr>
          <p:cNvSpPr>
            <a:spLocks noGrp="1"/>
          </p:cNvSpPr>
          <p:nvPr>
            <p:ph type="sldNum" sz="quarter" idx="12"/>
          </p:nvPr>
        </p:nvSpPr>
        <p:spPr/>
        <p:txBody>
          <a:bodyPr/>
          <a:lstStyle/>
          <a:p>
            <a:fld id="{48F63A3B-78C7-47BE-AE5E-E10140E04643}" type="slidenum">
              <a:rPr lang="en-US" smtClean="0"/>
              <a:t>4</a:t>
            </a:fld>
            <a:endParaRPr lang="en-US" dirty="0"/>
          </a:p>
        </p:txBody>
      </p:sp>
      <p:pic>
        <p:nvPicPr>
          <p:cNvPr id="4" name="Picture 3">
            <a:extLst>
              <a:ext uri="{FF2B5EF4-FFF2-40B4-BE49-F238E27FC236}">
                <a16:creationId xmlns:a16="http://schemas.microsoft.com/office/drawing/2014/main" id="{A2DE25F4-A576-AC3B-92C8-0D7C1A0AF2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26" y="283923"/>
            <a:ext cx="5210118" cy="10535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561EF65-B76F-78E6-872D-47F72EF0EAFB}"/>
              </a:ext>
            </a:extLst>
          </p:cNvPr>
          <p:cNvSpPr txBox="1"/>
          <p:nvPr/>
        </p:nvSpPr>
        <p:spPr>
          <a:xfrm>
            <a:off x="3747852" y="1337471"/>
            <a:ext cx="6106438" cy="707886"/>
          </a:xfrm>
          <a:prstGeom prst="rect">
            <a:avLst/>
          </a:prstGeom>
          <a:noFill/>
        </p:spPr>
        <p:txBody>
          <a:bodyPr wrap="square">
            <a:spAutoFit/>
          </a:bodyPr>
          <a:lstStyle/>
          <a:p>
            <a:r>
              <a:rPr lang="en-IN" sz="4000" u="sng" dirty="0">
                <a:effectLst>
                  <a:outerShdw blurRad="38100" dist="38100" dir="2700000" algn="tl">
                    <a:srgbClr val="000000">
                      <a:alpha val="43137"/>
                    </a:srgbClr>
                  </a:outerShdw>
                </a:effectLst>
                <a:latin typeface="Algerian" panose="04020705040A02060702" pitchFamily="82" charset="0"/>
              </a:rPr>
              <a:t>EXISTING SYSTEM</a:t>
            </a:r>
            <a:r>
              <a:rPr lang="en-IN" sz="4000" dirty="0"/>
              <a:t> </a:t>
            </a:r>
          </a:p>
        </p:txBody>
      </p:sp>
      <p:sp>
        <p:nvSpPr>
          <p:cNvPr id="8" name="TextBox 7">
            <a:extLst>
              <a:ext uri="{FF2B5EF4-FFF2-40B4-BE49-F238E27FC236}">
                <a16:creationId xmlns:a16="http://schemas.microsoft.com/office/drawing/2014/main" id="{D47E9EE1-32A2-9011-60F2-C6F718F0A10E}"/>
              </a:ext>
            </a:extLst>
          </p:cNvPr>
          <p:cNvSpPr txBox="1"/>
          <p:nvPr/>
        </p:nvSpPr>
        <p:spPr>
          <a:xfrm>
            <a:off x="1277956" y="2252179"/>
            <a:ext cx="8157576" cy="3785652"/>
          </a:xfrm>
          <a:prstGeom prst="rect">
            <a:avLst/>
          </a:prstGeom>
          <a:noFill/>
        </p:spPr>
        <p:txBody>
          <a:bodyPr wrap="square">
            <a:spAutoFit/>
          </a:bodyPr>
          <a:lstStyle/>
          <a:p>
            <a:pPr marL="0" indent="0">
              <a:buNone/>
            </a:pPr>
            <a:r>
              <a:rPr lang="en-IN" sz="2400" dirty="0">
                <a:sym typeface="Wingdings" panose="05000000000000000000" pitchFamily="2" charset="2"/>
              </a:rPr>
              <a:t></a:t>
            </a:r>
            <a:r>
              <a:rPr lang="en-US" sz="2400" dirty="0">
                <a:sym typeface="Wingdings" panose="05000000000000000000" pitchFamily="2" charset="2"/>
              </a:rPr>
              <a:t>Several existing systems for bird species detection use a combination of machine learning .</a:t>
            </a:r>
          </a:p>
          <a:p>
            <a:pPr marL="0" indent="0">
              <a:buNone/>
            </a:pPr>
            <a:endParaRPr lang="en-US" sz="2400" dirty="0">
              <a:sym typeface="Wingdings" panose="05000000000000000000" pitchFamily="2" charset="2"/>
            </a:endParaRPr>
          </a:p>
          <a:p>
            <a:pPr marL="0" indent="0">
              <a:buNone/>
            </a:pPr>
            <a:r>
              <a:rPr lang="en-IN" sz="2400" dirty="0">
                <a:sym typeface="Wingdings" panose="05000000000000000000" pitchFamily="2" charset="2"/>
              </a:rPr>
              <a:t></a:t>
            </a:r>
            <a:r>
              <a:rPr lang="en-US" sz="2400" dirty="0">
                <a:sym typeface="Wingdings" panose="05000000000000000000" pitchFamily="2" charset="2"/>
              </a:rPr>
              <a:t>These systems typically involve training models on small datasets of bird images and then using these models to classify and identify bird species in new image.</a:t>
            </a:r>
          </a:p>
          <a:p>
            <a:endParaRPr lang="en-US" sz="2400" dirty="0">
              <a:sym typeface="Wingdings" panose="05000000000000000000" pitchFamily="2" charset="2"/>
            </a:endParaRPr>
          </a:p>
          <a:p>
            <a:r>
              <a:rPr lang="en-IN" sz="2400" dirty="0">
                <a:sym typeface="Wingdings" panose="05000000000000000000" pitchFamily="2" charset="2"/>
              </a:rPr>
              <a:t>By using machine learning approach we get </a:t>
            </a:r>
            <a:r>
              <a:rPr lang="en-IN" sz="2400" dirty="0" err="1">
                <a:sym typeface="Wingdings" panose="05000000000000000000" pitchFamily="2" charset="2"/>
              </a:rPr>
              <a:t>upto</a:t>
            </a:r>
            <a:r>
              <a:rPr lang="en-IN" sz="2400" dirty="0">
                <a:sym typeface="Wingdings" panose="05000000000000000000" pitchFamily="2" charset="2"/>
              </a:rPr>
              <a:t> 85% accuracy.</a:t>
            </a:r>
            <a:endParaRPr lang="en-IN" sz="2400" dirty="0"/>
          </a:p>
          <a:p>
            <a:pPr marL="0" indent="0">
              <a:buNone/>
            </a:pPr>
            <a:endParaRPr lang="en-IN" sz="2400" dirty="0">
              <a:sym typeface="Wingdings" panose="05000000000000000000" pitchFamily="2" charset="2"/>
            </a:endParaRPr>
          </a:p>
        </p:txBody>
      </p:sp>
    </p:spTree>
    <p:extLst>
      <p:ext uri="{BB962C8B-B14F-4D97-AF65-F5344CB8AC3E}">
        <p14:creationId xmlns:p14="http://schemas.microsoft.com/office/powerpoint/2010/main" val="4223763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1A4E-54CB-DEAC-5206-D083C89A42EF}"/>
              </a:ext>
            </a:extLst>
          </p:cNvPr>
          <p:cNvSpPr>
            <a:spLocks noGrp="1"/>
          </p:cNvSpPr>
          <p:nvPr>
            <p:ph type="title"/>
          </p:nvPr>
        </p:nvSpPr>
        <p:spPr>
          <a:xfrm>
            <a:off x="866274" y="221382"/>
            <a:ext cx="45719" cy="45719"/>
          </a:xfrm>
        </p:spPr>
        <p:txBody>
          <a:bodyPr>
            <a:noAutofit/>
          </a:bodyPr>
          <a:lstStyle/>
          <a:p>
            <a:r>
              <a:rPr lang="en-US" sz="4000" dirty="0">
                <a:latin typeface="Algerian" panose="04020705040A02060702" pitchFamily="82" charset="0"/>
              </a:rPr>
              <a:t>   </a:t>
            </a:r>
            <a:endParaRPr lang="en-IN" sz="4000" dirty="0">
              <a:latin typeface="Algerian" panose="04020705040A02060702" pitchFamily="82" charset="0"/>
            </a:endParaRPr>
          </a:p>
        </p:txBody>
      </p:sp>
      <p:sp>
        <p:nvSpPr>
          <p:cNvPr id="4" name="Footer Placeholder 3">
            <a:extLst>
              <a:ext uri="{FF2B5EF4-FFF2-40B4-BE49-F238E27FC236}">
                <a16:creationId xmlns:a16="http://schemas.microsoft.com/office/drawing/2014/main" id="{E8BE2088-BF76-3E89-289D-91B853C6FE20}"/>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35B4DE4-43B9-3123-9B7B-8B2BAF8E8DD5}"/>
              </a:ext>
            </a:extLst>
          </p:cNvPr>
          <p:cNvSpPr>
            <a:spLocks noGrp="1"/>
          </p:cNvSpPr>
          <p:nvPr>
            <p:ph type="sldNum" sz="quarter" idx="12"/>
          </p:nvPr>
        </p:nvSpPr>
        <p:spPr/>
        <p:txBody>
          <a:bodyPr/>
          <a:lstStyle/>
          <a:p>
            <a:fld id="{48F63A3B-78C7-47BE-AE5E-E10140E04643}" type="slidenum">
              <a:rPr lang="en-US" smtClean="0"/>
              <a:pPr/>
              <a:t>5</a:t>
            </a:fld>
            <a:endParaRPr lang="en-US" dirty="0"/>
          </a:p>
        </p:txBody>
      </p:sp>
      <p:graphicFrame>
        <p:nvGraphicFramePr>
          <p:cNvPr id="9" name="Content Placeholder 8">
            <a:extLst>
              <a:ext uri="{FF2B5EF4-FFF2-40B4-BE49-F238E27FC236}">
                <a16:creationId xmlns:a16="http://schemas.microsoft.com/office/drawing/2014/main" id="{CDA635E9-5CC1-8B10-7A8A-2B92E45B9D08}"/>
              </a:ext>
            </a:extLst>
          </p:cNvPr>
          <p:cNvGraphicFramePr>
            <a:graphicFrameLocks noGrp="1"/>
          </p:cNvGraphicFramePr>
          <p:nvPr>
            <p:ph idx="1"/>
            <p:extLst>
              <p:ext uri="{D42A27DB-BD31-4B8C-83A1-F6EECF244321}">
                <p14:modId xmlns:p14="http://schemas.microsoft.com/office/powerpoint/2010/main" val="226969240"/>
              </p:ext>
            </p:extLst>
          </p:nvPr>
        </p:nvGraphicFramePr>
        <p:xfrm>
          <a:off x="433137" y="1542266"/>
          <a:ext cx="8840863" cy="5212080"/>
        </p:xfrm>
        <a:graphic>
          <a:graphicData uri="http://schemas.openxmlformats.org/drawingml/2006/table">
            <a:tbl>
              <a:tblPr firstRow="1" bandRow="1">
                <a:tableStyleId>{5C22544A-7EE6-4342-B048-85BDC9FD1C3A}</a:tableStyleId>
              </a:tblPr>
              <a:tblGrid>
                <a:gridCol w="798554">
                  <a:extLst>
                    <a:ext uri="{9D8B030D-6E8A-4147-A177-3AD203B41FA5}">
                      <a16:colId xmlns:a16="http://schemas.microsoft.com/office/drawing/2014/main" val="3586025791"/>
                    </a:ext>
                  </a:extLst>
                </a:gridCol>
                <a:gridCol w="1729446">
                  <a:extLst>
                    <a:ext uri="{9D8B030D-6E8A-4147-A177-3AD203B41FA5}">
                      <a16:colId xmlns:a16="http://schemas.microsoft.com/office/drawing/2014/main" val="688586944"/>
                    </a:ext>
                  </a:extLst>
                </a:gridCol>
                <a:gridCol w="2051980">
                  <a:extLst>
                    <a:ext uri="{9D8B030D-6E8A-4147-A177-3AD203B41FA5}">
                      <a16:colId xmlns:a16="http://schemas.microsoft.com/office/drawing/2014/main" val="4014502937"/>
                    </a:ext>
                  </a:extLst>
                </a:gridCol>
                <a:gridCol w="1182667">
                  <a:extLst>
                    <a:ext uri="{9D8B030D-6E8A-4147-A177-3AD203B41FA5}">
                      <a16:colId xmlns:a16="http://schemas.microsoft.com/office/drawing/2014/main" val="2811952506"/>
                    </a:ext>
                  </a:extLst>
                </a:gridCol>
                <a:gridCol w="3078216">
                  <a:extLst>
                    <a:ext uri="{9D8B030D-6E8A-4147-A177-3AD203B41FA5}">
                      <a16:colId xmlns:a16="http://schemas.microsoft.com/office/drawing/2014/main" val="15215507"/>
                    </a:ext>
                  </a:extLst>
                </a:gridCol>
              </a:tblGrid>
              <a:tr h="342950">
                <a:tc>
                  <a:txBody>
                    <a:bodyPr/>
                    <a:lstStyle/>
                    <a:p>
                      <a:r>
                        <a:rPr lang="en-US" dirty="0"/>
                        <a:t>S.NO</a:t>
                      </a:r>
                      <a:endParaRPr lang="en-IN" dirty="0"/>
                    </a:p>
                  </a:txBody>
                  <a:tcPr/>
                </a:tc>
                <a:tc>
                  <a:txBody>
                    <a:bodyPr/>
                    <a:lstStyle/>
                    <a:p>
                      <a:r>
                        <a:rPr lang="en-US" dirty="0"/>
                        <a:t>     TITLE</a:t>
                      </a:r>
                      <a:endParaRPr lang="en-IN" dirty="0"/>
                    </a:p>
                  </a:txBody>
                  <a:tcPr/>
                </a:tc>
                <a:tc>
                  <a:txBody>
                    <a:bodyPr/>
                    <a:lstStyle/>
                    <a:p>
                      <a:r>
                        <a:rPr lang="en-US" dirty="0"/>
                        <a:t>    AUTHOR</a:t>
                      </a:r>
                      <a:endParaRPr lang="en-IN" dirty="0"/>
                    </a:p>
                  </a:txBody>
                  <a:tcPr/>
                </a:tc>
                <a:tc>
                  <a:txBody>
                    <a:bodyPr/>
                    <a:lstStyle/>
                    <a:p>
                      <a:r>
                        <a:rPr lang="en-US" dirty="0"/>
                        <a:t>  YEAR</a:t>
                      </a:r>
                      <a:endParaRPr lang="en-IN" dirty="0"/>
                    </a:p>
                  </a:txBody>
                  <a:tcPr/>
                </a:tc>
                <a:tc>
                  <a:txBody>
                    <a:bodyPr/>
                    <a:lstStyle/>
                    <a:p>
                      <a:r>
                        <a:rPr lang="en-US" dirty="0"/>
                        <a:t>        DESCRIPTION</a:t>
                      </a:r>
                      <a:endParaRPr lang="en-IN" dirty="0"/>
                    </a:p>
                  </a:txBody>
                  <a:tcPr/>
                </a:tc>
                <a:extLst>
                  <a:ext uri="{0D108BD9-81ED-4DB2-BD59-A6C34878D82A}">
                    <a16:rowId xmlns:a16="http://schemas.microsoft.com/office/drawing/2014/main" val="2365313757"/>
                  </a:ext>
                </a:extLst>
              </a:tr>
              <a:tr h="2143435">
                <a:tc>
                  <a:txBody>
                    <a:bodyPr/>
                    <a:lstStyle/>
                    <a:p>
                      <a:endParaRPr lang="en-US" dirty="0"/>
                    </a:p>
                    <a:p>
                      <a:endParaRPr lang="en-IN" dirty="0"/>
                    </a:p>
                    <a:p>
                      <a:endParaRPr lang="en-IN" dirty="0"/>
                    </a:p>
                    <a:p>
                      <a:r>
                        <a:rPr lang="en-IN" dirty="0"/>
                        <a:t>   1</a:t>
                      </a:r>
                    </a:p>
                  </a:txBody>
                  <a:tcPr/>
                </a:tc>
                <a:tc>
                  <a:txBody>
                    <a:bodyPr/>
                    <a:lstStyle/>
                    <a:p>
                      <a:r>
                        <a:rPr lang="en-US" dirty="0"/>
                        <a:t> </a:t>
                      </a:r>
                    </a:p>
                    <a:p>
                      <a:endParaRPr lang="en-US" dirty="0"/>
                    </a:p>
                    <a:p>
                      <a:endParaRPr lang="en-US" dirty="0"/>
                    </a:p>
                    <a:p>
                      <a:r>
                        <a:rPr lang="en-IN" dirty="0"/>
                        <a:t> Bird species    </a:t>
                      </a:r>
                    </a:p>
                    <a:p>
                      <a:r>
                        <a:rPr lang="en-IN" dirty="0"/>
                        <a:t>  detection</a:t>
                      </a:r>
                    </a:p>
                  </a:txBody>
                  <a:tcPr/>
                </a:tc>
                <a:tc>
                  <a:txBody>
                    <a:bodyPr/>
                    <a:lstStyle/>
                    <a:p>
                      <a:endParaRPr lang="en-IN" dirty="0"/>
                    </a:p>
                    <a:p>
                      <a:r>
                        <a:rPr lang="en-IN" dirty="0"/>
                        <a:t>Mahvish Ansari</a:t>
                      </a:r>
                    </a:p>
                    <a:p>
                      <a:endParaRPr lang="en-IN" dirty="0"/>
                    </a:p>
                    <a:p>
                      <a:r>
                        <a:rPr lang="en-IN" dirty="0"/>
                        <a:t> Vrushali</a:t>
                      </a:r>
                    </a:p>
                    <a:p>
                      <a:endParaRPr lang="en-IN" dirty="0"/>
                    </a:p>
                    <a:p>
                      <a:r>
                        <a:rPr lang="en-IN" dirty="0"/>
                        <a:t> </a:t>
                      </a:r>
                      <a:r>
                        <a:rPr lang="en-IN" dirty="0" err="1"/>
                        <a:t>R.Waghmare</a:t>
                      </a:r>
                      <a:endParaRPr lang="en-IN" dirty="0"/>
                    </a:p>
                    <a:p>
                      <a:r>
                        <a:rPr lang="en-IN" dirty="0"/>
                        <a:t>  </a:t>
                      </a:r>
                    </a:p>
                  </a:txBody>
                  <a:tcPr/>
                </a:tc>
                <a:tc>
                  <a:txBody>
                    <a:bodyPr/>
                    <a:lstStyle/>
                    <a:p>
                      <a:endParaRPr lang="en-IN" dirty="0"/>
                    </a:p>
                  </a:txBody>
                  <a:tcPr/>
                </a:tc>
                <a:tc>
                  <a:txBody>
                    <a:bodyPr/>
                    <a:lstStyle/>
                    <a:p>
                      <a:pPr algn="l"/>
                      <a:r>
                        <a:rPr lang="en-US" dirty="0"/>
                        <a:t>Developed an application</a:t>
                      </a:r>
                    </a:p>
                    <a:p>
                      <a:pPr marL="0" lvl="0" indent="0" algn="l">
                        <a:buFont typeface="Arial" panose="020B0604020202020204" pitchFamily="34" charset="0"/>
                        <a:buNone/>
                      </a:pPr>
                      <a:r>
                        <a:rPr lang="en-US" dirty="0"/>
                        <a:t>that utilizes Deep Convolution Neural Network (DCNN) and Unsupervised learning calculation respectively. The data set preparation is </a:t>
                      </a:r>
                      <a:r>
                        <a:rPr lang="en-US" dirty="0" err="1"/>
                        <a:t>completedby</a:t>
                      </a:r>
                      <a:r>
                        <a:rPr lang="en-US" dirty="0"/>
                        <a:t> Google-Collab.</a:t>
                      </a:r>
                      <a:endParaRPr lang="en-IN" dirty="0"/>
                    </a:p>
                  </a:txBody>
                  <a:tcPr/>
                </a:tc>
                <a:extLst>
                  <a:ext uri="{0D108BD9-81ED-4DB2-BD59-A6C34878D82A}">
                    <a16:rowId xmlns:a16="http://schemas.microsoft.com/office/drawing/2014/main" val="3132983530"/>
                  </a:ext>
                </a:extLst>
              </a:tr>
              <a:tr h="2400647">
                <a:tc>
                  <a:txBody>
                    <a:bodyPr/>
                    <a:lstStyle/>
                    <a:p>
                      <a:r>
                        <a:rPr lang="en-US" dirty="0"/>
                        <a:t> </a:t>
                      </a:r>
                    </a:p>
                    <a:p>
                      <a:endParaRPr lang="en-US" dirty="0"/>
                    </a:p>
                    <a:p>
                      <a:r>
                        <a:rPr lang="en-US" dirty="0"/>
                        <a:t>   2</a:t>
                      </a:r>
                    </a:p>
                    <a:p>
                      <a:endParaRPr lang="en-IN" dirty="0"/>
                    </a:p>
                  </a:txBody>
                  <a:tcPr/>
                </a:tc>
                <a:tc>
                  <a:txBody>
                    <a:bodyPr/>
                    <a:lstStyle/>
                    <a:p>
                      <a:r>
                        <a:rPr lang="en-US" dirty="0"/>
                        <a:t> </a:t>
                      </a:r>
                    </a:p>
                    <a:p>
                      <a:r>
                        <a:rPr lang="en-US" dirty="0"/>
                        <a:t> </a:t>
                      </a:r>
                      <a:r>
                        <a:rPr lang="en-IN" dirty="0"/>
                        <a:t>Bird species    </a:t>
                      </a:r>
                    </a:p>
                    <a:p>
                      <a:r>
                        <a:rPr lang="en-IN" dirty="0"/>
                        <a:t>  detection</a:t>
                      </a:r>
                    </a:p>
                    <a:p>
                      <a:endParaRPr lang="en-IN" dirty="0"/>
                    </a:p>
                  </a:txBody>
                  <a:tcPr/>
                </a:tc>
                <a:tc>
                  <a:txBody>
                    <a:bodyPr/>
                    <a:lstStyle/>
                    <a:p>
                      <a:r>
                        <a:rPr lang="en-IN" dirty="0"/>
                        <a:t>Saundarya </a:t>
                      </a:r>
                      <a:r>
                        <a:rPr lang="en-IN" dirty="0" err="1"/>
                        <a:t>Junjur</a:t>
                      </a:r>
                      <a:endParaRPr lang="en-IN" dirty="0"/>
                    </a:p>
                    <a:p>
                      <a:endParaRPr lang="en-IN" dirty="0"/>
                    </a:p>
                    <a:p>
                      <a:r>
                        <a:rPr lang="en-IN" dirty="0"/>
                        <a:t> Punam </a:t>
                      </a:r>
                      <a:r>
                        <a:rPr lang="en-IN" dirty="0" err="1"/>
                        <a:t>Avhad</a:t>
                      </a:r>
                      <a:endParaRPr lang="en-IN" dirty="0"/>
                    </a:p>
                    <a:p>
                      <a:endParaRPr lang="en-IN" dirty="0"/>
                    </a:p>
                    <a:p>
                      <a:r>
                        <a:rPr lang="en-IN" dirty="0"/>
                        <a:t> </a:t>
                      </a:r>
                      <a:r>
                        <a:rPr lang="en-IN" dirty="0" err="1"/>
                        <a:t>DeepikaTendulkar</a:t>
                      </a:r>
                      <a:endParaRPr lang="en-IN" dirty="0"/>
                    </a:p>
                  </a:txBody>
                  <a:tcPr/>
                </a:tc>
                <a:tc>
                  <a:txBody>
                    <a:bodyPr/>
                    <a:lstStyle/>
                    <a:p>
                      <a:endParaRPr lang="en-IN" dirty="0"/>
                    </a:p>
                  </a:txBody>
                  <a:tcPr/>
                </a:tc>
                <a:tc>
                  <a:txBody>
                    <a:bodyPr/>
                    <a:lstStyle/>
                    <a:p>
                      <a:r>
                        <a:rPr lang="en-US" dirty="0"/>
                        <a:t>They used Deep Learning algorithm victimization with CNN architecture. The dataset used here is Caltech-UCSD with across 200 different types of bird species. </a:t>
                      </a:r>
                      <a:r>
                        <a:rPr lang="en-US" dirty="0" err="1"/>
                        <a:t>Theaccuracy</a:t>
                      </a:r>
                      <a:r>
                        <a:rPr lang="en-US" dirty="0"/>
                        <a:t> of predicating the bird’s name given image is about 83.3%</a:t>
                      </a:r>
                      <a:endParaRPr lang="en-IN" dirty="0"/>
                    </a:p>
                  </a:txBody>
                  <a:tcPr/>
                </a:tc>
                <a:extLst>
                  <a:ext uri="{0D108BD9-81ED-4DB2-BD59-A6C34878D82A}">
                    <a16:rowId xmlns:a16="http://schemas.microsoft.com/office/drawing/2014/main" val="2579918079"/>
                  </a:ext>
                </a:extLst>
              </a:tr>
            </a:tbl>
          </a:graphicData>
        </a:graphic>
      </p:graphicFrame>
      <p:pic>
        <p:nvPicPr>
          <p:cNvPr id="12" name="Picture 11">
            <a:extLst>
              <a:ext uri="{FF2B5EF4-FFF2-40B4-BE49-F238E27FC236}">
                <a16:creationId xmlns:a16="http://schemas.microsoft.com/office/drawing/2014/main" id="{6D0261B6-98A5-157E-4A3A-D135D52FB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74" y="187264"/>
            <a:ext cx="3500708" cy="70788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8C6B3214-B9C0-3E28-A0A1-6B8D58032602}"/>
              </a:ext>
            </a:extLst>
          </p:cNvPr>
          <p:cNvSpPr txBox="1"/>
          <p:nvPr/>
        </p:nvSpPr>
        <p:spPr>
          <a:xfrm>
            <a:off x="2512194" y="895149"/>
            <a:ext cx="6634212" cy="646331"/>
          </a:xfrm>
          <a:prstGeom prst="rect">
            <a:avLst/>
          </a:prstGeom>
          <a:noFill/>
        </p:spPr>
        <p:txBody>
          <a:bodyPr wrap="square">
            <a:spAutoFit/>
          </a:bodyPr>
          <a:lstStyle/>
          <a:p>
            <a:r>
              <a:rPr lang="en-IN" sz="3600" u="sng" dirty="0">
                <a:effectLst>
                  <a:outerShdw blurRad="38100" dist="38100" dir="2700000" algn="tl">
                    <a:srgbClr val="000000">
                      <a:alpha val="43137"/>
                    </a:srgbClr>
                  </a:outerShdw>
                </a:effectLst>
                <a:latin typeface="Algerian" panose="04020705040A02060702" pitchFamily="82" charset="0"/>
              </a:rPr>
              <a:t>Literature survey</a:t>
            </a:r>
            <a:r>
              <a:rPr lang="en-IN" sz="3600" dirty="0"/>
              <a:t> </a:t>
            </a:r>
          </a:p>
        </p:txBody>
      </p:sp>
    </p:spTree>
    <p:extLst>
      <p:ext uri="{BB962C8B-B14F-4D97-AF65-F5344CB8AC3E}">
        <p14:creationId xmlns:p14="http://schemas.microsoft.com/office/powerpoint/2010/main" val="2374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BEEE599-0410-CF7A-DD36-C024F49266B5}"/>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A3B2EA08-685F-A8E1-72E0-724899113E24}"/>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6" name="Footer Placeholder 3">
            <a:extLst>
              <a:ext uri="{FF2B5EF4-FFF2-40B4-BE49-F238E27FC236}">
                <a16:creationId xmlns:a16="http://schemas.microsoft.com/office/drawing/2014/main" id="{FD65EE4B-6834-DCC2-DE83-2B5B1C8306CD}"/>
              </a:ext>
            </a:extLst>
          </p:cNvPr>
          <p:cNvSpPr txBox="1">
            <a:spLocks/>
          </p:cNvSpPr>
          <p:nvPr/>
        </p:nvSpPr>
        <p:spPr>
          <a:xfrm>
            <a:off x="677334" y="6035812"/>
            <a:ext cx="6297612" cy="37067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4">
            <a:extLst>
              <a:ext uri="{FF2B5EF4-FFF2-40B4-BE49-F238E27FC236}">
                <a16:creationId xmlns:a16="http://schemas.microsoft.com/office/drawing/2014/main" id="{C204B332-0EBC-DF21-C2E3-1287AFC53623}"/>
              </a:ext>
            </a:extLst>
          </p:cNvPr>
          <p:cNvSpPr txBox="1">
            <a:spLocks/>
          </p:cNvSpPr>
          <p:nvPr/>
        </p:nvSpPr>
        <p:spPr>
          <a:xfrm>
            <a:off x="8590663" y="6035812"/>
            <a:ext cx="683339" cy="37067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pPr/>
              <a:t>6</a:t>
            </a:fld>
            <a:endParaRPr lang="en-US" dirty="0"/>
          </a:p>
        </p:txBody>
      </p:sp>
      <p:graphicFrame>
        <p:nvGraphicFramePr>
          <p:cNvPr id="8" name="Content Placeholder 8">
            <a:extLst>
              <a:ext uri="{FF2B5EF4-FFF2-40B4-BE49-F238E27FC236}">
                <a16:creationId xmlns:a16="http://schemas.microsoft.com/office/drawing/2014/main" id="{029AFC4C-F1B7-E310-7FD2-EA29706AC494}"/>
              </a:ext>
            </a:extLst>
          </p:cNvPr>
          <p:cNvGraphicFramePr>
            <a:graphicFrameLocks/>
          </p:cNvGraphicFramePr>
          <p:nvPr>
            <p:extLst>
              <p:ext uri="{D42A27DB-BD31-4B8C-83A1-F6EECF244321}">
                <p14:modId xmlns:p14="http://schemas.microsoft.com/office/powerpoint/2010/main" val="533420297"/>
              </p:ext>
            </p:extLst>
          </p:nvPr>
        </p:nvGraphicFramePr>
        <p:xfrm>
          <a:off x="677333" y="962526"/>
          <a:ext cx="8678423" cy="5760720"/>
        </p:xfrm>
        <a:graphic>
          <a:graphicData uri="http://schemas.openxmlformats.org/drawingml/2006/table">
            <a:tbl>
              <a:tblPr firstRow="1" bandRow="1">
                <a:tableStyleId>{5C22544A-7EE6-4342-B048-85BDC9FD1C3A}</a:tableStyleId>
              </a:tblPr>
              <a:tblGrid>
                <a:gridCol w="783882">
                  <a:extLst>
                    <a:ext uri="{9D8B030D-6E8A-4147-A177-3AD203B41FA5}">
                      <a16:colId xmlns:a16="http://schemas.microsoft.com/office/drawing/2014/main" val="3586025791"/>
                    </a:ext>
                  </a:extLst>
                </a:gridCol>
                <a:gridCol w="1697669">
                  <a:extLst>
                    <a:ext uri="{9D8B030D-6E8A-4147-A177-3AD203B41FA5}">
                      <a16:colId xmlns:a16="http://schemas.microsoft.com/office/drawing/2014/main" val="688586944"/>
                    </a:ext>
                  </a:extLst>
                </a:gridCol>
                <a:gridCol w="2014277">
                  <a:extLst>
                    <a:ext uri="{9D8B030D-6E8A-4147-A177-3AD203B41FA5}">
                      <a16:colId xmlns:a16="http://schemas.microsoft.com/office/drawing/2014/main" val="4014502937"/>
                    </a:ext>
                  </a:extLst>
                </a:gridCol>
                <a:gridCol w="1160937">
                  <a:extLst>
                    <a:ext uri="{9D8B030D-6E8A-4147-A177-3AD203B41FA5}">
                      <a16:colId xmlns:a16="http://schemas.microsoft.com/office/drawing/2014/main" val="2811952506"/>
                    </a:ext>
                  </a:extLst>
                </a:gridCol>
                <a:gridCol w="3021658">
                  <a:extLst>
                    <a:ext uri="{9D8B030D-6E8A-4147-A177-3AD203B41FA5}">
                      <a16:colId xmlns:a16="http://schemas.microsoft.com/office/drawing/2014/main" val="15215507"/>
                    </a:ext>
                  </a:extLst>
                </a:gridCol>
              </a:tblGrid>
              <a:tr h="345648">
                <a:tc>
                  <a:txBody>
                    <a:bodyPr/>
                    <a:lstStyle/>
                    <a:p>
                      <a:r>
                        <a:rPr lang="en-US" dirty="0"/>
                        <a:t>S.NO</a:t>
                      </a:r>
                      <a:endParaRPr lang="en-IN" dirty="0"/>
                    </a:p>
                  </a:txBody>
                  <a:tcPr/>
                </a:tc>
                <a:tc>
                  <a:txBody>
                    <a:bodyPr/>
                    <a:lstStyle/>
                    <a:p>
                      <a:r>
                        <a:rPr lang="en-US" dirty="0"/>
                        <a:t>     TITLE</a:t>
                      </a:r>
                      <a:endParaRPr lang="en-IN" dirty="0"/>
                    </a:p>
                  </a:txBody>
                  <a:tcPr/>
                </a:tc>
                <a:tc>
                  <a:txBody>
                    <a:bodyPr/>
                    <a:lstStyle/>
                    <a:p>
                      <a:r>
                        <a:rPr lang="en-US" dirty="0"/>
                        <a:t>    AUTHOR</a:t>
                      </a:r>
                      <a:endParaRPr lang="en-IN" dirty="0"/>
                    </a:p>
                  </a:txBody>
                  <a:tcPr/>
                </a:tc>
                <a:tc>
                  <a:txBody>
                    <a:bodyPr/>
                    <a:lstStyle/>
                    <a:p>
                      <a:r>
                        <a:rPr lang="en-US" dirty="0"/>
                        <a:t>  YEAR</a:t>
                      </a:r>
                      <a:endParaRPr lang="en-IN" dirty="0"/>
                    </a:p>
                  </a:txBody>
                  <a:tcPr/>
                </a:tc>
                <a:tc>
                  <a:txBody>
                    <a:bodyPr/>
                    <a:lstStyle/>
                    <a:p>
                      <a:r>
                        <a:rPr lang="en-US" dirty="0"/>
                        <a:t>        DESCRIPTION</a:t>
                      </a:r>
                      <a:endParaRPr lang="en-IN" dirty="0"/>
                    </a:p>
                  </a:txBody>
                  <a:tcPr/>
                </a:tc>
                <a:extLst>
                  <a:ext uri="{0D108BD9-81ED-4DB2-BD59-A6C34878D82A}">
                    <a16:rowId xmlns:a16="http://schemas.microsoft.com/office/drawing/2014/main" val="2365313757"/>
                  </a:ext>
                </a:extLst>
              </a:tr>
              <a:tr h="2678774">
                <a:tc>
                  <a:txBody>
                    <a:bodyPr/>
                    <a:lstStyle/>
                    <a:p>
                      <a:endParaRPr lang="en-US" dirty="0"/>
                    </a:p>
                    <a:p>
                      <a:endParaRPr lang="en-IN" dirty="0"/>
                    </a:p>
                    <a:p>
                      <a:endParaRPr lang="en-IN" dirty="0"/>
                    </a:p>
                    <a:p>
                      <a:r>
                        <a:rPr lang="en-IN" dirty="0"/>
                        <a:t>   3</a:t>
                      </a:r>
                    </a:p>
                  </a:txBody>
                  <a:tcPr/>
                </a:tc>
                <a:tc>
                  <a:txBody>
                    <a:bodyPr/>
                    <a:lstStyle/>
                    <a:p>
                      <a:r>
                        <a:rPr lang="en-US" dirty="0"/>
                        <a:t> </a:t>
                      </a:r>
                    </a:p>
                    <a:p>
                      <a:endParaRPr lang="en-US" dirty="0"/>
                    </a:p>
                    <a:p>
                      <a:endParaRPr lang="en-US" dirty="0"/>
                    </a:p>
                    <a:p>
                      <a:r>
                        <a:rPr lang="en-IN" dirty="0"/>
                        <a:t> Bird species    </a:t>
                      </a:r>
                    </a:p>
                    <a:p>
                      <a:r>
                        <a:rPr lang="en-IN" dirty="0"/>
                        <a:t>  detection</a:t>
                      </a:r>
                    </a:p>
                  </a:txBody>
                  <a:tcPr/>
                </a:tc>
                <a:tc>
                  <a:txBody>
                    <a:bodyPr/>
                    <a:lstStyle/>
                    <a:p>
                      <a:endParaRPr lang="en-IN" dirty="0"/>
                    </a:p>
                    <a:p>
                      <a:r>
                        <a:rPr lang="en-IN" dirty="0" err="1"/>
                        <a:t>Andreia</a:t>
                      </a:r>
                      <a:r>
                        <a:rPr lang="en-IN" dirty="0"/>
                        <a:t> Marini</a:t>
                      </a:r>
                    </a:p>
                    <a:p>
                      <a:endParaRPr lang="en-IN" dirty="0"/>
                    </a:p>
                    <a:p>
                      <a:r>
                        <a:rPr lang="en-IN" dirty="0"/>
                        <a:t>Jacques </a:t>
                      </a:r>
                      <a:r>
                        <a:rPr lang="en-IN" dirty="0" err="1"/>
                        <a:t>Facon</a:t>
                      </a:r>
                      <a:endParaRPr lang="en-IN" dirty="0"/>
                    </a:p>
                    <a:p>
                      <a:endParaRPr lang="en-IN" dirty="0"/>
                    </a:p>
                    <a:p>
                      <a:r>
                        <a:rPr lang="en-IN" dirty="0"/>
                        <a:t> Alessandro  </a:t>
                      </a:r>
                      <a:r>
                        <a:rPr lang="en-IN" dirty="0" err="1"/>
                        <a:t>L.Koerich</a:t>
                      </a:r>
                      <a:r>
                        <a:rPr lang="en-IN" dirty="0"/>
                        <a:t>  </a:t>
                      </a:r>
                    </a:p>
                  </a:txBody>
                  <a:tcPr/>
                </a:tc>
                <a:tc>
                  <a:txBody>
                    <a:bodyPr/>
                    <a:lstStyle/>
                    <a:p>
                      <a:endParaRPr lang="en-IN" dirty="0"/>
                    </a:p>
                  </a:txBody>
                  <a:tcPr/>
                </a:tc>
                <a:tc>
                  <a:txBody>
                    <a:bodyPr/>
                    <a:lstStyle/>
                    <a:p>
                      <a:pPr algn="l"/>
                      <a:r>
                        <a:rPr lang="en-US" dirty="0"/>
                        <a:t>They used Caltech UCSD-200 dataset in this module. First, a </a:t>
                      </a:r>
                      <a:r>
                        <a:rPr lang="en-US" dirty="0" err="1"/>
                        <a:t>coloursegmentation</a:t>
                      </a:r>
                      <a:r>
                        <a:rPr lang="en-US" dirty="0"/>
                        <a:t> method for removing background elements and possible locations where the bird might be present. The proposed module achieved a segmentation accuracy rate of 75%.</a:t>
                      </a:r>
                      <a:endParaRPr lang="en-IN" dirty="0"/>
                    </a:p>
                  </a:txBody>
                  <a:tcPr/>
                </a:tc>
                <a:extLst>
                  <a:ext uri="{0D108BD9-81ED-4DB2-BD59-A6C34878D82A}">
                    <a16:rowId xmlns:a16="http://schemas.microsoft.com/office/drawing/2014/main" val="3132983530"/>
                  </a:ext>
                </a:extLst>
              </a:tr>
              <a:tr h="2419538">
                <a:tc>
                  <a:txBody>
                    <a:bodyPr/>
                    <a:lstStyle/>
                    <a:p>
                      <a:r>
                        <a:rPr lang="en-US" dirty="0"/>
                        <a:t> </a:t>
                      </a:r>
                    </a:p>
                    <a:p>
                      <a:endParaRPr lang="en-US" dirty="0"/>
                    </a:p>
                    <a:p>
                      <a:r>
                        <a:rPr lang="en-US" dirty="0"/>
                        <a:t>   4</a:t>
                      </a:r>
                    </a:p>
                    <a:p>
                      <a:endParaRPr lang="en-IN" dirty="0"/>
                    </a:p>
                  </a:txBody>
                  <a:tcPr/>
                </a:tc>
                <a:tc>
                  <a:txBody>
                    <a:bodyPr/>
                    <a:lstStyle/>
                    <a:p>
                      <a:r>
                        <a:rPr lang="en-US" dirty="0"/>
                        <a:t> </a:t>
                      </a:r>
                    </a:p>
                    <a:p>
                      <a:r>
                        <a:rPr lang="en-US" dirty="0"/>
                        <a:t> </a:t>
                      </a:r>
                      <a:r>
                        <a:rPr lang="en-IN" dirty="0"/>
                        <a:t>Bird species    </a:t>
                      </a:r>
                    </a:p>
                    <a:p>
                      <a:r>
                        <a:rPr lang="en-IN" dirty="0"/>
                        <a:t>  detection</a:t>
                      </a:r>
                    </a:p>
                    <a:p>
                      <a:endParaRPr lang="en-IN" dirty="0"/>
                    </a:p>
                  </a:txBody>
                  <a:tcPr/>
                </a:tc>
                <a:tc>
                  <a:txBody>
                    <a:bodyPr/>
                    <a:lstStyle/>
                    <a:p>
                      <a:r>
                        <a:rPr lang="en-IN" dirty="0"/>
                        <a:t>Aditya Bhandari</a:t>
                      </a:r>
                    </a:p>
                    <a:p>
                      <a:endParaRPr lang="en-IN" dirty="0"/>
                    </a:p>
                    <a:p>
                      <a:r>
                        <a:rPr lang="en-IN" dirty="0"/>
                        <a:t> </a:t>
                      </a:r>
                    </a:p>
                    <a:p>
                      <a:r>
                        <a:rPr lang="en-IN" dirty="0" err="1"/>
                        <a:t>Ameya</a:t>
                      </a:r>
                      <a:r>
                        <a:rPr lang="en-IN" dirty="0"/>
                        <a:t> Joshi</a:t>
                      </a:r>
                    </a:p>
                    <a:p>
                      <a:endParaRPr lang="en-IN" dirty="0"/>
                    </a:p>
                    <a:p>
                      <a:endParaRPr lang="en-IN" dirty="0"/>
                    </a:p>
                    <a:p>
                      <a:r>
                        <a:rPr lang="en-IN" dirty="0"/>
                        <a:t>Rohit </a:t>
                      </a:r>
                      <a:r>
                        <a:rPr lang="en-IN" dirty="0" err="1"/>
                        <a:t>Patk</a:t>
                      </a:r>
                      <a:endParaRPr lang="en-IN" dirty="0"/>
                    </a:p>
                  </a:txBody>
                  <a:tcPr/>
                </a:tc>
                <a:tc>
                  <a:txBody>
                    <a:bodyPr/>
                    <a:lstStyle/>
                    <a:p>
                      <a:endParaRPr lang="en-IN" dirty="0"/>
                    </a:p>
                  </a:txBody>
                  <a:tcPr/>
                </a:tc>
                <a:tc>
                  <a:txBody>
                    <a:bodyPr/>
                    <a:lstStyle/>
                    <a:p>
                      <a:r>
                        <a:rPr lang="en-US" dirty="0"/>
                        <a:t>The entire design was based on a </a:t>
                      </a:r>
                      <a:r>
                        <a:rPr lang="en-US" dirty="0" err="1"/>
                        <a:t>pythonlibrary</a:t>
                      </a:r>
                      <a:r>
                        <a:rPr lang="en-US" dirty="0"/>
                        <a:t> Scikit and algorithms like Naive Bayes, Support Vector Machines (SVM), KNN, </a:t>
                      </a:r>
                      <a:r>
                        <a:rPr lang="en-US" dirty="0" err="1"/>
                        <a:t>etc</a:t>
                      </a:r>
                      <a:r>
                        <a:rPr lang="en-US" dirty="0"/>
                        <a:t> The proposed model generates output with an accuracy rate of 53.65.</a:t>
                      </a:r>
                      <a:endParaRPr lang="en-IN" dirty="0"/>
                    </a:p>
                  </a:txBody>
                  <a:tcPr/>
                </a:tc>
                <a:extLst>
                  <a:ext uri="{0D108BD9-81ED-4DB2-BD59-A6C34878D82A}">
                    <a16:rowId xmlns:a16="http://schemas.microsoft.com/office/drawing/2014/main" val="2579918079"/>
                  </a:ext>
                </a:extLst>
              </a:tr>
            </a:tbl>
          </a:graphicData>
        </a:graphic>
      </p:graphicFrame>
      <p:pic>
        <p:nvPicPr>
          <p:cNvPr id="14" name="Picture 13">
            <a:extLst>
              <a:ext uri="{FF2B5EF4-FFF2-40B4-BE49-F238E27FC236}">
                <a16:creationId xmlns:a16="http://schemas.microsoft.com/office/drawing/2014/main" id="{EFAC898E-1A8C-31CE-C468-F5521BF23FE3}"/>
              </a:ext>
            </a:extLst>
          </p:cNvPr>
          <p:cNvPicPr>
            <a:picLocks noChangeAspect="1"/>
          </p:cNvPicPr>
          <p:nvPr/>
        </p:nvPicPr>
        <p:blipFill>
          <a:blip r:embed="rId2"/>
          <a:stretch>
            <a:fillRect/>
          </a:stretch>
        </p:blipFill>
        <p:spPr>
          <a:xfrm>
            <a:off x="101555" y="134754"/>
            <a:ext cx="3499407" cy="707197"/>
          </a:xfrm>
          <a:prstGeom prst="rect">
            <a:avLst/>
          </a:prstGeom>
        </p:spPr>
      </p:pic>
    </p:spTree>
    <p:extLst>
      <p:ext uri="{BB962C8B-B14F-4D97-AF65-F5344CB8AC3E}">
        <p14:creationId xmlns:p14="http://schemas.microsoft.com/office/powerpoint/2010/main" val="2262353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B28DC-DB50-C9FA-1E05-0298ADA587AC}"/>
              </a:ext>
            </a:extLst>
          </p:cNvPr>
          <p:cNvSpPr>
            <a:spLocks noGrp="1"/>
          </p:cNvSpPr>
          <p:nvPr>
            <p:ph type="title"/>
          </p:nvPr>
        </p:nvSpPr>
        <p:spPr>
          <a:xfrm>
            <a:off x="5958038" y="609600"/>
            <a:ext cx="3315964" cy="45719"/>
          </a:xfrm>
        </p:spPr>
        <p:txBody>
          <a:bodyPr>
            <a:normAutofit fontScale="90000"/>
          </a:bodyPr>
          <a:lstStyle/>
          <a:p>
            <a:r>
              <a:rPr lang="en-US" dirty="0"/>
              <a:t>   </a:t>
            </a:r>
            <a:endParaRPr lang="en-IN" dirty="0"/>
          </a:p>
        </p:txBody>
      </p:sp>
      <p:sp>
        <p:nvSpPr>
          <p:cNvPr id="3" name="Footer Placeholder 2">
            <a:extLst>
              <a:ext uri="{FF2B5EF4-FFF2-40B4-BE49-F238E27FC236}">
                <a16:creationId xmlns:a16="http://schemas.microsoft.com/office/drawing/2014/main" id="{0C1E7E80-014D-3882-A215-7809F470834C}"/>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E9A224A-CF11-151A-A708-F5B8C0ACBFA6}"/>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5" name="Footer Placeholder 3">
            <a:extLst>
              <a:ext uri="{FF2B5EF4-FFF2-40B4-BE49-F238E27FC236}">
                <a16:creationId xmlns:a16="http://schemas.microsoft.com/office/drawing/2014/main" id="{A17918DA-3C46-E8FA-7116-C1780D7B5618}"/>
              </a:ext>
            </a:extLst>
          </p:cNvPr>
          <p:cNvSpPr txBox="1">
            <a:spLocks/>
          </p:cNvSpPr>
          <p:nvPr/>
        </p:nvSpPr>
        <p:spPr>
          <a:xfrm>
            <a:off x="677334" y="6041362"/>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6" name="Slide Number Placeholder 4">
            <a:extLst>
              <a:ext uri="{FF2B5EF4-FFF2-40B4-BE49-F238E27FC236}">
                <a16:creationId xmlns:a16="http://schemas.microsoft.com/office/drawing/2014/main" id="{1C1CDD4E-5C5D-4554-ED2C-49E46CA38B7E}"/>
              </a:ext>
            </a:extLst>
          </p:cNvPr>
          <p:cNvSpPr txBox="1">
            <a:spLocks/>
          </p:cNvSpPr>
          <p:nvPr/>
        </p:nvSpPr>
        <p:spPr>
          <a:xfrm>
            <a:off x="8590663" y="604136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pPr/>
              <a:t>7</a:t>
            </a:fld>
            <a:endParaRPr lang="en-US" dirty="0"/>
          </a:p>
        </p:txBody>
      </p:sp>
      <p:graphicFrame>
        <p:nvGraphicFramePr>
          <p:cNvPr id="7" name="Content Placeholder 8">
            <a:extLst>
              <a:ext uri="{FF2B5EF4-FFF2-40B4-BE49-F238E27FC236}">
                <a16:creationId xmlns:a16="http://schemas.microsoft.com/office/drawing/2014/main" id="{31F59CF4-50C2-4207-878E-74AE0B0EF3B6}"/>
              </a:ext>
            </a:extLst>
          </p:cNvPr>
          <p:cNvGraphicFramePr>
            <a:graphicFrameLocks/>
          </p:cNvGraphicFramePr>
          <p:nvPr>
            <p:extLst>
              <p:ext uri="{D42A27DB-BD31-4B8C-83A1-F6EECF244321}">
                <p14:modId xmlns:p14="http://schemas.microsoft.com/office/powerpoint/2010/main" val="2943262474"/>
              </p:ext>
            </p:extLst>
          </p:nvPr>
        </p:nvGraphicFramePr>
        <p:xfrm>
          <a:off x="433137" y="1037122"/>
          <a:ext cx="8840863" cy="5717224"/>
        </p:xfrm>
        <a:graphic>
          <a:graphicData uri="http://schemas.openxmlformats.org/drawingml/2006/table">
            <a:tbl>
              <a:tblPr firstRow="1" bandRow="1">
                <a:tableStyleId>{5C22544A-7EE6-4342-B048-85BDC9FD1C3A}</a:tableStyleId>
              </a:tblPr>
              <a:tblGrid>
                <a:gridCol w="798554">
                  <a:extLst>
                    <a:ext uri="{9D8B030D-6E8A-4147-A177-3AD203B41FA5}">
                      <a16:colId xmlns:a16="http://schemas.microsoft.com/office/drawing/2014/main" val="3586025791"/>
                    </a:ext>
                  </a:extLst>
                </a:gridCol>
                <a:gridCol w="1729446">
                  <a:extLst>
                    <a:ext uri="{9D8B030D-6E8A-4147-A177-3AD203B41FA5}">
                      <a16:colId xmlns:a16="http://schemas.microsoft.com/office/drawing/2014/main" val="688586944"/>
                    </a:ext>
                  </a:extLst>
                </a:gridCol>
                <a:gridCol w="2005499">
                  <a:extLst>
                    <a:ext uri="{9D8B030D-6E8A-4147-A177-3AD203B41FA5}">
                      <a16:colId xmlns:a16="http://schemas.microsoft.com/office/drawing/2014/main" val="4014502937"/>
                    </a:ext>
                  </a:extLst>
                </a:gridCol>
                <a:gridCol w="1229148">
                  <a:extLst>
                    <a:ext uri="{9D8B030D-6E8A-4147-A177-3AD203B41FA5}">
                      <a16:colId xmlns:a16="http://schemas.microsoft.com/office/drawing/2014/main" val="2811952506"/>
                    </a:ext>
                  </a:extLst>
                </a:gridCol>
                <a:gridCol w="3078216">
                  <a:extLst>
                    <a:ext uri="{9D8B030D-6E8A-4147-A177-3AD203B41FA5}">
                      <a16:colId xmlns:a16="http://schemas.microsoft.com/office/drawing/2014/main" val="15215507"/>
                    </a:ext>
                  </a:extLst>
                </a:gridCol>
              </a:tblGrid>
              <a:tr h="401208">
                <a:tc>
                  <a:txBody>
                    <a:bodyPr/>
                    <a:lstStyle/>
                    <a:p>
                      <a:r>
                        <a:rPr lang="en-US" dirty="0"/>
                        <a:t>S.NO</a:t>
                      </a:r>
                      <a:endParaRPr lang="en-IN" dirty="0"/>
                    </a:p>
                  </a:txBody>
                  <a:tcPr/>
                </a:tc>
                <a:tc>
                  <a:txBody>
                    <a:bodyPr/>
                    <a:lstStyle/>
                    <a:p>
                      <a:r>
                        <a:rPr lang="en-US" dirty="0"/>
                        <a:t>     TITLE</a:t>
                      </a:r>
                      <a:endParaRPr lang="en-IN" dirty="0"/>
                    </a:p>
                  </a:txBody>
                  <a:tcPr/>
                </a:tc>
                <a:tc>
                  <a:txBody>
                    <a:bodyPr/>
                    <a:lstStyle/>
                    <a:p>
                      <a:r>
                        <a:rPr lang="en-US" dirty="0"/>
                        <a:t>    AUTHOR</a:t>
                      </a:r>
                      <a:endParaRPr lang="en-IN" dirty="0"/>
                    </a:p>
                  </a:txBody>
                  <a:tcPr/>
                </a:tc>
                <a:tc>
                  <a:txBody>
                    <a:bodyPr/>
                    <a:lstStyle/>
                    <a:p>
                      <a:r>
                        <a:rPr lang="en-US" dirty="0"/>
                        <a:t>  YEAR</a:t>
                      </a:r>
                      <a:endParaRPr lang="en-IN" dirty="0"/>
                    </a:p>
                  </a:txBody>
                  <a:tcPr/>
                </a:tc>
                <a:tc>
                  <a:txBody>
                    <a:bodyPr/>
                    <a:lstStyle/>
                    <a:p>
                      <a:r>
                        <a:rPr lang="en-US" dirty="0"/>
                        <a:t>        DESCRIPTION</a:t>
                      </a:r>
                      <a:endParaRPr lang="en-IN" dirty="0"/>
                    </a:p>
                  </a:txBody>
                  <a:tcPr/>
                </a:tc>
                <a:extLst>
                  <a:ext uri="{0D108BD9-81ED-4DB2-BD59-A6C34878D82A}">
                    <a16:rowId xmlns:a16="http://schemas.microsoft.com/office/drawing/2014/main" val="2365313757"/>
                  </a:ext>
                </a:extLst>
              </a:tr>
              <a:tr h="2507555">
                <a:tc>
                  <a:txBody>
                    <a:bodyPr/>
                    <a:lstStyle/>
                    <a:p>
                      <a:endParaRPr lang="en-US" dirty="0"/>
                    </a:p>
                    <a:p>
                      <a:endParaRPr lang="en-IN" dirty="0"/>
                    </a:p>
                    <a:p>
                      <a:endParaRPr lang="en-IN" dirty="0"/>
                    </a:p>
                    <a:p>
                      <a:r>
                        <a:rPr lang="en-IN" dirty="0"/>
                        <a:t>   5</a:t>
                      </a:r>
                    </a:p>
                  </a:txBody>
                  <a:tcPr/>
                </a:tc>
                <a:tc>
                  <a:txBody>
                    <a:bodyPr/>
                    <a:lstStyle/>
                    <a:p>
                      <a:r>
                        <a:rPr lang="en-US" dirty="0"/>
                        <a:t> </a:t>
                      </a:r>
                    </a:p>
                    <a:p>
                      <a:endParaRPr lang="en-US" dirty="0"/>
                    </a:p>
                    <a:p>
                      <a:endParaRPr lang="en-US" dirty="0"/>
                    </a:p>
                    <a:p>
                      <a:r>
                        <a:rPr lang="en-IN" dirty="0"/>
                        <a:t> Bird species    </a:t>
                      </a:r>
                    </a:p>
                    <a:p>
                      <a:r>
                        <a:rPr lang="en-IN" dirty="0"/>
                        <a:t>  detection</a:t>
                      </a:r>
                    </a:p>
                  </a:txBody>
                  <a:tcPr/>
                </a:tc>
                <a:tc>
                  <a:txBody>
                    <a:bodyPr/>
                    <a:lstStyle/>
                    <a:p>
                      <a:endParaRPr lang="en-IN" dirty="0"/>
                    </a:p>
                    <a:p>
                      <a:r>
                        <a:rPr lang="en-IN" dirty="0"/>
                        <a:t> </a:t>
                      </a:r>
                    </a:p>
                    <a:p>
                      <a:endParaRPr lang="en-IN" dirty="0"/>
                    </a:p>
                    <a:p>
                      <a:r>
                        <a:rPr lang="en-IN" dirty="0"/>
                        <a:t>    </a:t>
                      </a:r>
                      <a:r>
                        <a:rPr lang="en-IN" dirty="0" err="1"/>
                        <a:t>Nadimpalli</a:t>
                      </a:r>
                      <a:endParaRPr lang="en-IN" dirty="0"/>
                    </a:p>
                  </a:txBody>
                  <a:tcPr/>
                </a:tc>
                <a:tc>
                  <a:txBody>
                    <a:bodyPr/>
                    <a:lstStyle/>
                    <a:p>
                      <a:endParaRPr lang="en-US" dirty="0"/>
                    </a:p>
                    <a:p>
                      <a:endParaRPr lang="en-IN" dirty="0"/>
                    </a:p>
                    <a:p>
                      <a:endParaRPr lang="en-IN" dirty="0"/>
                    </a:p>
                    <a:p>
                      <a:r>
                        <a:rPr lang="en-IN" dirty="0"/>
                        <a:t>   </a:t>
                      </a:r>
                    </a:p>
                  </a:txBody>
                  <a:tcPr/>
                </a:tc>
                <a:tc>
                  <a:txBody>
                    <a:bodyPr/>
                    <a:lstStyle/>
                    <a:p>
                      <a:pPr algn="l"/>
                      <a:r>
                        <a:rPr lang="en-US" dirty="0"/>
                        <a:t>Bird detection with template matching and bird detection with the Viola-Jones Algorithms. Algorithm had  the highest  accuracy (87%) with a  low false positive  rate.</a:t>
                      </a:r>
                      <a:endParaRPr lang="en-IN" dirty="0"/>
                    </a:p>
                  </a:txBody>
                  <a:tcPr/>
                </a:tc>
                <a:extLst>
                  <a:ext uri="{0D108BD9-81ED-4DB2-BD59-A6C34878D82A}">
                    <a16:rowId xmlns:a16="http://schemas.microsoft.com/office/drawing/2014/main" val="3132983530"/>
                  </a:ext>
                </a:extLst>
              </a:tr>
              <a:tr h="2808461">
                <a:tc>
                  <a:txBody>
                    <a:bodyPr/>
                    <a:lstStyle/>
                    <a:p>
                      <a:r>
                        <a:rPr lang="en-US" dirty="0"/>
                        <a:t> </a:t>
                      </a:r>
                    </a:p>
                    <a:p>
                      <a:endParaRPr lang="en-US" dirty="0"/>
                    </a:p>
                    <a:p>
                      <a:r>
                        <a:rPr lang="en-US" dirty="0"/>
                        <a:t>   6</a:t>
                      </a:r>
                    </a:p>
                    <a:p>
                      <a:endParaRPr lang="en-IN" dirty="0"/>
                    </a:p>
                  </a:txBody>
                  <a:tcPr/>
                </a:tc>
                <a:tc>
                  <a:txBody>
                    <a:bodyPr/>
                    <a:lstStyle/>
                    <a:p>
                      <a:r>
                        <a:rPr lang="en-US" dirty="0"/>
                        <a:t> </a:t>
                      </a:r>
                    </a:p>
                    <a:p>
                      <a:r>
                        <a:rPr lang="en-US" dirty="0"/>
                        <a:t> </a:t>
                      </a:r>
                      <a:r>
                        <a:rPr lang="en-IN" dirty="0"/>
                        <a:t>Bird species    </a:t>
                      </a:r>
                    </a:p>
                    <a:p>
                      <a:r>
                        <a:rPr lang="en-IN" dirty="0"/>
                        <a:t>  detection</a:t>
                      </a:r>
                    </a:p>
                    <a:p>
                      <a:endParaRPr lang="en-IN" dirty="0"/>
                    </a:p>
                  </a:txBody>
                  <a:tcPr/>
                </a:tc>
                <a:tc>
                  <a:txBody>
                    <a:bodyPr/>
                    <a:lstStyle/>
                    <a:p>
                      <a:endParaRPr lang="en-IN" dirty="0"/>
                    </a:p>
                    <a:p>
                      <a:endParaRPr lang="en-IN" dirty="0"/>
                    </a:p>
                    <a:p>
                      <a:endParaRPr lang="en-IN" dirty="0"/>
                    </a:p>
                    <a:p>
                      <a:r>
                        <a:rPr lang="en-IN" dirty="0"/>
                        <a:t>       Huang</a:t>
                      </a:r>
                    </a:p>
                  </a:txBody>
                  <a:tcPr/>
                </a:tc>
                <a:tc>
                  <a:txBody>
                    <a:bodyPr/>
                    <a:lstStyle/>
                    <a:p>
                      <a:endParaRPr lang="en-IN" dirty="0"/>
                    </a:p>
                  </a:txBody>
                  <a:tcPr/>
                </a:tc>
                <a:tc>
                  <a:txBody>
                    <a:bodyPr/>
                    <a:lstStyle/>
                    <a:p>
                      <a:r>
                        <a:rPr lang="en-US" dirty="0"/>
                        <a:t>Designed an automatic model which was made to classify the 27 endemic birds of Taiwan by skipped CNN model. The proposed model  was able to  identify the uploaded image of a bird as bird with 95% accuracy.</a:t>
                      </a:r>
                      <a:endParaRPr lang="en-IN" dirty="0"/>
                    </a:p>
                  </a:txBody>
                  <a:tcPr/>
                </a:tc>
                <a:extLst>
                  <a:ext uri="{0D108BD9-81ED-4DB2-BD59-A6C34878D82A}">
                    <a16:rowId xmlns:a16="http://schemas.microsoft.com/office/drawing/2014/main" val="2579918079"/>
                  </a:ext>
                </a:extLst>
              </a:tr>
            </a:tbl>
          </a:graphicData>
        </a:graphic>
      </p:graphicFrame>
      <p:pic>
        <p:nvPicPr>
          <p:cNvPr id="8" name="Picture 7">
            <a:extLst>
              <a:ext uri="{FF2B5EF4-FFF2-40B4-BE49-F238E27FC236}">
                <a16:creationId xmlns:a16="http://schemas.microsoft.com/office/drawing/2014/main" id="{0A7521F2-236A-5A02-73C2-1A63180379E0}"/>
              </a:ext>
            </a:extLst>
          </p:cNvPr>
          <p:cNvPicPr>
            <a:picLocks noChangeAspect="1"/>
          </p:cNvPicPr>
          <p:nvPr/>
        </p:nvPicPr>
        <p:blipFill>
          <a:blip r:embed="rId2"/>
          <a:stretch>
            <a:fillRect/>
          </a:stretch>
        </p:blipFill>
        <p:spPr>
          <a:xfrm>
            <a:off x="101555" y="134754"/>
            <a:ext cx="3499407" cy="707197"/>
          </a:xfrm>
          <a:prstGeom prst="rect">
            <a:avLst/>
          </a:prstGeom>
        </p:spPr>
      </p:pic>
    </p:spTree>
    <p:extLst>
      <p:ext uri="{BB962C8B-B14F-4D97-AF65-F5344CB8AC3E}">
        <p14:creationId xmlns:p14="http://schemas.microsoft.com/office/powerpoint/2010/main" val="1605932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11BB20A-C621-D2A8-55DE-6894EE018B6A}"/>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3BD09154-55D6-B87B-1019-A583A77EBB68}"/>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4" name="Footer Placeholder 3">
            <a:extLst>
              <a:ext uri="{FF2B5EF4-FFF2-40B4-BE49-F238E27FC236}">
                <a16:creationId xmlns:a16="http://schemas.microsoft.com/office/drawing/2014/main" id="{C60A3132-98DC-BE43-08EA-917F895B6272}"/>
              </a:ext>
            </a:extLst>
          </p:cNvPr>
          <p:cNvSpPr txBox="1">
            <a:spLocks/>
          </p:cNvSpPr>
          <p:nvPr/>
        </p:nvSpPr>
        <p:spPr>
          <a:xfrm>
            <a:off x="677334" y="6022326"/>
            <a:ext cx="6297612" cy="384161"/>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5" name="Slide Number Placeholder 4">
            <a:extLst>
              <a:ext uri="{FF2B5EF4-FFF2-40B4-BE49-F238E27FC236}">
                <a16:creationId xmlns:a16="http://schemas.microsoft.com/office/drawing/2014/main" id="{26C7FEB4-B076-B688-591C-B43F76200F99}"/>
              </a:ext>
            </a:extLst>
          </p:cNvPr>
          <p:cNvSpPr txBox="1">
            <a:spLocks/>
          </p:cNvSpPr>
          <p:nvPr/>
        </p:nvSpPr>
        <p:spPr>
          <a:xfrm>
            <a:off x="8590663" y="6022326"/>
            <a:ext cx="683339" cy="384161"/>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pPr/>
              <a:t>8</a:t>
            </a:fld>
            <a:endParaRPr lang="en-US" dirty="0"/>
          </a:p>
        </p:txBody>
      </p:sp>
      <p:graphicFrame>
        <p:nvGraphicFramePr>
          <p:cNvPr id="6" name="Content Placeholder 8">
            <a:extLst>
              <a:ext uri="{FF2B5EF4-FFF2-40B4-BE49-F238E27FC236}">
                <a16:creationId xmlns:a16="http://schemas.microsoft.com/office/drawing/2014/main" id="{57C2DD14-3659-2D05-291C-0F9945613EF7}"/>
              </a:ext>
            </a:extLst>
          </p:cNvPr>
          <p:cNvGraphicFramePr>
            <a:graphicFrameLocks/>
          </p:cNvGraphicFramePr>
          <p:nvPr>
            <p:extLst>
              <p:ext uri="{D42A27DB-BD31-4B8C-83A1-F6EECF244321}">
                <p14:modId xmlns:p14="http://schemas.microsoft.com/office/powerpoint/2010/main" val="41825914"/>
              </p:ext>
            </p:extLst>
          </p:nvPr>
        </p:nvGraphicFramePr>
        <p:xfrm>
          <a:off x="433137" y="841951"/>
          <a:ext cx="8989995" cy="5917918"/>
        </p:xfrm>
        <a:graphic>
          <a:graphicData uri="http://schemas.openxmlformats.org/drawingml/2006/table">
            <a:tbl>
              <a:tblPr firstRow="1" bandRow="1">
                <a:tableStyleId>{5C22544A-7EE6-4342-B048-85BDC9FD1C3A}</a:tableStyleId>
              </a:tblPr>
              <a:tblGrid>
                <a:gridCol w="812024">
                  <a:extLst>
                    <a:ext uri="{9D8B030D-6E8A-4147-A177-3AD203B41FA5}">
                      <a16:colId xmlns:a16="http://schemas.microsoft.com/office/drawing/2014/main" val="3586025791"/>
                    </a:ext>
                  </a:extLst>
                </a:gridCol>
                <a:gridCol w="1758619">
                  <a:extLst>
                    <a:ext uri="{9D8B030D-6E8A-4147-A177-3AD203B41FA5}">
                      <a16:colId xmlns:a16="http://schemas.microsoft.com/office/drawing/2014/main" val="688586944"/>
                    </a:ext>
                  </a:extLst>
                </a:gridCol>
                <a:gridCol w="2086594">
                  <a:extLst>
                    <a:ext uri="{9D8B030D-6E8A-4147-A177-3AD203B41FA5}">
                      <a16:colId xmlns:a16="http://schemas.microsoft.com/office/drawing/2014/main" val="4014502937"/>
                    </a:ext>
                  </a:extLst>
                </a:gridCol>
                <a:gridCol w="1202617">
                  <a:extLst>
                    <a:ext uri="{9D8B030D-6E8A-4147-A177-3AD203B41FA5}">
                      <a16:colId xmlns:a16="http://schemas.microsoft.com/office/drawing/2014/main" val="2811952506"/>
                    </a:ext>
                  </a:extLst>
                </a:gridCol>
                <a:gridCol w="3130141">
                  <a:extLst>
                    <a:ext uri="{9D8B030D-6E8A-4147-A177-3AD203B41FA5}">
                      <a16:colId xmlns:a16="http://schemas.microsoft.com/office/drawing/2014/main" val="15215507"/>
                    </a:ext>
                  </a:extLst>
                </a:gridCol>
              </a:tblGrid>
              <a:tr h="361182">
                <a:tc>
                  <a:txBody>
                    <a:bodyPr/>
                    <a:lstStyle/>
                    <a:p>
                      <a:r>
                        <a:rPr lang="en-US" dirty="0"/>
                        <a:t>S.NO</a:t>
                      </a:r>
                      <a:endParaRPr lang="en-IN" dirty="0"/>
                    </a:p>
                  </a:txBody>
                  <a:tcPr/>
                </a:tc>
                <a:tc>
                  <a:txBody>
                    <a:bodyPr/>
                    <a:lstStyle/>
                    <a:p>
                      <a:r>
                        <a:rPr lang="en-US" dirty="0"/>
                        <a:t>     TITLE</a:t>
                      </a:r>
                      <a:endParaRPr lang="en-IN" dirty="0"/>
                    </a:p>
                  </a:txBody>
                  <a:tcPr/>
                </a:tc>
                <a:tc>
                  <a:txBody>
                    <a:bodyPr/>
                    <a:lstStyle/>
                    <a:p>
                      <a:r>
                        <a:rPr lang="en-US" dirty="0"/>
                        <a:t>    AUTHOR</a:t>
                      </a:r>
                      <a:endParaRPr lang="en-IN" dirty="0"/>
                    </a:p>
                  </a:txBody>
                  <a:tcPr/>
                </a:tc>
                <a:tc>
                  <a:txBody>
                    <a:bodyPr/>
                    <a:lstStyle/>
                    <a:p>
                      <a:r>
                        <a:rPr lang="en-US" dirty="0"/>
                        <a:t>  YEAR</a:t>
                      </a:r>
                      <a:endParaRPr lang="en-IN" dirty="0"/>
                    </a:p>
                  </a:txBody>
                  <a:tcPr/>
                </a:tc>
                <a:tc>
                  <a:txBody>
                    <a:bodyPr/>
                    <a:lstStyle/>
                    <a:p>
                      <a:r>
                        <a:rPr lang="en-US" dirty="0"/>
                        <a:t>        DESCRIPTION</a:t>
                      </a:r>
                      <a:endParaRPr lang="en-IN" dirty="0"/>
                    </a:p>
                  </a:txBody>
                  <a:tcPr/>
                </a:tc>
                <a:extLst>
                  <a:ext uri="{0D108BD9-81ED-4DB2-BD59-A6C34878D82A}">
                    <a16:rowId xmlns:a16="http://schemas.microsoft.com/office/drawing/2014/main" val="2365313757"/>
                  </a:ext>
                </a:extLst>
              </a:tr>
              <a:tr h="2528275">
                <a:tc>
                  <a:txBody>
                    <a:bodyPr/>
                    <a:lstStyle/>
                    <a:p>
                      <a:endParaRPr lang="en-US" dirty="0"/>
                    </a:p>
                    <a:p>
                      <a:endParaRPr lang="en-IN" dirty="0"/>
                    </a:p>
                    <a:p>
                      <a:endParaRPr lang="en-IN" dirty="0"/>
                    </a:p>
                    <a:p>
                      <a:r>
                        <a:rPr lang="en-IN" dirty="0"/>
                        <a:t>   7</a:t>
                      </a:r>
                    </a:p>
                  </a:txBody>
                  <a:tcPr/>
                </a:tc>
                <a:tc>
                  <a:txBody>
                    <a:bodyPr/>
                    <a:lstStyle/>
                    <a:p>
                      <a:r>
                        <a:rPr lang="en-US" dirty="0"/>
                        <a:t> </a:t>
                      </a:r>
                    </a:p>
                    <a:p>
                      <a:endParaRPr lang="en-US" dirty="0"/>
                    </a:p>
                    <a:p>
                      <a:endParaRPr lang="en-US" dirty="0"/>
                    </a:p>
                    <a:p>
                      <a:r>
                        <a:rPr lang="en-IN" dirty="0"/>
                        <a:t> Bird species    </a:t>
                      </a:r>
                    </a:p>
                    <a:p>
                      <a:r>
                        <a:rPr lang="en-IN" dirty="0"/>
                        <a:t>  detection</a:t>
                      </a:r>
                    </a:p>
                  </a:txBody>
                  <a:tcPr/>
                </a:tc>
                <a:tc>
                  <a:txBody>
                    <a:bodyPr/>
                    <a:lstStyle/>
                    <a:p>
                      <a:endParaRPr lang="en-IN" dirty="0"/>
                    </a:p>
                    <a:p>
                      <a:endParaRPr lang="en-IN" dirty="0"/>
                    </a:p>
                    <a:p>
                      <a:r>
                        <a:rPr lang="en-IN" dirty="0"/>
                        <a:t>  </a:t>
                      </a:r>
                      <a:r>
                        <a:rPr lang="en-IN" dirty="0" err="1"/>
                        <a:t>Andreia</a:t>
                      </a:r>
                      <a:r>
                        <a:rPr lang="en-IN" dirty="0"/>
                        <a:t> Marini</a:t>
                      </a:r>
                    </a:p>
                    <a:p>
                      <a:endParaRPr lang="en-IN" dirty="0"/>
                    </a:p>
                    <a:p>
                      <a:r>
                        <a:rPr lang="en-IN" dirty="0"/>
                        <a:t> Jacques </a:t>
                      </a:r>
                      <a:r>
                        <a:rPr lang="en-IN" dirty="0" err="1"/>
                        <a:t>Facon</a:t>
                      </a:r>
                      <a:endParaRPr lang="en-IN" dirty="0"/>
                    </a:p>
                  </a:txBody>
                  <a:tcPr/>
                </a:tc>
                <a:tc>
                  <a:txBody>
                    <a:bodyPr/>
                    <a:lstStyle/>
                    <a:p>
                      <a:endParaRPr lang="en-US" dirty="0"/>
                    </a:p>
                    <a:p>
                      <a:endParaRPr lang="en-IN" dirty="0"/>
                    </a:p>
                    <a:p>
                      <a:endParaRPr lang="en-IN" dirty="0"/>
                    </a:p>
                    <a:p>
                      <a:r>
                        <a:rPr lang="en-IN" dirty="0"/>
                        <a:t>   2013</a:t>
                      </a:r>
                    </a:p>
                  </a:txBody>
                  <a:tcPr/>
                </a:tc>
                <a:tc>
                  <a:txBody>
                    <a:bodyPr/>
                    <a:lstStyle/>
                    <a:p>
                      <a:pPr algn="l"/>
                      <a:r>
                        <a:rPr lang="en-US" dirty="0"/>
                        <a:t>proposed a novel approach based on color features extracted from unconstrained images. In this paper, the authors experimented with the CUB-200 dataset and results show that this technique is more accurate.</a:t>
                      </a:r>
                      <a:endParaRPr lang="en-IN" dirty="0"/>
                    </a:p>
                  </a:txBody>
                  <a:tcPr/>
                </a:tc>
                <a:extLst>
                  <a:ext uri="{0D108BD9-81ED-4DB2-BD59-A6C34878D82A}">
                    <a16:rowId xmlns:a16="http://schemas.microsoft.com/office/drawing/2014/main" val="3132983530"/>
                  </a:ext>
                </a:extLst>
              </a:tr>
              <a:tr h="2991838">
                <a:tc>
                  <a:txBody>
                    <a:bodyPr/>
                    <a:lstStyle/>
                    <a:p>
                      <a:r>
                        <a:rPr lang="en-US" dirty="0"/>
                        <a:t> </a:t>
                      </a:r>
                    </a:p>
                    <a:p>
                      <a:endParaRPr lang="en-US" dirty="0"/>
                    </a:p>
                    <a:p>
                      <a:r>
                        <a:rPr lang="en-US" dirty="0"/>
                        <a:t>   8</a:t>
                      </a:r>
                    </a:p>
                    <a:p>
                      <a:endParaRPr lang="en-IN" dirty="0"/>
                    </a:p>
                  </a:txBody>
                  <a:tcPr/>
                </a:tc>
                <a:tc>
                  <a:txBody>
                    <a:bodyPr/>
                    <a:lstStyle/>
                    <a:p>
                      <a:r>
                        <a:rPr lang="en-US" dirty="0"/>
                        <a:t> </a:t>
                      </a:r>
                    </a:p>
                    <a:p>
                      <a:r>
                        <a:rPr lang="en-US" dirty="0"/>
                        <a:t> </a:t>
                      </a:r>
                      <a:r>
                        <a:rPr lang="en-IN" dirty="0"/>
                        <a:t>Bird species    </a:t>
                      </a:r>
                    </a:p>
                    <a:p>
                      <a:r>
                        <a:rPr lang="en-IN" dirty="0"/>
                        <a:t>  detection</a:t>
                      </a:r>
                    </a:p>
                    <a:p>
                      <a:endParaRPr lang="en-IN" dirty="0"/>
                    </a:p>
                  </a:txBody>
                  <a:tcPr/>
                </a:tc>
                <a:tc>
                  <a:txBody>
                    <a:bodyPr/>
                    <a:lstStyle/>
                    <a:p>
                      <a:endParaRPr lang="pt-BR" dirty="0"/>
                    </a:p>
                    <a:p>
                      <a:endParaRPr lang="pt-BR" dirty="0"/>
                    </a:p>
                    <a:p>
                      <a:r>
                        <a:rPr lang="pt-BR" dirty="0"/>
                        <a:t>Marcelo T. Lopes</a:t>
                      </a:r>
                    </a:p>
                    <a:p>
                      <a:endParaRPr lang="pt-BR" dirty="0"/>
                    </a:p>
                    <a:p>
                      <a:endParaRPr lang="pt-BR" dirty="0"/>
                    </a:p>
                    <a:p>
                      <a:r>
                        <a:rPr lang="pt-BR" dirty="0"/>
                        <a:t>Lucas L. Gioppo</a:t>
                      </a:r>
                      <a:endParaRPr lang="en-IN" dirty="0"/>
                    </a:p>
                  </a:txBody>
                  <a:tcPr/>
                </a:tc>
                <a:tc>
                  <a:txBody>
                    <a:bodyPr/>
                    <a:lstStyle/>
                    <a:p>
                      <a:endParaRPr lang="en-US" dirty="0"/>
                    </a:p>
                    <a:p>
                      <a:endParaRPr lang="en-IN" dirty="0"/>
                    </a:p>
                    <a:p>
                      <a:endParaRPr lang="en-IN" dirty="0"/>
                    </a:p>
                    <a:p>
                      <a:r>
                        <a:rPr lang="en-IN" dirty="0"/>
                        <a:t>   2011</a:t>
                      </a:r>
                    </a:p>
                  </a:txBody>
                  <a:tcPr/>
                </a:tc>
                <a:tc>
                  <a:txBody>
                    <a:bodyPr/>
                    <a:lstStyle/>
                    <a:p>
                      <a:r>
                        <a:rPr lang="en-US" dirty="0"/>
                        <a:t>Focused on the automatic identification of bird species from their audio recorded song. Presented a series of experiments conducted in a database composed of bird songs from 75 species out of which problem obtained in performance with 12 species.</a:t>
                      </a:r>
                      <a:endParaRPr lang="en-IN" dirty="0"/>
                    </a:p>
                  </a:txBody>
                  <a:tcPr/>
                </a:tc>
                <a:extLst>
                  <a:ext uri="{0D108BD9-81ED-4DB2-BD59-A6C34878D82A}">
                    <a16:rowId xmlns:a16="http://schemas.microsoft.com/office/drawing/2014/main" val="2579918079"/>
                  </a:ext>
                </a:extLst>
              </a:tr>
            </a:tbl>
          </a:graphicData>
        </a:graphic>
      </p:graphicFrame>
      <p:pic>
        <p:nvPicPr>
          <p:cNvPr id="7" name="Picture 6">
            <a:extLst>
              <a:ext uri="{FF2B5EF4-FFF2-40B4-BE49-F238E27FC236}">
                <a16:creationId xmlns:a16="http://schemas.microsoft.com/office/drawing/2014/main" id="{38F6B177-6622-D360-7C66-938ADE815277}"/>
              </a:ext>
            </a:extLst>
          </p:cNvPr>
          <p:cNvPicPr>
            <a:picLocks noChangeAspect="1"/>
          </p:cNvPicPr>
          <p:nvPr/>
        </p:nvPicPr>
        <p:blipFill>
          <a:blip r:embed="rId2"/>
          <a:stretch>
            <a:fillRect/>
          </a:stretch>
        </p:blipFill>
        <p:spPr>
          <a:xfrm>
            <a:off x="101555" y="134754"/>
            <a:ext cx="3499407" cy="707197"/>
          </a:xfrm>
          <a:prstGeom prst="rect">
            <a:avLst/>
          </a:prstGeom>
        </p:spPr>
      </p:pic>
    </p:spTree>
    <p:extLst>
      <p:ext uri="{BB962C8B-B14F-4D97-AF65-F5344CB8AC3E}">
        <p14:creationId xmlns:p14="http://schemas.microsoft.com/office/powerpoint/2010/main" val="3017286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8BAEFF7-DDF0-CC61-B881-9D4FBD261092}"/>
              </a:ext>
            </a:extLst>
          </p:cNvPr>
          <p:cNvSpPr>
            <a:spLocks noGrp="1"/>
          </p:cNvSpPr>
          <p:nvPr>
            <p:ph type="ftr" sz="quarter" idx="11"/>
          </p:nvPr>
        </p:nvSpPr>
        <p:spPr>
          <a:xfrm>
            <a:off x="1164922" y="2474259"/>
            <a:ext cx="8499032" cy="3433482"/>
          </a:xfrm>
        </p:spPr>
        <p:txBody>
          <a:bodyPr/>
          <a:lstStyle/>
          <a:p>
            <a:endParaRPr lang="en-US" sz="2400" dirty="0">
              <a:sym typeface="Wingdings" panose="05000000000000000000" pitchFamily="2" charset="2"/>
            </a:endParaRPr>
          </a:p>
          <a:p>
            <a:pPr marL="457200" indent="-457200">
              <a:buFont typeface="Wingdings" panose="05000000000000000000" pitchFamily="2" charset="2"/>
              <a:buChar char="à"/>
            </a:pPr>
            <a:r>
              <a:rPr lang="en-US" sz="2400" dirty="0">
                <a:sym typeface="Wingdings" panose="05000000000000000000" pitchFamily="2" charset="2"/>
              </a:rPr>
              <a:t>We develop a model using the VGG-16 algorithm and we use deep learning approach to identify the bird according there species.</a:t>
            </a:r>
          </a:p>
          <a:p>
            <a:pPr marL="457200" indent="-457200">
              <a:buFont typeface="Wingdings" panose="05000000000000000000" pitchFamily="2" charset="2"/>
              <a:buChar char="à"/>
            </a:pPr>
            <a:r>
              <a:rPr lang="en-US" sz="2400" dirty="0"/>
              <a:t>In the VGG-16 algorithm , it utilize a pre-trained VGG-16 model as a feature extractor for bird image recognition and tune the model on bird species dataset to adapt to specific characteristics.</a:t>
            </a:r>
          </a:p>
          <a:p>
            <a:pPr marL="457200" indent="-457200">
              <a:buFont typeface="Wingdings" panose="05000000000000000000" pitchFamily="2" charset="2"/>
              <a:buChar char="à"/>
            </a:pPr>
            <a:r>
              <a:rPr lang="en-US" sz="2600" dirty="0"/>
              <a:t>Here we perform 80:20 ratio for the training and the testing the data.</a:t>
            </a:r>
          </a:p>
          <a:p>
            <a:pPr marL="457200" indent="-457200">
              <a:buFont typeface="Wingdings" panose="05000000000000000000" pitchFamily="2" charset="2"/>
              <a:buChar char="à"/>
            </a:pPr>
            <a:r>
              <a:rPr lang="en-US" sz="2600" dirty="0"/>
              <a:t>By using VGG-16 algorithm we get </a:t>
            </a:r>
            <a:r>
              <a:rPr lang="en-US" sz="2600" dirty="0" err="1"/>
              <a:t>upto</a:t>
            </a:r>
            <a:r>
              <a:rPr lang="en-US" sz="2600" dirty="0"/>
              <a:t> 95% accuracy.</a:t>
            </a:r>
          </a:p>
          <a:p>
            <a:pPr marL="457200" indent="-457200">
              <a:buFont typeface="Wingdings" panose="05000000000000000000" pitchFamily="2" charset="2"/>
              <a:buChar char="à"/>
            </a:pPr>
            <a:endParaRPr lang="en-US" sz="2600" dirty="0"/>
          </a:p>
          <a:p>
            <a:endParaRPr lang="en-US" dirty="0"/>
          </a:p>
        </p:txBody>
      </p:sp>
      <p:sp>
        <p:nvSpPr>
          <p:cNvPr id="3" name="Slide Number Placeholder 2">
            <a:extLst>
              <a:ext uri="{FF2B5EF4-FFF2-40B4-BE49-F238E27FC236}">
                <a16:creationId xmlns:a16="http://schemas.microsoft.com/office/drawing/2014/main" id="{DBAED2C6-7C23-B423-3045-712E988E6FC7}"/>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6" name="Picture 5">
            <a:extLst>
              <a:ext uri="{FF2B5EF4-FFF2-40B4-BE49-F238E27FC236}">
                <a16:creationId xmlns:a16="http://schemas.microsoft.com/office/drawing/2014/main" id="{8E3479B8-BF54-F551-2581-EB736CC072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51" y="151357"/>
            <a:ext cx="5078616" cy="105354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169EBC9-C514-5A34-1435-457B414E2B20}"/>
              </a:ext>
            </a:extLst>
          </p:cNvPr>
          <p:cNvSpPr txBox="1"/>
          <p:nvPr/>
        </p:nvSpPr>
        <p:spPr>
          <a:xfrm>
            <a:off x="3274995" y="1226008"/>
            <a:ext cx="6106438" cy="769441"/>
          </a:xfrm>
          <a:prstGeom prst="rect">
            <a:avLst/>
          </a:prstGeom>
          <a:noFill/>
        </p:spPr>
        <p:txBody>
          <a:bodyPr wrap="square">
            <a:spAutoFit/>
          </a:bodyPr>
          <a:lstStyle/>
          <a:p>
            <a:r>
              <a:rPr lang="en-IN" sz="4400" u="sng" dirty="0">
                <a:latin typeface="Algerian" panose="04020705040A02060702" pitchFamily="82" charset="0"/>
              </a:rPr>
              <a:t>PROPOSED SYSTEM</a:t>
            </a:r>
            <a:endParaRPr lang="en-IN" sz="4400" dirty="0"/>
          </a:p>
        </p:txBody>
      </p:sp>
    </p:spTree>
    <p:extLst>
      <p:ext uri="{BB962C8B-B14F-4D97-AF65-F5344CB8AC3E}">
        <p14:creationId xmlns:p14="http://schemas.microsoft.com/office/powerpoint/2010/main" val="27206666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Facet</Template>
  <TotalTime>424</TotalTime>
  <Words>898</Words>
  <Application>Microsoft Office PowerPoint</Application>
  <PresentationFormat>Widescreen</PresentationFormat>
  <Paragraphs>212</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Algerian</vt:lpstr>
      <vt:lpstr>Arial</vt:lpstr>
      <vt:lpstr>Bahnschrift Light SemiCondensed</vt:lpstr>
      <vt:lpstr>Bell MT</vt:lpstr>
      <vt:lpstr>Berlin Sans FB</vt:lpstr>
      <vt:lpstr>Bradley Hand ITC</vt:lpstr>
      <vt:lpstr>Britannic Bold</vt:lpstr>
      <vt:lpstr>Trebuchet MS</vt:lpstr>
      <vt:lpstr>Wingdings</vt:lpstr>
      <vt:lpstr>Wingdings 3</vt:lpstr>
      <vt:lpstr>Facet</vt:lpstr>
      <vt:lpstr>PROJECT TITLE          </vt:lpstr>
      <vt:lpstr>PowerPoint Presentation</vt:lpstr>
      <vt:lpstr>   ABSTRACT</vt:lpstr>
      <vt:lpstr>PowerPoint Presentation</vt:lpstr>
      <vt:lpstr>   </vt:lpstr>
      <vt:lpstr>PowerPoint Presentation</vt:lpstr>
      <vt:lpstr>   </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bharath narra</dc:creator>
  <cp:lastModifiedBy>Vinay Kumar</cp:lastModifiedBy>
  <cp:revision>7</cp:revision>
  <dcterms:created xsi:type="dcterms:W3CDTF">2022-09-23T15:41:49Z</dcterms:created>
  <dcterms:modified xsi:type="dcterms:W3CDTF">2024-02-19T17:21:16Z</dcterms:modified>
</cp:coreProperties>
</file>