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0" r:id="rId5"/>
    <p:sldId id="267" r:id="rId6"/>
    <p:sldId id="261" r:id="rId7"/>
    <p:sldId id="262" r:id="rId8"/>
    <p:sldId id="263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6727F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data!$B$2:$B$6</c:f>
              <c:numCache>
                <c:formatCode>0.0,,\ "M"</c:formatCode>
                <c:ptCount val="5"/>
                <c:pt idx="0">
                  <c:v>4895500000</c:v>
                </c:pt>
                <c:pt idx="1">
                  <c:v>3872000000</c:v>
                </c:pt>
                <c:pt idx="2">
                  <c:v>3843900000</c:v>
                </c:pt>
                <c:pt idx="3">
                  <c:v>3386100000</c:v>
                </c:pt>
                <c:pt idx="4">
                  <c:v>2963700000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F0-4912-8FA5-1C08429F2A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8F61F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data!$C$2:$C$6</c:f>
              <c:numCache>
                <c:formatCode>0.0,,\ "M"</c:formatCode>
                <c:ptCount val="5"/>
                <c:pt idx="0">
                  <c:v>2444000000</c:v>
                </c:pt>
                <c:pt idx="1">
                  <c:v>1963800000</c:v>
                </c:pt>
                <c:pt idx="2">
                  <c:v>1925500000</c:v>
                </c:pt>
                <c:pt idx="3">
                  <c:v>1686700000</c:v>
                </c:pt>
                <c:pt idx="4">
                  <c:v>1501300000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6F0-4912-8FA5-1C08429F2A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C4ACF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data!$D$2:$D$6</c:f>
              <c:numCache>
                <c:formatCode>0.0,,\ "M"</c:formatCode>
                <c:ptCount val="5"/>
                <c:pt idx="0">
                  <c:v>2451500000</c:v>
                </c:pt>
                <c:pt idx="1">
                  <c:v>1908200000</c:v>
                </c:pt>
                <c:pt idx="2">
                  <c:v>1918400000</c:v>
                </c:pt>
                <c:pt idx="3">
                  <c:v>1699400000</c:v>
                </c:pt>
                <c:pt idx="4">
                  <c:v>1462400000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6F0-4912-8FA5-1C08429F2A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1165397968"/>
        <c:axId val="1165399408"/>
      </c:barChart>
      <c:catAx>
        <c:axId val="116539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165399408"/>
        <c:crosses val="autoZero"/>
        <c:auto val="1"/>
        <c:lblAlgn val="ctr"/>
        <c:lblOffset val="100"/>
        <c:noMultiLvlLbl val="0"/>
      </c:catAx>
      <c:valAx>
        <c:axId val="1165399408"/>
        <c:scaling>
          <c:orientation val="minMax"/>
        </c:scaling>
        <c:delete val="1"/>
        <c:axPos val="b"/>
        <c:numFmt formatCode="0.0,,\ &quot;M&quot;" sourceLinked="1"/>
        <c:majorTickMark val="none"/>
        <c:minorTickMark val="none"/>
        <c:tickLblPos val="nextTo"/>
        <c:crossAx val="1165397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5-4A0D-A42B-98976897B4E6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5-4A0D-A42B-98976897B4E6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5-4A0D-A42B-98976897B4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data!$C$2:$C$5</c:f>
              <c:numCache>
                <c:formatCode>#,,\ "M"</c:formatCode>
                <c:ptCount val="4"/>
                <c:pt idx="0">
                  <c:v>3543700000</c:v>
                </c:pt>
                <c:pt idx="1">
                  <c:v>4256900000</c:v>
                </c:pt>
                <c:pt idx="2">
                  <c:v>4104500000</c:v>
                </c:pt>
                <c:pt idx="3">
                  <c:v>4071900000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25-4A0D-A42B-98976897B4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After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6-44D4-B126-D53A70BF622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6-44D4-B126-D53A70BF622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6-44D4-B126-D53A70BF62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data!$A$2:$A$5</c:f>
              <c:numCache>
                <c:formatCode>#,,\ "M"</c:formatCode>
                <c:ptCount val="4"/>
                <c:pt idx="0">
                  <c:v>3575600000</c:v>
                </c:pt>
                <c:pt idx="1">
                  <c:v>4127600000</c:v>
                </c:pt>
                <c:pt idx="2">
                  <c:v>4190800000</c:v>
                </c:pt>
                <c:pt idx="3">
                  <c:v>4002600000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76-44D4-B126-D53A70BF62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rgbClr val="6727F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6727F2"/>
                </a:solidFill>
              </a:rPr>
              <a:t>Revenue</a:t>
            </a:r>
            <a:endParaRPr lang="en-IN" dirty="0">
              <a:solidFill>
                <a:srgbClr val="6727F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rgbClr val="6727F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86EF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data!$A$2:$A$13</c:f>
              <c:strCache>
                <c:ptCount val="12"/>
                <c:pt idx="0">
                  <c:v>Ahmedabad</c:v>
                </c:pt>
                <c:pt idx="1">
                  <c:v>Bangalore</c:v>
                </c:pt>
                <c:pt idx="2">
                  <c:v>Chandigarh</c:v>
                </c:pt>
                <c:pt idx="3">
                  <c:v>Chennai</c:v>
                </c:pt>
                <c:pt idx="4">
                  <c:v>Coimbatore</c:v>
                </c:pt>
                <c:pt idx="5">
                  <c:v>Delhi</c:v>
                </c:pt>
                <c:pt idx="6">
                  <c:v>Gurgaon</c:v>
                </c:pt>
                <c:pt idx="7">
                  <c:v>Hyderabad</c:v>
                </c:pt>
                <c:pt idx="8">
                  <c:v>Jaipur</c:v>
                </c:pt>
                <c:pt idx="9">
                  <c:v>Kolkata</c:v>
                </c:pt>
                <c:pt idx="10">
                  <c:v>Lucknow</c:v>
                </c:pt>
                <c:pt idx="11">
                  <c:v>Mumbai</c:v>
                </c:pt>
              </c:strCache>
            </c:strRef>
          </c:cat>
          <c:val>
            <c:numRef>
              <c:f>data!$B$2:$B$13</c:f>
              <c:numCache>
                <c:formatCode>General</c:formatCode>
                <c:ptCount val="12"/>
                <c:pt idx="0">
                  <c:v>9689000</c:v>
                </c:pt>
                <c:pt idx="1">
                  <c:v>17962000</c:v>
                </c:pt>
                <c:pt idx="2">
                  <c:v>3286000</c:v>
                </c:pt>
                <c:pt idx="3">
                  <c:v>14808000</c:v>
                </c:pt>
                <c:pt idx="4">
                  <c:v>4419000</c:v>
                </c:pt>
                <c:pt idx="5">
                  <c:v>19727000</c:v>
                </c:pt>
                <c:pt idx="6">
                  <c:v>2755000</c:v>
                </c:pt>
                <c:pt idx="7">
                  <c:v>11667000</c:v>
                </c:pt>
                <c:pt idx="8">
                  <c:v>7028000</c:v>
                </c:pt>
                <c:pt idx="9">
                  <c:v>20367000</c:v>
                </c:pt>
                <c:pt idx="10">
                  <c:v>6426000</c:v>
                </c:pt>
                <c:pt idx="11">
                  <c:v>23269000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A-48D9-B76D-08DFEA1849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0650879"/>
        <c:axId val="1210656639"/>
      </c:lineChart>
      <c:catAx>
        <c:axId val="1210650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210656639"/>
        <c:crosses val="autoZero"/>
        <c:auto val="1"/>
        <c:lblAlgn val="ctr"/>
        <c:lblOffset val="100"/>
        <c:noMultiLvlLbl val="0"/>
      </c:catAx>
      <c:valAx>
        <c:axId val="1210656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06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BE7CEB-61DD-F33C-F490-5480CFFE4B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D94F-1B50-6675-BF4A-B8A2CCE3D7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27FE-080B-4C6F-8ED6-B873649F4590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674A-6603-E23D-3D4B-2999627F73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A6EF-3C11-706F-5A29-DC9829C49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65E8A-1C01-4DC9-B71C-3EE401EE9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34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D867-ABC9-4EA1-B29A-DF1ACF4F46AE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12C6-0DB2-4E5A-B272-ED1B44E52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74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5F6-5063-4DEF-91B5-F4A726E29AE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unsplash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kitnegi996@rocketmail.com" TargetMode="External"/><Relationship Id="rId5" Type="http://schemas.openxmlformats.org/officeDocument/2006/relationships/hyperlink" Target="https://app.powerbi.com/view?r=eyJrIjoiOWM3YjAyZTgtMDViNi00MWZjLTkwMDYtZmZlYzg1ODk2OGI1IiwidCI6ImM2ZTU0OWIzLTVmNDUtNDAzMi1hYWU5LWQ0MjQ0ZGM1YjJjNCJ9" TargetMode="External"/><Relationship Id="rId4" Type="http://schemas.openxmlformats.org/officeDocument/2006/relationships/hyperlink" Target="http://www.codebasics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iQ Technologies Reviews | Glassdoor">
            <a:extLst>
              <a:ext uri="{FF2B5EF4-FFF2-40B4-BE49-F238E27FC236}">
                <a16:creationId xmlns:a16="http://schemas.microsoft.com/office/drawing/2014/main" id="{EB2F8324-EF3C-2EBC-C17F-E2CACBFE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1" y="193850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9332C-F9D3-4848-BC3D-E6E8491553A3}"/>
              </a:ext>
            </a:extLst>
          </p:cNvPr>
          <p:cNvSpPr txBox="1"/>
          <p:nvPr/>
        </p:nvSpPr>
        <p:spPr>
          <a:xfrm>
            <a:off x="1063105" y="3008672"/>
            <a:ext cx="6094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Wavecon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Telecom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Insights from Power BI Dashboard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January 2025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HGMaruGothicMPRO" panose="020B04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813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6C39043-6145-8C69-FDB6-4188C525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06" y="1532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7F647-8363-8D49-8388-6689999618D6}"/>
              </a:ext>
            </a:extLst>
          </p:cNvPr>
          <p:cNvSpPr txBox="1"/>
          <p:nvPr/>
        </p:nvSpPr>
        <p:spPr>
          <a:xfrm>
            <a:off x="1072934" y="1232968"/>
            <a:ext cx="76089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Presentation Idea: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Bain &amp; Company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Image Source: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www.unsplash.com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Logo: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Analytics Internship: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www.codebasics.io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Live Power BI Dashboard: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Interactive report by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Vinay Sahani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@ Data Analyst Intern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you have any question related to presentation?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Please email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vinayykewat@gmail.com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06071-382F-0419-B491-CBFFF9350CC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32294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About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Wavecon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Telecom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rgbClr val="6727F2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is a premier telecom provider in India, renowned for delivering reliable and cutting-edge services. 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 May 2022,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achieved a significant milestone by introducing its latest 5G services, aiming to offer fast and reliable connectivity to customers. This advancement benefits both individuals and businesses by fostering creativity and innovation.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operates across 15 major cities in India, maintaining a strong and widespread presence and striving to provide uninterrupted connectivity to its users.</a:t>
            </a:r>
          </a:p>
          <a:p>
            <a:pPr algn="l"/>
            <a:endParaRPr lang="en-US" dirty="0"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introduction of 5G services marks a new chapter in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Wavecon's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history of technological excellence. </a:t>
            </a:r>
          </a:p>
        </p:txBody>
      </p:sp>
      <p:pic>
        <p:nvPicPr>
          <p:cNvPr id="14" name="Picture 13" descr="A red and white tower&#10;&#10;Description automatically generated">
            <a:extLst>
              <a:ext uri="{FF2B5EF4-FFF2-40B4-BE49-F238E27FC236}">
                <a16:creationId xmlns:a16="http://schemas.microsoft.com/office/drawing/2014/main" id="{7BCD96B2-1971-2E3B-7FDD-8BF48BC5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3" y="1196606"/>
            <a:ext cx="3312000" cy="47793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E1B335C-63B0-9269-A620-A0879249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5G launch they have seen the decline in the revenue and active users. So, they want to know about the following objectives.</a:t>
            </a:r>
            <a:b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i="0" dirty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What is the impact of the 5G launch on our revenue?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Which KPI is underperforming after the 5G launch?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the 5G launch, which plans are performing well in terms of revenue? Which plans are not performing well?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affected largely by the 5G launch? Should we continue or discontinue that plan?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that is discontinued after the 5G launch? What is the reason for it?</a:t>
            </a:r>
          </a:p>
        </p:txBody>
      </p:sp>
      <p:pic>
        <p:nvPicPr>
          <p:cNvPr id="12" name="Picture 11" descr="A hand holding a phone&#10;&#10;Description automatically generated">
            <a:extLst>
              <a:ext uri="{FF2B5EF4-FFF2-40B4-BE49-F238E27FC236}">
                <a16:creationId xmlns:a16="http://schemas.microsoft.com/office/drawing/2014/main" id="{6C873E55-1719-80B1-39AC-455B491A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49" y="1230173"/>
            <a:ext cx="3456000" cy="4761882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4F7B658-09DB-F263-BA5A-C87A3D2B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D0FA4-4680-2511-6C9C-A2A6F47E5B89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impact of the 5G launch on our revenue?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043336"/>
            <a:ext cx="9360000" cy="115213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2F72E0-9D52-E895-81E6-83B5B0E3A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252999"/>
              </p:ext>
            </p:extLst>
          </p:nvPr>
        </p:nvGraphicFramePr>
        <p:xfrm>
          <a:off x="705679" y="2210818"/>
          <a:ext cx="5587796" cy="376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700380" y="2756969"/>
            <a:ext cx="3240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highest revenue while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Raipur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least.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Revenue dropped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by 0.5%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Cities like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 &amp; Jaipur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have shown an increase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Monthly Average Revenue =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4Bn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9233916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700381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16898"/>
              </p:ext>
            </p:extLst>
          </p:nvPr>
        </p:nvGraphicFramePr>
        <p:xfrm>
          <a:off x="4097854" y="2206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56938"/>
              </p:ext>
            </p:extLst>
          </p:nvPr>
        </p:nvGraphicFramePr>
        <p:xfrm>
          <a:off x="5752937" y="3885090"/>
          <a:ext cx="4347668" cy="253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6D97F7D1-3987-3A96-ED8B-A39105108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F42F3-799F-057E-8DD1-493EBCDA183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6" y="6391758"/>
            <a:ext cx="10873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TAU- Total Active User,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TUsU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Total Unsubscribe Users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Which KPI is underperforming after the 5G launch?</a:t>
            </a:r>
            <a:endParaRPr lang="en-US" sz="280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FFFFF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135100"/>
            <a:ext cx="9360000" cy="968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465793" y="3968822"/>
            <a:ext cx="56302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 million user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drop suggests revenue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Pune's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18.06% increase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active users stands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Ahmedabad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shows the most impact on user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&amp; Chennai maintain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steady active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user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1.4 million user increase linked to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5G dissatisfaction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sees 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77.91% rise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unsubscribed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Mumbai's unsubscribed user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rate decreases by 12.63%.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1225473" y="3571908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691938" y="3964153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E8C8E8-B258-683C-0C49-B41C6165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399" y="2436664"/>
            <a:ext cx="9496740" cy="11547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10761353" y="1416538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1D9B-CBB3-D4CD-5326-858FB39E13DD}"/>
              </a:ext>
            </a:extLst>
          </p:cNvPr>
          <p:cNvSpPr txBox="1"/>
          <p:nvPr/>
        </p:nvSpPr>
        <p:spPr>
          <a:xfrm>
            <a:off x="10761353" y="2613926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TUsU</a:t>
            </a:r>
            <a:endParaRPr lang="en-US" sz="2000" dirty="0">
              <a:solidFill>
                <a:srgbClr val="6727F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681C212-0B08-3CD9-AB14-16967C33A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00171"/>
              </p:ext>
            </p:extLst>
          </p:nvPr>
        </p:nvGraphicFramePr>
        <p:xfrm>
          <a:off x="5791200" y="3521836"/>
          <a:ext cx="6672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D6A12B44-A317-BECF-BA9A-055C8C371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349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2806129"/>
            <a:ext cx="324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7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increase in revenue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Among all plans,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consistently generates the </a:t>
            </a:r>
            <a:r>
              <a:rPr lang="en-IN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highest revenue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lowest revenue compared to all 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other plans</a:t>
            </a:r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59" y="1078252"/>
            <a:ext cx="6771843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DF2DC-825F-E2E5-1F55-7173406B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2729138"/>
            <a:ext cx="6696000" cy="182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7500-0120-D10E-1086-C68E9D9B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4462798"/>
            <a:ext cx="6912000" cy="1799258"/>
          </a:xfrm>
          <a:prstGeom prst="rect">
            <a:avLst/>
          </a:prstGeom>
        </p:spPr>
      </p:pic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4B18B39-EDEA-81B8-DD57-3DB5B3185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07AF9-9B60-8277-AB35-FF7FB63C8DC0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6" y="36162"/>
            <a:ext cx="857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affected largely by the 5G launch? Should we continue or discontinue that plan?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39103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31348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77101"/>
            <a:ext cx="334835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Smart Recharge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Revenue increased from ₹1.8B to ₹2.4B, indicating strong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Fast Mega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quickly generating ₹1.9B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Duo Data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achieving ₹1.2B in revenue, showing positive customer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25 GB Combo 3G/4G Data Pack (P7)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a significant revenue drop from ₹582.4 million to ₹155.6 million due to the 5G launch, suggesting it should be discontinued.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161" y="1322181"/>
            <a:ext cx="6421550" cy="4213637"/>
          </a:xfrm>
          <a:prstGeom prst="rect">
            <a:avLst/>
          </a:prstGeom>
        </p:spPr>
      </p:pic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BA2B8162-C689-05E7-9026-F29E60BD1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085C5-C176-156D-2C08-DF85258E2D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57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that is discontinued after the 5G launch? What is the reason for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0960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0185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86934"/>
            <a:ext cx="324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P8 - Daily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Saviour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(1 GB/Day)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Discontinued due to short validity and inadequate data for 5G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P9 - Combo TopUp (14.95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Talktime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and 300 MB Data):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as consumer preference shifted towards plans with more data and talk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P10 - Big Combo Pack (6 GB/Day):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because of its short 3-day validity not meeting customer expectations for flexibility in data usage.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FB257-B252-D572-30F9-6F960819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437" y="1112217"/>
            <a:ext cx="6588000" cy="17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3002A-ED89-A680-6CB6-ECDB1AED2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2734493"/>
            <a:ext cx="6588000" cy="181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A760-EC95-C208-E2D5-0F81CEBF9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4451952"/>
            <a:ext cx="6588000" cy="1751133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1888AA3E-CF24-CF88-ED8C-DC1BF643E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84DAE-593A-DFB5-DA1B-52CF38CC2B8C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1072934" y="1232968"/>
            <a:ext cx="7608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Network Improvement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5G network quality and introduce new compatible devices/services.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Expansion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Expand 5G coverage and invest in infrastructure for broader connectivity.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Competitive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Offer transparent and competitive pricing plans to attract and retain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customer service and support, resolving issues promptly and gathering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Promote top-performing plans and use KPIs for continuous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Offerings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Introduce innovative services/features to differentiate from competitors.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Digital Transformation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Embrace digital channels for sales, support, and customer engagement to enhance accessibility and convenience.</a:t>
            </a:r>
          </a:p>
        </p:txBody>
      </p:sp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4783546A-309A-E095-60E5-61D70103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DAAB0-6AFD-BB28-E49B-BB8BE38B7C76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1541</TotalTime>
  <Words>1046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Segoe UI</vt:lpstr>
      <vt:lpstr>Segoe UI Black</vt:lpstr>
      <vt:lpstr>Segoe UI Semibold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Negi</dc:creator>
  <cp:lastModifiedBy>vinay sahani</cp:lastModifiedBy>
  <cp:revision>35</cp:revision>
  <dcterms:created xsi:type="dcterms:W3CDTF">2024-07-07T15:43:51Z</dcterms:created>
  <dcterms:modified xsi:type="dcterms:W3CDTF">2025-01-26T05:30:28Z</dcterms:modified>
</cp:coreProperties>
</file>