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7"/>
  </p:notesMasterIdLst>
  <p:sldIdLst>
    <p:sldId id="256" r:id="rId2"/>
    <p:sldId id="266" r:id="rId3"/>
    <p:sldId id="267" r:id="rId4"/>
    <p:sldId id="279" r:id="rId5"/>
    <p:sldId id="268" r:id="rId6"/>
    <p:sldId id="269" r:id="rId7"/>
    <p:sldId id="270" r:id="rId8"/>
    <p:sldId id="271" r:id="rId9"/>
    <p:sldId id="276" r:id="rId10"/>
    <p:sldId id="277" r:id="rId11"/>
    <p:sldId id="274" r:id="rId12"/>
    <p:sldId id="286" r:id="rId13"/>
    <p:sldId id="272" r:id="rId14"/>
    <p:sldId id="283" r:id="rId15"/>
    <p:sldId id="281" r:id="rId16"/>
    <p:sldId id="282" r:id="rId17"/>
    <p:sldId id="280" r:id="rId18"/>
    <p:sldId id="284" r:id="rId19"/>
    <p:sldId id="278" r:id="rId20"/>
    <p:sldId id="285" r:id="rId21"/>
    <p:sldId id="287" r:id="rId22"/>
    <p:sldId id="288" r:id="rId23"/>
    <p:sldId id="289" r:id="rId24"/>
    <p:sldId id="290"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60"/>
  </p:normalViewPr>
  <p:slideViewPr>
    <p:cSldViewPr snapToGrid="0">
      <p:cViewPr varScale="1">
        <p:scale>
          <a:sx n="74" d="100"/>
          <a:sy n="74" d="100"/>
        </p:scale>
        <p:origin x="52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notesMaster" Target="notesMasters/notesMaster1.xml"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5BC9A-69F8-487A-B72E-007907D464FC}" type="datetimeFigureOut">
              <a:rPr lang="en-IN" smtClean="0"/>
              <a:t>13-05-2023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6087E-8505-452F-AAD2-02505718D88A}" type="slidenum">
              <a:rPr lang="en-IN" smtClean="0"/>
              <a:t>‹#›</a:t>
            </a:fld>
            <a:endParaRPr lang="en-IN"/>
          </a:p>
        </p:txBody>
      </p:sp>
    </p:spTree>
    <p:extLst>
      <p:ext uri="{BB962C8B-B14F-4D97-AF65-F5344CB8AC3E}">
        <p14:creationId xmlns:p14="http://schemas.microsoft.com/office/powerpoint/2010/main" val="360427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999" y="4410000"/>
            <a:ext cx="11880000" cy="2070000"/>
          </a:xfrm>
        </p:spPr>
        <p:txBody>
          <a:bodyPr numCol="2" anchor="ctr"/>
          <a:lstStyle>
            <a:lvl1pPr marL="0" indent="0" algn="ctr">
              <a:buNone/>
              <a:defRPr sz="2400" b="1" cap="small" baseline="0">
                <a:effectLst/>
                <a:latin typeface="Maiandra GD" panose="020E0502030308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2" name="Title 1"/>
          <p:cNvSpPr>
            <a:spLocks noGrp="1"/>
          </p:cNvSpPr>
          <p:nvPr>
            <p:ph type="ctrTitle" hasCustomPrompt="1"/>
          </p:nvPr>
        </p:nvSpPr>
        <p:spPr>
          <a:xfrm>
            <a:off x="1619999" y="72000"/>
            <a:ext cx="10440000" cy="4230000"/>
          </a:xfrm>
          <a:noFill/>
        </p:spPr>
        <p:txBody>
          <a:bodyPr anchor="ctr"/>
          <a:lstStyle>
            <a:lvl1pPr algn="ctr">
              <a:defRPr sz="6000" b="1" cap="small" baseline="0">
                <a:effectLst>
                  <a:outerShdw blurRad="38100" dist="38100" dir="2700000" algn="tl">
                    <a:srgbClr val="000000">
                      <a:alpha val="43137"/>
                    </a:srgbClr>
                  </a:outerShdw>
                </a:effectLst>
                <a:latin typeface="Centaur" panose="02030504050205020304" pitchFamily="18" charset="0"/>
              </a:defRPr>
            </a:lvl1pPr>
          </a:lstStyle>
          <a:p>
            <a:r>
              <a:rPr lang="en-US" dirty="0"/>
              <a:t>Click to Edit Master Title Style</a:t>
            </a:r>
            <a:endParaRPr lang="en-IN" dirty="0"/>
          </a:p>
        </p:txBody>
      </p:sp>
      <p:sp>
        <p:nvSpPr>
          <p:cNvPr id="6" name="Footer Placeholder 4"/>
          <p:cNvSpPr>
            <a:spLocks noGrp="1"/>
          </p:cNvSpPr>
          <p:nvPr>
            <p:ph type="ftr" sz="quarter" idx="3"/>
          </p:nvPr>
        </p:nvSpPr>
        <p:spPr>
          <a:xfrm>
            <a:off x="-1" y="6522855"/>
            <a:ext cx="12191999" cy="365125"/>
          </a:xfrm>
          <a:prstGeom prst="rect">
            <a:avLst/>
          </a:prstGeom>
          <a:solidFill>
            <a:srgbClr val="002060"/>
          </a:solidFill>
        </p:spPr>
        <p:txBody>
          <a:bodyPr vert="horz" lIns="91440" tIns="45720" rIns="91440" bIns="45720" rtlCol="0" anchor="ctr">
            <a:scene3d>
              <a:camera prst="orthographicFront"/>
              <a:lightRig rig="threePt" dir="t"/>
            </a:scene3d>
            <a:sp3d extrusionH="57150">
              <a:bevelT w="38100" h="38100" prst="convex"/>
            </a:sp3d>
          </a:bodyPr>
          <a:lstStyle>
            <a:lvl1pPr algn="ctr">
              <a:defRPr sz="2400" b="1">
                <a:ln>
                  <a:solidFill>
                    <a:schemeClr val="accent4"/>
                  </a:solidFill>
                </a:ln>
                <a:solidFill>
                  <a:schemeClr val="accent4"/>
                </a:solidFill>
                <a:latin typeface="Centaur" panose="02030504050205020304" pitchFamily="18" charset="0"/>
                <a:ea typeface="Tahoma" panose="020B0604030504040204" pitchFamily="34" charset="0"/>
                <a:cs typeface="Tahoma" panose="020B0604030504040204" pitchFamily="34" charset="0"/>
              </a:defRPr>
            </a:lvl1p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2658953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Department of Electronics &amp; Instrumentation Engineering, VNRVJIET</a:t>
            </a:r>
            <a:endParaRPr lang="en-IN" dirty="0"/>
          </a:p>
        </p:txBody>
      </p:sp>
      <p:sp>
        <p:nvSpPr>
          <p:cNvPr id="4" name="Slide Number Placeholder 3"/>
          <p:cNvSpPr>
            <a:spLocks noGrp="1"/>
          </p:cNvSpPr>
          <p:nvPr>
            <p:ph type="sldNum" sz="quarter" idx="12"/>
          </p:nvPr>
        </p:nvSpPr>
        <p:spPr/>
        <p:txBody>
          <a:bodyPr/>
          <a:lstStyle/>
          <a:p>
            <a:fld id="{EEC824EF-4F39-42CE-B61A-92299691A099}" type="slidenum">
              <a:rPr lang="en-IN" smtClean="0"/>
              <a:t>‹#›</a:t>
            </a:fld>
            <a:endParaRPr lang="en-IN"/>
          </a:p>
        </p:txBody>
      </p:sp>
    </p:spTree>
    <p:extLst>
      <p:ext uri="{BB962C8B-B14F-4D97-AF65-F5344CB8AC3E}">
        <p14:creationId xmlns:p14="http://schemas.microsoft.com/office/powerpoint/2010/main" val="301856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Department of Electronics &amp; Instrumentation Engineering, VNRVJIET</a:t>
            </a:r>
            <a:endParaRPr lang="en-IN" dirty="0"/>
          </a:p>
        </p:txBody>
      </p:sp>
      <p:sp>
        <p:nvSpPr>
          <p:cNvPr id="4" name="Slide Number Placeholder 3"/>
          <p:cNvSpPr>
            <a:spLocks noGrp="1"/>
          </p:cNvSpPr>
          <p:nvPr>
            <p:ph type="sldNum" sz="quarter" idx="12"/>
          </p:nvPr>
        </p:nvSpPr>
        <p:spPr/>
        <p:txBody>
          <a:bodyPr/>
          <a:lstStyle/>
          <a:p>
            <a:fld id="{EEC824EF-4F39-42CE-B61A-92299691A099}" type="slidenum">
              <a:rPr lang="en-IN" smtClean="0"/>
              <a:t>‹#›</a:t>
            </a:fld>
            <a:endParaRPr lang="en-IN"/>
          </a:p>
        </p:txBody>
      </p:sp>
      <p:sp>
        <p:nvSpPr>
          <p:cNvPr id="2" name="TextBox 1"/>
          <p:cNvSpPr txBox="1"/>
          <p:nvPr/>
        </p:nvSpPr>
        <p:spPr>
          <a:xfrm>
            <a:off x="4115998" y="2891551"/>
            <a:ext cx="3960000" cy="1080000"/>
          </a:xfrm>
          <a:prstGeom prst="rect">
            <a:avLst/>
          </a:prstGeom>
          <a:noFill/>
        </p:spPr>
        <p:txBody>
          <a:bodyPr wrap="square" rtlCol="0">
            <a:spAutoFit/>
          </a:bodyPr>
          <a:lstStyle/>
          <a:p>
            <a:pPr algn="ctr"/>
            <a:r>
              <a:rPr lang="en-IN" sz="6000" b="1" dirty="0">
                <a:effectLst>
                  <a:outerShdw blurRad="38100" dist="38100" dir="2700000" algn="tl">
                    <a:srgbClr val="000000">
                      <a:alpha val="43137"/>
                    </a:srgbClr>
                  </a:outerShdw>
                </a:effectLst>
                <a:latin typeface="Maiandra GD" panose="020E0502030308020204" pitchFamily="34" charset="0"/>
              </a:rPr>
              <a:t>Thank You!</a:t>
            </a:r>
          </a:p>
        </p:txBody>
      </p:sp>
      <p:sp>
        <p:nvSpPr>
          <p:cNvPr id="5" name="TextBox 4"/>
          <p:cNvSpPr txBox="1"/>
          <p:nvPr userDrawn="1"/>
        </p:nvSpPr>
        <p:spPr>
          <a:xfrm>
            <a:off x="4115998" y="2891551"/>
            <a:ext cx="3960000" cy="1080000"/>
          </a:xfrm>
          <a:prstGeom prst="rect">
            <a:avLst/>
          </a:prstGeom>
          <a:noFill/>
        </p:spPr>
        <p:txBody>
          <a:bodyPr wrap="square" rtlCol="0">
            <a:spAutoFit/>
          </a:bodyPr>
          <a:lstStyle/>
          <a:p>
            <a:pPr algn="ctr"/>
            <a:r>
              <a:rPr lang="en-IN" sz="6000" b="1" dirty="0">
                <a:effectLst>
                  <a:outerShdw blurRad="38100" dist="38100" dir="2700000" algn="tl">
                    <a:srgbClr val="000000">
                      <a:alpha val="43137"/>
                    </a:srgbClr>
                  </a:outerShdw>
                </a:effectLst>
                <a:latin typeface="Maiandra GD" panose="020E0502030308020204" pitchFamily="34" charset="0"/>
              </a:rPr>
              <a:t>Thank You!</a:t>
            </a:r>
          </a:p>
        </p:txBody>
      </p:sp>
    </p:spTree>
    <p:extLst>
      <p:ext uri="{BB962C8B-B14F-4D97-AF65-F5344CB8AC3E}">
        <p14:creationId xmlns:p14="http://schemas.microsoft.com/office/powerpoint/2010/main" val="269592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20000" y="70247"/>
            <a:ext cx="10440000" cy="1350000"/>
          </a:xfrm>
        </p:spPr>
        <p:txBody>
          <a:bodyPr>
            <a:normAutofit/>
          </a:bodyPr>
          <a:lstStyle>
            <a:lvl1pPr>
              <a:defRPr sz="4400"/>
            </a:lvl1pPr>
          </a:lstStyle>
          <a:p>
            <a:r>
              <a:rPr lang="en-US"/>
              <a:t>Click to edit Master title style</a:t>
            </a:r>
            <a:endParaRPr lang="en-IN"/>
          </a:p>
        </p:txBody>
      </p:sp>
      <p:sp>
        <p:nvSpPr>
          <p:cNvPr id="3" name="Content Placeholder 2"/>
          <p:cNvSpPr>
            <a:spLocks noGrp="1"/>
          </p:cNvSpPr>
          <p:nvPr>
            <p:ph idx="1"/>
          </p:nvPr>
        </p:nvSpPr>
        <p:spPr>
          <a:xfrm>
            <a:off x="158400" y="1455561"/>
            <a:ext cx="11880000"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11340000" y="70247"/>
            <a:ext cx="630000" cy="1350000"/>
          </a:xfrm>
        </p:spPr>
        <p:txBody>
          <a:bodyPr/>
          <a:lstStyle/>
          <a:p>
            <a:fld id="{EEC824EF-4F39-42CE-B61A-92299691A099}" type="slidenum">
              <a:rPr lang="en-IN" smtClean="0"/>
              <a:t>‹#›</a:t>
            </a:fld>
            <a:endParaRPr lang="en-IN"/>
          </a:p>
        </p:txBody>
      </p:sp>
      <p:sp>
        <p:nvSpPr>
          <p:cNvPr id="7" name="Footer Placeholder 4"/>
          <p:cNvSpPr>
            <a:spLocks noGrp="1"/>
          </p:cNvSpPr>
          <p:nvPr>
            <p:ph type="ftr" sz="quarter" idx="3"/>
          </p:nvPr>
        </p:nvSpPr>
        <p:spPr>
          <a:xfrm>
            <a:off x="-1" y="6522855"/>
            <a:ext cx="12191999" cy="365125"/>
          </a:xfrm>
          <a:prstGeom prst="rect">
            <a:avLst/>
          </a:prstGeom>
          <a:solidFill>
            <a:srgbClr val="002060"/>
          </a:solidFill>
        </p:spPr>
        <p:txBody>
          <a:bodyPr vert="horz" lIns="91440" tIns="45720" rIns="91440" bIns="45720" rtlCol="0" anchor="b">
            <a:scene3d>
              <a:camera prst="orthographicFront"/>
              <a:lightRig rig="threePt" dir="t"/>
            </a:scene3d>
            <a:sp3d extrusionH="57150">
              <a:bevelT w="38100" h="38100" prst="convex"/>
            </a:sp3d>
          </a:bodyPr>
          <a:lstStyle>
            <a:lvl1pPr algn="ctr">
              <a:defRPr sz="2400" b="1">
                <a:ln>
                  <a:solidFill>
                    <a:schemeClr val="accent4"/>
                  </a:solidFill>
                </a:ln>
                <a:solidFill>
                  <a:schemeClr val="accent4"/>
                </a:solidFill>
                <a:latin typeface="Centaur" panose="02030504050205020304" pitchFamily="18" charset="0"/>
                <a:ea typeface="Tahoma" panose="020B0604030504040204" pitchFamily="34" charset="0"/>
                <a:cs typeface="Tahoma" panose="020B0604030504040204" pitchFamily="34" charset="0"/>
              </a:defRPr>
            </a:lvl1p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18337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528998"/>
            <a:ext cx="10515600" cy="3263574"/>
          </a:xfrm>
        </p:spPr>
        <p:txBody>
          <a:bodyPr anchor="ctr"/>
          <a:lstStyle>
            <a:lvl1pPr>
              <a:defRPr sz="6000"/>
            </a:lvl1pPr>
          </a:lstStyle>
          <a:p>
            <a:r>
              <a:rPr lang="en-US"/>
              <a:t>Click to edit Master title style</a:t>
            </a:r>
            <a:endParaRPr lang="en-IN" dirty="0"/>
          </a:p>
        </p:txBody>
      </p:sp>
      <p:sp>
        <p:nvSpPr>
          <p:cNvPr id="3" name="Text Placeholder 2"/>
          <p:cNvSpPr>
            <a:spLocks noGrp="1"/>
          </p:cNvSpPr>
          <p:nvPr>
            <p:ph type="body" idx="1"/>
          </p:nvPr>
        </p:nvSpPr>
        <p:spPr>
          <a:xfrm>
            <a:off x="831850" y="4912492"/>
            <a:ext cx="10515600" cy="1500187"/>
          </a:xfrm>
        </p:spPr>
        <p:txBody>
          <a:bodyPr anchor="ctr"/>
          <a:lstStyle>
            <a:lvl1pPr marL="0" indent="0" algn="r">
              <a:buNone/>
              <a:defRPr sz="2400">
                <a:solidFill>
                  <a:srgbClr val="00206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362054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58400" y="1452875"/>
            <a:ext cx="5850000"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210000" y="1452875"/>
            <a:ext cx="5850000"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Department of Electronics &amp; Instrumentation Engineering, VNRVJIET</a:t>
            </a:r>
            <a:endParaRPr lang="en-IN" dirty="0"/>
          </a:p>
        </p:txBody>
      </p:sp>
      <p:sp>
        <p:nvSpPr>
          <p:cNvPr id="7" name="Slide Number Placeholder 6"/>
          <p:cNvSpPr>
            <a:spLocks noGrp="1"/>
          </p:cNvSpPr>
          <p:nvPr>
            <p:ph type="sldNum" sz="quarter" idx="12"/>
          </p:nvPr>
        </p:nvSpPr>
        <p:spPr/>
        <p:txBody>
          <a:bodyPr/>
          <a:lstStyle/>
          <a:p>
            <a:fld id="{EEC824EF-4F39-42CE-B61A-92299691A099}" type="slidenum">
              <a:rPr lang="en-IN" smtClean="0"/>
              <a:t>‹#›</a:t>
            </a:fld>
            <a:endParaRPr lang="en-IN"/>
          </a:p>
        </p:txBody>
      </p:sp>
    </p:spTree>
    <p:extLst>
      <p:ext uri="{BB962C8B-B14F-4D97-AF65-F5344CB8AC3E}">
        <p14:creationId xmlns:p14="http://schemas.microsoft.com/office/powerpoint/2010/main" val="2513233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58400" y="1452875"/>
            <a:ext cx="5850000" cy="243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210000" y="1452875"/>
            <a:ext cx="5850000" cy="243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Department of Electronics &amp; Instrumentation Engineering, VNRVJIET</a:t>
            </a:r>
            <a:endParaRPr lang="en-IN" dirty="0"/>
          </a:p>
        </p:txBody>
      </p:sp>
      <p:sp>
        <p:nvSpPr>
          <p:cNvPr id="7" name="Slide Number Placeholder 6"/>
          <p:cNvSpPr>
            <a:spLocks noGrp="1"/>
          </p:cNvSpPr>
          <p:nvPr>
            <p:ph type="sldNum" sz="quarter" idx="12"/>
          </p:nvPr>
        </p:nvSpPr>
        <p:spPr/>
        <p:txBody>
          <a:bodyPr/>
          <a:lstStyle/>
          <a:p>
            <a:fld id="{EEC824EF-4F39-42CE-B61A-92299691A099}" type="slidenum">
              <a:rPr lang="en-IN" smtClean="0"/>
              <a:pPr/>
              <a:t>‹#›</a:t>
            </a:fld>
            <a:endParaRPr lang="en-IN" dirty="0"/>
          </a:p>
        </p:txBody>
      </p:sp>
      <p:sp>
        <p:nvSpPr>
          <p:cNvPr id="8" name="Content Placeholder 2"/>
          <p:cNvSpPr>
            <a:spLocks noGrp="1"/>
          </p:cNvSpPr>
          <p:nvPr>
            <p:ph sz="half" idx="13"/>
          </p:nvPr>
        </p:nvSpPr>
        <p:spPr>
          <a:xfrm>
            <a:off x="158400" y="4042359"/>
            <a:ext cx="5850000" cy="243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Content Placeholder 3"/>
          <p:cNvSpPr>
            <a:spLocks noGrp="1"/>
          </p:cNvSpPr>
          <p:nvPr>
            <p:ph sz="half" idx="14"/>
          </p:nvPr>
        </p:nvSpPr>
        <p:spPr>
          <a:xfrm>
            <a:off x="6210000" y="4042359"/>
            <a:ext cx="5850000" cy="243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0321620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_Hor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80000" y="1461809"/>
            <a:ext cx="11880000" cy="243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Department of Electronics &amp; Instrumentation Engineering, VNRVJIET</a:t>
            </a:r>
            <a:endParaRPr lang="en-IN" dirty="0"/>
          </a:p>
        </p:txBody>
      </p:sp>
      <p:sp>
        <p:nvSpPr>
          <p:cNvPr id="7" name="Slide Number Placeholder 6"/>
          <p:cNvSpPr>
            <a:spLocks noGrp="1"/>
          </p:cNvSpPr>
          <p:nvPr>
            <p:ph type="sldNum" sz="quarter" idx="12"/>
          </p:nvPr>
        </p:nvSpPr>
        <p:spPr/>
        <p:txBody>
          <a:bodyPr/>
          <a:lstStyle/>
          <a:p>
            <a:fld id="{EEC824EF-4F39-42CE-B61A-92299691A099}" type="slidenum">
              <a:rPr lang="en-IN" smtClean="0"/>
              <a:pPr/>
              <a:t>‹#›</a:t>
            </a:fld>
            <a:endParaRPr lang="en-IN" dirty="0"/>
          </a:p>
        </p:txBody>
      </p:sp>
      <p:sp>
        <p:nvSpPr>
          <p:cNvPr id="8" name="Content Placeholder 2"/>
          <p:cNvSpPr>
            <a:spLocks noGrp="1"/>
          </p:cNvSpPr>
          <p:nvPr>
            <p:ph sz="half" idx="13"/>
          </p:nvPr>
        </p:nvSpPr>
        <p:spPr>
          <a:xfrm>
            <a:off x="180000" y="4051293"/>
            <a:ext cx="11880000" cy="243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1520675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_Content_Dissimi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58400" y="1452875"/>
            <a:ext cx="3870000"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140000" y="1454400"/>
            <a:ext cx="7920000"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Department of Electronics &amp; Instrumentation Engineering, VNRVJIET</a:t>
            </a:r>
            <a:endParaRPr lang="en-IN" dirty="0"/>
          </a:p>
        </p:txBody>
      </p:sp>
      <p:sp>
        <p:nvSpPr>
          <p:cNvPr id="7" name="Slide Number Placeholder 6"/>
          <p:cNvSpPr>
            <a:spLocks noGrp="1"/>
          </p:cNvSpPr>
          <p:nvPr>
            <p:ph type="sldNum" sz="quarter" idx="12"/>
          </p:nvPr>
        </p:nvSpPr>
        <p:spPr/>
        <p:txBody>
          <a:bodyPr/>
          <a:lstStyle/>
          <a:p>
            <a:fld id="{EEC824EF-4F39-42CE-B61A-92299691A099}" type="slidenum">
              <a:rPr lang="en-IN" smtClean="0"/>
              <a:pPr/>
              <a:t>‹#›</a:t>
            </a:fld>
            <a:endParaRPr lang="en-IN" dirty="0"/>
          </a:p>
        </p:txBody>
      </p:sp>
    </p:spTree>
    <p:extLst>
      <p:ext uri="{BB962C8B-B14F-4D97-AF65-F5344CB8AC3E}">
        <p14:creationId xmlns:p14="http://schemas.microsoft.com/office/powerpoint/2010/main" val="204793536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000" y="71999"/>
            <a:ext cx="10440000" cy="1350000"/>
          </a:xfrm>
        </p:spPr>
        <p:txBody>
          <a:bodyPr/>
          <a:lstStyle/>
          <a:p>
            <a:r>
              <a:rPr lang="en-US"/>
              <a:t>Click to edit Master title style</a:t>
            </a:r>
            <a:endParaRPr lang="en-IN"/>
          </a:p>
        </p:txBody>
      </p:sp>
      <p:sp>
        <p:nvSpPr>
          <p:cNvPr id="3" name="Text Placeholder 2"/>
          <p:cNvSpPr>
            <a:spLocks noGrp="1"/>
          </p:cNvSpPr>
          <p:nvPr>
            <p:ph type="body" idx="1"/>
          </p:nvPr>
        </p:nvSpPr>
        <p:spPr>
          <a:xfrm>
            <a:off x="158400" y="1454400"/>
            <a:ext cx="5850000" cy="630000"/>
          </a:xfrm>
          <a:solidFill>
            <a:srgbClr val="002060"/>
          </a:solidFill>
          <a:ln w="38100">
            <a:solidFill>
              <a:srgbClr val="002060"/>
            </a:solidFill>
          </a:ln>
        </p:spPr>
        <p:txBody>
          <a:bodyPr anchor="ctr"/>
          <a:lstStyle>
            <a:lvl1pPr marL="0" indent="0" algn="ctr">
              <a:buNone/>
              <a:defRPr sz="2400" b="1">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400" y="2142000"/>
            <a:ext cx="5850000" cy="43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210000" y="1454400"/>
            <a:ext cx="5850000" cy="630000"/>
          </a:xfrm>
          <a:solidFill>
            <a:srgbClr val="002060"/>
          </a:solidFill>
          <a:ln w="38100">
            <a:solidFill>
              <a:srgbClr val="002060"/>
            </a:solidFill>
          </a:ln>
        </p:spPr>
        <p:txBody>
          <a:bodyPr anchor="ctr"/>
          <a:lstStyle>
            <a:lvl1pPr marL="0" indent="0" algn="ctr">
              <a:buNone/>
              <a:defRPr sz="2400" b="1">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0000" y="2141237"/>
            <a:ext cx="5850000" cy="43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Footer Placeholder 7"/>
          <p:cNvSpPr>
            <a:spLocks noGrp="1"/>
          </p:cNvSpPr>
          <p:nvPr>
            <p:ph type="ftr" sz="quarter" idx="11"/>
          </p:nvPr>
        </p:nvSpPr>
        <p:spPr/>
        <p:txBody>
          <a:bodyPr/>
          <a:lstStyle/>
          <a:p>
            <a:r>
              <a:rPr lang="en-IN"/>
              <a:t>Department of Electronics &amp; Instrumentation Engineering, VNRVJIET</a:t>
            </a:r>
            <a:endParaRPr lang="en-IN" dirty="0"/>
          </a:p>
        </p:txBody>
      </p:sp>
      <p:sp>
        <p:nvSpPr>
          <p:cNvPr id="9" name="Slide Number Placeholder 8"/>
          <p:cNvSpPr>
            <a:spLocks noGrp="1"/>
          </p:cNvSpPr>
          <p:nvPr>
            <p:ph type="sldNum" sz="quarter" idx="12"/>
          </p:nvPr>
        </p:nvSpPr>
        <p:spPr/>
        <p:txBody>
          <a:bodyPr/>
          <a:lstStyle/>
          <a:p>
            <a:fld id="{EEC824EF-4F39-42CE-B61A-92299691A099}" type="slidenum">
              <a:rPr lang="en-IN" smtClean="0"/>
              <a:t>‹#›</a:t>
            </a:fld>
            <a:endParaRPr lang="en-IN"/>
          </a:p>
        </p:txBody>
      </p:sp>
    </p:spTree>
    <p:extLst>
      <p:ext uri="{BB962C8B-B14F-4D97-AF65-F5344CB8AC3E}">
        <p14:creationId xmlns:p14="http://schemas.microsoft.com/office/powerpoint/2010/main" val="250606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4" name="Footer Placeholder 3"/>
          <p:cNvSpPr>
            <a:spLocks noGrp="1"/>
          </p:cNvSpPr>
          <p:nvPr>
            <p:ph type="ftr" sz="quarter" idx="11"/>
          </p:nvPr>
        </p:nvSpPr>
        <p:spPr/>
        <p:txBody>
          <a:bodyPr/>
          <a:lstStyle/>
          <a:p>
            <a:r>
              <a:rPr lang="en-IN"/>
              <a:t>Department of Electronics &amp; Instrumentation Engineering, VNRVJIET</a:t>
            </a:r>
            <a:endParaRPr lang="en-IN" dirty="0"/>
          </a:p>
        </p:txBody>
      </p:sp>
      <p:sp>
        <p:nvSpPr>
          <p:cNvPr id="5" name="Slide Number Placeholder 4"/>
          <p:cNvSpPr>
            <a:spLocks noGrp="1"/>
          </p:cNvSpPr>
          <p:nvPr>
            <p:ph type="sldNum" sz="quarter" idx="12"/>
          </p:nvPr>
        </p:nvSpPr>
        <p:spPr/>
        <p:txBody>
          <a:bodyPr/>
          <a:lstStyle/>
          <a:p>
            <a:fld id="{EEC824EF-4F39-42CE-B61A-92299691A099}" type="slidenum">
              <a:rPr lang="en-IN" smtClean="0"/>
              <a:t>‹#›</a:t>
            </a:fld>
            <a:endParaRPr lang="en-IN"/>
          </a:p>
        </p:txBody>
      </p:sp>
    </p:spTree>
    <p:extLst>
      <p:ext uri="{BB962C8B-B14F-4D97-AF65-F5344CB8AC3E}">
        <p14:creationId xmlns:p14="http://schemas.microsoft.com/office/powerpoint/2010/main" val="53403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gif"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000" y="70247"/>
            <a:ext cx="10440000" cy="1350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157258" y="1455562"/>
            <a:ext cx="11879843" cy="5040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3"/>
          </p:nvPr>
        </p:nvSpPr>
        <p:spPr>
          <a:xfrm>
            <a:off x="-1" y="6522855"/>
            <a:ext cx="12191999" cy="365125"/>
          </a:xfrm>
          <a:prstGeom prst="rect">
            <a:avLst/>
          </a:prstGeom>
          <a:solidFill>
            <a:srgbClr val="002060"/>
          </a:solidFill>
        </p:spPr>
        <p:txBody>
          <a:bodyPr vert="horz" lIns="91440" tIns="45720" rIns="91440" bIns="45720" rtlCol="0" anchor="b">
            <a:scene3d>
              <a:camera prst="orthographicFront"/>
              <a:lightRig rig="threePt" dir="t"/>
            </a:scene3d>
            <a:sp3d extrusionH="57150">
              <a:bevelT w="38100" h="38100" prst="convex"/>
            </a:sp3d>
          </a:bodyPr>
          <a:lstStyle>
            <a:lvl1pPr algn="ctr">
              <a:defRPr sz="2400" b="1">
                <a:ln>
                  <a:solidFill>
                    <a:schemeClr val="accent4"/>
                  </a:solidFill>
                </a:ln>
                <a:solidFill>
                  <a:schemeClr val="accent4"/>
                </a:solidFill>
                <a:latin typeface="Centaur" panose="02030504050205020304" pitchFamily="18" charset="0"/>
                <a:ea typeface="Tahoma" panose="020B0604030504040204" pitchFamily="34" charset="0"/>
                <a:cs typeface="Tahoma" panose="020B0604030504040204" pitchFamily="34" charset="0"/>
              </a:defRPr>
            </a:lvl1pPr>
          </a:lstStyle>
          <a:p>
            <a:r>
              <a:rPr lang="en-IN"/>
              <a:t>Department of Electronics &amp; Instrumentation Engineering, VNRVJIET</a:t>
            </a:r>
            <a:endParaRPr lang="en-IN" dirty="0"/>
          </a:p>
        </p:txBody>
      </p:sp>
      <p:sp>
        <p:nvSpPr>
          <p:cNvPr id="6" name="Slide Number Placeholder 5"/>
          <p:cNvSpPr>
            <a:spLocks noGrp="1"/>
          </p:cNvSpPr>
          <p:nvPr>
            <p:ph type="sldNum" sz="quarter" idx="4"/>
          </p:nvPr>
        </p:nvSpPr>
        <p:spPr>
          <a:xfrm>
            <a:off x="11340000" y="70247"/>
            <a:ext cx="630000" cy="1350000"/>
          </a:xfrm>
          <a:prstGeom prst="roundRect">
            <a:avLst>
              <a:gd name="adj" fmla="val 11342"/>
            </a:avLst>
          </a:prstGeom>
          <a:solidFill>
            <a:srgbClr val="002060"/>
          </a:solidFill>
          <a:ln w="38100">
            <a:noFill/>
          </a:ln>
        </p:spPr>
        <p:txBody>
          <a:bodyPr vert="horz" lIns="46800" tIns="45720" rIns="46800" bIns="45720" rtlCol="0" anchor="ctr">
            <a:scene3d>
              <a:camera prst="orthographicFront"/>
              <a:lightRig rig="threePt" dir="t"/>
            </a:scene3d>
            <a:sp3d extrusionH="57150">
              <a:bevelT w="38100" h="38100" prst="convex"/>
            </a:sp3d>
          </a:bodyPr>
          <a:lstStyle>
            <a:lvl1pPr algn="ctr">
              <a:defRPr sz="2800" b="1">
                <a:ln>
                  <a:solidFill>
                    <a:schemeClr val="accent4"/>
                  </a:solidFill>
                </a:ln>
                <a:solidFill>
                  <a:schemeClr val="accent4"/>
                </a:solidFill>
                <a:latin typeface="Perpetua" panose="02020502060401020303" pitchFamily="18" charset="0"/>
              </a:defRPr>
            </a:lvl1pPr>
          </a:lstStyle>
          <a:p>
            <a:fld id="{EEC824EF-4F39-42CE-B61A-92299691A099}" type="slidenum">
              <a:rPr lang="en-IN" smtClean="0"/>
              <a:pPr/>
              <a:t>‹#›</a:t>
            </a:fld>
            <a:endParaRPr lang="en-IN"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7258" y="70247"/>
            <a:ext cx="1353018" cy="1325354"/>
          </a:xfrm>
          <a:prstGeom prst="rect">
            <a:avLst/>
          </a:prstGeom>
        </p:spPr>
      </p:pic>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57258" y="70247"/>
            <a:ext cx="1353018" cy="1325354"/>
          </a:xfrm>
          <a:prstGeom prst="rect">
            <a:avLst/>
          </a:prstGeom>
        </p:spPr>
      </p:pic>
    </p:spTree>
    <p:extLst>
      <p:ext uri="{BB962C8B-B14F-4D97-AF65-F5344CB8AC3E}">
        <p14:creationId xmlns:p14="http://schemas.microsoft.com/office/powerpoint/2010/main" val="302590871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dt="0"/>
  <p:txStyles>
    <p:titleStyle>
      <a:lvl1pPr algn="l" defTabSz="914400" rtl="0" eaLnBrk="1" latinLnBrk="0" hangingPunct="1">
        <a:lnSpc>
          <a:spcPct val="90000"/>
        </a:lnSpc>
        <a:spcBef>
          <a:spcPct val="0"/>
        </a:spcBef>
        <a:buNone/>
        <a:defRPr sz="4400" b="1" strike="noStrike" kern="1200">
          <a:solidFill>
            <a:schemeClr val="tx1"/>
          </a:solidFill>
          <a:effectLst>
            <a:outerShdw blurRad="38100" dist="38100" dir="2700000" algn="tl">
              <a:srgbClr val="000000">
                <a:alpha val="43137"/>
              </a:srgbClr>
            </a:outerShdw>
          </a:effectLst>
          <a:latin typeface="Centaur" panose="020305040502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aiandra GD" panose="020E0502030308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aiandra GD" panose="020E0502030308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iandra GD" panose="020E0502030308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aiandra GD" panose="020E0502030308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aiandra GD" panose="020E0502030308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766057"/>
            <a:ext cx="11880000" cy="2171104"/>
          </a:xfrm>
        </p:spPr>
        <p:txBody>
          <a:bodyPr>
            <a:normAutofit/>
          </a:bodyPr>
          <a:lstStyle/>
          <a:p>
            <a:r>
              <a:rPr lang="en-IN" dirty="0"/>
              <a:t>Project Guide:</a:t>
            </a:r>
          </a:p>
          <a:p>
            <a:r>
              <a:rPr lang="en-IN" dirty="0" err="1"/>
              <a:t>Dr.S.Senthil</a:t>
            </a:r>
            <a:r>
              <a:rPr lang="en-IN" dirty="0"/>
              <a:t> Kumar</a:t>
            </a:r>
          </a:p>
          <a:p>
            <a:r>
              <a:rPr lang="en-IN" dirty="0"/>
              <a:t>Dept. of EIE</a:t>
            </a:r>
          </a:p>
          <a:p>
            <a:r>
              <a:rPr lang="en-IN" dirty="0"/>
              <a:t>VNRVJIET</a:t>
            </a:r>
          </a:p>
          <a:p>
            <a:r>
              <a:rPr lang="en-IN" dirty="0"/>
              <a:t>Presented by:</a:t>
            </a:r>
          </a:p>
          <a:p>
            <a:r>
              <a:rPr lang="en-IN" sz="1800" dirty="0"/>
              <a:t>D. Karthik Kumar (19071A1066)</a:t>
            </a:r>
          </a:p>
          <a:p>
            <a:r>
              <a:rPr lang="en-IN" sz="1800" dirty="0"/>
              <a:t>M. Krishna Dhanush (19071A1085)</a:t>
            </a:r>
          </a:p>
          <a:p>
            <a:r>
              <a:rPr lang="en-IN" sz="1800" dirty="0"/>
              <a:t>P. Vinay Kumar(19071A1094)</a:t>
            </a:r>
          </a:p>
          <a:p>
            <a:endParaRPr lang="en-IN" sz="1800" dirty="0"/>
          </a:p>
        </p:txBody>
      </p:sp>
      <p:sp>
        <p:nvSpPr>
          <p:cNvPr id="2" name="Title 1"/>
          <p:cNvSpPr>
            <a:spLocks noGrp="1"/>
          </p:cNvSpPr>
          <p:nvPr>
            <p:ph type="ctrTitle"/>
          </p:nvPr>
        </p:nvSpPr>
        <p:spPr/>
        <p:txBody>
          <a:bodyPr/>
          <a:lstStyle/>
          <a:p>
            <a:r>
              <a:rPr lang="en-IN" dirty="0"/>
              <a:t>Web Based Assistant Robot For Visually Impaired patients</a:t>
            </a:r>
          </a:p>
        </p:txBody>
      </p:sp>
      <p:sp>
        <p:nvSpPr>
          <p:cNvPr id="6" name="Footer Placeholder 5"/>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535939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83302248"/>
              </p:ext>
            </p:extLst>
          </p:nvPr>
        </p:nvGraphicFramePr>
        <p:xfrm>
          <a:off x="180736" y="1571648"/>
          <a:ext cx="11879264" cy="4784233"/>
        </p:xfrm>
        <a:graphic>
          <a:graphicData uri="http://schemas.openxmlformats.org/drawingml/2006/table">
            <a:tbl>
              <a:tblPr firstRow="1" bandRow="1">
                <a:tableStyleId>{5C22544A-7EE6-4342-B048-85BDC9FD1C3A}</a:tableStyleId>
              </a:tblPr>
              <a:tblGrid>
                <a:gridCol w="910196">
                  <a:extLst>
                    <a:ext uri="{9D8B030D-6E8A-4147-A177-3AD203B41FA5}">
                      <a16:colId xmlns:a16="http://schemas.microsoft.com/office/drawing/2014/main" val="20000"/>
                    </a:ext>
                  </a:extLst>
                </a:gridCol>
                <a:gridCol w="2962141">
                  <a:extLst>
                    <a:ext uri="{9D8B030D-6E8A-4147-A177-3AD203B41FA5}">
                      <a16:colId xmlns:a16="http://schemas.microsoft.com/office/drawing/2014/main" val="20001"/>
                    </a:ext>
                  </a:extLst>
                </a:gridCol>
                <a:gridCol w="3438659">
                  <a:extLst>
                    <a:ext uri="{9D8B030D-6E8A-4147-A177-3AD203B41FA5}">
                      <a16:colId xmlns:a16="http://schemas.microsoft.com/office/drawing/2014/main" val="20002"/>
                    </a:ext>
                  </a:extLst>
                </a:gridCol>
                <a:gridCol w="4568268">
                  <a:extLst>
                    <a:ext uri="{9D8B030D-6E8A-4147-A177-3AD203B41FA5}">
                      <a16:colId xmlns:a16="http://schemas.microsoft.com/office/drawing/2014/main" val="20003"/>
                    </a:ext>
                  </a:extLst>
                </a:gridCol>
              </a:tblGrid>
              <a:tr h="514730">
                <a:tc>
                  <a:txBody>
                    <a:bodyPr/>
                    <a:lstStyle/>
                    <a:p>
                      <a:pPr algn="ctr"/>
                      <a:r>
                        <a:rPr lang="en-US" sz="2200" dirty="0">
                          <a:latin typeface="Maiandra GD" panose="020E0502030308020204" pitchFamily="34" charset="0"/>
                        </a:rPr>
                        <a:t>S.no</a:t>
                      </a:r>
                    </a:p>
                  </a:txBody>
                  <a:tcPr/>
                </a:tc>
                <a:tc>
                  <a:txBody>
                    <a:bodyPr/>
                    <a:lstStyle/>
                    <a:p>
                      <a:pPr algn="ctr"/>
                      <a:r>
                        <a:rPr lang="en-US" sz="2200" dirty="0">
                          <a:latin typeface="Maiandra GD" panose="020E0502030308020204" pitchFamily="34" charset="0"/>
                        </a:rPr>
                        <a:t>Author</a:t>
                      </a:r>
                    </a:p>
                  </a:txBody>
                  <a:tcPr/>
                </a:tc>
                <a:tc>
                  <a:txBody>
                    <a:bodyPr/>
                    <a:lstStyle/>
                    <a:p>
                      <a:pPr algn="ctr"/>
                      <a:r>
                        <a:rPr lang="en-US" sz="2200" dirty="0">
                          <a:latin typeface="Maiandra GD" panose="020E0502030308020204" pitchFamily="34" charset="0"/>
                        </a:rPr>
                        <a:t>Title</a:t>
                      </a:r>
                    </a:p>
                  </a:txBody>
                  <a:tcPr/>
                </a:tc>
                <a:tc>
                  <a:txBody>
                    <a:bodyPr/>
                    <a:lstStyle/>
                    <a:p>
                      <a:pPr algn="ctr"/>
                      <a:r>
                        <a:rPr lang="en-US" sz="2200" dirty="0">
                          <a:latin typeface="Maiandra GD" panose="020E0502030308020204" pitchFamily="34" charset="0"/>
                        </a:rPr>
                        <a:t>Description</a:t>
                      </a:r>
                    </a:p>
                  </a:txBody>
                  <a:tcPr/>
                </a:tc>
                <a:extLst>
                  <a:ext uri="{0D108BD9-81ED-4DB2-BD59-A6C34878D82A}">
                    <a16:rowId xmlns:a16="http://schemas.microsoft.com/office/drawing/2014/main" val="10000"/>
                  </a:ext>
                </a:extLst>
              </a:tr>
              <a:tr h="1389818">
                <a:tc>
                  <a:txBody>
                    <a:bodyPr/>
                    <a:lstStyle/>
                    <a:p>
                      <a:pPr algn="ctr"/>
                      <a:endParaRPr lang="en-US" dirty="0"/>
                    </a:p>
                  </a:txBody>
                  <a:tcPr/>
                </a:tc>
                <a:tc>
                  <a:txBody>
                    <a:bodyPr/>
                    <a:lstStyle/>
                    <a:p>
                      <a:pPr algn="just"/>
                      <a:endParaRPr lang="en-US" dirty="0"/>
                    </a:p>
                  </a:txBody>
                  <a:tcPr/>
                </a:tc>
                <a:tc>
                  <a:txBody>
                    <a:bodyPr/>
                    <a:lstStyle/>
                    <a:p>
                      <a:pPr algn="just"/>
                      <a:endParaRPr lang="en-US" dirty="0"/>
                    </a:p>
                  </a:txBody>
                  <a:tcPr/>
                </a:tc>
                <a:tc>
                  <a:txBody>
                    <a:bodyPr/>
                    <a:lstStyle/>
                    <a:p>
                      <a:pPr algn="just"/>
                      <a:endParaRPr lang="en-US"/>
                    </a:p>
                  </a:txBody>
                  <a:tcPr/>
                </a:tc>
                <a:extLst>
                  <a:ext uri="{0D108BD9-81ED-4DB2-BD59-A6C34878D82A}">
                    <a16:rowId xmlns:a16="http://schemas.microsoft.com/office/drawing/2014/main" val="10001"/>
                  </a:ext>
                </a:extLst>
              </a:tr>
              <a:tr h="2879685">
                <a:tc>
                  <a:txBody>
                    <a:bodyPr/>
                    <a:lstStyle/>
                    <a:p>
                      <a:pPr algn="ctr"/>
                      <a:r>
                        <a:rPr lang="en-US" dirty="0"/>
                        <a:t>10</a:t>
                      </a:r>
                    </a:p>
                  </a:txBody>
                  <a:tcPr/>
                </a:tc>
                <a:tc>
                  <a:txBody>
                    <a:bodyPr/>
                    <a:lstStyle/>
                    <a:p>
                      <a:pPr algn="just"/>
                      <a:r>
                        <a:rPr lang="en-US" dirty="0" err="1">
                          <a:latin typeface="Maiandra GD" panose="020E0502030308020204" pitchFamily="34" charset="0"/>
                        </a:rPr>
                        <a:t>T.Akilan</a:t>
                      </a:r>
                      <a:r>
                        <a:rPr lang="en-US" dirty="0">
                          <a:latin typeface="Maiandra GD" panose="020E0502030308020204" pitchFamily="34" charset="0"/>
                        </a:rPr>
                        <a:t>,</a:t>
                      </a:r>
                      <a:r>
                        <a:rPr lang="en-US" baseline="0" dirty="0">
                          <a:latin typeface="Maiandra GD" panose="020E0502030308020204" pitchFamily="34" charset="0"/>
                        </a:rPr>
                        <a:t> Satyam Chaudhary, </a:t>
                      </a:r>
                      <a:r>
                        <a:rPr lang="en-US" baseline="0" dirty="0" err="1">
                          <a:latin typeface="Maiandra GD" panose="020E0502030308020204" pitchFamily="34" charset="0"/>
                        </a:rPr>
                        <a:t>Princi</a:t>
                      </a:r>
                      <a:r>
                        <a:rPr lang="en-US" baseline="0" dirty="0">
                          <a:latin typeface="Maiandra GD" panose="020E0502030308020204" pitchFamily="34" charset="0"/>
                        </a:rPr>
                        <a:t> </a:t>
                      </a:r>
                      <a:r>
                        <a:rPr lang="en-US" baseline="0" dirty="0" err="1">
                          <a:latin typeface="Maiandra GD" panose="020E0502030308020204" pitchFamily="34" charset="0"/>
                        </a:rPr>
                        <a:t>Kumari</a:t>
                      </a:r>
                      <a:r>
                        <a:rPr lang="en-US" baseline="0" dirty="0">
                          <a:latin typeface="Maiandra GD" panose="020E0502030308020204" pitchFamily="34" charset="0"/>
                        </a:rPr>
                        <a:t>, </a:t>
                      </a:r>
                      <a:r>
                        <a:rPr lang="en-US" baseline="0" dirty="0" err="1">
                          <a:latin typeface="Maiandra GD" panose="020E0502030308020204" pitchFamily="34" charset="0"/>
                        </a:rPr>
                        <a:t>Utkarsh</a:t>
                      </a:r>
                      <a:r>
                        <a:rPr lang="en-US" baseline="0" dirty="0">
                          <a:latin typeface="Maiandra GD" panose="020E0502030308020204" pitchFamily="34" charset="0"/>
                        </a:rPr>
                        <a:t> Pandey</a:t>
                      </a:r>
                      <a:endParaRPr lang="en-US" dirty="0">
                        <a:latin typeface="Maiandra GD" panose="020E0502030308020204" pitchFamily="34" charset="0"/>
                      </a:endParaRPr>
                    </a:p>
                  </a:txBody>
                  <a:tcPr/>
                </a:tc>
                <a:tc>
                  <a:txBody>
                    <a:bodyPr/>
                    <a:lstStyle/>
                    <a:p>
                      <a:pPr algn="just"/>
                      <a:r>
                        <a:rPr lang="en-US" dirty="0">
                          <a:latin typeface="Maiandra GD" panose="020E0502030308020204" pitchFamily="34" charset="0"/>
                        </a:rPr>
                        <a:t>Surveillance Robot in Hazardous Place Using IoT Technology</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aiandra GD" panose="020E0502030308020204" pitchFamily="34" charset="0"/>
                          <a:ea typeface="Cambria" panose="02040503050406030204" pitchFamily="18" charset="0"/>
                          <a:cs typeface="+mn-cs"/>
                        </a:rPr>
                        <a:t>The Paper is deals about a robot which is used for the spying at border places and also for reconnaissance missions. Here the robot is controlled from very far away places. And Spy robot monitor the live streaming information and transfer it to the connected Android device. Android application can control the navigation of the robot from a large distance using WIFI communication.</a:t>
                      </a:r>
                      <a:endParaRPr lang="en-IN" sz="1800" kern="1200" dirty="0">
                        <a:solidFill>
                          <a:schemeClr val="dk1"/>
                        </a:solidFill>
                        <a:effectLst/>
                        <a:latin typeface="Cambria" panose="02040503050406030204" pitchFamily="18" charset="0"/>
                        <a:ea typeface="Cambria" panose="02040503050406030204" pitchFamily="18" charset="0"/>
                        <a:cs typeface="+mn-cs"/>
                      </a:endParaRPr>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fld id="{EEC824EF-4F39-42CE-B61A-92299691A099}" type="slidenum">
              <a:rPr lang="en-IN" smtClean="0"/>
              <a:t>10</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30166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diagram-Assistant robot</a:t>
            </a:r>
          </a:p>
        </p:txBody>
      </p:sp>
      <p:sp>
        <p:nvSpPr>
          <p:cNvPr id="4" name="Slide Number Placeholder 3"/>
          <p:cNvSpPr>
            <a:spLocks noGrp="1"/>
          </p:cNvSpPr>
          <p:nvPr>
            <p:ph type="sldNum" sz="quarter" idx="12"/>
          </p:nvPr>
        </p:nvSpPr>
        <p:spPr/>
        <p:txBody>
          <a:bodyPr/>
          <a:lstStyle/>
          <a:p>
            <a:fld id="{EEC824EF-4F39-42CE-B61A-92299691A099}" type="slidenum">
              <a:rPr lang="en-IN" smtClean="0"/>
              <a:t>11</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
        <p:nvSpPr>
          <p:cNvPr id="15" name="Rectangle 14">
            <a:extLst>
              <a:ext uri="{FF2B5EF4-FFF2-40B4-BE49-F238E27FC236}">
                <a16:creationId xmlns:a16="http://schemas.microsoft.com/office/drawing/2014/main" id="{B330AFC0-59AE-6938-52FF-456187601E8B}"/>
              </a:ext>
            </a:extLst>
          </p:cNvPr>
          <p:cNvSpPr/>
          <p:nvPr/>
        </p:nvSpPr>
        <p:spPr>
          <a:xfrm>
            <a:off x="8274544" y="3498041"/>
            <a:ext cx="1696720" cy="955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Camera drive </a:t>
            </a:r>
          </a:p>
        </p:txBody>
      </p:sp>
      <p:sp>
        <p:nvSpPr>
          <p:cNvPr id="16" name="Rectangle 15">
            <a:extLst>
              <a:ext uri="{FF2B5EF4-FFF2-40B4-BE49-F238E27FC236}">
                <a16:creationId xmlns:a16="http://schemas.microsoft.com/office/drawing/2014/main" id="{9928434C-0333-75FF-0B64-1EA3C4E9CB7D}"/>
              </a:ext>
            </a:extLst>
          </p:cNvPr>
          <p:cNvSpPr/>
          <p:nvPr/>
        </p:nvSpPr>
        <p:spPr>
          <a:xfrm>
            <a:off x="5155545" y="1609346"/>
            <a:ext cx="1798320" cy="72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Motor</a:t>
            </a:r>
          </a:p>
        </p:txBody>
      </p:sp>
      <p:sp>
        <p:nvSpPr>
          <p:cNvPr id="17" name="Oval 16">
            <a:extLst>
              <a:ext uri="{FF2B5EF4-FFF2-40B4-BE49-F238E27FC236}">
                <a16:creationId xmlns:a16="http://schemas.microsoft.com/office/drawing/2014/main" id="{B998018A-D0E5-56CB-6863-F254923115ED}"/>
              </a:ext>
            </a:extLst>
          </p:cNvPr>
          <p:cNvSpPr/>
          <p:nvPr/>
        </p:nvSpPr>
        <p:spPr>
          <a:xfrm>
            <a:off x="5106518" y="3120889"/>
            <a:ext cx="1940560" cy="1656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Raspberry Pi</a:t>
            </a:r>
          </a:p>
        </p:txBody>
      </p:sp>
      <p:sp>
        <p:nvSpPr>
          <p:cNvPr id="18" name="Rectangle 17">
            <a:extLst>
              <a:ext uri="{FF2B5EF4-FFF2-40B4-BE49-F238E27FC236}">
                <a16:creationId xmlns:a16="http://schemas.microsoft.com/office/drawing/2014/main" id="{2417A5F0-BB27-9177-EECF-C700C5B7650D}"/>
              </a:ext>
            </a:extLst>
          </p:cNvPr>
          <p:cNvSpPr/>
          <p:nvPr/>
        </p:nvSpPr>
        <p:spPr>
          <a:xfrm>
            <a:off x="5511030" y="5521224"/>
            <a:ext cx="1131536" cy="72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Web Page</a:t>
            </a:r>
          </a:p>
        </p:txBody>
      </p:sp>
      <p:sp>
        <p:nvSpPr>
          <p:cNvPr id="19" name="Rectangle 18">
            <a:extLst>
              <a:ext uri="{FF2B5EF4-FFF2-40B4-BE49-F238E27FC236}">
                <a16:creationId xmlns:a16="http://schemas.microsoft.com/office/drawing/2014/main" id="{DFBBDEB6-10BF-D22E-3B17-A3E3245715D9}"/>
              </a:ext>
            </a:extLst>
          </p:cNvPr>
          <p:cNvSpPr/>
          <p:nvPr/>
        </p:nvSpPr>
        <p:spPr>
          <a:xfrm>
            <a:off x="8331200" y="40640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FFE39264-2A0E-D3CC-BC0A-904ABB9FA1AB}"/>
              </a:ext>
            </a:extLst>
          </p:cNvPr>
          <p:cNvSpPr/>
          <p:nvPr/>
        </p:nvSpPr>
        <p:spPr>
          <a:xfrm>
            <a:off x="2195373" y="3429000"/>
            <a:ext cx="1696720" cy="955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Lane</a:t>
            </a:r>
          </a:p>
        </p:txBody>
      </p:sp>
      <p:sp>
        <p:nvSpPr>
          <p:cNvPr id="21" name="Rectangle: Rounded Corners 20">
            <a:extLst>
              <a:ext uri="{FF2B5EF4-FFF2-40B4-BE49-F238E27FC236}">
                <a16:creationId xmlns:a16="http://schemas.microsoft.com/office/drawing/2014/main" id="{94B6988C-BF5A-E841-4BA0-743500540E69}"/>
              </a:ext>
            </a:extLst>
          </p:cNvPr>
          <p:cNvSpPr/>
          <p:nvPr/>
        </p:nvSpPr>
        <p:spPr>
          <a:xfrm>
            <a:off x="2195373" y="5361129"/>
            <a:ext cx="1534160" cy="1005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Utilities</a:t>
            </a:r>
          </a:p>
        </p:txBody>
      </p:sp>
      <p:sp>
        <p:nvSpPr>
          <p:cNvPr id="23" name="Arrow: Down 22">
            <a:extLst>
              <a:ext uri="{FF2B5EF4-FFF2-40B4-BE49-F238E27FC236}">
                <a16:creationId xmlns:a16="http://schemas.microsoft.com/office/drawing/2014/main" id="{374D3AB6-86EF-116D-708B-C76F81BDDB80}"/>
              </a:ext>
            </a:extLst>
          </p:cNvPr>
          <p:cNvSpPr/>
          <p:nvPr/>
        </p:nvSpPr>
        <p:spPr>
          <a:xfrm rot="5400000">
            <a:off x="7451160" y="3653195"/>
            <a:ext cx="345440" cy="728199"/>
          </a:xfrm>
          <a:prstGeom prst="down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5" name="Arrow: Down 24">
            <a:extLst>
              <a:ext uri="{FF2B5EF4-FFF2-40B4-BE49-F238E27FC236}">
                <a16:creationId xmlns:a16="http://schemas.microsoft.com/office/drawing/2014/main" id="{1EC1CE5A-4540-69E0-9D25-B1338E41DE8F}"/>
              </a:ext>
            </a:extLst>
          </p:cNvPr>
          <p:cNvSpPr/>
          <p:nvPr/>
        </p:nvSpPr>
        <p:spPr>
          <a:xfrm rot="5400000">
            <a:off x="4305104" y="3310756"/>
            <a:ext cx="345440" cy="728199"/>
          </a:xfrm>
          <a:prstGeom prst="down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1" name="Arrow: Down 30">
            <a:extLst>
              <a:ext uri="{FF2B5EF4-FFF2-40B4-BE49-F238E27FC236}">
                <a16:creationId xmlns:a16="http://schemas.microsoft.com/office/drawing/2014/main" id="{6E7CED13-60BE-4576-3AFA-DA166B0A9908}"/>
              </a:ext>
            </a:extLst>
          </p:cNvPr>
          <p:cNvSpPr/>
          <p:nvPr/>
        </p:nvSpPr>
        <p:spPr>
          <a:xfrm rot="10800000">
            <a:off x="5915077" y="2457504"/>
            <a:ext cx="303494" cy="592283"/>
          </a:xfrm>
          <a:prstGeom prst="down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2" name="Arrow: Down 31">
            <a:extLst>
              <a:ext uri="{FF2B5EF4-FFF2-40B4-BE49-F238E27FC236}">
                <a16:creationId xmlns:a16="http://schemas.microsoft.com/office/drawing/2014/main" id="{2C0683EC-6FAA-9BF2-E432-74022B42D090}"/>
              </a:ext>
            </a:extLst>
          </p:cNvPr>
          <p:cNvSpPr/>
          <p:nvPr/>
        </p:nvSpPr>
        <p:spPr>
          <a:xfrm rot="10800000">
            <a:off x="3089069" y="4480880"/>
            <a:ext cx="345440" cy="728199"/>
          </a:xfrm>
          <a:prstGeom prst="down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3" name="Arrow: Down 32">
            <a:extLst>
              <a:ext uri="{FF2B5EF4-FFF2-40B4-BE49-F238E27FC236}">
                <a16:creationId xmlns:a16="http://schemas.microsoft.com/office/drawing/2014/main" id="{824B8BBF-F257-0EDC-79B0-B3867EF4F560}"/>
              </a:ext>
            </a:extLst>
          </p:cNvPr>
          <p:cNvSpPr/>
          <p:nvPr/>
        </p:nvSpPr>
        <p:spPr>
          <a:xfrm>
            <a:off x="2540459" y="4504339"/>
            <a:ext cx="345440" cy="728199"/>
          </a:xfrm>
          <a:prstGeom prst="down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5" name="Arrow: Down 34">
            <a:extLst>
              <a:ext uri="{FF2B5EF4-FFF2-40B4-BE49-F238E27FC236}">
                <a16:creationId xmlns:a16="http://schemas.microsoft.com/office/drawing/2014/main" id="{FBDEA002-0DB9-7A38-DC91-C30FDA6B0EC3}"/>
              </a:ext>
            </a:extLst>
          </p:cNvPr>
          <p:cNvSpPr/>
          <p:nvPr/>
        </p:nvSpPr>
        <p:spPr>
          <a:xfrm>
            <a:off x="5915076" y="4838272"/>
            <a:ext cx="345441" cy="617962"/>
          </a:xfrm>
          <a:prstGeom prst="down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6" name="Arrow: Down 35">
            <a:extLst>
              <a:ext uri="{FF2B5EF4-FFF2-40B4-BE49-F238E27FC236}">
                <a16:creationId xmlns:a16="http://schemas.microsoft.com/office/drawing/2014/main" id="{9D799B6E-4B7B-782A-C135-8062393372A2}"/>
              </a:ext>
            </a:extLst>
          </p:cNvPr>
          <p:cNvSpPr/>
          <p:nvPr/>
        </p:nvSpPr>
        <p:spPr>
          <a:xfrm rot="16200000">
            <a:off x="4370037" y="3784181"/>
            <a:ext cx="345440" cy="728199"/>
          </a:xfrm>
          <a:prstGeom prst="down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511FBCD9-4499-4858-5023-EDFF16BB34EF}"/>
              </a:ext>
            </a:extLst>
          </p:cNvPr>
          <p:cNvSpPr txBox="1"/>
          <p:nvPr/>
        </p:nvSpPr>
        <p:spPr>
          <a:xfrm>
            <a:off x="7311672" y="3512253"/>
            <a:ext cx="103356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Image</a:t>
            </a:r>
          </a:p>
        </p:txBody>
      </p:sp>
      <p:sp>
        <p:nvSpPr>
          <p:cNvPr id="39" name="TextBox 38">
            <a:extLst>
              <a:ext uri="{FF2B5EF4-FFF2-40B4-BE49-F238E27FC236}">
                <a16:creationId xmlns:a16="http://schemas.microsoft.com/office/drawing/2014/main" id="{B1F81E5E-3619-DBEA-2A1A-57CA04821054}"/>
              </a:ext>
            </a:extLst>
          </p:cNvPr>
          <p:cNvSpPr txBox="1"/>
          <p:nvPr/>
        </p:nvSpPr>
        <p:spPr>
          <a:xfrm>
            <a:off x="6141333" y="2605744"/>
            <a:ext cx="139733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Speed Turn</a:t>
            </a:r>
          </a:p>
        </p:txBody>
      </p:sp>
      <p:sp>
        <p:nvSpPr>
          <p:cNvPr id="40" name="TextBox 39">
            <a:extLst>
              <a:ext uri="{FF2B5EF4-FFF2-40B4-BE49-F238E27FC236}">
                <a16:creationId xmlns:a16="http://schemas.microsoft.com/office/drawing/2014/main" id="{6827A7AA-6E1A-F6F1-8E72-3FC82CD1D024}"/>
              </a:ext>
            </a:extLst>
          </p:cNvPr>
          <p:cNvSpPr txBox="1"/>
          <p:nvPr/>
        </p:nvSpPr>
        <p:spPr>
          <a:xfrm>
            <a:off x="4156687" y="3059586"/>
            <a:ext cx="110454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Image</a:t>
            </a:r>
          </a:p>
        </p:txBody>
      </p:sp>
      <p:sp>
        <p:nvSpPr>
          <p:cNvPr id="41" name="TextBox 40">
            <a:extLst>
              <a:ext uri="{FF2B5EF4-FFF2-40B4-BE49-F238E27FC236}">
                <a16:creationId xmlns:a16="http://schemas.microsoft.com/office/drawing/2014/main" id="{2765743E-A25B-0E00-F5F8-A53A138CAD4D}"/>
              </a:ext>
            </a:extLst>
          </p:cNvPr>
          <p:cNvSpPr txBox="1"/>
          <p:nvPr/>
        </p:nvSpPr>
        <p:spPr>
          <a:xfrm>
            <a:off x="4113365" y="4334830"/>
            <a:ext cx="82507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Curve</a:t>
            </a:r>
          </a:p>
        </p:txBody>
      </p:sp>
      <p:sp>
        <p:nvSpPr>
          <p:cNvPr id="42" name="TextBox 41">
            <a:extLst>
              <a:ext uri="{FF2B5EF4-FFF2-40B4-BE49-F238E27FC236}">
                <a16:creationId xmlns:a16="http://schemas.microsoft.com/office/drawing/2014/main" id="{1B630B98-55D5-6284-E407-F369DD0FC9F7}"/>
              </a:ext>
            </a:extLst>
          </p:cNvPr>
          <p:cNvSpPr txBox="1"/>
          <p:nvPr/>
        </p:nvSpPr>
        <p:spPr>
          <a:xfrm>
            <a:off x="6141333" y="4899450"/>
            <a:ext cx="192454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Processed Image</a:t>
            </a:r>
          </a:p>
        </p:txBody>
      </p:sp>
    </p:spTree>
    <p:extLst>
      <p:ext uri="{BB962C8B-B14F-4D97-AF65-F5344CB8AC3E}">
        <p14:creationId xmlns:p14="http://schemas.microsoft.com/office/powerpoint/2010/main" val="152594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A96D-35F7-EB9E-28F0-1A66A37C6D7A}"/>
              </a:ext>
            </a:extLst>
          </p:cNvPr>
          <p:cNvSpPr>
            <a:spLocks noGrp="1"/>
          </p:cNvSpPr>
          <p:nvPr>
            <p:ph type="title"/>
          </p:nvPr>
        </p:nvSpPr>
        <p:spPr>
          <a:xfrm>
            <a:off x="1530000" y="-61833"/>
            <a:ext cx="10440000" cy="986393"/>
          </a:xfrm>
        </p:spPr>
        <p:txBody>
          <a:bodyPr/>
          <a:lstStyle/>
          <a:p>
            <a:r>
              <a:rPr lang="en-IN" dirty="0"/>
              <a:t>Flow Chart</a:t>
            </a:r>
          </a:p>
        </p:txBody>
      </p:sp>
      <p:pic>
        <p:nvPicPr>
          <p:cNvPr id="6" name="Content Placeholder 5">
            <a:extLst>
              <a:ext uri="{FF2B5EF4-FFF2-40B4-BE49-F238E27FC236}">
                <a16:creationId xmlns:a16="http://schemas.microsoft.com/office/drawing/2014/main" id="{6E83BEA5-B037-3393-9ACC-0EC0768321F9}"/>
              </a:ext>
            </a:extLst>
          </p:cNvPr>
          <p:cNvPicPr>
            <a:picLocks noGrp="1" noChangeAspect="1"/>
          </p:cNvPicPr>
          <p:nvPr>
            <p:ph idx="1"/>
          </p:nvPr>
        </p:nvPicPr>
        <p:blipFill>
          <a:blip r:embed="rId2"/>
          <a:stretch>
            <a:fillRect/>
          </a:stretch>
        </p:blipFill>
        <p:spPr>
          <a:xfrm>
            <a:off x="3464560" y="1056640"/>
            <a:ext cx="5110480" cy="5571490"/>
          </a:xfrm>
          <a:prstGeom prst="rect">
            <a:avLst/>
          </a:prstGeom>
        </p:spPr>
      </p:pic>
      <p:sp>
        <p:nvSpPr>
          <p:cNvPr id="4" name="Slide Number Placeholder 3">
            <a:extLst>
              <a:ext uri="{FF2B5EF4-FFF2-40B4-BE49-F238E27FC236}">
                <a16:creationId xmlns:a16="http://schemas.microsoft.com/office/drawing/2014/main" id="{B7F16232-3463-93B3-45C9-464F74401FBE}"/>
              </a:ext>
            </a:extLst>
          </p:cNvPr>
          <p:cNvSpPr>
            <a:spLocks noGrp="1"/>
          </p:cNvSpPr>
          <p:nvPr>
            <p:ph type="sldNum" sz="quarter" idx="12"/>
          </p:nvPr>
        </p:nvSpPr>
        <p:spPr/>
        <p:txBody>
          <a:bodyPr/>
          <a:lstStyle/>
          <a:p>
            <a:fld id="{EEC824EF-4F39-42CE-B61A-92299691A099}" type="slidenum">
              <a:rPr lang="en-IN" smtClean="0"/>
              <a:t>12</a:t>
            </a:fld>
            <a:endParaRPr lang="en-IN"/>
          </a:p>
        </p:txBody>
      </p:sp>
      <p:sp>
        <p:nvSpPr>
          <p:cNvPr id="5" name="Footer Placeholder 4">
            <a:extLst>
              <a:ext uri="{FF2B5EF4-FFF2-40B4-BE49-F238E27FC236}">
                <a16:creationId xmlns:a16="http://schemas.microsoft.com/office/drawing/2014/main" id="{CFDB146C-4D11-EDD6-47C7-E008AF7440E3}"/>
              </a:ext>
            </a:extLst>
          </p:cNvPr>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152011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4" name="Slide Number Placeholder 3"/>
          <p:cNvSpPr>
            <a:spLocks noGrp="1"/>
          </p:cNvSpPr>
          <p:nvPr>
            <p:ph type="sldNum" sz="quarter" idx="12"/>
          </p:nvPr>
        </p:nvSpPr>
        <p:spPr/>
        <p:txBody>
          <a:bodyPr/>
          <a:lstStyle/>
          <a:p>
            <a:fld id="{EEC824EF-4F39-42CE-B61A-92299691A099}" type="slidenum">
              <a:rPr lang="en-IN" smtClean="0"/>
              <a:t>13</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
        <p:nvSpPr>
          <p:cNvPr id="7" name="Content Placeholder 6"/>
          <p:cNvSpPr>
            <a:spLocks noGrp="1"/>
          </p:cNvSpPr>
          <p:nvPr>
            <p:ph idx="1"/>
          </p:nvPr>
        </p:nvSpPr>
        <p:spPr>
          <a:xfrm>
            <a:off x="90000" y="1795813"/>
            <a:ext cx="11880000" cy="5040000"/>
          </a:xfrm>
        </p:spPr>
        <p:txBody>
          <a:bodyPr>
            <a:normAutofit/>
          </a:bodyPr>
          <a:lstStyle/>
          <a:p>
            <a:pPr>
              <a:buFont typeface="Wingdings" panose="05000000000000000000" pitchFamily="2" charset="2"/>
              <a:buChar char="Ø"/>
            </a:pPr>
            <a:r>
              <a:rPr lang="en-US" dirty="0"/>
              <a:t> </a:t>
            </a:r>
            <a:r>
              <a:rPr lang="en-US" dirty="0">
                <a:solidFill>
                  <a:srgbClr val="252525"/>
                </a:solidFill>
                <a:effectLst/>
              </a:rPr>
              <a:t>Assistant</a:t>
            </a:r>
            <a:r>
              <a:rPr lang="en-US" b="1" dirty="0">
                <a:solidFill>
                  <a:srgbClr val="252525"/>
                </a:solidFill>
                <a:effectLst/>
              </a:rPr>
              <a:t> Robot:</a:t>
            </a:r>
            <a:endParaRPr lang="en-US" dirty="0">
              <a:solidFill>
                <a:srgbClr val="252525"/>
              </a:solidFill>
              <a:effectLst/>
            </a:endParaRPr>
          </a:p>
          <a:p>
            <a:pPr>
              <a:buFont typeface="Arial" panose="020B0604020202020204" pitchFamily="34" charset="0"/>
              <a:buChar char="•"/>
            </a:pPr>
            <a:r>
              <a:rPr lang="en-US" b="1" dirty="0">
                <a:solidFill>
                  <a:srgbClr val="252525"/>
                </a:solidFill>
                <a:effectLst/>
                <a:cs typeface="Times New Roman" panose="02020603050405020304" pitchFamily="18" charset="0"/>
              </a:rPr>
              <a:t>In this assistant robot, the mounted camera captures the image of the path and gives it to the main module.</a:t>
            </a:r>
            <a:endParaRPr lang="en-US" dirty="0">
              <a:solidFill>
                <a:srgbClr val="252525"/>
              </a:solidFill>
              <a:effectLst/>
              <a:cs typeface="Times New Roman" panose="02020603050405020304" pitchFamily="18" charset="0"/>
            </a:endParaRPr>
          </a:p>
          <a:p>
            <a:pPr>
              <a:buFont typeface="Arial" panose="020B0604020202020204" pitchFamily="34" charset="0"/>
              <a:buChar char="•"/>
            </a:pPr>
            <a:r>
              <a:rPr lang="en-US" b="1" dirty="0">
                <a:solidFill>
                  <a:srgbClr val="252525"/>
                </a:solidFill>
                <a:effectLst/>
                <a:cs typeface="Times New Roman" panose="02020603050405020304" pitchFamily="18" charset="0"/>
              </a:rPr>
              <a:t>Using  </a:t>
            </a:r>
            <a:r>
              <a:rPr lang="en-US" b="1">
                <a:solidFill>
                  <a:srgbClr val="252525"/>
                </a:solidFill>
                <a:effectLst/>
                <a:cs typeface="Times New Roman" panose="02020603050405020304" pitchFamily="18" charset="0"/>
              </a:rPr>
              <a:t>image processing, </a:t>
            </a:r>
            <a:r>
              <a:rPr lang="en-US" b="1" dirty="0">
                <a:solidFill>
                  <a:srgbClr val="252525"/>
                </a:solidFill>
                <a:effectLst/>
                <a:cs typeface="Times New Roman" panose="02020603050405020304" pitchFamily="18" charset="0"/>
              </a:rPr>
              <a:t>the image received from the Pi camera is processed, the curve is taken if required, and the direction is announced accordingly through the buzzer.</a:t>
            </a:r>
            <a:endParaRPr lang="en-US" dirty="0">
              <a:solidFill>
                <a:srgbClr val="252525"/>
              </a:solidFill>
              <a:effectLst/>
              <a:cs typeface="Times New Roman" panose="02020603050405020304" pitchFamily="18" charset="0"/>
            </a:endParaRPr>
          </a:p>
          <a:p>
            <a:pPr>
              <a:buFont typeface="Arial" panose="020B0604020202020204" pitchFamily="34" charset="0"/>
              <a:buChar char="•"/>
            </a:pPr>
            <a:r>
              <a:rPr lang="en-US" b="1" dirty="0">
                <a:solidFill>
                  <a:srgbClr val="252525"/>
                </a:solidFill>
                <a:effectLst/>
                <a:cs typeface="Times New Roman" panose="02020603050405020304" pitchFamily="18" charset="0"/>
              </a:rPr>
              <a:t>Finding a lane is used for lane detection.</a:t>
            </a:r>
            <a:endParaRPr lang="en-US" dirty="0">
              <a:solidFill>
                <a:srgbClr val="252525"/>
              </a:solidFill>
              <a:effectLst/>
              <a:cs typeface="Times New Roman" panose="02020603050405020304" pitchFamily="18" charset="0"/>
            </a:endParaRPr>
          </a:p>
          <a:p>
            <a:pPr>
              <a:buFont typeface="Arial" panose="020B0604020202020204" pitchFamily="34" charset="0"/>
              <a:buChar char="•"/>
            </a:pPr>
            <a:r>
              <a:rPr lang="en-US" b="1" dirty="0">
                <a:solidFill>
                  <a:srgbClr val="252525"/>
                </a:solidFill>
                <a:effectLst/>
                <a:cs typeface="Times New Roman" panose="02020603050405020304" pitchFamily="18" charset="0"/>
              </a:rPr>
              <a:t>Then, the processed image is sent to a webpage, where it can be observed by the user at a speed of 20 frames per second.</a:t>
            </a:r>
            <a:endParaRPr lang="en-US" dirty="0">
              <a:solidFill>
                <a:srgbClr val="252525"/>
              </a:solidFill>
              <a:effectLst/>
              <a:cs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74085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90000" y="2099504"/>
            <a:ext cx="11880000" cy="5040000"/>
          </a:xfrm>
        </p:spPr>
        <p:txBody>
          <a:bodyPr/>
          <a:lstStyle/>
          <a:p>
            <a:pPr>
              <a:buFont typeface="Arial" panose="020B0604020202020204" pitchFamily="34" charset="0"/>
              <a:buChar char="•"/>
            </a:pPr>
            <a:r>
              <a:rPr lang="en-US" b="1" dirty="0">
                <a:solidFill>
                  <a:srgbClr val="252525"/>
                </a:solidFill>
                <a:effectLst/>
              </a:rPr>
              <a:t>The web page is designed in such a way that if the user observes anything mysterious in the processed feed on the webpage, he can stop the robot’s working remotely from the webpage itself.</a:t>
            </a:r>
            <a:endParaRPr lang="en-US" dirty="0">
              <a:solidFill>
                <a:srgbClr val="252525"/>
              </a:solidFill>
              <a:effectLst/>
            </a:endParaRPr>
          </a:p>
          <a:p>
            <a:pPr>
              <a:buFont typeface="Arial" panose="020B0604020202020204" pitchFamily="34" charset="0"/>
              <a:buChar char="•"/>
            </a:pPr>
            <a:r>
              <a:rPr lang="en-US" b="1" dirty="0">
                <a:solidFill>
                  <a:srgbClr val="252525"/>
                </a:solidFill>
                <a:effectLst/>
              </a:rPr>
              <a:t>The user can reach the destination of the robot and, accordingly, make the place safer for </a:t>
            </a:r>
            <a:r>
              <a:rPr lang="en-US" dirty="0">
                <a:solidFill>
                  <a:srgbClr val="252525"/>
                </a:solidFill>
              </a:rPr>
              <a:t>visually impaired</a:t>
            </a:r>
            <a:r>
              <a:rPr lang="en-US" b="1" dirty="0">
                <a:solidFill>
                  <a:srgbClr val="252525"/>
                </a:solidFill>
                <a:effectLst/>
              </a:rPr>
              <a:t> people.</a:t>
            </a:r>
            <a:endParaRPr lang="en-US" dirty="0">
              <a:solidFill>
                <a:srgbClr val="252525"/>
              </a:solidFill>
              <a:effectLst/>
            </a:endParaRPr>
          </a:p>
          <a:p>
            <a:pPr>
              <a:buFont typeface="Arial" panose="020B0604020202020204" pitchFamily="34" charset="0"/>
              <a:buChar char="•"/>
            </a:pPr>
            <a:r>
              <a:rPr lang="en-US" b="1" dirty="0">
                <a:solidFill>
                  <a:srgbClr val="252525"/>
                </a:solidFill>
                <a:effectLst/>
              </a:rPr>
              <a:t>To use the robot again, the user needs to switch off the robot first and then switch it on again (it starts working).</a:t>
            </a:r>
            <a:endParaRPr lang="en-US" dirty="0">
              <a:solidFill>
                <a:srgbClr val="252525"/>
              </a:solidFill>
              <a:effectLst/>
            </a:endParaRPr>
          </a:p>
          <a:p>
            <a:pPr marL="0" indent="0">
              <a:buNone/>
            </a:pPr>
            <a:endParaRPr lang="en-US" dirty="0"/>
          </a:p>
        </p:txBody>
      </p:sp>
      <p:sp>
        <p:nvSpPr>
          <p:cNvPr id="4" name="Slide Number Placeholder 3"/>
          <p:cNvSpPr>
            <a:spLocks noGrp="1"/>
          </p:cNvSpPr>
          <p:nvPr>
            <p:ph type="sldNum" sz="quarter" idx="12"/>
          </p:nvPr>
        </p:nvSpPr>
        <p:spPr/>
        <p:txBody>
          <a:bodyPr/>
          <a:lstStyle/>
          <a:p>
            <a:fld id="{EEC824EF-4F39-42CE-B61A-92299691A099}" type="slidenum">
              <a:rPr lang="en-IN" smtClean="0"/>
              <a:t>14</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267909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2555-EDAB-A318-5F84-11BF690638DA}"/>
              </a:ext>
            </a:extLst>
          </p:cNvPr>
          <p:cNvSpPr>
            <a:spLocks noGrp="1"/>
          </p:cNvSpPr>
          <p:nvPr>
            <p:ph type="title"/>
          </p:nvPr>
        </p:nvSpPr>
        <p:spPr/>
        <p:txBody>
          <a:bodyPr/>
          <a:lstStyle/>
          <a:p>
            <a:r>
              <a:rPr lang="en-IN" dirty="0"/>
              <a:t>Hardware &amp; Software Required</a:t>
            </a:r>
          </a:p>
        </p:txBody>
      </p:sp>
      <p:sp>
        <p:nvSpPr>
          <p:cNvPr id="3" name="Content Placeholder 2">
            <a:extLst>
              <a:ext uri="{FF2B5EF4-FFF2-40B4-BE49-F238E27FC236}">
                <a16:creationId xmlns:a16="http://schemas.microsoft.com/office/drawing/2014/main" id="{57DBE0C3-3A19-E80D-A10E-80ABE9BC465C}"/>
              </a:ext>
            </a:extLst>
          </p:cNvPr>
          <p:cNvSpPr>
            <a:spLocks noGrp="1"/>
          </p:cNvSpPr>
          <p:nvPr>
            <p:ph idx="1"/>
          </p:nvPr>
        </p:nvSpPr>
        <p:spPr>
          <a:xfrm>
            <a:off x="407925" y="3065012"/>
            <a:ext cx="11880000" cy="5040000"/>
          </a:xfrm>
        </p:spPr>
        <p:txBody>
          <a:bodyPr/>
          <a:lstStyle/>
          <a:p>
            <a:r>
              <a:rPr lang="en-IN" dirty="0"/>
              <a:t>Raspberry pi 3 model A+</a:t>
            </a:r>
          </a:p>
          <a:p>
            <a:r>
              <a:rPr lang="en-IN" dirty="0"/>
              <a:t>Raspberry pi camera(5 </a:t>
            </a:r>
            <a:r>
              <a:rPr lang="en-IN" dirty="0" err="1"/>
              <a:t>Mp</a:t>
            </a:r>
            <a:r>
              <a:rPr lang="en-IN" dirty="0"/>
              <a:t>)</a:t>
            </a:r>
          </a:p>
          <a:p>
            <a:r>
              <a:rPr lang="en-IN" dirty="0"/>
              <a:t>Motor Driver(LM2596)</a:t>
            </a:r>
          </a:p>
          <a:p>
            <a:r>
              <a:rPr lang="en-IN" dirty="0"/>
              <a:t>Power source</a:t>
            </a:r>
          </a:p>
          <a:p>
            <a:r>
              <a:rPr lang="en-IN" dirty="0"/>
              <a:t>Speaker</a:t>
            </a:r>
          </a:p>
          <a:p>
            <a:r>
              <a:rPr lang="en-IN" dirty="0"/>
              <a:t>Robot Chassis</a:t>
            </a:r>
          </a:p>
          <a:p>
            <a:pPr marL="0" indent="0">
              <a:buNone/>
            </a:pPr>
            <a:endParaRPr lang="en-IN" dirty="0"/>
          </a:p>
        </p:txBody>
      </p:sp>
      <p:sp>
        <p:nvSpPr>
          <p:cNvPr id="4" name="Slide Number Placeholder 3">
            <a:extLst>
              <a:ext uri="{FF2B5EF4-FFF2-40B4-BE49-F238E27FC236}">
                <a16:creationId xmlns:a16="http://schemas.microsoft.com/office/drawing/2014/main" id="{6AEC390E-375D-4CD6-C458-6D86BC112E2B}"/>
              </a:ext>
            </a:extLst>
          </p:cNvPr>
          <p:cNvSpPr>
            <a:spLocks noGrp="1"/>
          </p:cNvSpPr>
          <p:nvPr>
            <p:ph type="sldNum" sz="quarter" idx="12"/>
          </p:nvPr>
        </p:nvSpPr>
        <p:spPr/>
        <p:txBody>
          <a:bodyPr/>
          <a:lstStyle/>
          <a:p>
            <a:fld id="{EEC824EF-4F39-42CE-B61A-92299691A099}" type="slidenum">
              <a:rPr lang="en-IN" smtClean="0"/>
              <a:t>15</a:t>
            </a:fld>
            <a:endParaRPr lang="en-IN"/>
          </a:p>
        </p:txBody>
      </p:sp>
      <p:sp>
        <p:nvSpPr>
          <p:cNvPr id="5" name="Footer Placeholder 4">
            <a:extLst>
              <a:ext uri="{FF2B5EF4-FFF2-40B4-BE49-F238E27FC236}">
                <a16:creationId xmlns:a16="http://schemas.microsoft.com/office/drawing/2014/main" id="{1EB4E8B7-23CE-AA38-34F1-22125C097C6E}"/>
              </a:ext>
            </a:extLst>
          </p:cNvPr>
          <p:cNvSpPr>
            <a:spLocks noGrp="1"/>
          </p:cNvSpPr>
          <p:nvPr>
            <p:ph type="ftr" sz="quarter" idx="3"/>
          </p:nvPr>
        </p:nvSpPr>
        <p:spPr/>
        <p:txBody>
          <a:bodyPr/>
          <a:lstStyle/>
          <a:p>
            <a:r>
              <a:rPr lang="en-IN"/>
              <a:t>Department of Electronics &amp; Instrumentation Engineering, VNRVJIET</a:t>
            </a:r>
            <a:endParaRPr lang="en-IN" dirty="0"/>
          </a:p>
        </p:txBody>
      </p:sp>
      <p:sp>
        <p:nvSpPr>
          <p:cNvPr id="7" name="TextBox 6">
            <a:extLst>
              <a:ext uri="{FF2B5EF4-FFF2-40B4-BE49-F238E27FC236}">
                <a16:creationId xmlns:a16="http://schemas.microsoft.com/office/drawing/2014/main" id="{D73434C4-3198-118A-AF6C-0717564B1E5A}"/>
              </a:ext>
            </a:extLst>
          </p:cNvPr>
          <p:cNvSpPr txBox="1"/>
          <p:nvPr/>
        </p:nvSpPr>
        <p:spPr>
          <a:xfrm>
            <a:off x="407925" y="1847980"/>
            <a:ext cx="5396202" cy="954107"/>
          </a:xfrm>
          <a:prstGeom prst="rect">
            <a:avLst/>
          </a:prstGeom>
          <a:noFill/>
        </p:spPr>
        <p:txBody>
          <a:bodyPr wrap="square" rtlCol="0">
            <a:spAutoFit/>
          </a:bodyPr>
          <a:lstStyle/>
          <a:p>
            <a:r>
              <a:rPr lang="en-IN" sz="2800" b="1" dirty="0">
                <a:latin typeface="Maiandra GD" panose="020E0502030308020204" pitchFamily="34" charset="0"/>
                <a:cs typeface="Times New Roman" panose="02020603050405020304" pitchFamily="18" charset="0"/>
              </a:rPr>
              <a:t>Here are the hardware requirements to build the model</a:t>
            </a:r>
          </a:p>
        </p:txBody>
      </p:sp>
      <p:sp>
        <p:nvSpPr>
          <p:cNvPr id="8" name="TextBox 7">
            <a:extLst>
              <a:ext uri="{FF2B5EF4-FFF2-40B4-BE49-F238E27FC236}">
                <a16:creationId xmlns:a16="http://schemas.microsoft.com/office/drawing/2014/main" id="{6971DDF4-C1FC-1810-ED40-1470D31EAB26}"/>
              </a:ext>
            </a:extLst>
          </p:cNvPr>
          <p:cNvSpPr txBox="1"/>
          <p:nvPr/>
        </p:nvSpPr>
        <p:spPr>
          <a:xfrm>
            <a:off x="5804127" y="1847980"/>
            <a:ext cx="5396202" cy="954107"/>
          </a:xfrm>
          <a:prstGeom prst="rect">
            <a:avLst/>
          </a:prstGeom>
          <a:noFill/>
        </p:spPr>
        <p:txBody>
          <a:bodyPr wrap="square" rtlCol="0">
            <a:spAutoFit/>
          </a:bodyPr>
          <a:lstStyle/>
          <a:p>
            <a:r>
              <a:rPr lang="en-IN" sz="2800" b="1" dirty="0">
                <a:latin typeface="Maiandra GD" panose="020E0502030308020204" pitchFamily="34" charset="0"/>
                <a:cs typeface="Times New Roman" panose="02020603050405020304" pitchFamily="18" charset="0"/>
              </a:rPr>
              <a:t>Here are the software requirements to build the model</a:t>
            </a:r>
          </a:p>
        </p:txBody>
      </p:sp>
      <p:sp>
        <p:nvSpPr>
          <p:cNvPr id="10" name="TextBox 9">
            <a:extLst>
              <a:ext uri="{FF2B5EF4-FFF2-40B4-BE49-F238E27FC236}">
                <a16:creationId xmlns:a16="http://schemas.microsoft.com/office/drawing/2014/main" id="{0AB6BC70-CF46-D282-A8A2-03E05B39675C}"/>
              </a:ext>
            </a:extLst>
          </p:cNvPr>
          <p:cNvSpPr txBox="1"/>
          <p:nvPr/>
        </p:nvSpPr>
        <p:spPr>
          <a:xfrm>
            <a:off x="5890725" y="3065012"/>
            <a:ext cx="5063414" cy="1815882"/>
          </a:xfrm>
          <a:prstGeom prst="rect">
            <a:avLst/>
          </a:prstGeom>
          <a:noFill/>
        </p:spPr>
        <p:txBody>
          <a:bodyPr wrap="square" rtlCol="0">
            <a:spAutoFit/>
          </a:bodyPr>
          <a:lstStyle/>
          <a:p>
            <a:pPr marL="457200" indent="-457200">
              <a:buFont typeface="Arial" panose="020B0604020202020204" pitchFamily="34" charset="0"/>
              <a:buChar char="•"/>
            </a:pPr>
            <a:r>
              <a:rPr lang="en-IN" sz="2800" b="1" dirty="0">
                <a:latin typeface="Maiandra GD" panose="020E0502030308020204" pitchFamily="34" charset="0"/>
              </a:rPr>
              <a:t>Python programming editor</a:t>
            </a:r>
          </a:p>
          <a:p>
            <a:pPr marL="457200" indent="-457200">
              <a:buFont typeface="Arial" panose="020B0604020202020204" pitchFamily="34" charset="0"/>
              <a:buChar char="•"/>
            </a:pPr>
            <a:r>
              <a:rPr lang="en-IN" sz="2800" b="1" dirty="0">
                <a:latin typeface="Maiandra GD" panose="020E0502030308020204" pitchFamily="34" charset="0"/>
              </a:rPr>
              <a:t>Packages like </a:t>
            </a:r>
            <a:r>
              <a:rPr lang="en-IN" sz="2800" b="1" dirty="0" err="1">
                <a:latin typeface="Maiandra GD" panose="020E0502030308020204" pitchFamily="34" charset="0"/>
              </a:rPr>
              <a:t>Flask,OpenCv,Numpy</a:t>
            </a:r>
            <a:r>
              <a:rPr lang="en-IN" sz="2800" b="1" dirty="0">
                <a:latin typeface="Maiandra GD" panose="020E0502030308020204" pitchFamily="34" charset="0"/>
              </a:rPr>
              <a:t> etc,</a:t>
            </a:r>
          </a:p>
          <a:p>
            <a:endParaRPr lang="en-IN" sz="2800" dirty="0">
              <a:latin typeface="Maiandra GD" panose="020E0502030308020204" pitchFamily="34" charset="0"/>
            </a:endParaRPr>
          </a:p>
        </p:txBody>
      </p:sp>
    </p:spTree>
    <p:extLst>
      <p:ext uri="{BB962C8B-B14F-4D97-AF65-F5344CB8AC3E}">
        <p14:creationId xmlns:p14="http://schemas.microsoft.com/office/powerpoint/2010/main" val="1018590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9915-294A-C23F-5104-6A69A6E7D9A6}"/>
              </a:ext>
            </a:extLst>
          </p:cNvPr>
          <p:cNvSpPr>
            <a:spLocks noGrp="1"/>
          </p:cNvSpPr>
          <p:nvPr>
            <p:ph type="title"/>
          </p:nvPr>
        </p:nvSpPr>
        <p:spPr/>
        <p:txBody>
          <a:bodyPr/>
          <a:lstStyle/>
          <a:p>
            <a:r>
              <a:rPr lang="en-IN" dirty="0"/>
              <a:t>OpenCV and Python</a:t>
            </a:r>
          </a:p>
        </p:txBody>
      </p:sp>
      <p:sp>
        <p:nvSpPr>
          <p:cNvPr id="3" name="Content Placeholder 2">
            <a:extLst>
              <a:ext uri="{FF2B5EF4-FFF2-40B4-BE49-F238E27FC236}">
                <a16:creationId xmlns:a16="http://schemas.microsoft.com/office/drawing/2014/main" id="{9F4D9ACE-EDF6-6528-103E-EF67E488672F}"/>
              </a:ext>
            </a:extLst>
          </p:cNvPr>
          <p:cNvSpPr>
            <a:spLocks noGrp="1"/>
          </p:cNvSpPr>
          <p:nvPr>
            <p:ph idx="1"/>
          </p:nvPr>
        </p:nvSpPr>
        <p:spPr/>
        <p:txBody>
          <a:bodyPr/>
          <a:lstStyle/>
          <a:p>
            <a:r>
              <a:rPr lang="en-US" b="0" dirty="0" err="1"/>
              <a:t>OpenCV</a:t>
            </a:r>
            <a:r>
              <a:rPr lang="en-US" b="0" dirty="0"/>
              <a:t>-Python is a library of Python bindings designed to solve computer vision problems.</a:t>
            </a:r>
          </a:p>
          <a:p>
            <a:r>
              <a:rPr lang="en-US" b="0" dirty="0"/>
              <a:t>Python is a general purpose programming language started by </a:t>
            </a:r>
            <a:r>
              <a:rPr lang="en-US" dirty="0"/>
              <a:t>Guido van </a:t>
            </a:r>
            <a:r>
              <a:rPr lang="en-US" dirty="0" err="1"/>
              <a:t>Rossum</a:t>
            </a:r>
            <a:r>
              <a:rPr lang="en-US" b="0" dirty="0"/>
              <a:t> that became very popular very quickly, mainly because of its simplicity and code readability. It enables the programmer to express ideas in fewer lines of code without reducing readability.</a:t>
            </a:r>
          </a:p>
          <a:p>
            <a:pPr marL="0" indent="0">
              <a:buNone/>
            </a:pPr>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307D7C67-F03E-FB83-5623-705FD93FEDCC}"/>
              </a:ext>
            </a:extLst>
          </p:cNvPr>
          <p:cNvSpPr>
            <a:spLocks noGrp="1"/>
          </p:cNvSpPr>
          <p:nvPr>
            <p:ph type="sldNum" sz="quarter" idx="12"/>
          </p:nvPr>
        </p:nvSpPr>
        <p:spPr/>
        <p:txBody>
          <a:bodyPr/>
          <a:lstStyle/>
          <a:p>
            <a:fld id="{EEC824EF-4F39-42CE-B61A-92299691A099}" type="slidenum">
              <a:rPr lang="en-IN" smtClean="0"/>
              <a:t>16</a:t>
            </a:fld>
            <a:endParaRPr lang="en-IN"/>
          </a:p>
        </p:txBody>
      </p:sp>
      <p:sp>
        <p:nvSpPr>
          <p:cNvPr id="5" name="Footer Placeholder 4">
            <a:extLst>
              <a:ext uri="{FF2B5EF4-FFF2-40B4-BE49-F238E27FC236}">
                <a16:creationId xmlns:a16="http://schemas.microsoft.com/office/drawing/2014/main" id="{71A46E91-1F8F-F85D-DF6D-5D5C85F2FE09}"/>
              </a:ext>
            </a:extLst>
          </p:cNvPr>
          <p:cNvSpPr>
            <a:spLocks noGrp="1"/>
          </p:cNvSpPr>
          <p:nvPr>
            <p:ph type="ftr" sz="quarter" idx="3"/>
          </p:nvPr>
        </p:nvSpPr>
        <p:spPr/>
        <p:txBody>
          <a:bodyPr/>
          <a:lstStyle/>
          <a:p>
            <a:r>
              <a:rPr lang="en-IN"/>
              <a:t>Department of Electronics &amp; Instrumentation Engineering, VNRVJIET</a:t>
            </a:r>
            <a:endParaRPr lang="en-IN" dirty="0"/>
          </a:p>
        </p:txBody>
      </p:sp>
      <p:sp>
        <p:nvSpPr>
          <p:cNvPr id="6" name="AutoShape 2" descr="Fast, optimized 'for' pixel loops with OpenCV and Python - PyImageSear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528" y="3975561"/>
            <a:ext cx="5715000" cy="2381250"/>
          </a:xfrm>
          <a:prstGeom prst="rect">
            <a:avLst/>
          </a:prstGeom>
        </p:spPr>
      </p:pic>
    </p:spTree>
    <p:extLst>
      <p:ext uri="{BB962C8B-B14F-4D97-AF65-F5344CB8AC3E}">
        <p14:creationId xmlns:p14="http://schemas.microsoft.com/office/powerpoint/2010/main" val="251251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4F5D-5B6C-8A41-CEE2-74B72B9F2B0A}"/>
              </a:ext>
            </a:extLst>
          </p:cNvPr>
          <p:cNvSpPr>
            <a:spLocks noGrp="1"/>
          </p:cNvSpPr>
          <p:nvPr>
            <p:ph type="title"/>
          </p:nvPr>
        </p:nvSpPr>
        <p:spPr/>
        <p:txBody>
          <a:bodyPr/>
          <a:lstStyle/>
          <a:p>
            <a:r>
              <a:rPr lang="en-IN" dirty="0"/>
              <a:t> Results</a:t>
            </a:r>
          </a:p>
        </p:txBody>
      </p:sp>
      <p:sp>
        <p:nvSpPr>
          <p:cNvPr id="3" name="Content Placeholder 2">
            <a:extLst>
              <a:ext uri="{FF2B5EF4-FFF2-40B4-BE49-F238E27FC236}">
                <a16:creationId xmlns:a16="http://schemas.microsoft.com/office/drawing/2014/main" id="{17C5595A-FB9B-A183-1959-DB78ED1F1C5F}"/>
              </a:ext>
            </a:extLst>
          </p:cNvPr>
          <p:cNvSpPr>
            <a:spLocks noGrp="1"/>
          </p:cNvSpPr>
          <p:nvPr>
            <p:ph idx="1"/>
          </p:nvPr>
        </p:nvSpPr>
        <p:spPr>
          <a:xfrm>
            <a:off x="180000" y="2643571"/>
            <a:ext cx="11880000" cy="5040000"/>
          </a:xfrm>
        </p:spPr>
        <p:txBody>
          <a:bodyPr/>
          <a:lstStyle/>
          <a:p>
            <a:r>
              <a:rPr lang="en-IN" dirty="0"/>
              <a:t>The final outcome of this project would be a moving robot which helps in visualizing the surroundings around us.</a:t>
            </a:r>
          </a:p>
          <a:p>
            <a:r>
              <a:rPr lang="en-IN" dirty="0"/>
              <a:t>Not only the above application this prototype also helps in guiding the blind people, Old people to their destination precisely. </a:t>
            </a:r>
          </a:p>
        </p:txBody>
      </p:sp>
      <p:sp>
        <p:nvSpPr>
          <p:cNvPr id="4" name="Slide Number Placeholder 3">
            <a:extLst>
              <a:ext uri="{FF2B5EF4-FFF2-40B4-BE49-F238E27FC236}">
                <a16:creationId xmlns:a16="http://schemas.microsoft.com/office/drawing/2014/main" id="{6988434A-3398-B405-1782-E775924EEF8C}"/>
              </a:ext>
            </a:extLst>
          </p:cNvPr>
          <p:cNvSpPr>
            <a:spLocks noGrp="1"/>
          </p:cNvSpPr>
          <p:nvPr>
            <p:ph type="sldNum" sz="quarter" idx="12"/>
          </p:nvPr>
        </p:nvSpPr>
        <p:spPr/>
        <p:txBody>
          <a:bodyPr/>
          <a:lstStyle/>
          <a:p>
            <a:fld id="{EEC824EF-4F39-42CE-B61A-92299691A099}" type="slidenum">
              <a:rPr lang="en-IN" smtClean="0"/>
              <a:t>17</a:t>
            </a:fld>
            <a:endParaRPr lang="en-IN"/>
          </a:p>
        </p:txBody>
      </p:sp>
      <p:sp>
        <p:nvSpPr>
          <p:cNvPr id="5" name="Footer Placeholder 4">
            <a:extLst>
              <a:ext uri="{FF2B5EF4-FFF2-40B4-BE49-F238E27FC236}">
                <a16:creationId xmlns:a16="http://schemas.microsoft.com/office/drawing/2014/main" id="{A0CC625D-27A2-2456-5F20-3893DD4C3657}"/>
              </a:ext>
            </a:extLst>
          </p:cNvPr>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2544723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000" y="-61833"/>
            <a:ext cx="10440000" cy="1350000"/>
          </a:xfrm>
        </p:spPr>
        <p:txBody>
          <a:bodyPr/>
          <a:lstStyle/>
          <a:p>
            <a:r>
              <a:rPr lang="en-US" dirty="0"/>
              <a:t>Prototype</a:t>
            </a:r>
          </a:p>
        </p:txBody>
      </p:sp>
      <p:sp>
        <p:nvSpPr>
          <p:cNvPr id="4" name="Slide Number Placeholder 3"/>
          <p:cNvSpPr>
            <a:spLocks noGrp="1"/>
          </p:cNvSpPr>
          <p:nvPr>
            <p:ph type="sldNum" sz="quarter" idx="12"/>
          </p:nvPr>
        </p:nvSpPr>
        <p:spPr/>
        <p:txBody>
          <a:bodyPr/>
          <a:lstStyle/>
          <a:p>
            <a:fld id="{EEC824EF-4F39-42CE-B61A-92299691A099}" type="slidenum">
              <a:rPr lang="en-IN" smtClean="0"/>
              <a:t>18</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pic>
        <p:nvPicPr>
          <p:cNvPr id="3" name="image16.jpeg">
            <a:extLst>
              <a:ext uri="{FF2B5EF4-FFF2-40B4-BE49-F238E27FC236}">
                <a16:creationId xmlns:a16="http://schemas.microsoft.com/office/drawing/2014/main" id="{3C172C48-3977-F55F-25EF-3F64B4CAB2CA}"/>
              </a:ext>
            </a:extLst>
          </p:cNvPr>
          <p:cNvPicPr>
            <a:picLocks noChangeAspect="1"/>
          </p:cNvPicPr>
          <p:nvPr/>
        </p:nvPicPr>
        <p:blipFill>
          <a:blip r:embed="rId2" cstate="print"/>
          <a:stretch>
            <a:fillRect/>
          </a:stretch>
        </p:blipFill>
        <p:spPr>
          <a:xfrm>
            <a:off x="3441770" y="1862572"/>
            <a:ext cx="4330837" cy="3771900"/>
          </a:xfrm>
          <a:prstGeom prst="rect">
            <a:avLst/>
          </a:prstGeom>
        </p:spPr>
      </p:pic>
    </p:spTree>
    <p:extLst>
      <p:ext uri="{BB962C8B-B14F-4D97-AF65-F5344CB8AC3E}">
        <p14:creationId xmlns:p14="http://schemas.microsoft.com/office/powerpoint/2010/main" val="964671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0148-7159-1505-9E98-6F924AD0F89E}"/>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3F36E0CA-C0AC-4318-3CF6-89651B00949E}"/>
              </a:ext>
            </a:extLst>
          </p:cNvPr>
          <p:cNvSpPr>
            <a:spLocks noGrp="1"/>
          </p:cNvSpPr>
          <p:nvPr>
            <p:ph idx="1"/>
          </p:nvPr>
        </p:nvSpPr>
        <p:spPr>
          <a:xfrm>
            <a:off x="180000" y="2477273"/>
            <a:ext cx="11880000" cy="5040000"/>
          </a:xfrm>
        </p:spPr>
        <p:txBody>
          <a:bodyPr/>
          <a:lstStyle/>
          <a:p>
            <a:r>
              <a:rPr lang="en-IN" dirty="0"/>
              <a:t>This prototype helps in assisting visually impaired people to their destination and also helps in monitoring the surroundings through the path precisely.</a:t>
            </a:r>
          </a:p>
          <a:p>
            <a:r>
              <a:rPr lang="en-IN" dirty="0"/>
              <a:t>Used to visualize the video output through out the path.</a:t>
            </a:r>
          </a:p>
          <a:p>
            <a:r>
              <a:rPr lang="en-IN" dirty="0"/>
              <a:t>Image processing helps in making the project more efficient.</a:t>
            </a:r>
          </a:p>
          <a:p>
            <a:r>
              <a:rPr lang="en-IN" dirty="0"/>
              <a:t>Used for security purposes as well.</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9D574370-43C9-F73B-CC4F-A83FCD4D039C}"/>
              </a:ext>
            </a:extLst>
          </p:cNvPr>
          <p:cNvSpPr>
            <a:spLocks noGrp="1"/>
          </p:cNvSpPr>
          <p:nvPr>
            <p:ph type="sldNum" sz="quarter" idx="12"/>
          </p:nvPr>
        </p:nvSpPr>
        <p:spPr/>
        <p:txBody>
          <a:bodyPr/>
          <a:lstStyle/>
          <a:p>
            <a:fld id="{EEC824EF-4F39-42CE-B61A-92299691A099}" type="slidenum">
              <a:rPr lang="en-IN" smtClean="0"/>
              <a:t>19</a:t>
            </a:fld>
            <a:endParaRPr lang="en-IN"/>
          </a:p>
        </p:txBody>
      </p:sp>
      <p:sp>
        <p:nvSpPr>
          <p:cNvPr id="5" name="Footer Placeholder 4">
            <a:extLst>
              <a:ext uri="{FF2B5EF4-FFF2-40B4-BE49-F238E27FC236}">
                <a16:creationId xmlns:a16="http://schemas.microsoft.com/office/drawing/2014/main" id="{1A6F7873-687B-C425-99DD-2B16CA5098F3}"/>
              </a:ext>
            </a:extLst>
          </p:cNvPr>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344548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Outline</a:t>
            </a:r>
          </a:p>
        </p:txBody>
      </p:sp>
      <p:sp>
        <p:nvSpPr>
          <p:cNvPr id="3" name="Content Placeholder 2"/>
          <p:cNvSpPr>
            <a:spLocks noGrp="1"/>
          </p:cNvSpPr>
          <p:nvPr>
            <p:ph idx="1"/>
          </p:nvPr>
        </p:nvSpPr>
        <p:spPr/>
        <p:txBody>
          <a:bodyPr>
            <a:normAutofit fontScale="92500" lnSpcReduction="20000"/>
          </a:bodyPr>
          <a:lstStyle/>
          <a:p>
            <a:r>
              <a:rPr lang="en-US" dirty="0"/>
              <a:t>Objective</a:t>
            </a:r>
          </a:p>
          <a:p>
            <a:r>
              <a:rPr lang="en-US" dirty="0"/>
              <a:t>Introduction</a:t>
            </a:r>
          </a:p>
          <a:p>
            <a:r>
              <a:rPr lang="en-US" dirty="0"/>
              <a:t>Literature Survey</a:t>
            </a:r>
          </a:p>
          <a:p>
            <a:r>
              <a:rPr lang="en-US" dirty="0"/>
              <a:t>Block diagram : Assistant Robot</a:t>
            </a:r>
          </a:p>
          <a:p>
            <a:r>
              <a:rPr lang="en-US" dirty="0"/>
              <a:t>Flow chart</a:t>
            </a:r>
          </a:p>
          <a:p>
            <a:r>
              <a:rPr lang="en-US" dirty="0"/>
              <a:t>Methodology</a:t>
            </a:r>
          </a:p>
          <a:p>
            <a:r>
              <a:rPr lang="en-US" dirty="0"/>
              <a:t>Hardware and Software Required</a:t>
            </a:r>
          </a:p>
          <a:p>
            <a:r>
              <a:rPr lang="en-US" dirty="0"/>
              <a:t>Results</a:t>
            </a:r>
          </a:p>
          <a:p>
            <a:r>
              <a:rPr lang="en-US" dirty="0"/>
              <a:t>Prototype</a:t>
            </a:r>
          </a:p>
          <a:p>
            <a:r>
              <a:rPr lang="en-US" dirty="0"/>
              <a:t>Applications</a:t>
            </a:r>
          </a:p>
          <a:p>
            <a:r>
              <a:rPr lang="en-US" dirty="0"/>
              <a:t>Conclusion and Future Scope</a:t>
            </a:r>
          </a:p>
          <a:p>
            <a:r>
              <a:rPr lang="en-US" dirty="0"/>
              <a:t>References</a:t>
            </a:r>
          </a:p>
          <a:p>
            <a:endParaRPr lang="en-US" dirty="0"/>
          </a:p>
          <a:p>
            <a:endParaRPr lang="en-US" dirty="0"/>
          </a:p>
        </p:txBody>
      </p:sp>
      <p:sp>
        <p:nvSpPr>
          <p:cNvPr id="4" name="Slide Number Placeholder 3"/>
          <p:cNvSpPr>
            <a:spLocks noGrp="1"/>
          </p:cNvSpPr>
          <p:nvPr>
            <p:ph type="sldNum" sz="quarter" idx="12"/>
          </p:nvPr>
        </p:nvSpPr>
        <p:spPr/>
        <p:txBody>
          <a:bodyPr/>
          <a:lstStyle/>
          <a:p>
            <a:fld id="{EEC824EF-4F39-42CE-B61A-92299691A099}" type="slidenum">
              <a:rPr lang="en-IN" smtClean="0"/>
              <a:t>2</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48368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Scope</a:t>
            </a:r>
          </a:p>
        </p:txBody>
      </p:sp>
      <p:sp>
        <p:nvSpPr>
          <p:cNvPr id="3" name="Content Placeholder 2"/>
          <p:cNvSpPr>
            <a:spLocks noGrp="1"/>
          </p:cNvSpPr>
          <p:nvPr>
            <p:ph idx="1"/>
          </p:nvPr>
        </p:nvSpPr>
        <p:spPr>
          <a:xfrm>
            <a:off x="155998" y="1757177"/>
            <a:ext cx="11880000" cy="5040000"/>
          </a:xfrm>
        </p:spPr>
        <p:txBody>
          <a:bodyPr/>
          <a:lstStyle/>
          <a:p>
            <a:r>
              <a:rPr lang="en-US" dirty="0"/>
              <a:t>The fully developed robot helps in assisting visually impaired people to reach their destination in a precise way.</a:t>
            </a:r>
          </a:p>
          <a:p>
            <a:r>
              <a:rPr lang="en-US" dirty="0"/>
              <a:t>This model also helps in visualizing the surroundings through out the path of the prototype.</a:t>
            </a:r>
          </a:p>
          <a:p>
            <a:r>
              <a:rPr lang="en-US" dirty="0"/>
              <a:t>In the further stages of implementation we can include the applications like:</a:t>
            </a:r>
          </a:p>
          <a:p>
            <a:pPr marL="0" indent="0">
              <a:buNone/>
            </a:pPr>
            <a:r>
              <a:rPr lang="en-US" dirty="0"/>
              <a:t>        1) Traffic sign detection</a:t>
            </a:r>
          </a:p>
          <a:p>
            <a:pPr marL="0" indent="0">
              <a:buNone/>
            </a:pPr>
            <a:r>
              <a:rPr lang="en-US" dirty="0"/>
              <a:t>        2) Obstacle detection </a:t>
            </a:r>
            <a:r>
              <a:rPr lang="en-US" dirty="0" err="1"/>
              <a:t>etc</a:t>
            </a:r>
            <a:r>
              <a:rPr lang="en-US" dirty="0"/>
              <a:t>,</a:t>
            </a:r>
          </a:p>
        </p:txBody>
      </p:sp>
      <p:sp>
        <p:nvSpPr>
          <p:cNvPr id="4" name="Slide Number Placeholder 3"/>
          <p:cNvSpPr>
            <a:spLocks noGrp="1"/>
          </p:cNvSpPr>
          <p:nvPr>
            <p:ph type="sldNum" sz="quarter" idx="12"/>
          </p:nvPr>
        </p:nvSpPr>
        <p:spPr/>
        <p:txBody>
          <a:bodyPr/>
          <a:lstStyle/>
          <a:p>
            <a:fld id="{EEC824EF-4F39-42CE-B61A-92299691A099}" type="slidenum">
              <a:rPr lang="en-IN" smtClean="0"/>
              <a:t>20</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2662037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E3E4-4FB8-18BF-1246-5C11AF7232F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4E9E396-270D-5799-2BB4-59B848E64262}"/>
              </a:ext>
            </a:extLst>
          </p:cNvPr>
          <p:cNvSpPr>
            <a:spLocks noGrp="1"/>
          </p:cNvSpPr>
          <p:nvPr>
            <p:ph idx="1"/>
          </p:nvPr>
        </p:nvSpPr>
        <p:spPr/>
        <p:txBody>
          <a:bodyPr>
            <a:normAutofit lnSpcReduction="10000"/>
          </a:bodyPr>
          <a:lstStyle/>
          <a:p>
            <a:pPr marL="0" marR="521970" indent="0" algn="just">
              <a:lnSpc>
                <a:spcPct val="107000"/>
              </a:lnSpc>
              <a:spcBef>
                <a:spcPts val="795"/>
              </a:spcBef>
              <a:buSzPts val="1200"/>
              <a:buNone/>
              <a:tabLst>
                <a:tab pos="368300" algn="l"/>
              </a:tabLst>
            </a:pPr>
            <a:r>
              <a:rPr lang="en-US" dirty="0">
                <a:effectLst/>
                <a:ea typeface="Times New Roman" panose="02020603050405020304" pitchFamily="18" charset="0"/>
              </a:rPr>
              <a:t>1) Jun Zhang, and </a:t>
            </a:r>
            <a:r>
              <a:rPr lang="en-US" dirty="0" err="1">
                <a:effectLst/>
                <a:ea typeface="Times New Roman" panose="02020603050405020304" pitchFamily="18" charset="0"/>
              </a:rPr>
              <a:t>Guangming</a:t>
            </a:r>
            <a:r>
              <a:rPr lang="en-US" dirty="0">
                <a:effectLst/>
                <a:ea typeface="Times New Roman" panose="02020603050405020304" pitchFamily="18" charset="0"/>
              </a:rPr>
              <a:t> Song, “An Indoor Security with a Jumping Robot as the</a:t>
            </a:r>
            <a:r>
              <a:rPr lang="en-US" spc="5" dirty="0">
                <a:effectLst/>
                <a:ea typeface="Times New Roman" panose="02020603050405020304" pitchFamily="18" charset="0"/>
              </a:rPr>
              <a:t> </a:t>
            </a:r>
            <a:r>
              <a:rPr lang="en-US" dirty="0">
                <a:effectLst/>
                <a:ea typeface="Times New Roman" panose="02020603050405020304" pitchFamily="18" charset="0"/>
              </a:rPr>
              <a:t>Surveillance</a:t>
            </a:r>
            <a:r>
              <a:rPr lang="en-US" spc="5" dirty="0">
                <a:effectLst/>
                <a:ea typeface="Times New Roman" panose="02020603050405020304" pitchFamily="18" charset="0"/>
              </a:rPr>
              <a:t> </a:t>
            </a:r>
            <a:r>
              <a:rPr lang="en-US" dirty="0">
                <a:effectLst/>
                <a:ea typeface="Times New Roman" panose="02020603050405020304" pitchFamily="18" charset="0"/>
              </a:rPr>
              <a:t>Terminal,”</a:t>
            </a:r>
            <a:r>
              <a:rPr lang="en-US" spc="5" dirty="0">
                <a:effectLst/>
                <a:ea typeface="Times New Roman" panose="02020603050405020304" pitchFamily="18" charset="0"/>
              </a:rPr>
              <a:t> </a:t>
            </a:r>
            <a:r>
              <a:rPr lang="en-US" dirty="0">
                <a:effectLst/>
                <a:ea typeface="Times New Roman" panose="02020603050405020304" pitchFamily="18" charset="0"/>
              </a:rPr>
              <a:t>IEEE</a:t>
            </a:r>
            <a:r>
              <a:rPr lang="en-US" spc="5" dirty="0">
                <a:effectLst/>
                <a:ea typeface="Times New Roman" panose="02020603050405020304" pitchFamily="18" charset="0"/>
              </a:rPr>
              <a:t> </a:t>
            </a:r>
            <a:r>
              <a:rPr lang="en-US" dirty="0">
                <a:effectLst/>
                <a:ea typeface="Times New Roman" panose="02020603050405020304" pitchFamily="18" charset="0"/>
              </a:rPr>
              <a:t>Transactions</a:t>
            </a:r>
            <a:r>
              <a:rPr lang="en-US" spc="5" dirty="0">
                <a:effectLst/>
                <a:ea typeface="Times New Roman" panose="02020603050405020304" pitchFamily="18" charset="0"/>
              </a:rPr>
              <a:t> </a:t>
            </a:r>
            <a:r>
              <a:rPr lang="en-US" dirty="0">
                <a:effectLst/>
                <a:ea typeface="Times New Roman" panose="02020603050405020304" pitchFamily="18" charset="0"/>
              </a:rPr>
              <a:t>on</a:t>
            </a:r>
            <a:r>
              <a:rPr lang="en-US" spc="5" dirty="0">
                <a:effectLst/>
                <a:ea typeface="Times New Roman" panose="02020603050405020304" pitchFamily="18" charset="0"/>
              </a:rPr>
              <a:t> </a:t>
            </a:r>
            <a:r>
              <a:rPr lang="en-US" dirty="0">
                <a:effectLst/>
                <a:ea typeface="Times New Roman" panose="02020603050405020304" pitchFamily="18" charset="0"/>
              </a:rPr>
              <a:t>Consumer</a:t>
            </a:r>
            <a:r>
              <a:rPr lang="en-US" spc="5" dirty="0">
                <a:effectLst/>
                <a:ea typeface="Times New Roman" panose="02020603050405020304" pitchFamily="18" charset="0"/>
              </a:rPr>
              <a:t> </a:t>
            </a:r>
            <a:r>
              <a:rPr lang="en-US" dirty="0">
                <a:effectLst/>
                <a:ea typeface="Times New Roman" panose="02020603050405020304" pitchFamily="18" charset="0"/>
              </a:rPr>
              <a:t>Electronics,</a:t>
            </a:r>
            <a:r>
              <a:rPr lang="en-US" spc="5" dirty="0">
                <a:effectLst/>
                <a:ea typeface="Times New Roman" panose="02020603050405020304" pitchFamily="18" charset="0"/>
              </a:rPr>
              <a:t> </a:t>
            </a:r>
            <a:r>
              <a:rPr lang="en-US" dirty="0">
                <a:effectLst/>
                <a:ea typeface="Times New Roman" panose="02020603050405020304" pitchFamily="18" charset="0"/>
              </a:rPr>
              <a:t>Vol.</a:t>
            </a:r>
            <a:r>
              <a:rPr lang="en-US" spc="5" dirty="0">
                <a:effectLst/>
                <a:ea typeface="Times New Roman" panose="02020603050405020304" pitchFamily="18" charset="0"/>
              </a:rPr>
              <a:t> </a:t>
            </a:r>
            <a:r>
              <a:rPr lang="en-US" dirty="0">
                <a:effectLst/>
                <a:ea typeface="Times New Roman" panose="02020603050405020304" pitchFamily="18" charset="0"/>
              </a:rPr>
              <a:t>57,</a:t>
            </a:r>
            <a:r>
              <a:rPr lang="en-US" spc="5" dirty="0">
                <a:effectLst/>
                <a:ea typeface="Times New Roman" panose="02020603050405020304" pitchFamily="18" charset="0"/>
              </a:rPr>
              <a:t> </a:t>
            </a:r>
            <a:r>
              <a:rPr lang="en-US" dirty="0">
                <a:effectLst/>
                <a:ea typeface="Times New Roman" panose="02020603050405020304" pitchFamily="18" charset="0"/>
              </a:rPr>
              <a:t>No.</a:t>
            </a:r>
            <a:r>
              <a:rPr lang="en-US" spc="5" dirty="0">
                <a:effectLst/>
                <a:ea typeface="Times New Roman" panose="02020603050405020304" pitchFamily="18" charset="0"/>
              </a:rPr>
              <a:t> </a:t>
            </a:r>
            <a:r>
              <a:rPr lang="en-US" dirty="0">
                <a:effectLst/>
                <a:ea typeface="Times New Roman" panose="02020603050405020304" pitchFamily="18" charset="0"/>
              </a:rPr>
              <a:t>4,</a:t>
            </a:r>
            <a:r>
              <a:rPr lang="en-US" spc="5" dirty="0">
                <a:effectLst/>
                <a:ea typeface="Times New Roman" panose="02020603050405020304" pitchFamily="18" charset="0"/>
              </a:rPr>
              <a:t> </a:t>
            </a:r>
            <a:r>
              <a:rPr lang="en-US" dirty="0">
                <a:effectLst/>
                <a:ea typeface="Times New Roman" panose="02020603050405020304" pitchFamily="18" charset="0"/>
              </a:rPr>
              <a:t>November</a:t>
            </a:r>
            <a:r>
              <a:rPr lang="en-US" spc="-15" dirty="0">
                <a:effectLst/>
                <a:ea typeface="Times New Roman" panose="02020603050405020304" pitchFamily="18" charset="0"/>
              </a:rPr>
              <a:t> </a:t>
            </a:r>
            <a:r>
              <a:rPr lang="en-US" dirty="0">
                <a:effectLst/>
                <a:ea typeface="Times New Roman" panose="02020603050405020304" pitchFamily="18" charset="0"/>
              </a:rPr>
              <a:t>2011.</a:t>
            </a:r>
            <a:endParaRPr lang="en-IN" dirty="0">
              <a:effectLst/>
              <a:ea typeface="Times New Roman" panose="02020603050405020304" pitchFamily="18" charset="0"/>
            </a:endParaRPr>
          </a:p>
          <a:p>
            <a:pPr marL="0" marR="520065" indent="0" algn="just">
              <a:lnSpc>
                <a:spcPct val="107000"/>
              </a:lnSpc>
              <a:spcBef>
                <a:spcPts val="800"/>
              </a:spcBef>
              <a:buSzPts val="1200"/>
              <a:buNone/>
              <a:tabLst>
                <a:tab pos="336550" algn="l"/>
              </a:tabLst>
            </a:pPr>
            <a:r>
              <a:rPr lang="en-US" dirty="0">
                <a:effectLst/>
                <a:ea typeface="Times New Roman" panose="02020603050405020304" pitchFamily="18" charset="0"/>
              </a:rPr>
              <a:t>2) L.L.</a:t>
            </a:r>
            <a:r>
              <a:rPr lang="en-US" spc="-60" dirty="0">
                <a:effectLst/>
                <a:ea typeface="Times New Roman" panose="02020603050405020304" pitchFamily="18" charset="0"/>
              </a:rPr>
              <a:t> </a:t>
            </a:r>
            <a:r>
              <a:rPr lang="en-US" dirty="0">
                <a:effectLst/>
                <a:ea typeface="Times New Roman" panose="02020603050405020304" pitchFamily="18" charset="0"/>
              </a:rPr>
              <a:t>Yang,</a:t>
            </a:r>
            <a:r>
              <a:rPr lang="en-US" spc="-55" dirty="0">
                <a:effectLst/>
                <a:ea typeface="Times New Roman" panose="02020603050405020304" pitchFamily="18" charset="0"/>
              </a:rPr>
              <a:t> </a:t>
            </a:r>
            <a:r>
              <a:rPr lang="en-US" dirty="0">
                <a:effectLst/>
                <a:ea typeface="Times New Roman" panose="02020603050405020304" pitchFamily="18" charset="0"/>
              </a:rPr>
              <a:t>S.H.</a:t>
            </a:r>
            <a:r>
              <a:rPr lang="en-US" spc="-60" dirty="0">
                <a:effectLst/>
                <a:ea typeface="Times New Roman" panose="02020603050405020304" pitchFamily="18" charset="0"/>
              </a:rPr>
              <a:t> </a:t>
            </a:r>
            <a:r>
              <a:rPr lang="en-US" dirty="0">
                <a:effectLst/>
                <a:ea typeface="Times New Roman" panose="02020603050405020304" pitchFamily="18" charset="0"/>
              </a:rPr>
              <a:t>Yang,</a:t>
            </a:r>
            <a:r>
              <a:rPr lang="en-US" spc="-55" dirty="0">
                <a:effectLst/>
                <a:ea typeface="Times New Roman" panose="02020603050405020304" pitchFamily="18" charset="0"/>
              </a:rPr>
              <a:t> </a:t>
            </a:r>
            <a:r>
              <a:rPr lang="en-US" dirty="0">
                <a:effectLst/>
                <a:ea typeface="Times New Roman" panose="02020603050405020304" pitchFamily="18" charset="0"/>
              </a:rPr>
              <a:t>and</a:t>
            </a:r>
            <a:r>
              <a:rPr lang="en-US" spc="-55" dirty="0">
                <a:effectLst/>
                <a:ea typeface="Times New Roman" panose="02020603050405020304" pitchFamily="18" charset="0"/>
              </a:rPr>
              <a:t> </a:t>
            </a:r>
            <a:r>
              <a:rPr lang="en-US" dirty="0">
                <a:effectLst/>
                <a:ea typeface="Times New Roman" panose="02020603050405020304" pitchFamily="18" charset="0"/>
              </a:rPr>
              <a:t>F.</a:t>
            </a:r>
            <a:r>
              <a:rPr lang="en-US" spc="-45" dirty="0">
                <a:effectLst/>
                <a:ea typeface="Times New Roman" panose="02020603050405020304" pitchFamily="18" charset="0"/>
              </a:rPr>
              <a:t> </a:t>
            </a:r>
            <a:r>
              <a:rPr lang="en-US" dirty="0">
                <a:effectLst/>
                <a:ea typeface="Times New Roman" panose="02020603050405020304" pitchFamily="18" charset="0"/>
              </a:rPr>
              <a:t>Yao,</a:t>
            </a:r>
            <a:r>
              <a:rPr lang="en-US" spc="-50" dirty="0">
                <a:effectLst/>
                <a:ea typeface="Times New Roman" panose="02020603050405020304" pitchFamily="18" charset="0"/>
              </a:rPr>
              <a:t> </a:t>
            </a:r>
            <a:r>
              <a:rPr lang="en-US" dirty="0">
                <a:effectLst/>
                <a:ea typeface="Times New Roman" panose="02020603050405020304" pitchFamily="18" charset="0"/>
              </a:rPr>
              <a:t>“Safety</a:t>
            </a:r>
            <a:r>
              <a:rPr lang="en-US" spc="-40" dirty="0">
                <a:effectLst/>
                <a:ea typeface="Times New Roman" panose="02020603050405020304" pitchFamily="18" charset="0"/>
              </a:rPr>
              <a:t> </a:t>
            </a:r>
            <a:r>
              <a:rPr lang="en-US" dirty="0">
                <a:effectLst/>
                <a:ea typeface="Times New Roman" panose="02020603050405020304" pitchFamily="18" charset="0"/>
              </a:rPr>
              <a:t>and</a:t>
            </a:r>
            <a:r>
              <a:rPr lang="en-US" spc="-45" dirty="0">
                <a:effectLst/>
                <a:ea typeface="Times New Roman" panose="02020603050405020304" pitchFamily="18" charset="0"/>
              </a:rPr>
              <a:t> </a:t>
            </a:r>
            <a:r>
              <a:rPr lang="en-US" dirty="0">
                <a:effectLst/>
                <a:ea typeface="Times New Roman" panose="02020603050405020304" pitchFamily="18" charset="0"/>
              </a:rPr>
              <a:t>Security</a:t>
            </a:r>
            <a:r>
              <a:rPr lang="en-US" spc="-55" dirty="0">
                <a:effectLst/>
                <a:ea typeface="Times New Roman" panose="02020603050405020304" pitchFamily="18" charset="0"/>
              </a:rPr>
              <a:t> </a:t>
            </a:r>
            <a:r>
              <a:rPr lang="en-US" dirty="0">
                <a:effectLst/>
                <a:ea typeface="Times New Roman" panose="02020603050405020304" pitchFamily="18" charset="0"/>
              </a:rPr>
              <a:t>of</a:t>
            </a:r>
            <a:r>
              <a:rPr lang="en-US" spc="-60" dirty="0">
                <a:effectLst/>
                <a:ea typeface="Times New Roman" panose="02020603050405020304" pitchFamily="18" charset="0"/>
              </a:rPr>
              <a:t> </a:t>
            </a:r>
            <a:r>
              <a:rPr lang="en-US" dirty="0">
                <a:effectLst/>
                <a:ea typeface="Times New Roman" panose="02020603050405020304" pitchFamily="18" charset="0"/>
              </a:rPr>
              <a:t>Remote</a:t>
            </a:r>
            <a:r>
              <a:rPr lang="en-US" spc="-65" dirty="0">
                <a:effectLst/>
                <a:ea typeface="Times New Roman" panose="02020603050405020304" pitchFamily="18" charset="0"/>
              </a:rPr>
              <a:t> </a:t>
            </a:r>
            <a:r>
              <a:rPr lang="en-US" dirty="0">
                <a:effectLst/>
                <a:ea typeface="Times New Roman" panose="02020603050405020304" pitchFamily="18" charset="0"/>
              </a:rPr>
              <a:t>Monitoring</a:t>
            </a:r>
            <a:r>
              <a:rPr lang="en-US" spc="-55" dirty="0">
                <a:effectLst/>
                <a:ea typeface="Times New Roman" panose="02020603050405020304" pitchFamily="18" charset="0"/>
              </a:rPr>
              <a:t> </a:t>
            </a:r>
            <a:r>
              <a:rPr lang="en-US" dirty="0">
                <a:effectLst/>
                <a:ea typeface="Times New Roman" panose="02020603050405020304" pitchFamily="18" charset="0"/>
              </a:rPr>
              <a:t>and</a:t>
            </a:r>
            <a:r>
              <a:rPr lang="en-US" spc="-55" dirty="0">
                <a:effectLst/>
                <a:ea typeface="Times New Roman" panose="02020603050405020304" pitchFamily="18" charset="0"/>
              </a:rPr>
              <a:t> </a:t>
            </a:r>
            <a:r>
              <a:rPr lang="en-US" dirty="0">
                <a:effectLst/>
                <a:ea typeface="Times New Roman" panose="02020603050405020304" pitchFamily="18" charset="0"/>
              </a:rPr>
              <a:t>Control</a:t>
            </a:r>
            <a:r>
              <a:rPr lang="en-US" spc="-285" dirty="0">
                <a:effectLst/>
                <a:ea typeface="Times New Roman" panose="02020603050405020304" pitchFamily="18" charset="0"/>
              </a:rPr>
              <a:t> </a:t>
            </a:r>
            <a:r>
              <a:rPr lang="en-US" dirty="0">
                <a:effectLst/>
                <a:ea typeface="Times New Roman" panose="02020603050405020304" pitchFamily="18" charset="0"/>
              </a:rPr>
              <a:t>of intelligent Home Environments,” IEEE Int. Conf. on Systems, Man, and Cybernetics, vol.</a:t>
            </a:r>
            <a:r>
              <a:rPr lang="en-US" spc="5" dirty="0">
                <a:effectLst/>
                <a:ea typeface="Times New Roman" panose="02020603050405020304" pitchFamily="18" charset="0"/>
              </a:rPr>
              <a:t> </a:t>
            </a:r>
            <a:r>
              <a:rPr lang="en-US" dirty="0">
                <a:effectLst/>
                <a:ea typeface="Times New Roman" panose="02020603050405020304" pitchFamily="18" charset="0"/>
              </a:rPr>
              <a:t>2,</a:t>
            </a:r>
            <a:r>
              <a:rPr lang="en-US" spc="-5" dirty="0">
                <a:effectLst/>
                <a:ea typeface="Times New Roman" panose="02020603050405020304" pitchFamily="18" charset="0"/>
              </a:rPr>
              <a:t> </a:t>
            </a:r>
            <a:r>
              <a:rPr lang="en-US" dirty="0">
                <a:effectLst/>
                <a:ea typeface="Times New Roman" panose="02020603050405020304" pitchFamily="18" charset="0"/>
              </a:rPr>
              <a:t>Taipei, Taiwan, 2006,</a:t>
            </a:r>
            <a:r>
              <a:rPr lang="en-US" spc="10" dirty="0">
                <a:effectLst/>
                <a:ea typeface="Times New Roman" panose="02020603050405020304" pitchFamily="18" charset="0"/>
              </a:rPr>
              <a:t> </a:t>
            </a:r>
            <a:r>
              <a:rPr lang="en-US" dirty="0">
                <a:effectLst/>
                <a:ea typeface="Times New Roman" panose="02020603050405020304" pitchFamily="18" charset="0"/>
              </a:rPr>
              <a:t>pp. 1149-1153</a:t>
            </a:r>
            <a:endParaRPr lang="en-IN" dirty="0">
              <a:effectLst/>
              <a:ea typeface="Times New Roman" panose="02020603050405020304" pitchFamily="18" charset="0"/>
            </a:endParaRPr>
          </a:p>
          <a:p>
            <a:pPr marL="0" marR="521335" indent="0" algn="just">
              <a:lnSpc>
                <a:spcPct val="107000"/>
              </a:lnSpc>
              <a:spcBef>
                <a:spcPts val="920"/>
              </a:spcBef>
              <a:buSzPts val="1200"/>
              <a:buNone/>
              <a:tabLst>
                <a:tab pos="344170" algn="l"/>
              </a:tabLst>
            </a:pPr>
            <a:r>
              <a:rPr lang="en-US" dirty="0">
                <a:effectLst/>
                <a:ea typeface="Times New Roman" panose="02020603050405020304" pitchFamily="18" charset="0"/>
              </a:rPr>
              <a:t>3) A. U. Bokade and V. R. </a:t>
            </a:r>
            <a:r>
              <a:rPr lang="en-US" dirty="0" err="1">
                <a:effectLst/>
                <a:ea typeface="Times New Roman" panose="02020603050405020304" pitchFamily="18" charset="0"/>
              </a:rPr>
              <a:t>Ratnaparkhe</a:t>
            </a:r>
            <a:r>
              <a:rPr lang="en-US" dirty="0">
                <a:effectLst/>
                <a:ea typeface="Times New Roman" panose="02020603050405020304" pitchFamily="18" charset="0"/>
              </a:rPr>
              <a:t>, "Video surveillance robot control using smartphone</a:t>
            </a:r>
            <a:r>
              <a:rPr lang="en-US" spc="-285" dirty="0">
                <a:effectLst/>
                <a:ea typeface="Times New Roman" panose="02020603050405020304" pitchFamily="18" charset="0"/>
              </a:rPr>
              <a:t> </a:t>
            </a:r>
            <a:r>
              <a:rPr lang="en-US" dirty="0">
                <a:effectLst/>
                <a:ea typeface="Times New Roman" panose="02020603050405020304" pitchFamily="18" charset="0"/>
              </a:rPr>
              <a:t>and Raspberry pi," 2016 International Conference on Communication and Signal Processing</a:t>
            </a:r>
            <a:r>
              <a:rPr lang="en-US" spc="5" dirty="0">
                <a:effectLst/>
                <a:ea typeface="Times New Roman" panose="02020603050405020304" pitchFamily="18" charset="0"/>
              </a:rPr>
              <a:t> </a:t>
            </a:r>
            <a:r>
              <a:rPr lang="en-US" dirty="0">
                <a:effectLst/>
                <a:ea typeface="Times New Roman" panose="02020603050405020304" pitchFamily="18" charset="0"/>
              </a:rPr>
              <a:t>(ICCSP),</a:t>
            </a:r>
            <a:r>
              <a:rPr lang="en-US" spc="-5" dirty="0">
                <a:effectLst/>
                <a:ea typeface="Times New Roman" panose="02020603050405020304" pitchFamily="18" charset="0"/>
              </a:rPr>
              <a:t> </a:t>
            </a:r>
            <a:r>
              <a:rPr lang="en-US" dirty="0" err="1">
                <a:effectLst/>
                <a:ea typeface="Times New Roman" panose="02020603050405020304" pitchFamily="18" charset="0"/>
              </a:rPr>
              <a:t>Melmaruvathur</a:t>
            </a:r>
            <a:r>
              <a:rPr lang="en-US" dirty="0">
                <a:effectLst/>
                <a:ea typeface="Times New Roman" panose="02020603050405020304" pitchFamily="18" charset="0"/>
              </a:rPr>
              <a:t>, 2016, pp. 2094-2097.</a:t>
            </a:r>
            <a:endParaRPr lang="en-IN" dirty="0">
              <a:effectLst/>
              <a:ea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F0A349D3-1269-5552-C211-647090AC50B4}"/>
              </a:ext>
            </a:extLst>
          </p:cNvPr>
          <p:cNvSpPr>
            <a:spLocks noGrp="1"/>
          </p:cNvSpPr>
          <p:nvPr>
            <p:ph type="sldNum" sz="quarter" idx="12"/>
          </p:nvPr>
        </p:nvSpPr>
        <p:spPr/>
        <p:txBody>
          <a:bodyPr/>
          <a:lstStyle/>
          <a:p>
            <a:fld id="{EEC824EF-4F39-42CE-B61A-92299691A099}" type="slidenum">
              <a:rPr lang="en-IN" smtClean="0"/>
              <a:t>21</a:t>
            </a:fld>
            <a:endParaRPr lang="en-IN"/>
          </a:p>
        </p:txBody>
      </p:sp>
      <p:sp>
        <p:nvSpPr>
          <p:cNvPr id="5" name="Footer Placeholder 4">
            <a:extLst>
              <a:ext uri="{FF2B5EF4-FFF2-40B4-BE49-F238E27FC236}">
                <a16:creationId xmlns:a16="http://schemas.microsoft.com/office/drawing/2014/main" id="{2BBEC849-4C68-FA2E-6F42-9268A308006D}"/>
              </a:ext>
            </a:extLst>
          </p:cNvPr>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2372317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DE11-E39F-1ED9-9778-31045DFF67B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84ACE45-D3BA-9822-A8B7-67FADF43127A}"/>
              </a:ext>
            </a:extLst>
          </p:cNvPr>
          <p:cNvSpPr>
            <a:spLocks noGrp="1"/>
          </p:cNvSpPr>
          <p:nvPr>
            <p:ph idx="1"/>
          </p:nvPr>
        </p:nvSpPr>
        <p:spPr/>
        <p:txBody>
          <a:bodyPr>
            <a:noAutofit/>
          </a:bodyPr>
          <a:lstStyle/>
          <a:p>
            <a:pPr marL="0" marR="521335" indent="0" algn="just">
              <a:lnSpc>
                <a:spcPct val="107000"/>
              </a:lnSpc>
              <a:spcBef>
                <a:spcPts val="795"/>
              </a:spcBef>
              <a:buSzPts val="1200"/>
              <a:buNone/>
              <a:tabLst>
                <a:tab pos="367030" algn="l"/>
              </a:tabLst>
            </a:pPr>
            <a:r>
              <a:rPr lang="en-US" dirty="0">
                <a:effectLst/>
                <a:ea typeface="Times New Roman" panose="02020603050405020304" pitchFamily="18" charset="0"/>
              </a:rPr>
              <a:t>4) SHIN, Moon &amp; KIM, Byung &amp; HWANG, </a:t>
            </a:r>
            <a:r>
              <a:rPr lang="en-US" dirty="0" err="1">
                <a:effectLst/>
                <a:ea typeface="Times New Roman" panose="02020603050405020304" pitchFamily="18" charset="0"/>
              </a:rPr>
              <a:t>Seon</a:t>
            </a:r>
            <a:r>
              <a:rPr lang="en-US" dirty="0">
                <a:effectLst/>
                <a:ea typeface="Times New Roman" panose="02020603050405020304" pitchFamily="18" charset="0"/>
              </a:rPr>
              <a:t> &amp; KO, </a:t>
            </a:r>
            <a:r>
              <a:rPr lang="en-US" dirty="0" err="1">
                <a:effectLst/>
                <a:ea typeface="Times New Roman" panose="02020603050405020304" pitchFamily="18" charset="0"/>
              </a:rPr>
              <a:t>Myeong</a:t>
            </a:r>
            <a:r>
              <a:rPr lang="en-US" dirty="0">
                <a:effectLst/>
                <a:ea typeface="Times New Roman" panose="02020603050405020304" pitchFamily="18" charset="0"/>
              </a:rPr>
              <a:t>. (2016). Design and</a:t>
            </a:r>
            <a:r>
              <a:rPr lang="en-US" spc="5" dirty="0">
                <a:effectLst/>
                <a:ea typeface="Times New Roman" panose="02020603050405020304" pitchFamily="18" charset="0"/>
              </a:rPr>
              <a:t> </a:t>
            </a:r>
            <a:r>
              <a:rPr lang="en-US" dirty="0">
                <a:effectLst/>
                <a:ea typeface="Times New Roman" panose="02020603050405020304" pitchFamily="18" charset="0"/>
              </a:rPr>
              <a:t>Implementation</a:t>
            </a:r>
            <a:r>
              <a:rPr lang="en-US" spc="5" dirty="0">
                <a:effectLst/>
                <a:ea typeface="Times New Roman" panose="02020603050405020304" pitchFamily="18" charset="0"/>
              </a:rPr>
              <a:t> </a:t>
            </a:r>
            <a:r>
              <a:rPr lang="en-US" dirty="0">
                <a:effectLst/>
                <a:ea typeface="Times New Roman" panose="02020603050405020304" pitchFamily="18" charset="0"/>
              </a:rPr>
              <a:t>of</a:t>
            </a:r>
            <a:r>
              <a:rPr lang="en-US" spc="5" dirty="0">
                <a:effectLst/>
                <a:ea typeface="Times New Roman" panose="02020603050405020304" pitchFamily="18" charset="0"/>
              </a:rPr>
              <a:t> </a:t>
            </a:r>
            <a:r>
              <a:rPr lang="en-US" dirty="0">
                <a:effectLst/>
                <a:ea typeface="Times New Roman" panose="02020603050405020304" pitchFamily="18" charset="0"/>
              </a:rPr>
              <a:t>IoT-based</a:t>
            </a:r>
            <a:r>
              <a:rPr lang="en-US" spc="5" dirty="0">
                <a:effectLst/>
                <a:ea typeface="Times New Roman" panose="02020603050405020304" pitchFamily="18" charset="0"/>
              </a:rPr>
              <a:t> </a:t>
            </a:r>
            <a:r>
              <a:rPr lang="en-US" dirty="0">
                <a:effectLst/>
                <a:ea typeface="Times New Roman" panose="02020603050405020304" pitchFamily="18" charset="0"/>
              </a:rPr>
              <a:t>Intelligent</a:t>
            </a:r>
            <a:r>
              <a:rPr lang="en-US" spc="5" dirty="0">
                <a:effectLst/>
                <a:ea typeface="Times New Roman" panose="02020603050405020304" pitchFamily="18" charset="0"/>
              </a:rPr>
              <a:t> </a:t>
            </a:r>
            <a:r>
              <a:rPr lang="en-US" dirty="0">
                <a:effectLst/>
                <a:ea typeface="Times New Roman" panose="02020603050405020304" pitchFamily="18" charset="0"/>
              </a:rPr>
              <a:t>Surveillance</a:t>
            </a:r>
            <a:r>
              <a:rPr lang="en-US" spc="5" dirty="0">
                <a:effectLst/>
                <a:ea typeface="Times New Roman" panose="02020603050405020304" pitchFamily="18" charset="0"/>
              </a:rPr>
              <a:t> </a:t>
            </a:r>
            <a:r>
              <a:rPr lang="en-US" dirty="0">
                <a:effectLst/>
                <a:ea typeface="Times New Roman" panose="02020603050405020304" pitchFamily="18" charset="0"/>
              </a:rPr>
              <a:t>Robot.</a:t>
            </a:r>
            <a:r>
              <a:rPr lang="en-US" spc="5" dirty="0">
                <a:effectLst/>
                <a:ea typeface="Times New Roman" panose="02020603050405020304" pitchFamily="18" charset="0"/>
              </a:rPr>
              <a:t> </a:t>
            </a:r>
            <a:r>
              <a:rPr lang="en-US" dirty="0">
                <a:effectLst/>
                <a:ea typeface="Times New Roman" panose="02020603050405020304" pitchFamily="18" charset="0"/>
              </a:rPr>
              <a:t>Studies</a:t>
            </a:r>
            <a:r>
              <a:rPr lang="en-US" spc="5" dirty="0">
                <a:effectLst/>
                <a:ea typeface="Times New Roman" panose="02020603050405020304" pitchFamily="18" charset="0"/>
              </a:rPr>
              <a:t> </a:t>
            </a:r>
            <a:r>
              <a:rPr lang="en-US" dirty="0">
                <a:effectLst/>
                <a:ea typeface="Times New Roman" panose="02020603050405020304" pitchFamily="18" charset="0"/>
              </a:rPr>
              <a:t>in</a:t>
            </a:r>
            <a:r>
              <a:rPr lang="en-US" spc="5" dirty="0">
                <a:effectLst/>
                <a:ea typeface="Times New Roman" panose="02020603050405020304" pitchFamily="18" charset="0"/>
              </a:rPr>
              <a:t> </a:t>
            </a:r>
            <a:r>
              <a:rPr lang="en-US" dirty="0">
                <a:effectLst/>
                <a:ea typeface="Times New Roman" panose="02020603050405020304" pitchFamily="18" charset="0"/>
              </a:rPr>
              <a:t>Informatics</a:t>
            </a:r>
            <a:r>
              <a:rPr lang="en-US" spc="5" dirty="0">
                <a:effectLst/>
                <a:ea typeface="Times New Roman" panose="02020603050405020304" pitchFamily="18" charset="0"/>
              </a:rPr>
              <a:t> </a:t>
            </a:r>
            <a:r>
              <a:rPr lang="en-US" dirty="0">
                <a:effectLst/>
                <a:ea typeface="Times New Roman" panose="02020603050405020304" pitchFamily="18" charset="0"/>
              </a:rPr>
              <a:t>and</a:t>
            </a:r>
            <a:r>
              <a:rPr lang="en-US" spc="5" dirty="0">
                <a:effectLst/>
                <a:ea typeface="Times New Roman" panose="02020603050405020304" pitchFamily="18" charset="0"/>
              </a:rPr>
              <a:t> </a:t>
            </a:r>
            <a:r>
              <a:rPr lang="en-US" dirty="0">
                <a:effectLst/>
                <a:ea typeface="Times New Roman" panose="02020603050405020304" pitchFamily="18" charset="0"/>
              </a:rPr>
              <a:t>Control.</a:t>
            </a:r>
            <a:r>
              <a:rPr lang="en-US" spc="-5" dirty="0">
                <a:effectLst/>
                <a:ea typeface="Times New Roman" panose="02020603050405020304" pitchFamily="18" charset="0"/>
              </a:rPr>
              <a:t> </a:t>
            </a:r>
            <a:r>
              <a:rPr lang="en-US" dirty="0">
                <a:effectLst/>
                <a:ea typeface="Times New Roman" panose="02020603050405020304" pitchFamily="18" charset="0"/>
              </a:rPr>
              <a:t>25. 10.24846/v25i4y201603.</a:t>
            </a:r>
            <a:endParaRPr lang="en-IN" dirty="0">
              <a:effectLst/>
              <a:ea typeface="Times New Roman" panose="02020603050405020304" pitchFamily="18" charset="0"/>
            </a:endParaRPr>
          </a:p>
          <a:p>
            <a:pPr marL="0" marR="518795" indent="0" algn="just">
              <a:lnSpc>
                <a:spcPct val="107000"/>
              </a:lnSpc>
              <a:spcBef>
                <a:spcPts val="800"/>
              </a:spcBef>
              <a:buSzPts val="1200"/>
              <a:buNone/>
              <a:tabLst>
                <a:tab pos="367030" algn="l"/>
              </a:tabLst>
            </a:pPr>
            <a:r>
              <a:rPr lang="en-US" dirty="0">
                <a:effectLst/>
                <a:ea typeface="Times New Roman" panose="02020603050405020304" pitchFamily="18" charset="0"/>
              </a:rPr>
              <a:t>5) </a:t>
            </a:r>
            <a:r>
              <a:rPr lang="en-US" dirty="0" err="1">
                <a:effectLst/>
                <a:ea typeface="Times New Roman" panose="02020603050405020304" pitchFamily="18" charset="0"/>
              </a:rPr>
              <a:t>Ashokkumar</a:t>
            </a:r>
            <a:r>
              <a:rPr lang="en-US" dirty="0">
                <a:effectLst/>
                <a:ea typeface="Times New Roman" panose="02020603050405020304" pitchFamily="18" charset="0"/>
              </a:rPr>
              <a:t>, M &amp; T., </a:t>
            </a:r>
            <a:r>
              <a:rPr lang="en-US" dirty="0" err="1">
                <a:effectLst/>
                <a:ea typeface="Times New Roman" panose="02020603050405020304" pitchFamily="18" charset="0"/>
              </a:rPr>
              <a:t>Thangavelu</a:t>
            </a:r>
            <a:r>
              <a:rPr lang="en-US" dirty="0">
                <a:effectLst/>
                <a:ea typeface="Times New Roman" panose="02020603050405020304" pitchFamily="18" charset="0"/>
              </a:rPr>
              <a:t>. (2018). Integrated IOT based design and Android</a:t>
            </a:r>
            <a:r>
              <a:rPr lang="en-US" spc="5" dirty="0">
                <a:effectLst/>
                <a:ea typeface="Times New Roman" panose="02020603050405020304" pitchFamily="18" charset="0"/>
              </a:rPr>
              <a:t> </a:t>
            </a:r>
            <a:r>
              <a:rPr lang="en-US" dirty="0">
                <a:effectLst/>
                <a:ea typeface="Times New Roman" panose="02020603050405020304" pitchFamily="18" charset="0"/>
              </a:rPr>
              <a:t>operated</a:t>
            </a:r>
            <a:r>
              <a:rPr lang="en-US" spc="5" dirty="0">
                <a:effectLst/>
                <a:ea typeface="Times New Roman" panose="02020603050405020304" pitchFamily="18" charset="0"/>
              </a:rPr>
              <a:t> </a:t>
            </a:r>
            <a:r>
              <a:rPr lang="en-US" dirty="0">
                <a:effectLst/>
                <a:ea typeface="Times New Roman" panose="02020603050405020304" pitchFamily="18" charset="0"/>
              </a:rPr>
              <a:t>Multi-purpose</a:t>
            </a:r>
            <a:r>
              <a:rPr lang="en-US" spc="5" dirty="0">
                <a:effectLst/>
                <a:ea typeface="Times New Roman" panose="02020603050405020304" pitchFamily="18" charset="0"/>
              </a:rPr>
              <a:t> </a:t>
            </a:r>
            <a:r>
              <a:rPr lang="en-US" dirty="0">
                <a:effectLst/>
                <a:ea typeface="Times New Roman" panose="02020603050405020304" pitchFamily="18" charset="0"/>
              </a:rPr>
              <a:t>Field</a:t>
            </a:r>
            <a:r>
              <a:rPr lang="en-US" spc="5" dirty="0">
                <a:effectLst/>
                <a:ea typeface="Times New Roman" panose="02020603050405020304" pitchFamily="18" charset="0"/>
              </a:rPr>
              <a:t> </a:t>
            </a:r>
            <a:r>
              <a:rPr lang="en-US" dirty="0">
                <a:effectLst/>
                <a:ea typeface="Times New Roman" panose="02020603050405020304" pitchFamily="18" charset="0"/>
              </a:rPr>
              <a:t>Surveillance</a:t>
            </a:r>
            <a:r>
              <a:rPr lang="en-US" spc="5" dirty="0">
                <a:effectLst/>
                <a:ea typeface="Times New Roman" panose="02020603050405020304" pitchFamily="18" charset="0"/>
              </a:rPr>
              <a:t> </a:t>
            </a:r>
            <a:r>
              <a:rPr lang="en-US" dirty="0">
                <a:effectLst/>
                <a:ea typeface="Times New Roman" panose="02020603050405020304" pitchFamily="18" charset="0"/>
              </a:rPr>
              <a:t>Robot</a:t>
            </a:r>
            <a:r>
              <a:rPr lang="en-US" spc="5" dirty="0">
                <a:effectLst/>
                <a:ea typeface="Times New Roman" panose="02020603050405020304" pitchFamily="18" charset="0"/>
              </a:rPr>
              <a:t> </a:t>
            </a:r>
            <a:r>
              <a:rPr lang="en-US" dirty="0">
                <a:effectLst/>
                <a:ea typeface="Times New Roman" panose="02020603050405020304" pitchFamily="18" charset="0"/>
              </a:rPr>
              <a:t>for</a:t>
            </a:r>
            <a:r>
              <a:rPr lang="en-US" spc="5" dirty="0">
                <a:effectLst/>
                <a:ea typeface="Times New Roman" panose="02020603050405020304" pitchFamily="18" charset="0"/>
              </a:rPr>
              <a:t> </a:t>
            </a:r>
            <a:r>
              <a:rPr lang="en-US" dirty="0">
                <a:effectLst/>
                <a:ea typeface="Times New Roman" panose="02020603050405020304" pitchFamily="18" charset="0"/>
              </a:rPr>
              <a:t>Military</a:t>
            </a:r>
            <a:r>
              <a:rPr lang="en-US" spc="5" dirty="0">
                <a:effectLst/>
                <a:ea typeface="Times New Roman" panose="02020603050405020304" pitchFamily="18" charset="0"/>
              </a:rPr>
              <a:t> </a:t>
            </a:r>
            <a:r>
              <a:rPr lang="en-US" dirty="0">
                <a:effectLst/>
                <a:ea typeface="Times New Roman" panose="02020603050405020304" pitchFamily="18" charset="0"/>
              </a:rPr>
              <a:t>Use.</a:t>
            </a:r>
            <a:r>
              <a:rPr lang="en-US" spc="5" dirty="0">
                <a:effectLst/>
                <a:ea typeface="Times New Roman" panose="02020603050405020304" pitchFamily="18" charset="0"/>
              </a:rPr>
              <a:t> </a:t>
            </a:r>
            <a:r>
              <a:rPr lang="en-US" dirty="0">
                <a:effectLst/>
                <a:ea typeface="Times New Roman" panose="02020603050405020304" pitchFamily="18" charset="0"/>
              </a:rPr>
              <a:t>10.2991/</a:t>
            </a:r>
            <a:r>
              <a:rPr lang="en-US" dirty="0" err="1">
                <a:effectLst/>
                <a:ea typeface="Times New Roman" panose="02020603050405020304" pitchFamily="18" charset="0"/>
              </a:rPr>
              <a:t>pecteam</a:t>
            </a:r>
            <a:r>
              <a:rPr lang="en-US" dirty="0">
                <a:effectLst/>
                <a:ea typeface="Times New Roman" panose="02020603050405020304" pitchFamily="18" charset="0"/>
              </a:rPr>
              <a:t>-</a:t>
            </a:r>
            <a:r>
              <a:rPr lang="en-US" spc="5" dirty="0">
                <a:effectLst/>
                <a:ea typeface="Times New Roman" panose="02020603050405020304" pitchFamily="18" charset="0"/>
              </a:rPr>
              <a:t> </a:t>
            </a:r>
            <a:r>
              <a:rPr lang="en-US" dirty="0">
                <a:effectLst/>
                <a:ea typeface="Times New Roman" panose="02020603050405020304" pitchFamily="18" charset="0"/>
              </a:rPr>
              <a:t>18.2018.42.</a:t>
            </a:r>
            <a:endParaRPr lang="en-IN" dirty="0">
              <a:effectLst/>
              <a:ea typeface="Times New Roman" panose="02020603050405020304" pitchFamily="18" charset="0"/>
            </a:endParaRPr>
          </a:p>
          <a:p>
            <a:pPr marL="0" indent="0" algn="just">
              <a:buNone/>
            </a:pPr>
            <a:r>
              <a:rPr lang="en-US" dirty="0">
                <a:effectLst/>
                <a:ea typeface="Times New Roman" panose="02020603050405020304" pitchFamily="18" charset="0"/>
              </a:rPr>
              <a:t>6) Nayyar, Anand &amp; Puri, Vikram &amp; Nhu, Nguyen &amp; Le, </a:t>
            </a:r>
            <a:r>
              <a:rPr lang="en-US" dirty="0" err="1">
                <a:effectLst/>
                <a:ea typeface="Times New Roman" panose="02020603050405020304" pitchFamily="18" charset="0"/>
              </a:rPr>
              <a:t>Dac-Nhuong</a:t>
            </a:r>
            <a:r>
              <a:rPr lang="en-US" dirty="0">
                <a:effectLst/>
                <a:ea typeface="Times New Roman" panose="02020603050405020304" pitchFamily="18" charset="0"/>
              </a:rPr>
              <a:t>. (2018). Smart</a:t>
            </a:r>
            <a:r>
              <a:rPr lang="en-US" spc="5" dirty="0">
                <a:effectLst/>
                <a:ea typeface="Times New Roman" panose="02020603050405020304" pitchFamily="18" charset="0"/>
              </a:rPr>
              <a:t> </a:t>
            </a:r>
            <a:r>
              <a:rPr lang="en-US" dirty="0">
                <a:effectLst/>
                <a:ea typeface="Times New Roman" panose="02020603050405020304" pitchFamily="18" charset="0"/>
              </a:rPr>
              <a:t>Surveillance</a:t>
            </a:r>
            <a:r>
              <a:rPr lang="en-US" spc="5" dirty="0">
                <a:effectLst/>
                <a:ea typeface="Times New Roman" panose="02020603050405020304" pitchFamily="18" charset="0"/>
              </a:rPr>
              <a:t> </a:t>
            </a:r>
            <a:r>
              <a:rPr lang="en-US" dirty="0">
                <a:effectLst/>
                <a:ea typeface="Times New Roman" panose="02020603050405020304" pitchFamily="18" charset="0"/>
              </a:rPr>
              <a:t>Robot</a:t>
            </a:r>
            <a:r>
              <a:rPr lang="en-US" spc="5" dirty="0">
                <a:effectLst/>
                <a:ea typeface="Times New Roman" panose="02020603050405020304" pitchFamily="18" charset="0"/>
              </a:rPr>
              <a:t> </a:t>
            </a:r>
            <a:r>
              <a:rPr lang="en-US" dirty="0">
                <a:effectLst/>
                <a:ea typeface="Times New Roman" panose="02020603050405020304" pitchFamily="18" charset="0"/>
              </a:rPr>
              <a:t>for</a:t>
            </a:r>
            <a:r>
              <a:rPr lang="en-US" spc="5" dirty="0">
                <a:effectLst/>
                <a:ea typeface="Times New Roman" panose="02020603050405020304" pitchFamily="18" charset="0"/>
              </a:rPr>
              <a:t> </a:t>
            </a:r>
            <a:r>
              <a:rPr lang="en-US" dirty="0">
                <a:effectLst/>
                <a:ea typeface="Times New Roman" panose="02020603050405020304" pitchFamily="18" charset="0"/>
              </a:rPr>
              <a:t>Real-Time</a:t>
            </a:r>
            <a:r>
              <a:rPr lang="en-US" spc="5" dirty="0">
                <a:effectLst/>
                <a:ea typeface="Times New Roman" panose="02020603050405020304" pitchFamily="18" charset="0"/>
              </a:rPr>
              <a:t> </a:t>
            </a:r>
            <a:r>
              <a:rPr lang="en-US" dirty="0">
                <a:effectLst/>
                <a:ea typeface="Times New Roman" panose="02020603050405020304" pitchFamily="18" charset="0"/>
              </a:rPr>
              <a:t>Monitoring</a:t>
            </a:r>
            <a:r>
              <a:rPr lang="en-US" spc="5" dirty="0">
                <a:effectLst/>
                <a:ea typeface="Times New Roman" panose="02020603050405020304" pitchFamily="18" charset="0"/>
              </a:rPr>
              <a:t> </a:t>
            </a:r>
            <a:r>
              <a:rPr lang="en-US" dirty="0">
                <a:effectLst/>
                <a:ea typeface="Times New Roman" panose="02020603050405020304" pitchFamily="18" charset="0"/>
              </a:rPr>
              <a:t>and</a:t>
            </a:r>
            <a:r>
              <a:rPr lang="en-US" spc="5" dirty="0">
                <a:effectLst/>
                <a:ea typeface="Times New Roman" panose="02020603050405020304" pitchFamily="18" charset="0"/>
              </a:rPr>
              <a:t> </a:t>
            </a:r>
            <a:r>
              <a:rPr lang="en-US" dirty="0">
                <a:effectLst/>
                <a:ea typeface="Times New Roman" panose="02020603050405020304" pitchFamily="18" charset="0"/>
              </a:rPr>
              <a:t>Control</a:t>
            </a:r>
            <a:r>
              <a:rPr lang="en-US" spc="5" dirty="0">
                <a:effectLst/>
                <a:ea typeface="Times New Roman" panose="02020603050405020304" pitchFamily="18" charset="0"/>
              </a:rPr>
              <a:t> </a:t>
            </a:r>
            <a:r>
              <a:rPr lang="en-US" dirty="0">
                <a:effectLst/>
                <a:ea typeface="Times New Roman" panose="02020603050405020304" pitchFamily="18" charset="0"/>
              </a:rPr>
              <a:t>System</a:t>
            </a:r>
            <a:r>
              <a:rPr lang="en-US" spc="5" dirty="0">
                <a:effectLst/>
                <a:ea typeface="Times New Roman" panose="02020603050405020304" pitchFamily="18" charset="0"/>
              </a:rPr>
              <a:t> </a:t>
            </a:r>
            <a:r>
              <a:rPr lang="en-US" dirty="0">
                <a:effectLst/>
                <a:ea typeface="Times New Roman" panose="02020603050405020304" pitchFamily="18" charset="0"/>
              </a:rPr>
              <a:t>in</a:t>
            </a:r>
            <a:r>
              <a:rPr lang="en-US" spc="5" dirty="0">
                <a:effectLst/>
                <a:ea typeface="Times New Roman" panose="02020603050405020304" pitchFamily="18" charset="0"/>
              </a:rPr>
              <a:t> </a:t>
            </a:r>
            <a:r>
              <a:rPr lang="en-US" dirty="0">
                <a:effectLst/>
                <a:ea typeface="Times New Roman" panose="02020603050405020304" pitchFamily="18" charset="0"/>
              </a:rPr>
              <a:t>Environment</a:t>
            </a:r>
            <a:r>
              <a:rPr lang="en-US" spc="5" dirty="0">
                <a:effectLst/>
                <a:ea typeface="Times New Roman" panose="02020603050405020304" pitchFamily="18" charset="0"/>
              </a:rPr>
              <a:t> </a:t>
            </a:r>
            <a:r>
              <a:rPr lang="en-US" dirty="0">
                <a:effectLst/>
                <a:ea typeface="Times New Roman" panose="02020603050405020304" pitchFamily="18" charset="0"/>
              </a:rPr>
              <a:t>and</a:t>
            </a:r>
            <a:r>
              <a:rPr lang="en-US" spc="5" dirty="0">
                <a:effectLst/>
                <a:ea typeface="Times New Roman" panose="02020603050405020304" pitchFamily="18" charset="0"/>
              </a:rPr>
              <a:t> </a:t>
            </a:r>
            <a:r>
              <a:rPr lang="en-US" dirty="0">
                <a:effectLst/>
                <a:ea typeface="Times New Roman" panose="02020603050405020304" pitchFamily="18" charset="0"/>
              </a:rPr>
              <a:t>Industrial</a:t>
            </a:r>
            <a:r>
              <a:rPr lang="en-US" spc="5" dirty="0">
                <a:effectLst/>
                <a:ea typeface="Times New Roman" panose="02020603050405020304" pitchFamily="18" charset="0"/>
              </a:rPr>
              <a:t> </a:t>
            </a:r>
            <a:r>
              <a:rPr lang="en-US" dirty="0">
                <a:effectLst/>
                <a:ea typeface="Times New Roman" panose="02020603050405020304" pitchFamily="18" charset="0"/>
              </a:rPr>
              <a:t>Applications. 10.1007/978-981-10-7512-4_23</a:t>
            </a:r>
          </a:p>
          <a:p>
            <a:endParaRPr lang="en-IN" dirty="0"/>
          </a:p>
        </p:txBody>
      </p:sp>
      <p:sp>
        <p:nvSpPr>
          <p:cNvPr id="4" name="Slide Number Placeholder 3">
            <a:extLst>
              <a:ext uri="{FF2B5EF4-FFF2-40B4-BE49-F238E27FC236}">
                <a16:creationId xmlns:a16="http://schemas.microsoft.com/office/drawing/2014/main" id="{534D78B1-C705-E708-11EA-982D0086AFEA}"/>
              </a:ext>
            </a:extLst>
          </p:cNvPr>
          <p:cNvSpPr>
            <a:spLocks noGrp="1"/>
          </p:cNvSpPr>
          <p:nvPr>
            <p:ph type="sldNum" sz="quarter" idx="12"/>
          </p:nvPr>
        </p:nvSpPr>
        <p:spPr/>
        <p:txBody>
          <a:bodyPr/>
          <a:lstStyle/>
          <a:p>
            <a:fld id="{EEC824EF-4F39-42CE-B61A-92299691A099}" type="slidenum">
              <a:rPr lang="en-IN" smtClean="0"/>
              <a:t>22</a:t>
            </a:fld>
            <a:endParaRPr lang="en-IN"/>
          </a:p>
        </p:txBody>
      </p:sp>
      <p:sp>
        <p:nvSpPr>
          <p:cNvPr id="5" name="Footer Placeholder 4">
            <a:extLst>
              <a:ext uri="{FF2B5EF4-FFF2-40B4-BE49-F238E27FC236}">
                <a16:creationId xmlns:a16="http://schemas.microsoft.com/office/drawing/2014/main" id="{800158EC-241B-77E9-19AD-92BA8F6D7953}"/>
              </a:ext>
            </a:extLst>
          </p:cNvPr>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1083800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11ED-F7F1-EE16-A06A-5BC8E081F8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B0D529-3FDD-9290-E0BF-37A3F4C7676A}"/>
              </a:ext>
            </a:extLst>
          </p:cNvPr>
          <p:cNvSpPr>
            <a:spLocks noGrp="1"/>
          </p:cNvSpPr>
          <p:nvPr>
            <p:ph idx="1"/>
          </p:nvPr>
        </p:nvSpPr>
        <p:spPr/>
        <p:txBody>
          <a:bodyPr>
            <a:noAutofit/>
          </a:bodyPr>
          <a:lstStyle/>
          <a:p>
            <a:pPr marL="0" marR="520700" indent="0" algn="just">
              <a:lnSpc>
                <a:spcPct val="107000"/>
              </a:lnSpc>
              <a:spcBef>
                <a:spcPts val="795"/>
              </a:spcBef>
              <a:buSzPts val="1200"/>
              <a:buNone/>
              <a:tabLst>
                <a:tab pos="340995" algn="l"/>
              </a:tabLst>
            </a:pPr>
            <a:r>
              <a:rPr lang="en-US" dirty="0">
                <a:ea typeface="Times New Roman" panose="02020603050405020304" pitchFamily="18" charset="0"/>
              </a:rPr>
              <a:t>7</a:t>
            </a:r>
            <a:r>
              <a:rPr lang="en-US" dirty="0">
                <a:effectLst/>
                <a:ea typeface="Times New Roman" panose="02020603050405020304" pitchFamily="18" charset="0"/>
              </a:rPr>
              <a:t>) R,</a:t>
            </a:r>
            <a:r>
              <a:rPr lang="en-US" spc="-20" dirty="0">
                <a:effectLst/>
                <a:ea typeface="Times New Roman" panose="02020603050405020304" pitchFamily="18" charset="0"/>
              </a:rPr>
              <a:t> </a:t>
            </a:r>
            <a:r>
              <a:rPr lang="en-US" dirty="0">
                <a:effectLst/>
                <a:ea typeface="Times New Roman" panose="02020603050405020304" pitchFamily="18" charset="0"/>
              </a:rPr>
              <a:t>Harshitha</a:t>
            </a:r>
            <a:r>
              <a:rPr lang="en-US" spc="-15" dirty="0">
                <a:effectLst/>
                <a:ea typeface="Times New Roman" panose="02020603050405020304" pitchFamily="18" charset="0"/>
              </a:rPr>
              <a:t> </a:t>
            </a:r>
            <a:r>
              <a:rPr lang="en-US" dirty="0">
                <a:effectLst/>
                <a:ea typeface="Times New Roman" panose="02020603050405020304" pitchFamily="18" charset="0"/>
              </a:rPr>
              <a:t>&amp;</a:t>
            </a:r>
            <a:r>
              <a:rPr lang="en-US" spc="-15" dirty="0">
                <a:effectLst/>
                <a:ea typeface="Times New Roman" panose="02020603050405020304" pitchFamily="18" charset="0"/>
              </a:rPr>
              <a:t> </a:t>
            </a:r>
            <a:r>
              <a:rPr lang="en-US" dirty="0">
                <a:effectLst/>
                <a:ea typeface="Times New Roman" panose="02020603050405020304" pitchFamily="18" charset="0"/>
              </a:rPr>
              <a:t>Hussain,</a:t>
            </a:r>
            <a:r>
              <a:rPr lang="en-US" spc="-10" dirty="0">
                <a:effectLst/>
                <a:ea typeface="Times New Roman" panose="02020603050405020304" pitchFamily="18" charset="0"/>
              </a:rPr>
              <a:t> </a:t>
            </a:r>
            <a:r>
              <a:rPr lang="en-US" dirty="0">
                <a:effectLst/>
                <a:ea typeface="Times New Roman" panose="02020603050405020304" pitchFamily="18" charset="0"/>
              </a:rPr>
              <a:t>Muhammad.</a:t>
            </a:r>
            <a:r>
              <a:rPr lang="en-US" spc="-20" dirty="0">
                <a:effectLst/>
                <a:ea typeface="Times New Roman" panose="02020603050405020304" pitchFamily="18" charset="0"/>
              </a:rPr>
              <a:t> </a:t>
            </a:r>
            <a:r>
              <a:rPr lang="en-US" dirty="0">
                <a:effectLst/>
                <a:ea typeface="Times New Roman" panose="02020603050405020304" pitchFamily="18" charset="0"/>
              </a:rPr>
              <a:t>(2018). Surveillance</a:t>
            </a:r>
            <a:r>
              <a:rPr lang="en-US" spc="-25" dirty="0">
                <a:effectLst/>
                <a:ea typeface="Times New Roman" panose="02020603050405020304" pitchFamily="18" charset="0"/>
              </a:rPr>
              <a:t> </a:t>
            </a:r>
            <a:r>
              <a:rPr lang="en-US" dirty="0">
                <a:effectLst/>
                <a:ea typeface="Times New Roman" panose="02020603050405020304" pitchFamily="18" charset="0"/>
              </a:rPr>
              <a:t>Robot</a:t>
            </a:r>
            <a:r>
              <a:rPr lang="en-US" spc="-10" dirty="0">
                <a:effectLst/>
                <a:ea typeface="Times New Roman" panose="02020603050405020304" pitchFamily="18" charset="0"/>
              </a:rPr>
              <a:t> </a:t>
            </a:r>
            <a:r>
              <a:rPr lang="en-US" dirty="0">
                <a:effectLst/>
                <a:ea typeface="Times New Roman" panose="02020603050405020304" pitchFamily="18" charset="0"/>
              </a:rPr>
              <a:t>Using</a:t>
            </a:r>
            <a:r>
              <a:rPr lang="en-US" spc="-20" dirty="0">
                <a:effectLst/>
                <a:ea typeface="Times New Roman" panose="02020603050405020304" pitchFamily="18" charset="0"/>
              </a:rPr>
              <a:t> </a:t>
            </a:r>
            <a:r>
              <a:rPr lang="en-US" dirty="0">
                <a:effectLst/>
                <a:ea typeface="Times New Roman" panose="02020603050405020304" pitchFamily="18" charset="0"/>
              </a:rPr>
              <a:t>Raspberry</a:t>
            </a:r>
            <a:r>
              <a:rPr lang="en-US" spc="-5" dirty="0">
                <a:effectLst/>
                <a:ea typeface="Times New Roman" panose="02020603050405020304" pitchFamily="18" charset="0"/>
              </a:rPr>
              <a:t> </a:t>
            </a:r>
            <a:r>
              <a:rPr lang="en-US" dirty="0">
                <a:effectLst/>
                <a:ea typeface="Times New Roman" panose="02020603050405020304" pitchFamily="18" charset="0"/>
              </a:rPr>
              <a:t>Pi</a:t>
            </a:r>
            <a:r>
              <a:rPr lang="en-US" spc="-15" dirty="0">
                <a:effectLst/>
                <a:ea typeface="Times New Roman" panose="02020603050405020304" pitchFamily="18" charset="0"/>
              </a:rPr>
              <a:t> </a:t>
            </a:r>
            <a:r>
              <a:rPr lang="en-US" dirty="0">
                <a:effectLst/>
                <a:ea typeface="Times New Roman" panose="02020603050405020304" pitchFamily="18" charset="0"/>
              </a:rPr>
              <a:t>and</a:t>
            </a:r>
            <a:r>
              <a:rPr lang="en-US" spc="-285" dirty="0">
                <a:effectLst/>
                <a:ea typeface="Times New Roman" panose="02020603050405020304" pitchFamily="18" charset="0"/>
              </a:rPr>
              <a:t> </a:t>
            </a:r>
            <a:r>
              <a:rPr lang="en-US" dirty="0">
                <a:effectLst/>
                <a:ea typeface="Times New Roman" panose="02020603050405020304" pitchFamily="18" charset="0"/>
              </a:rPr>
              <a:t>IoT.</a:t>
            </a:r>
            <a:r>
              <a:rPr lang="en-US" spc="-5" dirty="0">
                <a:effectLst/>
                <a:ea typeface="Times New Roman" panose="02020603050405020304" pitchFamily="18" charset="0"/>
              </a:rPr>
              <a:t> </a:t>
            </a:r>
            <a:r>
              <a:rPr lang="en-US" dirty="0">
                <a:effectLst/>
                <a:ea typeface="Times New Roman" panose="02020603050405020304" pitchFamily="18" charset="0"/>
              </a:rPr>
              <a:t>46-51. 10.1109/ICDI3C.2018.00018.</a:t>
            </a:r>
            <a:endParaRPr lang="en-IN" dirty="0">
              <a:effectLst/>
              <a:ea typeface="Times New Roman" panose="02020603050405020304" pitchFamily="18" charset="0"/>
            </a:endParaRPr>
          </a:p>
          <a:p>
            <a:pPr marL="0" marR="521335" indent="0" algn="just">
              <a:lnSpc>
                <a:spcPct val="107000"/>
              </a:lnSpc>
              <a:spcBef>
                <a:spcPts val="800"/>
              </a:spcBef>
              <a:buSzPts val="1200"/>
              <a:buNone/>
              <a:tabLst>
                <a:tab pos="348615" algn="l"/>
              </a:tabLst>
            </a:pPr>
            <a:r>
              <a:rPr lang="en-US" dirty="0">
                <a:ea typeface="Times New Roman" panose="02020603050405020304" pitchFamily="18" charset="0"/>
              </a:rPr>
              <a:t>8</a:t>
            </a:r>
            <a:r>
              <a:rPr lang="en-US" dirty="0">
                <a:effectLst/>
                <a:ea typeface="Times New Roman" panose="02020603050405020304" pitchFamily="18" charset="0"/>
              </a:rPr>
              <a:t>) Rashid, Md </a:t>
            </a:r>
            <a:r>
              <a:rPr lang="en-US" dirty="0" err="1">
                <a:effectLst/>
                <a:ea typeface="Times New Roman" panose="02020603050405020304" pitchFamily="18" charset="0"/>
              </a:rPr>
              <a:t>Tahmid</a:t>
            </a:r>
            <a:r>
              <a:rPr lang="en-US" dirty="0">
                <a:effectLst/>
                <a:ea typeface="Times New Roman" panose="02020603050405020304" pitchFamily="18" charset="0"/>
              </a:rPr>
              <a:t> &amp; Chowdhury, </a:t>
            </a:r>
            <a:r>
              <a:rPr lang="en-US" dirty="0" err="1">
                <a:effectLst/>
                <a:ea typeface="Times New Roman" panose="02020603050405020304" pitchFamily="18" charset="0"/>
              </a:rPr>
              <a:t>Pritom</a:t>
            </a:r>
            <a:r>
              <a:rPr lang="en-US" dirty="0">
                <a:effectLst/>
                <a:ea typeface="Times New Roman" panose="02020603050405020304" pitchFamily="18" charset="0"/>
              </a:rPr>
              <a:t> &amp; </a:t>
            </a:r>
            <a:r>
              <a:rPr lang="en-US" dirty="0" err="1">
                <a:effectLst/>
                <a:ea typeface="Times New Roman" panose="02020603050405020304" pitchFamily="18" charset="0"/>
              </a:rPr>
              <a:t>Rhaman</a:t>
            </a:r>
            <a:r>
              <a:rPr lang="en-US" dirty="0">
                <a:effectLst/>
                <a:ea typeface="Times New Roman" panose="02020603050405020304" pitchFamily="18" charset="0"/>
              </a:rPr>
              <a:t>, Md. </a:t>
            </a:r>
            <a:r>
              <a:rPr lang="en-US" dirty="0" err="1">
                <a:effectLst/>
                <a:ea typeface="Times New Roman" panose="02020603050405020304" pitchFamily="18" charset="0"/>
              </a:rPr>
              <a:t>Khalilur</a:t>
            </a:r>
            <a:r>
              <a:rPr lang="en-US" dirty="0">
                <a:effectLst/>
                <a:ea typeface="Times New Roman" panose="02020603050405020304" pitchFamily="18" charset="0"/>
              </a:rPr>
              <a:t>. (2015). Espionage:</a:t>
            </a:r>
            <a:r>
              <a:rPr lang="en-US" spc="5" dirty="0">
                <a:effectLst/>
                <a:ea typeface="Times New Roman" panose="02020603050405020304" pitchFamily="18" charset="0"/>
              </a:rPr>
              <a:t> </a:t>
            </a:r>
            <a:r>
              <a:rPr lang="en-US" dirty="0">
                <a:effectLst/>
                <a:ea typeface="Times New Roman" panose="02020603050405020304" pitchFamily="18" charset="0"/>
              </a:rPr>
              <a:t>A</a:t>
            </a:r>
            <a:r>
              <a:rPr lang="en-US" spc="5" dirty="0">
                <a:effectLst/>
                <a:ea typeface="Times New Roman" panose="02020603050405020304" pitchFamily="18" charset="0"/>
              </a:rPr>
              <a:t> </a:t>
            </a:r>
            <a:r>
              <a:rPr lang="en-US" dirty="0">
                <a:effectLst/>
                <a:ea typeface="Times New Roman" panose="02020603050405020304" pitchFamily="18" charset="0"/>
              </a:rPr>
              <a:t>voice</a:t>
            </a:r>
            <a:r>
              <a:rPr lang="en-US" spc="5" dirty="0">
                <a:effectLst/>
                <a:ea typeface="Times New Roman" panose="02020603050405020304" pitchFamily="18" charset="0"/>
              </a:rPr>
              <a:t> </a:t>
            </a:r>
            <a:r>
              <a:rPr lang="en-US" dirty="0">
                <a:effectLst/>
                <a:ea typeface="Times New Roman" panose="02020603050405020304" pitchFamily="18" charset="0"/>
              </a:rPr>
              <a:t>guided</a:t>
            </a:r>
            <a:r>
              <a:rPr lang="en-US" spc="5" dirty="0">
                <a:effectLst/>
                <a:ea typeface="Times New Roman" panose="02020603050405020304" pitchFamily="18" charset="0"/>
              </a:rPr>
              <a:t> </a:t>
            </a:r>
            <a:r>
              <a:rPr lang="en-US" dirty="0">
                <a:effectLst/>
                <a:ea typeface="Times New Roman" panose="02020603050405020304" pitchFamily="18" charset="0"/>
              </a:rPr>
              <a:t>surveillance</a:t>
            </a:r>
            <a:r>
              <a:rPr lang="en-US" spc="5" dirty="0">
                <a:effectLst/>
                <a:ea typeface="Times New Roman" panose="02020603050405020304" pitchFamily="18" charset="0"/>
              </a:rPr>
              <a:t> </a:t>
            </a:r>
            <a:r>
              <a:rPr lang="en-US" dirty="0">
                <a:effectLst/>
                <a:ea typeface="Times New Roman" panose="02020603050405020304" pitchFamily="18" charset="0"/>
              </a:rPr>
              <a:t>robot</a:t>
            </a:r>
            <a:r>
              <a:rPr lang="en-US" spc="5" dirty="0">
                <a:effectLst/>
                <a:ea typeface="Times New Roman" panose="02020603050405020304" pitchFamily="18" charset="0"/>
              </a:rPr>
              <a:t> </a:t>
            </a:r>
            <a:r>
              <a:rPr lang="en-US" dirty="0">
                <a:effectLst/>
                <a:ea typeface="Times New Roman" panose="02020603050405020304" pitchFamily="18" charset="0"/>
              </a:rPr>
              <a:t>with</a:t>
            </a:r>
            <a:r>
              <a:rPr lang="en-US" spc="5" dirty="0">
                <a:effectLst/>
                <a:ea typeface="Times New Roman" panose="02020603050405020304" pitchFamily="18" charset="0"/>
              </a:rPr>
              <a:t> </a:t>
            </a:r>
            <a:r>
              <a:rPr lang="en-US" dirty="0">
                <a:effectLst/>
                <a:ea typeface="Times New Roman" panose="02020603050405020304" pitchFamily="18" charset="0"/>
              </a:rPr>
              <a:t>DTMF</a:t>
            </a:r>
            <a:r>
              <a:rPr lang="en-US" spc="5" dirty="0">
                <a:effectLst/>
                <a:ea typeface="Times New Roman" panose="02020603050405020304" pitchFamily="18" charset="0"/>
              </a:rPr>
              <a:t> </a:t>
            </a:r>
            <a:r>
              <a:rPr lang="en-US" dirty="0">
                <a:effectLst/>
                <a:ea typeface="Times New Roman" panose="02020603050405020304" pitchFamily="18" charset="0"/>
              </a:rPr>
              <a:t>control</a:t>
            </a:r>
            <a:r>
              <a:rPr lang="en-US" spc="5" dirty="0">
                <a:effectLst/>
                <a:ea typeface="Times New Roman" panose="02020603050405020304" pitchFamily="18" charset="0"/>
              </a:rPr>
              <a:t> </a:t>
            </a:r>
            <a:r>
              <a:rPr lang="en-US" dirty="0">
                <a:effectLst/>
                <a:ea typeface="Times New Roman" panose="02020603050405020304" pitchFamily="18" charset="0"/>
              </a:rPr>
              <a:t>and</a:t>
            </a:r>
            <a:r>
              <a:rPr lang="en-US" spc="5" dirty="0">
                <a:effectLst/>
                <a:ea typeface="Times New Roman" panose="02020603050405020304" pitchFamily="18" charset="0"/>
              </a:rPr>
              <a:t> </a:t>
            </a:r>
            <a:r>
              <a:rPr lang="en-US" dirty="0">
                <a:effectLst/>
                <a:ea typeface="Times New Roman" panose="02020603050405020304" pitchFamily="18" charset="0"/>
              </a:rPr>
              <a:t>web</a:t>
            </a:r>
            <a:r>
              <a:rPr lang="en-US" spc="5" dirty="0">
                <a:effectLst/>
                <a:ea typeface="Times New Roman" panose="02020603050405020304" pitchFamily="18" charset="0"/>
              </a:rPr>
              <a:t> </a:t>
            </a:r>
            <a:r>
              <a:rPr lang="en-US" dirty="0">
                <a:effectLst/>
                <a:ea typeface="Times New Roman" panose="02020603050405020304" pitchFamily="18" charset="0"/>
              </a:rPr>
              <a:t>based</a:t>
            </a:r>
            <a:r>
              <a:rPr lang="en-US" spc="5" dirty="0">
                <a:effectLst/>
                <a:ea typeface="Times New Roman" panose="02020603050405020304" pitchFamily="18" charset="0"/>
              </a:rPr>
              <a:t> </a:t>
            </a:r>
            <a:r>
              <a:rPr lang="en-US" dirty="0">
                <a:effectLst/>
                <a:ea typeface="Times New Roman" panose="02020603050405020304" pitchFamily="18" charset="0"/>
              </a:rPr>
              <a:t>control.</a:t>
            </a:r>
            <a:r>
              <a:rPr lang="en-US" spc="5" dirty="0">
                <a:effectLst/>
                <a:ea typeface="Times New Roman" panose="02020603050405020304" pitchFamily="18" charset="0"/>
              </a:rPr>
              <a:t> </a:t>
            </a:r>
            <a:r>
              <a:rPr lang="en-US" dirty="0">
                <a:effectLst/>
                <a:ea typeface="Times New Roman" panose="02020603050405020304" pitchFamily="18" charset="0"/>
              </a:rPr>
              <a:t>10.13140/RG.2.1.4896.2323.</a:t>
            </a:r>
            <a:endParaRPr lang="en-IN" dirty="0">
              <a:effectLst/>
              <a:ea typeface="Times New Roman" panose="02020603050405020304" pitchFamily="18" charset="0"/>
            </a:endParaRPr>
          </a:p>
          <a:p>
            <a:pPr marL="0" marR="518795" indent="0" algn="just">
              <a:lnSpc>
                <a:spcPct val="107000"/>
              </a:lnSpc>
              <a:spcBef>
                <a:spcPts val="800"/>
              </a:spcBef>
              <a:buSzPts val="1200"/>
              <a:buNone/>
              <a:tabLst>
                <a:tab pos="332105" algn="l"/>
              </a:tabLst>
            </a:pPr>
            <a:r>
              <a:rPr lang="en-US" dirty="0">
                <a:ea typeface="Times New Roman" panose="02020603050405020304" pitchFamily="18" charset="0"/>
              </a:rPr>
              <a:t>9</a:t>
            </a:r>
            <a:r>
              <a:rPr lang="en-US" dirty="0">
                <a:effectLst/>
                <a:ea typeface="Times New Roman" panose="02020603050405020304" pitchFamily="18" charset="0"/>
              </a:rPr>
              <a:t>) M.</a:t>
            </a:r>
            <a:r>
              <a:rPr lang="en-US" spc="-65" dirty="0">
                <a:effectLst/>
                <a:ea typeface="Times New Roman" panose="02020603050405020304" pitchFamily="18" charset="0"/>
              </a:rPr>
              <a:t> </a:t>
            </a:r>
            <a:r>
              <a:rPr lang="en-US" dirty="0">
                <a:effectLst/>
                <a:ea typeface="Times New Roman" panose="02020603050405020304" pitchFamily="18" charset="0"/>
              </a:rPr>
              <a:t>Kumari,</a:t>
            </a:r>
            <a:r>
              <a:rPr lang="en-US" spc="-70" dirty="0">
                <a:effectLst/>
                <a:ea typeface="Times New Roman" panose="02020603050405020304" pitchFamily="18" charset="0"/>
              </a:rPr>
              <a:t> </a:t>
            </a:r>
            <a:r>
              <a:rPr lang="en-US" dirty="0">
                <a:effectLst/>
                <a:ea typeface="Times New Roman" panose="02020603050405020304" pitchFamily="18" charset="0"/>
              </a:rPr>
              <a:t>A.</a:t>
            </a:r>
            <a:r>
              <a:rPr lang="en-US" spc="-65" dirty="0">
                <a:effectLst/>
                <a:ea typeface="Times New Roman" panose="02020603050405020304" pitchFamily="18" charset="0"/>
              </a:rPr>
              <a:t> </a:t>
            </a:r>
            <a:r>
              <a:rPr lang="en-US" dirty="0">
                <a:effectLst/>
                <a:ea typeface="Times New Roman" panose="02020603050405020304" pitchFamily="18" charset="0"/>
              </a:rPr>
              <a:t>Kumar</a:t>
            </a:r>
            <a:r>
              <a:rPr lang="en-US" spc="-60" dirty="0">
                <a:effectLst/>
                <a:ea typeface="Times New Roman" panose="02020603050405020304" pitchFamily="18" charset="0"/>
              </a:rPr>
              <a:t> </a:t>
            </a:r>
            <a:r>
              <a:rPr lang="en-US" dirty="0">
                <a:effectLst/>
                <a:ea typeface="Times New Roman" panose="02020603050405020304" pitchFamily="18" charset="0"/>
              </a:rPr>
              <a:t>and</a:t>
            </a:r>
            <a:r>
              <a:rPr lang="en-US" spc="-60" dirty="0">
                <a:effectLst/>
                <a:ea typeface="Times New Roman" panose="02020603050405020304" pitchFamily="18" charset="0"/>
              </a:rPr>
              <a:t> </a:t>
            </a:r>
            <a:r>
              <a:rPr lang="en-US" dirty="0">
                <a:effectLst/>
                <a:ea typeface="Times New Roman" panose="02020603050405020304" pitchFamily="18" charset="0"/>
              </a:rPr>
              <a:t>R.</a:t>
            </a:r>
            <a:r>
              <a:rPr lang="en-US" spc="-65" dirty="0">
                <a:effectLst/>
                <a:ea typeface="Times New Roman" panose="02020603050405020304" pitchFamily="18" charset="0"/>
              </a:rPr>
              <a:t> </a:t>
            </a:r>
            <a:r>
              <a:rPr lang="en-US" dirty="0">
                <a:effectLst/>
                <a:ea typeface="Times New Roman" panose="02020603050405020304" pitchFamily="18" charset="0"/>
              </a:rPr>
              <a:t>Singhal,</a:t>
            </a:r>
            <a:r>
              <a:rPr lang="en-US" spc="-60" dirty="0">
                <a:effectLst/>
                <a:ea typeface="Times New Roman" panose="02020603050405020304" pitchFamily="18" charset="0"/>
              </a:rPr>
              <a:t> </a:t>
            </a:r>
            <a:r>
              <a:rPr lang="en-US" dirty="0">
                <a:effectLst/>
                <a:ea typeface="Times New Roman" panose="02020603050405020304" pitchFamily="18" charset="0"/>
              </a:rPr>
              <a:t>"Design</a:t>
            </a:r>
            <a:r>
              <a:rPr lang="en-US" spc="-65" dirty="0">
                <a:effectLst/>
                <a:ea typeface="Times New Roman" panose="02020603050405020304" pitchFamily="18" charset="0"/>
              </a:rPr>
              <a:t> </a:t>
            </a:r>
            <a:r>
              <a:rPr lang="en-US" dirty="0">
                <a:effectLst/>
                <a:ea typeface="Times New Roman" panose="02020603050405020304" pitchFamily="18" charset="0"/>
              </a:rPr>
              <a:t>and</a:t>
            </a:r>
            <a:r>
              <a:rPr lang="en-US" spc="-60" dirty="0">
                <a:effectLst/>
                <a:ea typeface="Times New Roman" panose="02020603050405020304" pitchFamily="18" charset="0"/>
              </a:rPr>
              <a:t> </a:t>
            </a:r>
            <a:r>
              <a:rPr lang="en-US" dirty="0">
                <a:effectLst/>
                <a:ea typeface="Times New Roman" panose="02020603050405020304" pitchFamily="18" charset="0"/>
              </a:rPr>
              <a:t>Analysis</a:t>
            </a:r>
            <a:r>
              <a:rPr lang="en-US" spc="-65" dirty="0">
                <a:effectLst/>
                <a:ea typeface="Times New Roman" panose="02020603050405020304" pitchFamily="18" charset="0"/>
              </a:rPr>
              <a:t> </a:t>
            </a:r>
            <a:r>
              <a:rPr lang="en-US" dirty="0">
                <a:effectLst/>
                <a:ea typeface="Times New Roman" panose="02020603050405020304" pitchFamily="18" charset="0"/>
              </a:rPr>
              <a:t>of</a:t>
            </a:r>
            <a:r>
              <a:rPr lang="en-US" spc="-60" dirty="0">
                <a:effectLst/>
                <a:ea typeface="Times New Roman" panose="02020603050405020304" pitchFamily="18" charset="0"/>
              </a:rPr>
              <a:t> </a:t>
            </a:r>
            <a:r>
              <a:rPr lang="en-US" dirty="0">
                <a:effectLst/>
                <a:ea typeface="Times New Roman" panose="02020603050405020304" pitchFamily="18" charset="0"/>
              </a:rPr>
              <a:t>IoT-Based</a:t>
            </a:r>
            <a:r>
              <a:rPr lang="en-US" spc="-60" dirty="0">
                <a:effectLst/>
                <a:ea typeface="Times New Roman" panose="02020603050405020304" pitchFamily="18" charset="0"/>
              </a:rPr>
              <a:t> </a:t>
            </a:r>
            <a:r>
              <a:rPr lang="en-US" dirty="0">
                <a:effectLst/>
                <a:ea typeface="Times New Roman" panose="02020603050405020304" pitchFamily="18" charset="0"/>
              </a:rPr>
              <a:t>Intelligent</a:t>
            </a:r>
            <a:r>
              <a:rPr lang="en-US" spc="-65" dirty="0">
                <a:effectLst/>
                <a:ea typeface="Times New Roman" panose="02020603050405020304" pitchFamily="18" charset="0"/>
              </a:rPr>
              <a:t> </a:t>
            </a:r>
            <a:r>
              <a:rPr lang="en-US" dirty="0">
                <a:effectLst/>
                <a:ea typeface="Times New Roman" panose="02020603050405020304" pitchFamily="18" charset="0"/>
              </a:rPr>
              <a:t>Robot</a:t>
            </a:r>
            <a:r>
              <a:rPr lang="en-US" spc="-285" dirty="0">
                <a:effectLst/>
                <a:ea typeface="Times New Roman" panose="02020603050405020304" pitchFamily="18" charset="0"/>
              </a:rPr>
              <a:t> </a:t>
            </a:r>
            <a:r>
              <a:rPr lang="en-US" dirty="0">
                <a:effectLst/>
                <a:ea typeface="Times New Roman" panose="02020603050405020304" pitchFamily="18" charset="0"/>
              </a:rPr>
              <a:t>for</a:t>
            </a:r>
            <a:r>
              <a:rPr lang="en-US" spc="-25" dirty="0">
                <a:effectLst/>
                <a:ea typeface="Times New Roman" panose="02020603050405020304" pitchFamily="18" charset="0"/>
              </a:rPr>
              <a:t> </a:t>
            </a:r>
            <a:r>
              <a:rPr lang="en-US" dirty="0">
                <a:effectLst/>
                <a:ea typeface="Times New Roman" panose="02020603050405020304" pitchFamily="18" charset="0"/>
              </a:rPr>
              <a:t>Real-Time</a:t>
            </a:r>
            <a:r>
              <a:rPr lang="en-US" spc="-20" dirty="0">
                <a:effectLst/>
                <a:ea typeface="Times New Roman" panose="02020603050405020304" pitchFamily="18" charset="0"/>
              </a:rPr>
              <a:t> </a:t>
            </a:r>
            <a:r>
              <a:rPr lang="en-US" dirty="0">
                <a:effectLst/>
                <a:ea typeface="Times New Roman" panose="02020603050405020304" pitchFamily="18" charset="0"/>
              </a:rPr>
              <a:t>Monitoring</a:t>
            </a:r>
            <a:r>
              <a:rPr lang="en-US" spc="-20" dirty="0">
                <a:effectLst/>
                <a:ea typeface="Times New Roman" panose="02020603050405020304" pitchFamily="18" charset="0"/>
              </a:rPr>
              <a:t> </a:t>
            </a:r>
            <a:r>
              <a:rPr lang="en-US" dirty="0">
                <a:effectLst/>
                <a:ea typeface="Times New Roman" panose="02020603050405020304" pitchFamily="18" charset="0"/>
              </a:rPr>
              <a:t>and</a:t>
            </a:r>
            <a:r>
              <a:rPr lang="en-US" spc="-20" dirty="0">
                <a:effectLst/>
                <a:ea typeface="Times New Roman" panose="02020603050405020304" pitchFamily="18" charset="0"/>
              </a:rPr>
              <a:t> </a:t>
            </a:r>
            <a:r>
              <a:rPr lang="en-US" dirty="0">
                <a:effectLst/>
                <a:ea typeface="Times New Roman" panose="02020603050405020304" pitchFamily="18" charset="0"/>
              </a:rPr>
              <a:t>Control,"</a:t>
            </a:r>
            <a:r>
              <a:rPr lang="en-US" spc="5" dirty="0">
                <a:effectLst/>
                <a:ea typeface="Times New Roman" panose="02020603050405020304" pitchFamily="18" charset="0"/>
              </a:rPr>
              <a:t> </a:t>
            </a:r>
            <a:r>
              <a:rPr lang="en-US" i="1" dirty="0">
                <a:effectLst/>
                <a:ea typeface="Times New Roman" panose="02020603050405020304" pitchFamily="18" charset="0"/>
              </a:rPr>
              <a:t>2020</a:t>
            </a:r>
            <a:r>
              <a:rPr lang="en-US" i="1" spc="-20" dirty="0">
                <a:effectLst/>
                <a:ea typeface="Times New Roman" panose="02020603050405020304" pitchFamily="18" charset="0"/>
              </a:rPr>
              <a:t> </a:t>
            </a:r>
            <a:r>
              <a:rPr lang="en-US" i="1" dirty="0">
                <a:effectLst/>
                <a:ea typeface="Times New Roman" panose="02020603050405020304" pitchFamily="18" charset="0"/>
              </a:rPr>
              <a:t>International</a:t>
            </a:r>
            <a:r>
              <a:rPr lang="en-US" i="1" spc="-15" dirty="0">
                <a:effectLst/>
                <a:ea typeface="Times New Roman" panose="02020603050405020304" pitchFamily="18" charset="0"/>
              </a:rPr>
              <a:t> </a:t>
            </a:r>
            <a:r>
              <a:rPr lang="en-US" i="1" dirty="0">
                <a:effectLst/>
                <a:ea typeface="Times New Roman" panose="02020603050405020304" pitchFamily="18" charset="0"/>
              </a:rPr>
              <a:t>Conference</a:t>
            </a:r>
            <a:r>
              <a:rPr lang="en-US" i="1" spc="-25" dirty="0">
                <a:effectLst/>
                <a:ea typeface="Times New Roman" panose="02020603050405020304" pitchFamily="18" charset="0"/>
              </a:rPr>
              <a:t> </a:t>
            </a:r>
            <a:r>
              <a:rPr lang="en-US" i="1" dirty="0">
                <a:effectLst/>
                <a:ea typeface="Times New Roman" panose="02020603050405020304" pitchFamily="18" charset="0"/>
              </a:rPr>
              <a:t>on</a:t>
            </a:r>
            <a:r>
              <a:rPr lang="en-US" i="1" spc="-20" dirty="0">
                <a:effectLst/>
                <a:ea typeface="Times New Roman" panose="02020603050405020304" pitchFamily="18" charset="0"/>
              </a:rPr>
              <a:t> </a:t>
            </a:r>
            <a:r>
              <a:rPr lang="en-US" i="1" dirty="0">
                <a:effectLst/>
                <a:ea typeface="Times New Roman" panose="02020603050405020304" pitchFamily="18" charset="0"/>
              </a:rPr>
              <a:t>Power</a:t>
            </a:r>
            <a:r>
              <a:rPr lang="en-US" i="1" spc="-20" dirty="0">
                <a:effectLst/>
                <a:ea typeface="Times New Roman" panose="02020603050405020304" pitchFamily="18" charset="0"/>
              </a:rPr>
              <a:t> </a:t>
            </a:r>
            <a:r>
              <a:rPr lang="en-US" i="1" dirty="0">
                <a:effectLst/>
                <a:ea typeface="Times New Roman" panose="02020603050405020304" pitchFamily="18" charset="0"/>
              </a:rPr>
              <a:t>Electronics</a:t>
            </a:r>
            <a:r>
              <a:rPr lang="en-US" i="1" spc="-290" dirty="0">
                <a:effectLst/>
                <a:ea typeface="Times New Roman" panose="02020603050405020304" pitchFamily="18" charset="0"/>
              </a:rPr>
              <a:t> </a:t>
            </a:r>
            <a:r>
              <a:rPr lang="en-US" i="1" dirty="0">
                <a:effectLst/>
                <a:ea typeface="Times New Roman" panose="02020603050405020304" pitchFamily="18" charset="0"/>
              </a:rPr>
              <a:t>&amp; IoT Applications in Renewable Energy and its Control (PARC)</a:t>
            </a:r>
            <a:r>
              <a:rPr lang="en-US" dirty="0">
                <a:effectLst/>
                <a:ea typeface="Times New Roman" panose="02020603050405020304" pitchFamily="18" charset="0"/>
              </a:rPr>
              <a:t>, Mathura, India, 2020, pp.</a:t>
            </a:r>
            <a:r>
              <a:rPr lang="en-US" spc="5" dirty="0">
                <a:effectLst/>
                <a:ea typeface="Times New Roman" panose="02020603050405020304" pitchFamily="18" charset="0"/>
              </a:rPr>
              <a:t> </a:t>
            </a:r>
            <a:r>
              <a:rPr lang="en-US" dirty="0">
                <a:effectLst/>
                <a:ea typeface="Times New Roman" panose="02020603050405020304" pitchFamily="18" charset="0"/>
              </a:rPr>
              <a:t>549-552,</a:t>
            </a:r>
            <a:r>
              <a:rPr lang="en-US" spc="-5" dirty="0">
                <a:effectLst/>
                <a:ea typeface="Times New Roman" panose="02020603050405020304" pitchFamily="18" charset="0"/>
              </a:rPr>
              <a:t> </a:t>
            </a:r>
            <a:r>
              <a:rPr lang="en-US" dirty="0" err="1">
                <a:effectLst/>
                <a:ea typeface="Times New Roman" panose="02020603050405020304" pitchFamily="18" charset="0"/>
              </a:rPr>
              <a:t>doi</a:t>
            </a:r>
            <a:r>
              <a:rPr lang="en-US" dirty="0">
                <a:effectLst/>
                <a:ea typeface="Times New Roman" panose="02020603050405020304" pitchFamily="18" charset="0"/>
              </a:rPr>
              <a:t>: 10.1109/PARC49193.2020.236673.</a:t>
            </a:r>
            <a:endParaRPr lang="en-IN" dirty="0">
              <a:effectLst/>
              <a:ea typeface="Times New Roman" panose="02020603050405020304" pitchFamily="18" charset="0"/>
            </a:endParaRPr>
          </a:p>
        </p:txBody>
      </p:sp>
      <p:sp>
        <p:nvSpPr>
          <p:cNvPr id="4" name="Slide Number Placeholder 3">
            <a:extLst>
              <a:ext uri="{FF2B5EF4-FFF2-40B4-BE49-F238E27FC236}">
                <a16:creationId xmlns:a16="http://schemas.microsoft.com/office/drawing/2014/main" id="{7AE73A93-0D94-3A9C-8BEA-AA64256A5494}"/>
              </a:ext>
            </a:extLst>
          </p:cNvPr>
          <p:cNvSpPr>
            <a:spLocks noGrp="1"/>
          </p:cNvSpPr>
          <p:nvPr>
            <p:ph type="sldNum" sz="quarter" idx="12"/>
          </p:nvPr>
        </p:nvSpPr>
        <p:spPr/>
        <p:txBody>
          <a:bodyPr/>
          <a:lstStyle/>
          <a:p>
            <a:fld id="{EEC824EF-4F39-42CE-B61A-92299691A099}" type="slidenum">
              <a:rPr lang="en-IN" smtClean="0"/>
              <a:t>23</a:t>
            </a:fld>
            <a:endParaRPr lang="en-IN"/>
          </a:p>
        </p:txBody>
      </p:sp>
      <p:sp>
        <p:nvSpPr>
          <p:cNvPr id="5" name="Footer Placeholder 4">
            <a:extLst>
              <a:ext uri="{FF2B5EF4-FFF2-40B4-BE49-F238E27FC236}">
                <a16:creationId xmlns:a16="http://schemas.microsoft.com/office/drawing/2014/main" id="{E8808A6C-A8C9-D201-0478-727896319578}"/>
              </a:ext>
            </a:extLst>
          </p:cNvPr>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1836026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22B3-2F1C-479F-9724-0A188E12CA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C85AA2-BCD6-44DA-1E4A-5FAF955EE8A7}"/>
              </a:ext>
            </a:extLst>
          </p:cNvPr>
          <p:cNvSpPr>
            <a:spLocks noGrp="1"/>
          </p:cNvSpPr>
          <p:nvPr>
            <p:ph idx="1"/>
          </p:nvPr>
        </p:nvSpPr>
        <p:spPr/>
        <p:txBody>
          <a:bodyPr/>
          <a:lstStyle/>
          <a:p>
            <a:pPr marL="0" indent="0" algn="just">
              <a:buNone/>
            </a:pPr>
            <a:r>
              <a:rPr lang="en-US" dirty="0">
                <a:effectLst/>
                <a:ea typeface="Times New Roman" panose="02020603050405020304" pitchFamily="18" charset="0"/>
              </a:rPr>
              <a:t>10) W.</a:t>
            </a:r>
            <a:r>
              <a:rPr lang="en-US" spc="-30" dirty="0">
                <a:effectLst/>
                <a:ea typeface="Times New Roman" panose="02020603050405020304" pitchFamily="18" charset="0"/>
              </a:rPr>
              <a:t> </a:t>
            </a:r>
            <a:r>
              <a:rPr lang="en-US" dirty="0">
                <a:effectLst/>
                <a:ea typeface="Times New Roman" panose="02020603050405020304" pitchFamily="18" charset="0"/>
              </a:rPr>
              <a:t>Lao,</a:t>
            </a:r>
            <a:r>
              <a:rPr lang="en-US" spc="-25" dirty="0">
                <a:effectLst/>
                <a:ea typeface="Times New Roman" panose="02020603050405020304" pitchFamily="18" charset="0"/>
              </a:rPr>
              <a:t> </a:t>
            </a:r>
            <a:r>
              <a:rPr lang="en-US" dirty="0">
                <a:effectLst/>
                <a:ea typeface="Times New Roman" panose="02020603050405020304" pitchFamily="18" charset="0"/>
              </a:rPr>
              <a:t>J.</a:t>
            </a:r>
            <a:r>
              <a:rPr lang="en-US" spc="-30" dirty="0">
                <a:effectLst/>
                <a:ea typeface="Times New Roman" panose="02020603050405020304" pitchFamily="18" charset="0"/>
              </a:rPr>
              <a:t> </a:t>
            </a:r>
            <a:r>
              <a:rPr lang="en-US" dirty="0">
                <a:effectLst/>
                <a:ea typeface="Times New Roman" panose="02020603050405020304" pitchFamily="18" charset="0"/>
              </a:rPr>
              <a:t>Han</a:t>
            </a:r>
            <a:r>
              <a:rPr lang="en-US" spc="-15" dirty="0">
                <a:effectLst/>
                <a:ea typeface="Times New Roman" panose="02020603050405020304" pitchFamily="18" charset="0"/>
              </a:rPr>
              <a:t> </a:t>
            </a:r>
            <a:r>
              <a:rPr lang="en-US" dirty="0">
                <a:effectLst/>
                <a:ea typeface="Times New Roman" panose="02020603050405020304" pitchFamily="18" charset="0"/>
              </a:rPr>
              <a:t>and</a:t>
            </a:r>
            <a:r>
              <a:rPr lang="en-US" spc="-20" dirty="0">
                <a:effectLst/>
                <a:ea typeface="Times New Roman" panose="02020603050405020304" pitchFamily="18" charset="0"/>
              </a:rPr>
              <a:t> </a:t>
            </a:r>
            <a:r>
              <a:rPr lang="en-US" dirty="0">
                <a:effectLst/>
                <a:ea typeface="Times New Roman" panose="02020603050405020304" pitchFamily="18" charset="0"/>
              </a:rPr>
              <a:t>P.</a:t>
            </a:r>
            <a:r>
              <a:rPr lang="en-US" spc="-25" dirty="0">
                <a:effectLst/>
                <a:ea typeface="Times New Roman" panose="02020603050405020304" pitchFamily="18" charset="0"/>
              </a:rPr>
              <a:t> </a:t>
            </a:r>
            <a:r>
              <a:rPr lang="en-US" dirty="0">
                <a:effectLst/>
                <a:ea typeface="Times New Roman" panose="02020603050405020304" pitchFamily="18" charset="0"/>
              </a:rPr>
              <a:t>H.</a:t>
            </a:r>
            <a:r>
              <a:rPr lang="en-US" spc="-35" dirty="0">
                <a:effectLst/>
                <a:ea typeface="Times New Roman" panose="02020603050405020304" pitchFamily="18" charset="0"/>
              </a:rPr>
              <a:t> </a:t>
            </a:r>
            <a:r>
              <a:rPr lang="en-US" dirty="0">
                <a:effectLst/>
                <a:ea typeface="Times New Roman" panose="02020603050405020304" pitchFamily="18" charset="0"/>
              </a:rPr>
              <a:t>n.</a:t>
            </a:r>
            <a:r>
              <a:rPr lang="en-US" spc="-25" dirty="0">
                <a:effectLst/>
                <a:ea typeface="Times New Roman" panose="02020603050405020304" pitchFamily="18" charset="0"/>
              </a:rPr>
              <a:t> </a:t>
            </a:r>
            <a:r>
              <a:rPr lang="en-US" dirty="0">
                <a:effectLst/>
                <a:ea typeface="Times New Roman" panose="02020603050405020304" pitchFamily="18" charset="0"/>
              </a:rPr>
              <a:t>De</a:t>
            </a:r>
            <a:r>
              <a:rPr lang="en-US" spc="-40" dirty="0">
                <a:effectLst/>
                <a:ea typeface="Times New Roman" panose="02020603050405020304" pitchFamily="18" charset="0"/>
              </a:rPr>
              <a:t> </a:t>
            </a:r>
            <a:r>
              <a:rPr lang="en-US" dirty="0">
                <a:effectLst/>
                <a:ea typeface="Times New Roman" panose="02020603050405020304" pitchFamily="18" charset="0"/>
              </a:rPr>
              <a:t>With,</a:t>
            </a:r>
            <a:r>
              <a:rPr lang="en-US" spc="-25" dirty="0">
                <a:effectLst/>
                <a:ea typeface="Times New Roman" panose="02020603050405020304" pitchFamily="18" charset="0"/>
              </a:rPr>
              <a:t> </a:t>
            </a:r>
            <a:r>
              <a:rPr lang="en-US" dirty="0">
                <a:effectLst/>
                <a:ea typeface="Times New Roman" panose="02020603050405020304" pitchFamily="18" charset="0"/>
              </a:rPr>
              <a:t>"Automatic</a:t>
            </a:r>
            <a:r>
              <a:rPr lang="en-US" spc="-35" dirty="0">
                <a:effectLst/>
                <a:ea typeface="Times New Roman" panose="02020603050405020304" pitchFamily="18" charset="0"/>
              </a:rPr>
              <a:t> </a:t>
            </a:r>
            <a:r>
              <a:rPr lang="en-US" dirty="0">
                <a:effectLst/>
                <a:ea typeface="Times New Roman" panose="02020603050405020304" pitchFamily="18" charset="0"/>
              </a:rPr>
              <a:t>video-based</a:t>
            </a:r>
            <a:r>
              <a:rPr lang="en-US" spc="-25" dirty="0">
                <a:effectLst/>
                <a:ea typeface="Times New Roman" panose="02020603050405020304" pitchFamily="18" charset="0"/>
              </a:rPr>
              <a:t> </a:t>
            </a:r>
            <a:r>
              <a:rPr lang="en-US" dirty="0">
                <a:effectLst/>
                <a:ea typeface="Times New Roman" panose="02020603050405020304" pitchFamily="18" charset="0"/>
              </a:rPr>
              <a:t>human</a:t>
            </a:r>
            <a:r>
              <a:rPr lang="en-US" spc="-30" dirty="0">
                <a:effectLst/>
                <a:ea typeface="Times New Roman" panose="02020603050405020304" pitchFamily="18" charset="0"/>
              </a:rPr>
              <a:t> </a:t>
            </a:r>
            <a:r>
              <a:rPr lang="en-US" dirty="0">
                <a:effectLst/>
                <a:ea typeface="Times New Roman" panose="02020603050405020304" pitchFamily="18" charset="0"/>
              </a:rPr>
              <a:t>motion</a:t>
            </a:r>
            <a:r>
              <a:rPr lang="en-US" spc="-25" dirty="0">
                <a:effectLst/>
                <a:ea typeface="Times New Roman" panose="02020603050405020304" pitchFamily="18" charset="0"/>
              </a:rPr>
              <a:t> </a:t>
            </a:r>
            <a:r>
              <a:rPr lang="en-US" dirty="0">
                <a:effectLst/>
                <a:ea typeface="Times New Roman" panose="02020603050405020304" pitchFamily="18" charset="0"/>
              </a:rPr>
              <a:t>analyzer</a:t>
            </a:r>
            <a:r>
              <a:rPr lang="en-US" spc="-35" dirty="0">
                <a:effectLst/>
                <a:ea typeface="Times New Roman" panose="02020603050405020304" pitchFamily="18" charset="0"/>
              </a:rPr>
              <a:t> </a:t>
            </a:r>
            <a:r>
              <a:rPr lang="en-US" dirty="0">
                <a:effectLst/>
                <a:ea typeface="Times New Roman" panose="02020603050405020304" pitchFamily="18" charset="0"/>
              </a:rPr>
              <a:t>for</a:t>
            </a:r>
            <a:r>
              <a:rPr lang="en-US" spc="-285" dirty="0">
                <a:effectLst/>
                <a:ea typeface="Times New Roman" panose="02020603050405020304" pitchFamily="18" charset="0"/>
              </a:rPr>
              <a:t> </a:t>
            </a:r>
            <a:r>
              <a:rPr lang="en-US" dirty="0">
                <a:effectLst/>
                <a:ea typeface="Times New Roman" panose="02020603050405020304" pitchFamily="18" charset="0"/>
              </a:rPr>
              <a:t>consumer surveillance system," in </a:t>
            </a:r>
            <a:r>
              <a:rPr lang="en-US" i="1" dirty="0">
                <a:effectLst/>
                <a:ea typeface="Times New Roman" panose="02020603050405020304" pitchFamily="18" charset="0"/>
              </a:rPr>
              <a:t>IEEE Transactions on Consumer Electronics</a:t>
            </a:r>
            <a:r>
              <a:rPr lang="en-US" dirty="0">
                <a:effectLst/>
                <a:ea typeface="Times New Roman" panose="02020603050405020304" pitchFamily="18" charset="0"/>
              </a:rPr>
              <a:t>, vol. 55, no.</a:t>
            </a:r>
            <a:r>
              <a:rPr lang="en-US" spc="5" dirty="0">
                <a:effectLst/>
                <a:ea typeface="Times New Roman" panose="02020603050405020304" pitchFamily="18" charset="0"/>
              </a:rPr>
              <a:t> </a:t>
            </a:r>
            <a:r>
              <a:rPr lang="en-US" dirty="0">
                <a:effectLst/>
                <a:ea typeface="Times New Roman" panose="02020603050405020304" pitchFamily="18" charset="0"/>
              </a:rPr>
              <a:t>2,</a:t>
            </a:r>
            <a:r>
              <a:rPr lang="en-US" spc="-5" dirty="0">
                <a:effectLst/>
                <a:ea typeface="Times New Roman" panose="02020603050405020304" pitchFamily="18" charset="0"/>
              </a:rPr>
              <a:t> </a:t>
            </a:r>
            <a:r>
              <a:rPr lang="en-US" dirty="0">
                <a:effectLst/>
                <a:ea typeface="Times New Roman" panose="02020603050405020304" pitchFamily="18" charset="0"/>
              </a:rPr>
              <a:t>pp. 591-598, May 2009, </a:t>
            </a:r>
            <a:r>
              <a:rPr lang="en-US" dirty="0" err="1">
                <a:effectLst/>
                <a:ea typeface="Times New Roman" panose="02020603050405020304" pitchFamily="18" charset="0"/>
              </a:rPr>
              <a:t>doi</a:t>
            </a:r>
            <a:r>
              <a:rPr lang="en-US" dirty="0">
                <a:effectLst/>
                <a:ea typeface="Times New Roman" panose="02020603050405020304" pitchFamily="18" charset="0"/>
              </a:rPr>
              <a:t>: 10.1109/TCE.2009.5174427</a:t>
            </a:r>
            <a:r>
              <a:rPr lang="en-US" dirty="0">
                <a:solidFill>
                  <a:srgbClr val="333333"/>
                </a:solidFill>
                <a:effectLst/>
                <a:ea typeface="Times New Roman" panose="02020603050405020304" pitchFamily="18" charset="0"/>
              </a:rPr>
              <a:t>.</a:t>
            </a:r>
            <a:endParaRPr lang="en-IN" dirty="0">
              <a:effectLst/>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0F802E96-5D08-CDA9-B5A6-C3B4848C9F76}"/>
              </a:ext>
            </a:extLst>
          </p:cNvPr>
          <p:cNvSpPr>
            <a:spLocks noGrp="1"/>
          </p:cNvSpPr>
          <p:nvPr>
            <p:ph type="sldNum" sz="quarter" idx="12"/>
          </p:nvPr>
        </p:nvSpPr>
        <p:spPr>
          <a:xfrm>
            <a:off x="11340000" y="70247"/>
            <a:ext cx="630000" cy="1349999"/>
          </a:xfrm>
        </p:spPr>
        <p:txBody>
          <a:bodyPr/>
          <a:lstStyle/>
          <a:p>
            <a:fld id="{EEC824EF-4F39-42CE-B61A-92299691A099}" type="slidenum">
              <a:rPr lang="en-IN" smtClean="0"/>
              <a:t>24</a:t>
            </a:fld>
            <a:endParaRPr lang="en-IN"/>
          </a:p>
        </p:txBody>
      </p:sp>
      <p:sp>
        <p:nvSpPr>
          <p:cNvPr id="5" name="Footer Placeholder 4">
            <a:extLst>
              <a:ext uri="{FF2B5EF4-FFF2-40B4-BE49-F238E27FC236}">
                <a16:creationId xmlns:a16="http://schemas.microsoft.com/office/drawing/2014/main" id="{EA3D660E-D8A2-8DD9-848D-410FEEDF309C}"/>
              </a:ext>
            </a:extLst>
          </p:cNvPr>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3187525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a:t>Department of Electronics &amp; Instrumentation Engineering, VNRVJIET</a:t>
            </a:r>
            <a:endParaRPr lang="en-IN" dirty="0"/>
          </a:p>
        </p:txBody>
      </p:sp>
      <p:sp>
        <p:nvSpPr>
          <p:cNvPr id="4" name="Slide Number Placeholder 3"/>
          <p:cNvSpPr>
            <a:spLocks noGrp="1"/>
          </p:cNvSpPr>
          <p:nvPr>
            <p:ph type="sldNum" sz="quarter" idx="12"/>
          </p:nvPr>
        </p:nvSpPr>
        <p:spPr>
          <a:xfrm>
            <a:off x="11352879" y="0"/>
            <a:ext cx="630000" cy="1120461"/>
          </a:xfrm>
        </p:spPr>
        <p:txBody>
          <a:bodyPr/>
          <a:lstStyle/>
          <a:p>
            <a:fld id="{EEC824EF-4F39-42CE-B61A-92299691A099}" type="slidenum">
              <a:rPr lang="en-IN" smtClean="0"/>
              <a:t>25</a:t>
            </a:fld>
            <a:endParaRPr lang="en-IN" dirty="0"/>
          </a:p>
        </p:txBody>
      </p:sp>
    </p:spTree>
    <p:extLst>
      <p:ext uri="{BB962C8B-B14F-4D97-AF65-F5344CB8AC3E}">
        <p14:creationId xmlns:p14="http://schemas.microsoft.com/office/powerpoint/2010/main" val="106731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4" name="Content Placeholder 3"/>
          <p:cNvSpPr>
            <a:spLocks noGrp="1"/>
          </p:cNvSpPr>
          <p:nvPr>
            <p:ph sz="half" idx="2"/>
          </p:nvPr>
        </p:nvSpPr>
        <p:spPr>
          <a:xfrm>
            <a:off x="5628220" y="1974510"/>
            <a:ext cx="6341780" cy="5040000"/>
          </a:xfrm>
        </p:spPr>
        <p:txBody>
          <a:bodyPr>
            <a:normAutofit/>
          </a:bodyPr>
          <a:lstStyle/>
          <a:p>
            <a:pPr algn="just"/>
            <a:r>
              <a:rPr lang="en-US" sz="2200" dirty="0">
                <a:cs typeface="Times New Roman" panose="02020603050405020304" pitchFamily="18" charset="0"/>
              </a:rPr>
              <a:t>The goal is to build a moving lane assistant  robot which is mainly incorporated of Webcam, Raspberry pi.</a:t>
            </a:r>
          </a:p>
          <a:p>
            <a:pPr algn="just"/>
            <a:r>
              <a:rPr lang="en-US" sz="2200" dirty="0">
                <a:cs typeface="Times New Roman" panose="02020603050405020304" pitchFamily="18" charset="0"/>
              </a:rPr>
              <a:t>Main functions of the resulting robot is to monitor the surroundings remotely for security purposes, and also the same robot can be used as a guide/Assistant by blind individuals to reach their destination in a more precise way.</a:t>
            </a:r>
          </a:p>
          <a:p>
            <a:pPr algn="just"/>
            <a:r>
              <a:rPr lang="en-US" sz="2200" dirty="0">
                <a:cs typeface="Times New Roman" panose="02020603050405020304" pitchFamily="18" charset="0"/>
              </a:rPr>
              <a:t>The final prototype can be used both for surveillance and also as a guide for blind individuals in the same time</a:t>
            </a:r>
            <a:r>
              <a:rPr lang="en-US" sz="2200" dirty="0"/>
              <a:t>.</a:t>
            </a:r>
          </a:p>
        </p:txBody>
      </p:sp>
      <p:sp>
        <p:nvSpPr>
          <p:cNvPr id="5" name="Footer Placeholder 4"/>
          <p:cNvSpPr>
            <a:spLocks noGrp="1"/>
          </p:cNvSpPr>
          <p:nvPr>
            <p:ph type="ftr" sz="quarter" idx="11"/>
          </p:nvPr>
        </p:nvSpPr>
        <p:spPr/>
        <p:txBody>
          <a:bodyPr/>
          <a:lstStyle/>
          <a:p>
            <a:r>
              <a:rPr lang="en-IN"/>
              <a:t>Department of Electronics &amp; Instrumentation Engineering, VNRVJIET</a:t>
            </a:r>
            <a:endParaRPr lang="en-IN" dirty="0"/>
          </a:p>
        </p:txBody>
      </p:sp>
      <p:sp>
        <p:nvSpPr>
          <p:cNvPr id="6" name="Slide Number Placeholder 5"/>
          <p:cNvSpPr>
            <a:spLocks noGrp="1"/>
          </p:cNvSpPr>
          <p:nvPr>
            <p:ph type="sldNum" sz="quarter" idx="12"/>
          </p:nvPr>
        </p:nvSpPr>
        <p:spPr/>
        <p:txBody>
          <a:bodyPr/>
          <a:lstStyle/>
          <a:p>
            <a:fld id="{EEC824EF-4F39-42CE-B61A-92299691A099}" type="slidenum">
              <a:rPr lang="en-IN" smtClean="0"/>
              <a:t>3</a:t>
            </a:fld>
            <a:endParaRPr lang="en-IN"/>
          </a:p>
        </p:txBody>
      </p:sp>
      <p:pic>
        <p:nvPicPr>
          <p:cNvPr id="2050" name="Picture 2" descr="A cityscape with surveillanc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28451" y="2355687"/>
            <a:ext cx="4542039" cy="2924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95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2764-FFBE-7E93-7B27-ABB55E1AA19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40986E5-362D-E41D-8B7A-D11E1F768CC8}"/>
              </a:ext>
            </a:extLst>
          </p:cNvPr>
          <p:cNvSpPr>
            <a:spLocks noGrp="1"/>
          </p:cNvSpPr>
          <p:nvPr>
            <p:ph idx="1"/>
          </p:nvPr>
        </p:nvSpPr>
        <p:spPr>
          <a:xfrm>
            <a:off x="180000" y="1482855"/>
            <a:ext cx="11880000" cy="5040000"/>
          </a:xfrm>
        </p:spPr>
        <p:txBody>
          <a:bodyPr/>
          <a:lstStyle/>
          <a:p>
            <a:pPr algn="just"/>
            <a:r>
              <a:rPr lang="en-IN" dirty="0"/>
              <a:t>Surveillance is a common term which we come across on daily basis.</a:t>
            </a:r>
          </a:p>
          <a:p>
            <a:pPr algn="just"/>
            <a:r>
              <a:rPr lang="en-IN" dirty="0"/>
              <a:t>So, the team considered to build an application driven robot with a function which helps old people/Visually impaired patients to reach their destination in a precise way with in their premises.</a:t>
            </a:r>
          </a:p>
          <a:p>
            <a:pPr algn="just"/>
            <a:r>
              <a:rPr lang="en-IN" dirty="0"/>
              <a:t>The same robot also helps the other person in the premises to visualize(Surveillance) the surroundings through the robots path.</a:t>
            </a:r>
          </a:p>
          <a:p>
            <a:pPr marL="0" indent="0" algn="just">
              <a:buNone/>
            </a:pPr>
            <a:endParaRPr lang="en-IN" dirty="0"/>
          </a:p>
        </p:txBody>
      </p:sp>
      <p:sp>
        <p:nvSpPr>
          <p:cNvPr id="4" name="Slide Number Placeholder 3">
            <a:extLst>
              <a:ext uri="{FF2B5EF4-FFF2-40B4-BE49-F238E27FC236}">
                <a16:creationId xmlns:a16="http://schemas.microsoft.com/office/drawing/2014/main" id="{4C0F6185-B8B7-4EC8-3CFA-57A99C581312}"/>
              </a:ext>
            </a:extLst>
          </p:cNvPr>
          <p:cNvSpPr>
            <a:spLocks noGrp="1"/>
          </p:cNvSpPr>
          <p:nvPr>
            <p:ph type="sldNum" sz="quarter" idx="12"/>
          </p:nvPr>
        </p:nvSpPr>
        <p:spPr/>
        <p:txBody>
          <a:bodyPr/>
          <a:lstStyle/>
          <a:p>
            <a:fld id="{EEC824EF-4F39-42CE-B61A-92299691A099}" type="slidenum">
              <a:rPr lang="en-IN" smtClean="0"/>
              <a:t>4</a:t>
            </a:fld>
            <a:endParaRPr lang="en-IN"/>
          </a:p>
        </p:txBody>
      </p:sp>
      <p:sp>
        <p:nvSpPr>
          <p:cNvPr id="5" name="Footer Placeholder 4">
            <a:extLst>
              <a:ext uri="{FF2B5EF4-FFF2-40B4-BE49-F238E27FC236}">
                <a16:creationId xmlns:a16="http://schemas.microsoft.com/office/drawing/2014/main" id="{C867BD90-1DAE-0718-AC7E-D76041FF2969}"/>
              </a:ext>
            </a:extLst>
          </p:cNvPr>
          <p:cNvSpPr>
            <a:spLocks noGrp="1"/>
          </p:cNvSpPr>
          <p:nvPr>
            <p:ph type="ftr" sz="quarter" idx="3"/>
          </p:nvPr>
        </p:nvSpPr>
        <p:spPr/>
        <p:txBody>
          <a:bodyPr/>
          <a:lstStyle/>
          <a:p>
            <a:r>
              <a:rPr lang="en-IN"/>
              <a:t>Department of Electronics &amp; Instrumentation Engineering, VNRVJIET</a:t>
            </a:r>
            <a:endParaRPr lang="en-IN" dirty="0"/>
          </a:p>
        </p:txBody>
      </p:sp>
      <p:pic>
        <p:nvPicPr>
          <p:cNvPr id="6" name="image2.jpeg" descr="Hands-On Tutorial on Real Time Lane Detection using OpenCV">
            <a:extLst>
              <a:ext uri="{FF2B5EF4-FFF2-40B4-BE49-F238E27FC236}">
                <a16:creationId xmlns:a16="http://schemas.microsoft.com/office/drawing/2014/main" id="{28C1ACC6-D34A-D64B-4CCD-83A26020667B}"/>
              </a:ext>
            </a:extLst>
          </p:cNvPr>
          <p:cNvPicPr>
            <a:picLocks noChangeAspect="1"/>
          </p:cNvPicPr>
          <p:nvPr/>
        </p:nvPicPr>
        <p:blipFill>
          <a:blip r:embed="rId2" cstate="print"/>
          <a:stretch>
            <a:fillRect/>
          </a:stretch>
        </p:blipFill>
        <p:spPr>
          <a:xfrm>
            <a:off x="3738880" y="4136525"/>
            <a:ext cx="4216399" cy="2243955"/>
          </a:xfrm>
          <a:prstGeom prst="rect">
            <a:avLst/>
          </a:prstGeom>
        </p:spPr>
      </p:pic>
    </p:spTree>
    <p:extLst>
      <p:ext uri="{BB962C8B-B14F-4D97-AF65-F5344CB8AC3E}">
        <p14:creationId xmlns:p14="http://schemas.microsoft.com/office/powerpoint/2010/main" val="301627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86990159"/>
              </p:ext>
            </p:extLst>
          </p:nvPr>
        </p:nvGraphicFramePr>
        <p:xfrm>
          <a:off x="307162" y="1564808"/>
          <a:ext cx="11577675" cy="4783506"/>
        </p:xfrm>
        <a:graphic>
          <a:graphicData uri="http://schemas.openxmlformats.org/drawingml/2006/table">
            <a:tbl>
              <a:tblPr firstRow="1" bandRow="1">
                <a:tableStyleId>{5C22544A-7EE6-4342-B048-85BDC9FD1C3A}</a:tableStyleId>
              </a:tblPr>
              <a:tblGrid>
                <a:gridCol w="849574">
                  <a:extLst>
                    <a:ext uri="{9D8B030D-6E8A-4147-A177-3AD203B41FA5}">
                      <a16:colId xmlns:a16="http://schemas.microsoft.com/office/drawing/2014/main" val="20000"/>
                    </a:ext>
                  </a:extLst>
                </a:gridCol>
                <a:gridCol w="2589227">
                  <a:extLst>
                    <a:ext uri="{9D8B030D-6E8A-4147-A177-3AD203B41FA5}">
                      <a16:colId xmlns:a16="http://schemas.microsoft.com/office/drawing/2014/main" val="20001"/>
                    </a:ext>
                  </a:extLst>
                </a:gridCol>
                <a:gridCol w="2748868">
                  <a:extLst>
                    <a:ext uri="{9D8B030D-6E8A-4147-A177-3AD203B41FA5}">
                      <a16:colId xmlns:a16="http://schemas.microsoft.com/office/drawing/2014/main" val="20002"/>
                    </a:ext>
                  </a:extLst>
                </a:gridCol>
                <a:gridCol w="5390006">
                  <a:extLst>
                    <a:ext uri="{9D8B030D-6E8A-4147-A177-3AD203B41FA5}">
                      <a16:colId xmlns:a16="http://schemas.microsoft.com/office/drawing/2014/main" val="20003"/>
                    </a:ext>
                  </a:extLst>
                </a:gridCol>
              </a:tblGrid>
              <a:tr h="485826">
                <a:tc>
                  <a:txBody>
                    <a:bodyPr/>
                    <a:lstStyle/>
                    <a:p>
                      <a:pPr algn="ctr"/>
                      <a:r>
                        <a:rPr lang="en-US" sz="2200" dirty="0">
                          <a:latin typeface="Maiandra GD" panose="020E0502030308020204" pitchFamily="34" charset="0"/>
                        </a:rPr>
                        <a:t>S.no</a:t>
                      </a:r>
                    </a:p>
                  </a:txBody>
                  <a:tcPr/>
                </a:tc>
                <a:tc>
                  <a:txBody>
                    <a:bodyPr/>
                    <a:lstStyle/>
                    <a:p>
                      <a:pPr algn="ctr"/>
                      <a:r>
                        <a:rPr lang="en-US" sz="2200" dirty="0">
                          <a:latin typeface="Maiandra GD" panose="020E0502030308020204" pitchFamily="34" charset="0"/>
                        </a:rPr>
                        <a:t>Author</a:t>
                      </a:r>
                    </a:p>
                  </a:txBody>
                  <a:tcPr/>
                </a:tc>
                <a:tc>
                  <a:txBody>
                    <a:bodyPr/>
                    <a:lstStyle/>
                    <a:p>
                      <a:pPr algn="ctr"/>
                      <a:r>
                        <a:rPr lang="en-US" sz="2200" dirty="0">
                          <a:latin typeface="Maiandra GD" panose="020E0502030308020204" pitchFamily="34" charset="0"/>
                        </a:rPr>
                        <a:t>Title</a:t>
                      </a:r>
                    </a:p>
                  </a:txBody>
                  <a:tcPr/>
                </a:tc>
                <a:tc>
                  <a:txBody>
                    <a:bodyPr/>
                    <a:lstStyle/>
                    <a:p>
                      <a:pPr algn="ctr"/>
                      <a:r>
                        <a:rPr lang="en-US" sz="2200" dirty="0">
                          <a:latin typeface="Maiandra GD" panose="020E0502030308020204" pitchFamily="34" charset="0"/>
                        </a:rPr>
                        <a:t>Description</a:t>
                      </a:r>
                    </a:p>
                  </a:txBody>
                  <a:tcPr/>
                </a:tc>
                <a:extLst>
                  <a:ext uri="{0D108BD9-81ED-4DB2-BD59-A6C34878D82A}">
                    <a16:rowId xmlns:a16="http://schemas.microsoft.com/office/drawing/2014/main" val="10000"/>
                  </a:ext>
                </a:extLst>
              </a:tr>
              <a:tr h="1880101">
                <a:tc>
                  <a:txBody>
                    <a:bodyPr/>
                    <a:lstStyle/>
                    <a:p>
                      <a:pPr algn="ctr"/>
                      <a:r>
                        <a:rPr lang="en-US" dirty="0">
                          <a:latin typeface="Maiandra GD" panose="020E0502030308020204" pitchFamily="34" charset="0"/>
                        </a:rPr>
                        <a:t>1</a:t>
                      </a:r>
                    </a:p>
                  </a:txBody>
                  <a:tcPr/>
                </a:tc>
                <a:tc>
                  <a:txBody>
                    <a:bodyPr/>
                    <a:lstStyle/>
                    <a:p>
                      <a:pPr algn="just"/>
                      <a:r>
                        <a:rPr lang="en-US" dirty="0">
                          <a:latin typeface="Maiandra GD" panose="020E0502030308020204" pitchFamily="34" charset="0"/>
                        </a:rPr>
                        <a:t>Jun Zhang, </a:t>
                      </a:r>
                      <a:r>
                        <a:rPr lang="en-US" dirty="0" err="1">
                          <a:latin typeface="Maiandra GD" panose="020E0502030308020204" pitchFamily="34" charset="0"/>
                        </a:rPr>
                        <a:t>Guangming</a:t>
                      </a:r>
                      <a:r>
                        <a:rPr lang="en-US" dirty="0">
                          <a:latin typeface="Maiandra GD" panose="020E0502030308020204" pitchFamily="34" charset="0"/>
                        </a:rPr>
                        <a:t> Song</a:t>
                      </a:r>
                    </a:p>
                  </a:txBody>
                  <a:tcPr/>
                </a:tc>
                <a:tc>
                  <a:txBody>
                    <a:bodyPr/>
                    <a:lstStyle/>
                    <a:p>
                      <a:pPr algn="just"/>
                      <a:r>
                        <a:rPr lang="en-US" dirty="0">
                          <a:latin typeface="Maiandra GD" panose="020E0502030308020204" pitchFamily="34" charset="0"/>
                        </a:rPr>
                        <a:t>An Indoor Security with a Jumping Robot as the Surveillance Terminal</a:t>
                      </a:r>
                    </a:p>
                  </a:txBody>
                  <a:tcPr/>
                </a:tc>
                <a:tc>
                  <a:txBody>
                    <a:bodyPr/>
                    <a:lstStyle/>
                    <a:p>
                      <a:pPr algn="just"/>
                      <a:r>
                        <a:rPr lang="en-US" dirty="0">
                          <a:latin typeface="Maiandra GD" panose="020E0502030308020204" pitchFamily="34" charset="0"/>
                        </a:rPr>
                        <a:t>The paper titled ‘An Indoor Security System with a Jumping Robot as the Surveillance Terminal’ was published in the year 2011 it deals with a robot which can jump for surveillance. The paper titled ‘An Indoor Security System with a Jumping Robot as the Surveillance Terminal’ was published in the year 2011 it deals with a robot which can jump for surveillance.</a:t>
                      </a:r>
                    </a:p>
                  </a:txBody>
                  <a:tcPr/>
                </a:tc>
                <a:extLst>
                  <a:ext uri="{0D108BD9-81ED-4DB2-BD59-A6C34878D82A}">
                    <a16:rowId xmlns:a16="http://schemas.microsoft.com/office/drawing/2014/main" val="10001"/>
                  </a:ext>
                </a:extLst>
              </a:tr>
              <a:tr h="1880101">
                <a:tc>
                  <a:txBody>
                    <a:bodyPr/>
                    <a:lstStyle/>
                    <a:p>
                      <a:pPr algn="ctr"/>
                      <a:r>
                        <a:rPr lang="en-US" dirty="0">
                          <a:latin typeface="Maiandra GD" panose="020E0502030308020204" pitchFamily="34" charset="0"/>
                        </a:rPr>
                        <a:t>2</a:t>
                      </a:r>
                    </a:p>
                  </a:txBody>
                  <a:tcPr/>
                </a:tc>
                <a:tc>
                  <a:txBody>
                    <a:bodyPr/>
                    <a:lstStyle/>
                    <a:p>
                      <a:pPr algn="just"/>
                      <a:r>
                        <a:rPr lang="en-US" dirty="0">
                          <a:latin typeface="Maiandra GD" panose="020E0502030308020204" pitchFamily="34" charset="0"/>
                        </a:rPr>
                        <a:t>L.L. Yang, S.H. Yang, and F. Yao</a:t>
                      </a:r>
                    </a:p>
                  </a:txBody>
                  <a:tcPr/>
                </a:tc>
                <a:tc>
                  <a:txBody>
                    <a:bodyPr/>
                    <a:lstStyle/>
                    <a:p>
                      <a:pPr algn="just"/>
                      <a:r>
                        <a:rPr lang="en-US" dirty="0">
                          <a:latin typeface="Maiandra GD" panose="020E0502030308020204" pitchFamily="34" charset="0"/>
                        </a:rPr>
                        <a:t>Safety and Security of Remote Monitoring and Control of intelligent Home Environments</a:t>
                      </a:r>
                    </a:p>
                  </a:txBody>
                  <a:tcPr/>
                </a:tc>
                <a:tc>
                  <a:txBody>
                    <a:bodyPr/>
                    <a:lstStyle/>
                    <a:p>
                      <a:pPr algn="just"/>
                      <a:r>
                        <a:rPr lang="en-US" dirty="0">
                          <a:latin typeface="Maiandra GD" panose="020E0502030308020204" pitchFamily="34" charset="0"/>
                        </a:rPr>
                        <a:t>According to the journal control and monitoring of remote home environments is very important and the model they’ve built is very much suitable for this purpose. By using this system people are able to easily monitor and control a security camera, central heating, microwave oven and washer from anywhere by using mobile phones.</a:t>
                      </a:r>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fld id="{EEC824EF-4F39-42CE-B61A-92299691A099}" type="slidenum">
              <a:rPr lang="en-IN" smtClean="0"/>
              <a:t>5</a:t>
            </a:fld>
            <a:endParaRPr lang="en-IN"/>
          </a:p>
        </p:txBody>
      </p:sp>
      <p:sp>
        <p:nvSpPr>
          <p:cNvPr id="5" name="Footer Placeholder 4"/>
          <p:cNvSpPr>
            <a:spLocks noGrp="1"/>
          </p:cNvSpPr>
          <p:nvPr>
            <p:ph type="ftr" sz="quarter" idx="3"/>
          </p:nvPr>
        </p:nvSpPr>
        <p:spPr>
          <a:xfrm>
            <a:off x="1" y="6492875"/>
            <a:ext cx="12191999" cy="365125"/>
          </a:xfrm>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74744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10775251"/>
              </p:ext>
            </p:extLst>
          </p:nvPr>
        </p:nvGraphicFramePr>
        <p:xfrm>
          <a:off x="244699" y="1420247"/>
          <a:ext cx="11725301" cy="5237686"/>
        </p:xfrm>
        <a:graphic>
          <a:graphicData uri="http://schemas.openxmlformats.org/drawingml/2006/table">
            <a:tbl>
              <a:tblPr firstRow="1" bandRow="1">
                <a:tableStyleId>{5C22544A-7EE6-4342-B048-85BDC9FD1C3A}</a:tableStyleId>
              </a:tblPr>
              <a:tblGrid>
                <a:gridCol w="825701">
                  <a:extLst>
                    <a:ext uri="{9D8B030D-6E8A-4147-A177-3AD203B41FA5}">
                      <a16:colId xmlns:a16="http://schemas.microsoft.com/office/drawing/2014/main" val="20000"/>
                    </a:ext>
                  </a:extLst>
                </a:gridCol>
                <a:gridCol w="2466119">
                  <a:extLst>
                    <a:ext uri="{9D8B030D-6E8A-4147-A177-3AD203B41FA5}">
                      <a16:colId xmlns:a16="http://schemas.microsoft.com/office/drawing/2014/main" val="20001"/>
                    </a:ext>
                  </a:extLst>
                </a:gridCol>
                <a:gridCol w="3096102">
                  <a:extLst>
                    <a:ext uri="{9D8B030D-6E8A-4147-A177-3AD203B41FA5}">
                      <a16:colId xmlns:a16="http://schemas.microsoft.com/office/drawing/2014/main" val="20002"/>
                    </a:ext>
                  </a:extLst>
                </a:gridCol>
                <a:gridCol w="5337379">
                  <a:extLst>
                    <a:ext uri="{9D8B030D-6E8A-4147-A177-3AD203B41FA5}">
                      <a16:colId xmlns:a16="http://schemas.microsoft.com/office/drawing/2014/main" val="20003"/>
                    </a:ext>
                  </a:extLst>
                </a:gridCol>
              </a:tblGrid>
              <a:tr h="511971">
                <a:tc>
                  <a:txBody>
                    <a:bodyPr/>
                    <a:lstStyle/>
                    <a:p>
                      <a:pPr algn="ctr"/>
                      <a:r>
                        <a:rPr lang="en-US" sz="2200" dirty="0">
                          <a:latin typeface="Maiandra GD" panose="020E0502030308020204" pitchFamily="34" charset="0"/>
                        </a:rPr>
                        <a:t>S.no</a:t>
                      </a:r>
                    </a:p>
                  </a:txBody>
                  <a:tcPr/>
                </a:tc>
                <a:tc>
                  <a:txBody>
                    <a:bodyPr/>
                    <a:lstStyle/>
                    <a:p>
                      <a:pPr algn="ctr"/>
                      <a:r>
                        <a:rPr lang="en-US" sz="2200" dirty="0">
                          <a:latin typeface="Maiandra GD" panose="020E0502030308020204" pitchFamily="34" charset="0"/>
                        </a:rPr>
                        <a:t>Author</a:t>
                      </a:r>
                    </a:p>
                  </a:txBody>
                  <a:tcPr/>
                </a:tc>
                <a:tc>
                  <a:txBody>
                    <a:bodyPr/>
                    <a:lstStyle/>
                    <a:p>
                      <a:pPr algn="ctr"/>
                      <a:r>
                        <a:rPr lang="en-US" sz="2200" dirty="0">
                          <a:latin typeface="Maiandra GD" panose="020E0502030308020204" pitchFamily="34" charset="0"/>
                        </a:rPr>
                        <a:t>Title</a:t>
                      </a:r>
                    </a:p>
                  </a:txBody>
                  <a:tcPr/>
                </a:tc>
                <a:tc>
                  <a:txBody>
                    <a:bodyPr/>
                    <a:lstStyle/>
                    <a:p>
                      <a:pPr algn="ctr"/>
                      <a:r>
                        <a:rPr lang="en-US" sz="2200" dirty="0">
                          <a:latin typeface="Maiandra GD" panose="020E0502030308020204" pitchFamily="34" charset="0"/>
                        </a:rPr>
                        <a:t>Description</a:t>
                      </a:r>
                    </a:p>
                  </a:txBody>
                  <a:tcPr/>
                </a:tc>
                <a:extLst>
                  <a:ext uri="{0D108BD9-81ED-4DB2-BD59-A6C34878D82A}">
                    <a16:rowId xmlns:a16="http://schemas.microsoft.com/office/drawing/2014/main" val="10000"/>
                  </a:ext>
                </a:extLst>
              </a:tr>
              <a:tr h="2425242">
                <a:tc>
                  <a:txBody>
                    <a:bodyPr/>
                    <a:lstStyle/>
                    <a:p>
                      <a:pPr algn="ctr"/>
                      <a:r>
                        <a:rPr lang="en-US" dirty="0">
                          <a:latin typeface="Maiandra GD" panose="020E0502030308020204" pitchFamily="34" charset="0"/>
                        </a:rPr>
                        <a:t>3</a:t>
                      </a:r>
                    </a:p>
                  </a:txBody>
                  <a:tcPr/>
                </a:tc>
                <a:tc>
                  <a:txBody>
                    <a:bodyPr/>
                    <a:lstStyle/>
                    <a:p>
                      <a:pPr algn="just"/>
                      <a:r>
                        <a:rPr lang="en-US" dirty="0">
                          <a:latin typeface="Maiandra GD" panose="020E0502030308020204" pitchFamily="34" charset="0"/>
                        </a:rPr>
                        <a:t>Moon Sun SHIN,BYUNG</a:t>
                      </a:r>
                      <a:r>
                        <a:rPr lang="en-US" baseline="0" dirty="0">
                          <a:latin typeface="Maiandra GD" panose="020E0502030308020204" pitchFamily="34" charset="0"/>
                        </a:rPr>
                        <a:t> </a:t>
                      </a:r>
                      <a:r>
                        <a:rPr lang="en-US" baseline="0" dirty="0" err="1">
                          <a:latin typeface="Maiandra GD" panose="020E0502030308020204" pitchFamily="34" charset="0"/>
                        </a:rPr>
                        <a:t>cheol</a:t>
                      </a:r>
                      <a:r>
                        <a:rPr lang="en-US" baseline="0" dirty="0">
                          <a:latin typeface="Maiandra GD" panose="020E0502030308020204" pitchFamily="34" charset="0"/>
                        </a:rPr>
                        <a:t> KIM, </a:t>
                      </a:r>
                      <a:r>
                        <a:rPr lang="en-US" baseline="0" dirty="0" err="1">
                          <a:latin typeface="Maiandra GD" panose="020E0502030308020204" pitchFamily="34" charset="0"/>
                        </a:rPr>
                        <a:t>Seon</a:t>
                      </a:r>
                      <a:r>
                        <a:rPr lang="en-US" baseline="0" dirty="0">
                          <a:latin typeface="Maiandra GD" panose="020E0502030308020204" pitchFamily="34" charset="0"/>
                        </a:rPr>
                        <a:t> Min HWANG, </a:t>
                      </a:r>
                      <a:r>
                        <a:rPr lang="en-US" baseline="0" dirty="0" err="1">
                          <a:latin typeface="Maiandra GD" panose="020E0502030308020204" pitchFamily="34" charset="0"/>
                        </a:rPr>
                        <a:t>Myeong</a:t>
                      </a:r>
                      <a:r>
                        <a:rPr lang="en-US" baseline="0" dirty="0">
                          <a:latin typeface="Maiandra GD" panose="020E0502030308020204" pitchFamily="34" charset="0"/>
                        </a:rPr>
                        <a:t> </a:t>
                      </a:r>
                      <a:r>
                        <a:rPr lang="en-US" baseline="0" dirty="0" err="1">
                          <a:latin typeface="Maiandra GD" panose="020E0502030308020204" pitchFamily="34" charset="0"/>
                        </a:rPr>
                        <a:t>cheol</a:t>
                      </a:r>
                      <a:r>
                        <a:rPr lang="en-US" baseline="0" dirty="0">
                          <a:latin typeface="Maiandra GD" panose="020E0502030308020204" pitchFamily="34" charset="0"/>
                        </a:rPr>
                        <a:t> KO</a:t>
                      </a:r>
                      <a:endParaRPr lang="en-US" dirty="0">
                        <a:latin typeface="Maiandra GD" panose="020E0502030308020204" pitchFamily="34" charset="0"/>
                      </a:endParaRPr>
                    </a:p>
                  </a:txBody>
                  <a:tcPr/>
                </a:tc>
                <a:tc>
                  <a:txBody>
                    <a:bodyPr/>
                    <a:lstStyle/>
                    <a:p>
                      <a:pPr algn="just"/>
                      <a:r>
                        <a:rPr lang="en-US" dirty="0">
                          <a:latin typeface="Maiandra GD" panose="020E0502030308020204" pitchFamily="34" charset="0"/>
                        </a:rPr>
                        <a:t>Design and implementation</a:t>
                      </a:r>
                      <a:r>
                        <a:rPr lang="en-US" baseline="0" dirty="0">
                          <a:latin typeface="Maiandra GD" panose="020E0502030308020204" pitchFamily="34" charset="0"/>
                        </a:rPr>
                        <a:t> of IoT –based Intelligent surveillance robot</a:t>
                      </a:r>
                      <a:endParaRPr lang="en-US" dirty="0">
                        <a:latin typeface="Maiandra GD" panose="020E0502030308020204" pitchFamily="34" charset="0"/>
                      </a:endParaRPr>
                    </a:p>
                  </a:txBody>
                  <a:tcPr/>
                </a:tc>
                <a:tc>
                  <a:txBody>
                    <a:bodyPr/>
                    <a:lstStyle/>
                    <a:p>
                      <a:pPr algn="just"/>
                      <a:r>
                        <a:rPr lang="en-US" dirty="0">
                          <a:latin typeface="Maiandra GD" panose="020E0502030308020204" pitchFamily="34" charset="0"/>
                        </a:rPr>
                        <a:t>The paper is about design and implementation of IoT based intelligent surveillance robot. Generally the surveillance robots are used in industrial and offices and it mainly used in military surveillance purposes. The CCTVs are used for all purposes but they are fixed, the proposed robot (SMART-I), a small mounted cam is placed on the robot. Here the CCTVs are collecting less images by comparing SMART –I.</a:t>
                      </a:r>
                    </a:p>
                  </a:txBody>
                  <a:tcPr/>
                </a:tc>
                <a:extLst>
                  <a:ext uri="{0D108BD9-81ED-4DB2-BD59-A6C34878D82A}">
                    <a16:rowId xmlns:a16="http://schemas.microsoft.com/office/drawing/2014/main" val="10001"/>
                  </a:ext>
                </a:extLst>
              </a:tr>
              <a:tr h="2165395">
                <a:tc>
                  <a:txBody>
                    <a:bodyPr/>
                    <a:lstStyle/>
                    <a:p>
                      <a:pPr algn="ctr"/>
                      <a:r>
                        <a:rPr lang="en-US" dirty="0">
                          <a:latin typeface="Maiandra GD" panose="020E0502030308020204" pitchFamily="34" charset="0"/>
                        </a:rPr>
                        <a:t>4</a:t>
                      </a:r>
                    </a:p>
                  </a:txBody>
                  <a:tcPr/>
                </a:tc>
                <a:tc>
                  <a:txBody>
                    <a:bodyPr/>
                    <a:lstStyle/>
                    <a:p>
                      <a:pPr algn="just"/>
                      <a:r>
                        <a:rPr lang="en-US" dirty="0" err="1">
                          <a:latin typeface="Maiandra GD" panose="020E0502030308020204" pitchFamily="34" charset="0"/>
                        </a:rPr>
                        <a:t>M.Ashok</a:t>
                      </a:r>
                      <a:r>
                        <a:rPr lang="en-US" baseline="0" dirty="0">
                          <a:latin typeface="Maiandra GD" panose="020E0502030308020204" pitchFamily="34" charset="0"/>
                        </a:rPr>
                        <a:t> </a:t>
                      </a:r>
                      <a:r>
                        <a:rPr lang="en-US" baseline="0" dirty="0" err="1">
                          <a:latin typeface="Maiandra GD" panose="020E0502030308020204" pitchFamily="34" charset="0"/>
                        </a:rPr>
                        <a:t>kumar,Dr</a:t>
                      </a:r>
                      <a:r>
                        <a:rPr lang="en-US" baseline="0" dirty="0">
                          <a:latin typeface="Maiandra GD" panose="020E0502030308020204" pitchFamily="34" charset="0"/>
                        </a:rPr>
                        <a:t>. T. </a:t>
                      </a:r>
                      <a:r>
                        <a:rPr lang="en-US" baseline="0" dirty="0" err="1">
                          <a:latin typeface="Maiandra GD" panose="020E0502030308020204" pitchFamily="34" charset="0"/>
                        </a:rPr>
                        <a:t>Thirumurugan</a:t>
                      </a:r>
                      <a:endParaRPr lang="en-US" dirty="0">
                        <a:latin typeface="Maiandra GD" panose="020E0502030308020204" pitchFamily="34" charset="0"/>
                      </a:endParaRPr>
                    </a:p>
                  </a:txBody>
                  <a:tcPr/>
                </a:tc>
                <a:tc>
                  <a:txBody>
                    <a:bodyPr/>
                    <a:lstStyle/>
                    <a:p>
                      <a:pPr algn="just"/>
                      <a:r>
                        <a:rPr lang="en-US" dirty="0">
                          <a:latin typeface="Maiandra GD" panose="020E0502030308020204" pitchFamily="34" charset="0"/>
                        </a:rPr>
                        <a:t>Integrated IoT based</a:t>
                      </a:r>
                      <a:r>
                        <a:rPr lang="en-US" baseline="0" dirty="0">
                          <a:latin typeface="Maiandra GD" panose="020E0502030308020204" pitchFamily="34" charset="0"/>
                        </a:rPr>
                        <a:t> design and android operated Multi-purpose Field Surveillance Robot for Military Use</a:t>
                      </a:r>
                      <a:endParaRPr lang="en-US" dirty="0">
                        <a:latin typeface="Maiandra GD" panose="020E0502030308020204" pitchFamily="34" charset="0"/>
                      </a:endParaRPr>
                    </a:p>
                  </a:txBody>
                  <a:tcPr/>
                </a:tc>
                <a:tc>
                  <a:txBody>
                    <a:bodyPr/>
                    <a:lstStyle/>
                    <a:p>
                      <a:pPr algn="just"/>
                      <a:r>
                        <a:rPr lang="en-US" dirty="0">
                          <a:latin typeface="Maiandra GD" panose="020E0502030308020204" pitchFamily="34" charset="0"/>
                        </a:rPr>
                        <a:t>The paper is all about the surveillance and detecting land mines and any gas bombs etc. The project is named as integrated IoT based and android operated field surveillance robot for military purpose. The land mines caused many army personnel, mines are detected by GPR (ground penetrated radar). </a:t>
                      </a:r>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fld id="{EEC824EF-4F39-42CE-B61A-92299691A099}" type="slidenum">
              <a:rPr lang="en-IN" smtClean="0"/>
              <a:t>6</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225092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000" y="70247"/>
            <a:ext cx="10440000" cy="1350000"/>
          </a:xfrm>
        </p:spPr>
        <p:txBody>
          <a:bodyPr/>
          <a:lstStyle/>
          <a:p>
            <a:r>
              <a:rPr lang="en-US" dirty="0"/>
              <a:t>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04983339"/>
              </p:ext>
            </p:extLst>
          </p:nvPr>
        </p:nvGraphicFramePr>
        <p:xfrm>
          <a:off x="156367" y="1415519"/>
          <a:ext cx="11879264" cy="4884831"/>
        </p:xfrm>
        <a:graphic>
          <a:graphicData uri="http://schemas.openxmlformats.org/drawingml/2006/table">
            <a:tbl>
              <a:tblPr firstRow="1" bandRow="1">
                <a:tableStyleId>{5C22544A-7EE6-4342-B048-85BDC9FD1C3A}</a:tableStyleId>
              </a:tblPr>
              <a:tblGrid>
                <a:gridCol w="835307">
                  <a:extLst>
                    <a:ext uri="{9D8B030D-6E8A-4147-A177-3AD203B41FA5}">
                      <a16:colId xmlns:a16="http://schemas.microsoft.com/office/drawing/2014/main" val="20000"/>
                    </a:ext>
                  </a:extLst>
                </a:gridCol>
                <a:gridCol w="2614412">
                  <a:extLst>
                    <a:ext uri="{9D8B030D-6E8A-4147-A177-3AD203B41FA5}">
                      <a16:colId xmlns:a16="http://schemas.microsoft.com/office/drawing/2014/main" val="20001"/>
                    </a:ext>
                  </a:extLst>
                </a:gridCol>
                <a:gridCol w="3464416">
                  <a:extLst>
                    <a:ext uri="{9D8B030D-6E8A-4147-A177-3AD203B41FA5}">
                      <a16:colId xmlns:a16="http://schemas.microsoft.com/office/drawing/2014/main" val="20002"/>
                    </a:ext>
                  </a:extLst>
                </a:gridCol>
                <a:gridCol w="4965129">
                  <a:extLst>
                    <a:ext uri="{9D8B030D-6E8A-4147-A177-3AD203B41FA5}">
                      <a16:colId xmlns:a16="http://schemas.microsoft.com/office/drawing/2014/main" val="20003"/>
                    </a:ext>
                  </a:extLst>
                </a:gridCol>
              </a:tblGrid>
              <a:tr h="510085">
                <a:tc>
                  <a:txBody>
                    <a:bodyPr/>
                    <a:lstStyle/>
                    <a:p>
                      <a:pPr algn="ctr"/>
                      <a:r>
                        <a:rPr lang="en-US" sz="2200" dirty="0">
                          <a:latin typeface="Maiandra GD" panose="020E0502030308020204" pitchFamily="34" charset="0"/>
                        </a:rPr>
                        <a:t>S.no</a:t>
                      </a:r>
                    </a:p>
                  </a:txBody>
                  <a:tcPr/>
                </a:tc>
                <a:tc>
                  <a:txBody>
                    <a:bodyPr/>
                    <a:lstStyle/>
                    <a:p>
                      <a:pPr algn="ctr"/>
                      <a:r>
                        <a:rPr lang="en-US" sz="2200" dirty="0">
                          <a:latin typeface="Maiandra GD" panose="020E0502030308020204" pitchFamily="34" charset="0"/>
                        </a:rPr>
                        <a:t>Author</a:t>
                      </a:r>
                    </a:p>
                  </a:txBody>
                  <a:tcPr/>
                </a:tc>
                <a:tc>
                  <a:txBody>
                    <a:bodyPr/>
                    <a:lstStyle/>
                    <a:p>
                      <a:pPr algn="ctr"/>
                      <a:r>
                        <a:rPr lang="en-US" sz="2200" dirty="0">
                          <a:latin typeface="Maiandra GD" panose="020E0502030308020204" pitchFamily="34" charset="0"/>
                        </a:rPr>
                        <a:t>Title</a:t>
                      </a:r>
                    </a:p>
                  </a:txBody>
                  <a:tcPr/>
                </a:tc>
                <a:tc>
                  <a:txBody>
                    <a:bodyPr/>
                    <a:lstStyle/>
                    <a:p>
                      <a:pPr algn="ctr"/>
                      <a:r>
                        <a:rPr lang="en-US" sz="2200" dirty="0">
                          <a:latin typeface="Maiandra GD" panose="020E0502030308020204" pitchFamily="34" charset="0"/>
                        </a:rPr>
                        <a:t>Description</a:t>
                      </a:r>
                    </a:p>
                  </a:txBody>
                  <a:tcPr/>
                </a:tc>
                <a:extLst>
                  <a:ext uri="{0D108BD9-81ED-4DB2-BD59-A6C34878D82A}">
                    <a16:rowId xmlns:a16="http://schemas.microsoft.com/office/drawing/2014/main" val="10000"/>
                  </a:ext>
                </a:extLst>
              </a:tr>
              <a:tr h="2024529">
                <a:tc>
                  <a:txBody>
                    <a:bodyPr/>
                    <a:lstStyle/>
                    <a:p>
                      <a:pPr algn="ctr"/>
                      <a:r>
                        <a:rPr lang="en-US" dirty="0">
                          <a:latin typeface="Maiandra GD" panose="020E0502030308020204" pitchFamily="34" charset="0"/>
                        </a:rPr>
                        <a:t>5</a:t>
                      </a:r>
                    </a:p>
                  </a:txBody>
                  <a:tcPr/>
                </a:tc>
                <a:tc>
                  <a:txBody>
                    <a:bodyPr/>
                    <a:lstStyle/>
                    <a:p>
                      <a:pPr algn="just"/>
                      <a:r>
                        <a:rPr lang="en-US" dirty="0">
                          <a:latin typeface="Maiandra GD" panose="020E0502030308020204" pitchFamily="34" charset="0"/>
                        </a:rPr>
                        <a:t>Md. </a:t>
                      </a:r>
                      <a:r>
                        <a:rPr lang="en-US" dirty="0" err="1">
                          <a:latin typeface="Maiandra GD" panose="020E0502030308020204" pitchFamily="34" charset="0"/>
                        </a:rPr>
                        <a:t>Tahmid</a:t>
                      </a:r>
                      <a:r>
                        <a:rPr lang="en-US" dirty="0">
                          <a:latin typeface="Maiandra GD" panose="020E0502030308020204" pitchFamily="34" charset="0"/>
                        </a:rPr>
                        <a:t> Rashid, </a:t>
                      </a:r>
                      <a:r>
                        <a:rPr lang="en-US" dirty="0" err="1">
                          <a:latin typeface="Maiandra GD" panose="020E0502030308020204" pitchFamily="34" charset="0"/>
                        </a:rPr>
                        <a:t>Pritom</a:t>
                      </a:r>
                      <a:r>
                        <a:rPr lang="en-US" dirty="0">
                          <a:latin typeface="Maiandra GD" panose="020E0502030308020204" pitchFamily="34" charset="0"/>
                        </a:rPr>
                        <a:t> Chowdhury, Dr. Md. </a:t>
                      </a:r>
                      <a:r>
                        <a:rPr lang="en-US" dirty="0" err="1">
                          <a:latin typeface="Maiandra GD" panose="020E0502030308020204" pitchFamily="34" charset="0"/>
                        </a:rPr>
                        <a:t>Khalilur</a:t>
                      </a:r>
                      <a:r>
                        <a:rPr lang="en-US" dirty="0">
                          <a:latin typeface="Maiandra GD" panose="020E0502030308020204" pitchFamily="34" charset="0"/>
                        </a:rPr>
                        <a:t> </a:t>
                      </a:r>
                      <a:r>
                        <a:rPr lang="en-US" dirty="0" err="1">
                          <a:latin typeface="Maiandra GD" panose="020E0502030308020204" pitchFamily="34" charset="0"/>
                        </a:rPr>
                        <a:t>Rhaman</a:t>
                      </a:r>
                      <a:endParaRPr lang="en-US" dirty="0">
                        <a:latin typeface="Maiandra GD" panose="020E0502030308020204" pitchFamily="34" charset="0"/>
                      </a:endParaRPr>
                    </a:p>
                  </a:txBody>
                  <a:tcPr/>
                </a:tc>
                <a:tc>
                  <a:txBody>
                    <a:bodyPr/>
                    <a:lstStyle/>
                    <a:p>
                      <a:pPr algn="just"/>
                      <a:r>
                        <a:rPr lang="en-US" dirty="0">
                          <a:latin typeface="Maiandra GD" panose="020E0502030308020204" pitchFamily="34" charset="0"/>
                        </a:rPr>
                        <a:t>Espionage : A voice guided surveillance robot with DTMF</a:t>
                      </a:r>
                      <a:r>
                        <a:rPr lang="en-US" baseline="0" dirty="0">
                          <a:latin typeface="Maiandra GD" panose="020E0502030308020204" pitchFamily="34" charset="0"/>
                        </a:rPr>
                        <a:t> control and web based control</a:t>
                      </a:r>
                      <a:endParaRPr lang="en-US" dirty="0">
                        <a:latin typeface="Maiandra GD" panose="020E0502030308020204" pitchFamily="34" charset="0"/>
                      </a:endParaRPr>
                    </a:p>
                  </a:txBody>
                  <a:tcPr/>
                </a:tc>
                <a:tc>
                  <a:txBody>
                    <a:bodyPr/>
                    <a:lstStyle/>
                    <a:p>
                      <a:pPr algn="just"/>
                      <a:r>
                        <a:rPr lang="en-US" dirty="0">
                          <a:latin typeface="Maiandra GD" panose="020E0502030308020204" pitchFamily="34" charset="0"/>
                        </a:rPr>
                        <a:t>In this paper the main aim to develop a voice command-controlled surveillance bot, namely Espionage that would listen to voice commands and provide video feed to an end user. With the help of Espionage, one can keep track of what is happening in other sections of the house while he or she is residing in the bedroom or the study. </a:t>
                      </a:r>
                    </a:p>
                  </a:txBody>
                  <a:tcPr/>
                </a:tc>
                <a:extLst>
                  <a:ext uri="{0D108BD9-81ED-4DB2-BD59-A6C34878D82A}">
                    <a16:rowId xmlns:a16="http://schemas.microsoft.com/office/drawing/2014/main" val="10001"/>
                  </a:ext>
                </a:extLst>
              </a:tr>
              <a:tr h="2088746">
                <a:tc>
                  <a:txBody>
                    <a:bodyPr/>
                    <a:lstStyle/>
                    <a:p>
                      <a:pPr algn="ctr"/>
                      <a:r>
                        <a:rPr lang="en-US" dirty="0">
                          <a:latin typeface="Maiandra GD" panose="020E0502030308020204" pitchFamily="34" charset="0"/>
                        </a:rPr>
                        <a:t>6</a:t>
                      </a:r>
                    </a:p>
                  </a:txBody>
                  <a:tcPr/>
                </a:tc>
                <a:tc>
                  <a:txBody>
                    <a:bodyPr/>
                    <a:lstStyle/>
                    <a:p>
                      <a:pPr algn="just"/>
                      <a:r>
                        <a:rPr lang="en-US" dirty="0">
                          <a:latin typeface="Maiandra GD" panose="020E0502030308020204" pitchFamily="34" charset="0"/>
                        </a:rPr>
                        <a:t>Mona </a:t>
                      </a:r>
                      <a:r>
                        <a:rPr lang="en-US" dirty="0" err="1">
                          <a:latin typeface="Maiandra GD" panose="020E0502030308020204" pitchFamily="34" charset="0"/>
                        </a:rPr>
                        <a:t>Kumari</a:t>
                      </a:r>
                      <a:r>
                        <a:rPr lang="en-US" dirty="0">
                          <a:latin typeface="Maiandra GD" panose="020E0502030308020204" pitchFamily="34" charset="0"/>
                        </a:rPr>
                        <a:t>, </a:t>
                      </a:r>
                      <a:r>
                        <a:rPr lang="en-US" dirty="0" err="1">
                          <a:latin typeface="Maiandra GD" panose="020E0502030308020204" pitchFamily="34" charset="0"/>
                        </a:rPr>
                        <a:t>Ajitesh</a:t>
                      </a:r>
                      <a:r>
                        <a:rPr lang="en-US" dirty="0">
                          <a:latin typeface="Maiandra GD" panose="020E0502030308020204" pitchFamily="34" charset="0"/>
                        </a:rPr>
                        <a:t> Kumar,</a:t>
                      </a:r>
                      <a:r>
                        <a:rPr lang="en-US" baseline="0" dirty="0">
                          <a:latin typeface="Maiandra GD" panose="020E0502030308020204" pitchFamily="34" charset="0"/>
                        </a:rPr>
                        <a:t> </a:t>
                      </a:r>
                      <a:r>
                        <a:rPr lang="en-US" baseline="0" dirty="0" err="1">
                          <a:latin typeface="Maiandra GD" panose="020E0502030308020204" pitchFamily="34" charset="0"/>
                        </a:rPr>
                        <a:t>Ritu</a:t>
                      </a:r>
                      <a:r>
                        <a:rPr lang="en-US" baseline="0" dirty="0">
                          <a:latin typeface="Maiandra GD" panose="020E0502030308020204" pitchFamily="34" charset="0"/>
                        </a:rPr>
                        <a:t> </a:t>
                      </a:r>
                      <a:r>
                        <a:rPr lang="en-US" baseline="0" dirty="0" err="1">
                          <a:latin typeface="Maiandra GD" panose="020E0502030308020204" pitchFamily="34" charset="0"/>
                        </a:rPr>
                        <a:t>Singhal</a:t>
                      </a:r>
                      <a:endParaRPr lang="en-US" dirty="0">
                        <a:latin typeface="Maiandra GD" panose="020E0502030308020204" pitchFamily="34" charset="0"/>
                      </a:endParaRPr>
                    </a:p>
                  </a:txBody>
                  <a:tcPr/>
                </a:tc>
                <a:tc>
                  <a:txBody>
                    <a:bodyPr/>
                    <a:lstStyle/>
                    <a:p>
                      <a:pPr algn="just"/>
                      <a:r>
                        <a:rPr lang="en-US" dirty="0">
                          <a:latin typeface="Maiandra GD" panose="020E0502030308020204" pitchFamily="34" charset="0"/>
                        </a:rPr>
                        <a:t>Design</a:t>
                      </a:r>
                      <a:r>
                        <a:rPr lang="en-US" baseline="0" dirty="0">
                          <a:latin typeface="Maiandra GD" panose="020E0502030308020204" pitchFamily="34" charset="0"/>
                        </a:rPr>
                        <a:t> and Analysis of IoT Based Intelligent Robot for Real-Time Monitoring and Control</a:t>
                      </a:r>
                      <a:endParaRPr lang="en-US" dirty="0">
                        <a:latin typeface="Maiandra GD" panose="020E0502030308020204" pitchFamily="34" charset="0"/>
                      </a:endParaRPr>
                    </a:p>
                  </a:txBody>
                  <a:tcPr/>
                </a:tc>
                <a:tc>
                  <a:txBody>
                    <a:bodyPr/>
                    <a:lstStyle/>
                    <a:p>
                      <a:pPr algn="just"/>
                      <a:r>
                        <a:rPr lang="en-US" dirty="0">
                          <a:latin typeface="Maiandra GD" panose="020E0502030308020204" pitchFamily="34" charset="0"/>
                        </a:rPr>
                        <a:t>The robot comprises of Raspberry Pi 3 model B microcontroller which is utilized for making robot remote and online and the recordings are transmitted remotely from the robot to client's screen. This robot additionally comprises of DC engines, wheel case, battery, Wi-Fi module (ESP8266 12e) and different kinds of sensors, </a:t>
                      </a:r>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fld id="{EEC824EF-4F39-42CE-B61A-92299691A099}" type="slidenum">
              <a:rPr lang="en-IN" smtClean="0"/>
              <a:t>7</a:t>
            </a:fld>
            <a:endParaRPr lang="en-IN"/>
          </a:p>
        </p:txBody>
      </p:sp>
      <p:sp>
        <p:nvSpPr>
          <p:cNvPr id="5" name="Footer Placeholder 4"/>
          <p:cNvSpPr>
            <a:spLocks noGrp="1"/>
          </p:cNvSpPr>
          <p:nvPr>
            <p:ph type="ftr" sz="quarter" idx="3"/>
          </p:nvPr>
        </p:nvSpPr>
        <p:spPr>
          <a:xfrm>
            <a:off x="0" y="6492875"/>
            <a:ext cx="12191999" cy="365125"/>
          </a:xfrm>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285194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35638735"/>
              </p:ext>
            </p:extLst>
          </p:nvPr>
        </p:nvGraphicFramePr>
        <p:xfrm>
          <a:off x="90736" y="1513398"/>
          <a:ext cx="11879264" cy="5009457"/>
        </p:xfrm>
        <a:graphic>
          <a:graphicData uri="http://schemas.openxmlformats.org/drawingml/2006/table">
            <a:tbl>
              <a:tblPr firstRow="1" bandRow="1">
                <a:tableStyleId>{5C22544A-7EE6-4342-B048-85BDC9FD1C3A}</a:tableStyleId>
              </a:tblPr>
              <a:tblGrid>
                <a:gridCol w="845802">
                  <a:extLst>
                    <a:ext uri="{9D8B030D-6E8A-4147-A177-3AD203B41FA5}">
                      <a16:colId xmlns:a16="http://schemas.microsoft.com/office/drawing/2014/main" val="20000"/>
                    </a:ext>
                  </a:extLst>
                </a:gridCol>
                <a:gridCol w="2472744">
                  <a:extLst>
                    <a:ext uri="{9D8B030D-6E8A-4147-A177-3AD203B41FA5}">
                      <a16:colId xmlns:a16="http://schemas.microsoft.com/office/drawing/2014/main" val="20001"/>
                    </a:ext>
                  </a:extLst>
                </a:gridCol>
                <a:gridCol w="3490174">
                  <a:extLst>
                    <a:ext uri="{9D8B030D-6E8A-4147-A177-3AD203B41FA5}">
                      <a16:colId xmlns:a16="http://schemas.microsoft.com/office/drawing/2014/main" val="20002"/>
                    </a:ext>
                  </a:extLst>
                </a:gridCol>
                <a:gridCol w="5070544">
                  <a:extLst>
                    <a:ext uri="{9D8B030D-6E8A-4147-A177-3AD203B41FA5}">
                      <a16:colId xmlns:a16="http://schemas.microsoft.com/office/drawing/2014/main" val="20003"/>
                    </a:ext>
                  </a:extLst>
                </a:gridCol>
              </a:tblGrid>
              <a:tr h="437457">
                <a:tc>
                  <a:txBody>
                    <a:bodyPr/>
                    <a:lstStyle/>
                    <a:p>
                      <a:pPr algn="ctr"/>
                      <a:r>
                        <a:rPr lang="en-US" sz="2200" dirty="0">
                          <a:latin typeface="Maiandra GD" panose="020E0502030308020204" pitchFamily="34" charset="0"/>
                        </a:rPr>
                        <a:t>S.no</a:t>
                      </a:r>
                    </a:p>
                  </a:txBody>
                  <a:tcPr/>
                </a:tc>
                <a:tc>
                  <a:txBody>
                    <a:bodyPr/>
                    <a:lstStyle/>
                    <a:p>
                      <a:pPr algn="ctr"/>
                      <a:r>
                        <a:rPr lang="en-US" sz="2200" dirty="0">
                          <a:latin typeface="Maiandra GD" panose="020E0502030308020204" pitchFamily="34" charset="0"/>
                        </a:rPr>
                        <a:t>Author</a:t>
                      </a:r>
                    </a:p>
                  </a:txBody>
                  <a:tcPr/>
                </a:tc>
                <a:tc>
                  <a:txBody>
                    <a:bodyPr/>
                    <a:lstStyle/>
                    <a:p>
                      <a:pPr algn="ctr"/>
                      <a:r>
                        <a:rPr lang="en-US" sz="2200" dirty="0">
                          <a:latin typeface="Maiandra GD" panose="020E0502030308020204" pitchFamily="34" charset="0"/>
                        </a:rPr>
                        <a:t>Title</a:t>
                      </a:r>
                    </a:p>
                  </a:txBody>
                  <a:tcPr/>
                </a:tc>
                <a:tc>
                  <a:txBody>
                    <a:bodyPr/>
                    <a:lstStyle/>
                    <a:p>
                      <a:pPr algn="ctr"/>
                      <a:r>
                        <a:rPr lang="en-US" sz="2200" dirty="0">
                          <a:latin typeface="Maiandra GD" panose="020E0502030308020204" pitchFamily="34" charset="0"/>
                        </a:rPr>
                        <a:t>Description</a:t>
                      </a:r>
                    </a:p>
                  </a:txBody>
                  <a:tcPr/>
                </a:tc>
                <a:extLst>
                  <a:ext uri="{0D108BD9-81ED-4DB2-BD59-A6C34878D82A}">
                    <a16:rowId xmlns:a16="http://schemas.microsoft.com/office/drawing/2014/main" val="10000"/>
                  </a:ext>
                </a:extLst>
              </a:tr>
              <a:tr h="1565592">
                <a:tc>
                  <a:txBody>
                    <a:bodyPr/>
                    <a:lstStyle/>
                    <a:p>
                      <a:endParaRPr lang="en-US" dirty="0"/>
                    </a:p>
                  </a:txBody>
                  <a:tcPr/>
                </a:tc>
                <a:tc>
                  <a:txBody>
                    <a:bodyPr/>
                    <a:lstStyle/>
                    <a:p>
                      <a:pPr algn="just"/>
                      <a:endParaRPr lang="en-US">
                        <a:latin typeface="Maiandra GD" panose="020E0502030308020204" pitchFamily="34" charset="0"/>
                      </a:endParaRPr>
                    </a:p>
                  </a:txBody>
                  <a:tcPr/>
                </a:tc>
                <a:tc>
                  <a:txBody>
                    <a:bodyPr/>
                    <a:lstStyle/>
                    <a:p>
                      <a:pPr algn="just"/>
                      <a:endParaRPr lang="en-US" dirty="0">
                        <a:latin typeface="Maiandra GD" panose="020E0502030308020204" pitchFamily="34"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latin typeface="Maiandra GD" panose="020E0502030308020204" pitchFamily="34" charset="0"/>
                        </a:rPr>
                        <a:t>For</a:t>
                      </a:r>
                      <a:r>
                        <a:rPr lang="en-US" baseline="0" dirty="0">
                          <a:latin typeface="Maiandra GD" panose="020E0502030308020204" pitchFamily="34" charset="0"/>
                        </a:rPr>
                        <a:t> </a:t>
                      </a:r>
                      <a:r>
                        <a:rPr lang="en-US" dirty="0">
                          <a:latin typeface="Maiandra GD" panose="020E0502030308020204" pitchFamily="34" charset="0"/>
                        </a:rPr>
                        <a:t>example, ultrasonic sensor for obstacle detection, IR sensor for identifying pits and furthermore the PIR sensors for obstacle </a:t>
                      </a:r>
                      <a:r>
                        <a:rPr lang="en-US" dirty="0" err="1">
                          <a:latin typeface="Maiandra GD" panose="020E0502030308020204" pitchFamily="34" charset="0"/>
                        </a:rPr>
                        <a:t>avoidance.It</a:t>
                      </a:r>
                      <a:r>
                        <a:rPr lang="en-US" dirty="0">
                          <a:latin typeface="Maiandra GD" panose="020E0502030308020204" pitchFamily="34" charset="0"/>
                        </a:rPr>
                        <a:t> is based on</a:t>
                      </a:r>
                      <a:r>
                        <a:rPr lang="en-US" baseline="0" dirty="0">
                          <a:latin typeface="Maiandra GD" panose="020E0502030308020204" pitchFamily="34" charset="0"/>
                        </a:rPr>
                        <a:t> the software CAYENNE of IoT.</a:t>
                      </a:r>
                      <a:endParaRPr lang="en-US" dirty="0">
                        <a:latin typeface="Maiandra GD" panose="020E0502030308020204" pitchFamily="34" charset="0"/>
                      </a:endParaRPr>
                    </a:p>
                    <a:p>
                      <a:pPr algn="just"/>
                      <a:endParaRPr lang="en-US" dirty="0">
                        <a:latin typeface="Maiandra GD" panose="020E0502030308020204" pitchFamily="34" charset="0"/>
                      </a:endParaRPr>
                    </a:p>
                  </a:txBody>
                  <a:tcPr/>
                </a:tc>
                <a:extLst>
                  <a:ext uri="{0D108BD9-81ED-4DB2-BD59-A6C34878D82A}">
                    <a16:rowId xmlns:a16="http://schemas.microsoft.com/office/drawing/2014/main" val="10001"/>
                  </a:ext>
                </a:extLst>
              </a:tr>
              <a:tr h="2490095">
                <a:tc>
                  <a:txBody>
                    <a:bodyPr/>
                    <a:lstStyle/>
                    <a:p>
                      <a:pPr algn="ctr"/>
                      <a:r>
                        <a:rPr lang="en-US" dirty="0"/>
                        <a:t>7</a:t>
                      </a:r>
                    </a:p>
                  </a:txBody>
                  <a:tcPr/>
                </a:tc>
                <a:tc>
                  <a:txBody>
                    <a:bodyPr/>
                    <a:lstStyle/>
                    <a:p>
                      <a:pPr algn="just"/>
                      <a:r>
                        <a:rPr lang="en-US" dirty="0" err="1">
                          <a:latin typeface="Maiandra GD" panose="020E0502030308020204" pitchFamily="34" charset="0"/>
                        </a:rPr>
                        <a:t>Weilun</a:t>
                      </a:r>
                      <a:r>
                        <a:rPr lang="en-US" dirty="0">
                          <a:latin typeface="Maiandra GD" panose="020E0502030308020204" pitchFamily="34" charset="0"/>
                        </a:rPr>
                        <a:t> Lao, </a:t>
                      </a:r>
                      <a:r>
                        <a:rPr lang="en-US" dirty="0" err="1">
                          <a:latin typeface="Maiandra GD" panose="020E0502030308020204" pitchFamily="34" charset="0"/>
                        </a:rPr>
                        <a:t>Jungong</a:t>
                      </a:r>
                      <a:r>
                        <a:rPr lang="en-US" dirty="0">
                          <a:latin typeface="Maiandra GD" panose="020E0502030308020204" pitchFamily="34" charset="0"/>
                        </a:rPr>
                        <a:t> Han, Peter H.N</a:t>
                      </a:r>
                    </a:p>
                  </a:txBody>
                  <a:tcPr/>
                </a:tc>
                <a:tc>
                  <a:txBody>
                    <a:bodyPr/>
                    <a:lstStyle/>
                    <a:p>
                      <a:pPr algn="just"/>
                      <a:r>
                        <a:rPr lang="en-US" dirty="0">
                          <a:latin typeface="Maiandra GD" panose="020E0502030308020204" pitchFamily="34" charset="0"/>
                        </a:rPr>
                        <a:t>Automatic Video-Based Human Motion Analyzer for Consumer Surveillance System</a:t>
                      </a:r>
                    </a:p>
                  </a:txBody>
                  <a:tcPr/>
                </a:tc>
                <a:tc>
                  <a:txBody>
                    <a:bodyPr/>
                    <a:lstStyle/>
                    <a:p>
                      <a:pPr algn="just"/>
                      <a:r>
                        <a:rPr lang="en-US" dirty="0">
                          <a:latin typeface="Maiandra GD" panose="020E0502030308020204" pitchFamily="34" charset="0"/>
                        </a:rPr>
                        <a:t>With the continuous improvements in video analysis techniques, automatic low-cost video surveillance gradually emerges for consumer applications. Video surveillance can contribute to the safety of people in the home and ease control of home-entrance and equipment usage functions. In this paper, we study a flexible framework for semantic analysis of human behavior from a monocular surveillance video, captured by a consumer camera.</a:t>
                      </a:r>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fld id="{EEC824EF-4F39-42CE-B61A-92299691A099}" type="slidenum">
              <a:rPr lang="en-IN" smtClean="0"/>
              <a:t>8</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3806701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25879546"/>
              </p:ext>
            </p:extLst>
          </p:nvPr>
        </p:nvGraphicFramePr>
        <p:xfrm>
          <a:off x="180736" y="1545890"/>
          <a:ext cx="11879264" cy="5195950"/>
        </p:xfrm>
        <a:graphic>
          <a:graphicData uri="http://schemas.openxmlformats.org/drawingml/2006/table">
            <a:tbl>
              <a:tblPr firstRow="1" bandRow="1">
                <a:tableStyleId>{5C22544A-7EE6-4342-B048-85BDC9FD1C3A}</a:tableStyleId>
              </a:tblPr>
              <a:tblGrid>
                <a:gridCol w="836695">
                  <a:extLst>
                    <a:ext uri="{9D8B030D-6E8A-4147-A177-3AD203B41FA5}">
                      <a16:colId xmlns:a16="http://schemas.microsoft.com/office/drawing/2014/main" val="20000"/>
                    </a:ext>
                  </a:extLst>
                </a:gridCol>
                <a:gridCol w="2459865">
                  <a:extLst>
                    <a:ext uri="{9D8B030D-6E8A-4147-A177-3AD203B41FA5}">
                      <a16:colId xmlns:a16="http://schemas.microsoft.com/office/drawing/2014/main" val="20001"/>
                    </a:ext>
                  </a:extLst>
                </a:gridCol>
                <a:gridCol w="3451538">
                  <a:extLst>
                    <a:ext uri="{9D8B030D-6E8A-4147-A177-3AD203B41FA5}">
                      <a16:colId xmlns:a16="http://schemas.microsoft.com/office/drawing/2014/main" val="20002"/>
                    </a:ext>
                  </a:extLst>
                </a:gridCol>
                <a:gridCol w="5131166">
                  <a:extLst>
                    <a:ext uri="{9D8B030D-6E8A-4147-A177-3AD203B41FA5}">
                      <a16:colId xmlns:a16="http://schemas.microsoft.com/office/drawing/2014/main" val="20003"/>
                    </a:ext>
                  </a:extLst>
                </a:gridCol>
              </a:tblGrid>
              <a:tr h="480745">
                <a:tc>
                  <a:txBody>
                    <a:bodyPr/>
                    <a:lstStyle/>
                    <a:p>
                      <a:pPr algn="ctr"/>
                      <a:r>
                        <a:rPr lang="en-US" sz="2200" dirty="0">
                          <a:latin typeface="Maiandra GD" panose="020E0502030308020204" pitchFamily="34" charset="0"/>
                        </a:rPr>
                        <a:t>S.no</a:t>
                      </a:r>
                    </a:p>
                  </a:txBody>
                  <a:tcPr/>
                </a:tc>
                <a:tc>
                  <a:txBody>
                    <a:bodyPr/>
                    <a:lstStyle/>
                    <a:p>
                      <a:pPr algn="ctr"/>
                      <a:r>
                        <a:rPr lang="en-US" sz="2200" dirty="0">
                          <a:latin typeface="Maiandra GD" panose="020E0502030308020204" pitchFamily="34" charset="0"/>
                        </a:rPr>
                        <a:t>Author</a:t>
                      </a:r>
                    </a:p>
                  </a:txBody>
                  <a:tcPr/>
                </a:tc>
                <a:tc>
                  <a:txBody>
                    <a:bodyPr/>
                    <a:lstStyle/>
                    <a:p>
                      <a:pPr algn="ctr"/>
                      <a:r>
                        <a:rPr lang="en-US" sz="2200" dirty="0">
                          <a:latin typeface="Maiandra GD" panose="020E0502030308020204" pitchFamily="34" charset="0"/>
                        </a:rPr>
                        <a:t>Title</a:t>
                      </a:r>
                    </a:p>
                  </a:txBody>
                  <a:tcPr/>
                </a:tc>
                <a:tc>
                  <a:txBody>
                    <a:bodyPr/>
                    <a:lstStyle/>
                    <a:p>
                      <a:pPr algn="ctr"/>
                      <a:r>
                        <a:rPr lang="en-US" sz="2200" dirty="0">
                          <a:latin typeface="Maiandra GD" panose="020E0502030308020204" pitchFamily="34" charset="0"/>
                        </a:rPr>
                        <a:t>Description</a:t>
                      </a:r>
                    </a:p>
                  </a:txBody>
                  <a:tcPr/>
                </a:tc>
                <a:extLst>
                  <a:ext uri="{0D108BD9-81ED-4DB2-BD59-A6C34878D82A}">
                    <a16:rowId xmlns:a16="http://schemas.microsoft.com/office/drawing/2014/main" val="10000"/>
                  </a:ext>
                </a:extLst>
              </a:tr>
              <a:tr h="2154885">
                <a:tc>
                  <a:txBody>
                    <a:bodyPr/>
                    <a:lstStyle/>
                    <a:p>
                      <a:pPr algn="ctr"/>
                      <a:r>
                        <a:rPr lang="en-US" dirty="0"/>
                        <a:t>8</a:t>
                      </a:r>
                    </a:p>
                  </a:txBody>
                  <a:tcPr/>
                </a:tc>
                <a:tc>
                  <a:txBody>
                    <a:bodyPr/>
                    <a:lstStyle/>
                    <a:p>
                      <a:pPr algn="just"/>
                      <a:r>
                        <a:rPr lang="en-US" dirty="0">
                          <a:latin typeface="Maiandra GD" panose="020E0502030308020204" pitchFamily="34" charset="0"/>
                        </a:rPr>
                        <a:t>Dr. </a:t>
                      </a:r>
                      <a:r>
                        <a:rPr lang="en-US" dirty="0" err="1">
                          <a:latin typeface="Maiandra GD" panose="020E0502030308020204" pitchFamily="34" charset="0"/>
                        </a:rPr>
                        <a:t>Thair</a:t>
                      </a:r>
                      <a:r>
                        <a:rPr lang="en-US" dirty="0">
                          <a:latin typeface="Maiandra GD" panose="020E0502030308020204" pitchFamily="34" charset="0"/>
                        </a:rPr>
                        <a:t> Ali </a:t>
                      </a:r>
                      <a:r>
                        <a:rPr lang="en-US" dirty="0" err="1">
                          <a:latin typeface="Maiandra GD" panose="020E0502030308020204" pitchFamily="34" charset="0"/>
                        </a:rPr>
                        <a:t>Salh</a:t>
                      </a:r>
                      <a:r>
                        <a:rPr lang="en-US" dirty="0">
                          <a:latin typeface="Maiandra GD" panose="020E0502030308020204" pitchFamily="34" charset="0"/>
                        </a:rPr>
                        <a:t>, Dr. </a:t>
                      </a:r>
                      <a:r>
                        <a:rPr lang="en-US" dirty="0" err="1">
                          <a:latin typeface="Maiandra GD" panose="020E0502030308020204" pitchFamily="34" charset="0"/>
                        </a:rPr>
                        <a:t>Thair</a:t>
                      </a:r>
                      <a:r>
                        <a:rPr lang="en-US" dirty="0">
                          <a:latin typeface="Maiandra GD" panose="020E0502030308020204" pitchFamily="34" charset="0"/>
                        </a:rPr>
                        <a:t> Ali </a:t>
                      </a:r>
                      <a:r>
                        <a:rPr lang="en-US" dirty="0" err="1">
                          <a:latin typeface="Maiandra GD" panose="020E0502030308020204" pitchFamily="34" charset="0"/>
                        </a:rPr>
                        <a:t>Salh</a:t>
                      </a:r>
                      <a:endParaRPr lang="en-US" dirty="0">
                        <a:latin typeface="Maiandra GD" panose="020E0502030308020204" pitchFamily="34" charset="0"/>
                      </a:endParaRPr>
                    </a:p>
                  </a:txBody>
                  <a:tcPr/>
                </a:tc>
                <a:tc>
                  <a:txBody>
                    <a:bodyPr/>
                    <a:lstStyle/>
                    <a:p>
                      <a:pPr algn="just"/>
                      <a:r>
                        <a:rPr lang="en-US" dirty="0">
                          <a:latin typeface="Maiandra GD" panose="020E0502030308020204" pitchFamily="34" charset="0"/>
                        </a:rPr>
                        <a:t>Intelligent Surveillance Robot </a:t>
                      </a:r>
                    </a:p>
                  </a:txBody>
                  <a:tcPr/>
                </a:tc>
                <a:tc>
                  <a:txBody>
                    <a:bodyPr/>
                    <a:lstStyle/>
                    <a:p>
                      <a:pPr algn="l"/>
                      <a:r>
                        <a:rPr lang="en-IN" sz="1800" kern="1200" dirty="0">
                          <a:solidFill>
                            <a:schemeClr val="dk1"/>
                          </a:solidFill>
                          <a:effectLst/>
                          <a:latin typeface="Maiandra GD" panose="020E0502030308020204" pitchFamily="34" charset="0"/>
                          <a:ea typeface="+mn-ea"/>
                          <a:cs typeface="+mn-cs"/>
                        </a:rPr>
                        <a:t>The paper is about implementation of robot which is used for aging people at home. Generally the aged people are living at home alone so here the robot is </a:t>
                      </a:r>
                      <a:r>
                        <a:rPr lang="en-IN" sz="1800" kern="1200" dirty="0" err="1">
                          <a:solidFill>
                            <a:schemeClr val="dk1"/>
                          </a:solidFill>
                          <a:effectLst/>
                          <a:latin typeface="Maiandra GD" panose="020E0502030308020204" pitchFamily="34" charset="0"/>
                          <a:ea typeface="+mn-ea"/>
                          <a:cs typeface="+mn-cs"/>
                        </a:rPr>
                        <a:t>accompained</a:t>
                      </a:r>
                      <a:r>
                        <a:rPr lang="en-IN" sz="1800" kern="1200" dirty="0">
                          <a:solidFill>
                            <a:schemeClr val="dk1"/>
                          </a:solidFill>
                          <a:effectLst/>
                          <a:latin typeface="Maiandra GD" panose="020E0502030308020204" pitchFamily="34" charset="0"/>
                          <a:ea typeface="+mn-ea"/>
                          <a:cs typeface="+mn-cs"/>
                        </a:rPr>
                        <a:t> with them, not only accompany the robot is also used for surveillance in the home. To achieve robust tracking, the robot detects abnormal human behaviours by tracking the upper body of a person.</a:t>
                      </a:r>
                      <a:endParaRPr lang="en-US" dirty="0">
                        <a:latin typeface="Maiandra GD" panose="020E0502030308020204" pitchFamily="34" charset="0"/>
                      </a:endParaRPr>
                    </a:p>
                  </a:txBody>
                  <a:tcPr/>
                </a:tc>
                <a:extLst>
                  <a:ext uri="{0D108BD9-81ED-4DB2-BD59-A6C34878D82A}">
                    <a16:rowId xmlns:a16="http://schemas.microsoft.com/office/drawing/2014/main" val="10001"/>
                  </a:ext>
                </a:extLst>
              </a:tr>
              <a:tr h="2154885">
                <a:tc>
                  <a:txBody>
                    <a:bodyPr/>
                    <a:lstStyle/>
                    <a:p>
                      <a:pPr algn="ctr"/>
                      <a:r>
                        <a:rPr lang="en-US" dirty="0"/>
                        <a:t>9</a:t>
                      </a:r>
                    </a:p>
                  </a:txBody>
                  <a:tcPr/>
                </a:tc>
                <a:tc>
                  <a:txBody>
                    <a:bodyPr/>
                    <a:lstStyle/>
                    <a:p>
                      <a:pPr algn="just"/>
                      <a:r>
                        <a:rPr lang="en-US" dirty="0" err="1">
                          <a:latin typeface="Maiandra GD" panose="020E0502030308020204" pitchFamily="34" charset="0"/>
                        </a:rPr>
                        <a:t>Xinyu</a:t>
                      </a:r>
                      <a:r>
                        <a:rPr lang="en-US" dirty="0">
                          <a:latin typeface="Maiandra GD" panose="020E0502030308020204" pitchFamily="34" charset="0"/>
                        </a:rPr>
                        <a:t> Wu, </a:t>
                      </a:r>
                      <a:r>
                        <a:rPr lang="en-US" dirty="0" err="1">
                          <a:latin typeface="Maiandra GD" panose="020E0502030308020204" pitchFamily="34" charset="0"/>
                        </a:rPr>
                        <a:t>Haitao</a:t>
                      </a:r>
                      <a:r>
                        <a:rPr lang="en-US" dirty="0">
                          <a:latin typeface="Maiandra GD" panose="020E0502030308020204" pitchFamily="34" charset="0"/>
                        </a:rPr>
                        <a:t> Gong, Pei Chen, </a:t>
                      </a:r>
                      <a:r>
                        <a:rPr lang="en-US" dirty="0" err="1">
                          <a:latin typeface="Maiandra GD" panose="020E0502030308020204" pitchFamily="34" charset="0"/>
                        </a:rPr>
                        <a:t>Zhong</a:t>
                      </a:r>
                      <a:r>
                        <a:rPr lang="en-US" dirty="0">
                          <a:latin typeface="Maiandra GD" panose="020E0502030308020204" pitchFamily="34" charset="0"/>
                        </a:rPr>
                        <a:t> </a:t>
                      </a:r>
                      <a:r>
                        <a:rPr lang="en-US" dirty="0" err="1">
                          <a:latin typeface="Maiandra GD" panose="020E0502030308020204" pitchFamily="34" charset="0"/>
                        </a:rPr>
                        <a:t>Zhi</a:t>
                      </a:r>
                      <a:r>
                        <a:rPr lang="en-US" dirty="0">
                          <a:latin typeface="Maiandra GD" panose="020E0502030308020204" pitchFamily="34" charset="0"/>
                        </a:rPr>
                        <a:t> and </a:t>
                      </a:r>
                      <a:r>
                        <a:rPr lang="en-US" dirty="0" err="1">
                          <a:latin typeface="Maiandra GD" panose="020E0502030308020204" pitchFamily="34" charset="0"/>
                        </a:rPr>
                        <a:t>Yangsheng</a:t>
                      </a:r>
                      <a:r>
                        <a:rPr lang="en-US" dirty="0">
                          <a:latin typeface="Maiandra GD" panose="020E0502030308020204" pitchFamily="34" charset="0"/>
                        </a:rPr>
                        <a:t> </a:t>
                      </a:r>
                      <a:r>
                        <a:rPr lang="en-US" dirty="0" err="1">
                          <a:latin typeface="Maiandra GD" panose="020E0502030308020204" pitchFamily="34" charset="0"/>
                        </a:rPr>
                        <a:t>Xu</a:t>
                      </a:r>
                      <a:endParaRPr lang="en-US" dirty="0">
                        <a:latin typeface="Maiandra GD" panose="020E0502030308020204" pitchFamily="34" charset="0"/>
                      </a:endParaRPr>
                    </a:p>
                  </a:txBody>
                  <a:tcPr/>
                </a:tc>
                <a:tc>
                  <a:txBody>
                    <a:bodyPr/>
                    <a:lstStyle/>
                    <a:p>
                      <a:pPr algn="just"/>
                      <a:r>
                        <a:rPr lang="en-US" dirty="0">
                          <a:latin typeface="Maiandra GD" panose="020E0502030308020204" pitchFamily="34" charset="0"/>
                        </a:rPr>
                        <a:t>Intelligent household surveillance robot</a:t>
                      </a:r>
                    </a:p>
                  </a:txBody>
                  <a:tcPr/>
                </a:tc>
                <a:tc>
                  <a:txBody>
                    <a:bodyPr/>
                    <a:lstStyle/>
                    <a:p>
                      <a:pPr algn="l"/>
                      <a:r>
                        <a:rPr lang="en-IN" sz="1800" kern="1200" dirty="0">
                          <a:solidFill>
                            <a:schemeClr val="dk1"/>
                          </a:solidFill>
                          <a:effectLst/>
                          <a:latin typeface="Maiandra GD" panose="020E0502030308020204" pitchFamily="34" charset="0"/>
                          <a:ea typeface="+mn-ea"/>
                          <a:cs typeface="+mn-cs"/>
                        </a:rPr>
                        <a:t>The Paper is about the surveillance robot. The surveillance robot is used in the industries where it used for the detecting the leakages of gases in the industry and also used for the face recognition and others etc. . The third subsystem uses MQ4 sensor with addition circuit to detect the leakage of combustible gases. </a:t>
                      </a:r>
                      <a:endParaRPr lang="en-US" dirty="0">
                        <a:latin typeface="Maiandra GD" panose="020E0502030308020204" pitchFamily="34" charset="0"/>
                      </a:endParaRPr>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fld id="{EEC824EF-4F39-42CE-B61A-92299691A099}" type="slidenum">
              <a:rPr lang="en-IN" smtClean="0"/>
              <a:t>9</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2423611063"/>
      </p:ext>
    </p:extLst>
  </p:cSld>
  <p:clrMapOvr>
    <a:masterClrMapping/>
  </p:clrMapOvr>
</p:sld>
</file>

<file path=ppt/theme/theme1.xml><?xml version="1.0" encoding="utf-8"?>
<a:theme xmlns:a="http://schemas.openxmlformats.org/drawingml/2006/main" name="ProjectReviews-De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Reviews-Dept" id="{968517F1-4DA3-4DA1-8DDC-D54FF792DBE9}" vid="{A30CB9FA-8916-48DA-99B7-642FD963B1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ProjectReviews-Dept</Template>
  <TotalTime>1547</TotalTime>
  <Words>2122</Words>
  <Application>Microsoft Office PowerPoint</Application>
  <PresentationFormat>Widescreen</PresentationFormat>
  <Paragraphs>214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ProjectReviews-Dept</vt:lpstr>
      <vt:lpstr>Web Based Assistant Robot For Visually Impaired patients</vt:lpstr>
      <vt:lpstr>Presentation Outline</vt:lpstr>
      <vt:lpstr>Objective</vt:lpstr>
      <vt:lpstr>Introduction</vt:lpstr>
      <vt:lpstr>Literature Survey</vt:lpstr>
      <vt:lpstr>Literature Survey</vt:lpstr>
      <vt:lpstr>Literature Survey</vt:lpstr>
      <vt:lpstr>Literature Survey</vt:lpstr>
      <vt:lpstr>Literature Survey</vt:lpstr>
      <vt:lpstr>Literature Survey</vt:lpstr>
      <vt:lpstr>Block diagram-Assistant robot</vt:lpstr>
      <vt:lpstr>Flow Chart</vt:lpstr>
      <vt:lpstr>Methodology</vt:lpstr>
      <vt:lpstr>Methodology</vt:lpstr>
      <vt:lpstr>Hardware &amp; Software Required</vt:lpstr>
      <vt:lpstr>OpenCV and Python</vt:lpstr>
      <vt:lpstr> Results</vt:lpstr>
      <vt:lpstr>Prototype</vt:lpstr>
      <vt:lpstr>Applications</vt:lpstr>
      <vt:lpstr>Conclusion and Future Scope</vt:lpstr>
      <vt:lpstr>References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Dr. Chakravarthula Kiran</dc:creator>
  <cp:lastModifiedBy>vinaydynamic2002@gmail.com</cp:lastModifiedBy>
  <cp:revision>113</cp:revision>
  <dcterms:created xsi:type="dcterms:W3CDTF">2017-05-02T09:27:29Z</dcterms:created>
  <dcterms:modified xsi:type="dcterms:W3CDTF">2023-05-12T19:00:45Z</dcterms:modified>
</cp:coreProperties>
</file>