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8305168d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8305168d3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305168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18305168d3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8305168d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8305168d3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8305168d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8305168d3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8305168d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8305168d3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830516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8305168d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30516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8305168d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8305168d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8305168d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305168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18305168d3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305168d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8305168d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8305168d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8305168d3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305168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8305168d3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8305168d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8305168d3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09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Go-to-Market Insight for Cab Investment Firm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 Brun | November 11,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EDA: Profitability Insights</a:t>
            </a:r>
            <a:endParaRPr sz="26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77975" y="1665150"/>
            <a:ext cx="461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Although declining, </a:t>
            </a:r>
            <a:r>
              <a:rPr lang="en-US" sz="2400"/>
              <a:t>Yellow Cab's profit margin ratio remains higher than Pink Cab's.</a:t>
            </a:r>
            <a:endParaRPr sz="2400"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75" y="1478100"/>
            <a:ext cx="6992824" cy="4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EDA: </a:t>
            </a:r>
            <a:r>
              <a:rPr b="1" lang="en-US" sz="4200">
                <a:solidFill>
                  <a:srgbClr val="FF6600"/>
                </a:solidFill>
              </a:rPr>
              <a:t>Geographic Performance</a:t>
            </a:r>
            <a:endParaRPr sz="26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77975" y="1665150"/>
            <a:ext cx="1157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Yellow Cab</a:t>
            </a:r>
            <a:r>
              <a:rPr lang="en-US" sz="2400"/>
              <a:t> holds a dominant position in most major cities.</a:t>
            </a:r>
            <a:endParaRPr sz="2400"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7149" l="0" r="0" t="0"/>
          <a:stretch/>
        </p:blipFill>
        <p:spPr>
          <a:xfrm>
            <a:off x="475975" y="2089850"/>
            <a:ext cx="11240051" cy="42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EDA: Income Segmentation</a:t>
            </a:r>
            <a:endParaRPr sz="2600"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77975" y="1665150"/>
            <a:ext cx="461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Similar income distribution </a:t>
            </a:r>
            <a:r>
              <a:rPr lang="en-US" sz="2400"/>
              <a:t>between companies suggests equivalent customer appeal.</a:t>
            </a:r>
            <a:endParaRPr sz="2400"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75" y="1478100"/>
            <a:ext cx="6992826" cy="417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 Summary</a:t>
            </a:r>
            <a:endParaRPr sz="2600"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277975" y="1665150"/>
            <a:ext cx="11561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Yellow Cab </a:t>
            </a:r>
            <a:r>
              <a:rPr lang="en-US" sz="2400"/>
              <a:t>consistently outperforms Pink Cab in: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Ride counts, revenue, and profit.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Customer retention (especially recurring customers).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Geographic dominance in major cities.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Seasonal trends </a:t>
            </a:r>
            <a:r>
              <a:rPr lang="en-US" sz="2400"/>
              <a:t>show increased demand from October to December for both companies.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Profit margin ratios </a:t>
            </a:r>
            <a:r>
              <a:rPr lang="en-US" sz="2400"/>
              <a:t>indicate that Yellow Cab's profitability is higher, despite experiencing a slight decline over time.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➢"/>
            </a:pPr>
            <a:r>
              <a:rPr b="1" lang="en-US" sz="2400"/>
              <a:t>Income distribution </a:t>
            </a:r>
            <a:r>
              <a:rPr lang="en-US" sz="2400"/>
              <a:t>is nearly </a:t>
            </a:r>
            <a:r>
              <a:rPr b="1" lang="en-US" sz="2400"/>
              <a:t>identical </a:t>
            </a:r>
            <a:r>
              <a:rPr lang="en-US" sz="2400"/>
              <a:t>for both companies, suggesting similar customer demographics.</a:t>
            </a:r>
            <a:endParaRPr sz="2400"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Recommendations</a:t>
            </a:r>
            <a:endParaRPr sz="2600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277975" y="1665150"/>
            <a:ext cx="1130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Investment Recommendation: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Invest in Yellow Cab: </a:t>
            </a:r>
            <a:r>
              <a:rPr lang="en-US" sz="2400"/>
              <a:t>Higher revenue, profit, and customer retention rates.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Monitor </a:t>
            </a:r>
            <a:r>
              <a:rPr lang="en-US" sz="2400"/>
              <a:t> trends in profit margins and operational costs to ensure sustained profitability.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Capitalize </a:t>
            </a:r>
            <a:r>
              <a:rPr lang="en-US" sz="2400"/>
              <a:t>on seasonal peaks with targeted marketing and promotional activities.</a:t>
            </a:r>
            <a:endParaRPr sz="2400"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5152570" y="2481943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Executive Summary</a:t>
            </a:r>
            <a:endParaRPr sz="2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7975" y="1665150"/>
            <a:ext cx="5562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Objective</a:t>
            </a:r>
            <a:r>
              <a:rPr lang="en-US" sz="2000"/>
              <a:t>: Identify the best cab company for investment.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Key Findings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 outperforms Pink Cab in all key metrics: rides, revenue, profit, and customer retention.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Seasonal trends show higher demand from October to December for both companies.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Despite a slight decline in profit margins, Yellow Cab remains the more lucrative investment opportunity.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Recommendation</a:t>
            </a:r>
            <a:r>
              <a:rPr lang="en-US" sz="2000"/>
              <a:t>: </a:t>
            </a:r>
            <a:r>
              <a:rPr b="1" lang="en-US" sz="2000">
                <a:highlight>
                  <a:srgbClr val="FFFF00"/>
                </a:highlight>
              </a:rPr>
              <a:t>XYZ should invest in Yellow Cab</a:t>
            </a:r>
            <a:r>
              <a:rPr b="1" lang="en-US" sz="2000"/>
              <a:t>.</a:t>
            </a:r>
            <a:endParaRPr b="1" sz="20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750" y="1665150"/>
            <a:ext cx="5790874" cy="39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Problem Statement</a:t>
            </a:r>
            <a:endParaRPr sz="26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77975" y="1665150"/>
            <a:ext cx="11454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Problem: Determine whether Pink Cab or Yellow Cab is the better investment for XYZ.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The cab industry has shown resilience against the rise of ride-hailing apps.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Analyzing customer demographics, financial performance, and market share is crucial for informed decision-making.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Approach: Data Preparation</a:t>
            </a:r>
            <a:endParaRPr sz="26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77975" y="1665150"/>
            <a:ext cx="5562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Merged datasets: </a:t>
            </a:r>
            <a:r>
              <a:rPr lang="en-US" sz="2400"/>
              <a:t>Cab_Data, Customer_ID, Transaction_ID, and City.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Duplicates were removed, and missing values were handled.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Key metrics, such as the Profit Margin Ratio and customer retention rates, were calculated.</a:t>
            </a:r>
            <a:endParaRPr sz="2400"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75" y="1911119"/>
            <a:ext cx="6469175" cy="385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Approach: Analytical Techniques</a:t>
            </a:r>
            <a:endParaRPr sz="26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77975" y="1665150"/>
            <a:ext cx="3804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Ratio Analysis: </a:t>
            </a:r>
            <a:r>
              <a:rPr lang="en-US" sz="2400"/>
              <a:t>Profit Margin Ratio.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Market Trends: </a:t>
            </a:r>
            <a:r>
              <a:rPr lang="en-US" sz="2400"/>
              <a:t>Analyzed seasonal patterns and geographic performance.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Customer Insights: </a:t>
            </a:r>
            <a:r>
              <a:rPr lang="en-US" sz="2400"/>
              <a:t>Retention and income segmentation.</a:t>
            </a:r>
            <a:endParaRPr sz="240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85" y="1478100"/>
            <a:ext cx="7333216" cy="4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</a:t>
            </a:r>
            <a:r>
              <a:rPr b="1" lang="en-US" sz="4200">
                <a:solidFill>
                  <a:srgbClr val="FF6600"/>
                </a:solidFill>
              </a:rPr>
              <a:t>: </a:t>
            </a:r>
            <a:r>
              <a:rPr b="1" lang="en-US" sz="4200">
                <a:solidFill>
                  <a:srgbClr val="FF6600"/>
                </a:solidFill>
              </a:rPr>
              <a:t>Key Metrics Overview</a:t>
            </a:r>
            <a:endParaRPr sz="26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277975" y="1665150"/>
            <a:ext cx="461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Yellow Cab </a:t>
            </a:r>
            <a:r>
              <a:rPr lang="en-US" sz="2400"/>
              <a:t>has higher revenue and profit across all months.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Pink Cab </a:t>
            </a:r>
            <a:r>
              <a:rPr lang="en-US" sz="2400"/>
              <a:t>consistently underperforms compared to Yellow Cab.</a:t>
            </a:r>
            <a:endParaRPr sz="2400"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600" y="1478100"/>
            <a:ext cx="6820939" cy="4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EDA: </a:t>
            </a:r>
            <a:r>
              <a:rPr b="1" lang="en-US" sz="4200">
                <a:solidFill>
                  <a:srgbClr val="FF6600"/>
                </a:solidFill>
              </a:rPr>
              <a:t>Customer Retention</a:t>
            </a:r>
            <a:endParaRPr sz="26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77975" y="1665150"/>
            <a:ext cx="11647500" cy="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Yellow Cab </a:t>
            </a:r>
            <a:r>
              <a:rPr lang="en-US" sz="2400"/>
              <a:t>retains 186% more customers with five or more rides compared to Pink Cab.</a:t>
            </a:r>
            <a:endParaRPr sz="2400"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238" y="2243550"/>
            <a:ext cx="6765517" cy="4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6355800"/>
            <a:ext cx="12192000" cy="5022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3B3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6600"/>
                </a:solidFill>
              </a:rPr>
              <a:t>EDA: </a:t>
            </a:r>
            <a:r>
              <a:rPr b="1" lang="en-US" sz="4200">
                <a:solidFill>
                  <a:srgbClr val="FF6600"/>
                </a:solidFill>
              </a:rPr>
              <a:t>Market Trends</a:t>
            </a:r>
            <a:endParaRPr sz="2600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77975" y="1665150"/>
            <a:ext cx="461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Seasonal peaks </a:t>
            </a:r>
            <a:r>
              <a:rPr lang="en-US" sz="2400"/>
              <a:t>are observed from October to December.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1" lang="en-US" sz="2400"/>
              <a:t>Both companies</a:t>
            </a:r>
            <a:r>
              <a:rPr lang="en-US" sz="2400"/>
              <a:t> exhibit similar seasonal trends.</a:t>
            </a:r>
            <a:endParaRPr sz="2400"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27784" l="0" r="0" t="21697"/>
          <a:stretch/>
        </p:blipFill>
        <p:spPr>
          <a:xfrm>
            <a:off x="0" y="6355763"/>
            <a:ext cx="1654625" cy="5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75" y="1478100"/>
            <a:ext cx="6992824" cy="46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