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3" r:id="rId3"/>
    <p:sldId id="257" r:id="rId4"/>
    <p:sldId id="261" r:id="rId5"/>
    <p:sldId id="262" r:id="rId6"/>
    <p:sldId id="279" r:id="rId7"/>
    <p:sldId id="280" r:id="rId8"/>
    <p:sldId id="281" r:id="rId9"/>
    <p:sldId id="264" r:id="rId10"/>
    <p:sldId id="268" r:id="rId11"/>
    <p:sldId id="269" r:id="rId12"/>
    <p:sldId id="271" r:id="rId13"/>
    <p:sldId id="272" r:id="rId14"/>
    <p:sldId id="273" r:id="rId15"/>
    <p:sldId id="274" r:id="rId16"/>
    <p:sldId id="27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6" d="100"/>
          <a:sy n="66" d="100"/>
        </p:scale>
        <p:origin x="90"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4/30/2019</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4/30/2019</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37614-CEDA-4768-915F-2A0C1F7FF352}"/>
              </a:ext>
            </a:extLst>
          </p:cNvPr>
          <p:cNvSpPr>
            <a:spLocks noGrp="1"/>
          </p:cNvSpPr>
          <p:nvPr>
            <p:ph type="ctrTitle"/>
          </p:nvPr>
        </p:nvSpPr>
        <p:spPr>
          <a:xfrm>
            <a:off x="1751012" y="609601"/>
            <a:ext cx="8676222" cy="2819399"/>
          </a:xfrm>
        </p:spPr>
        <p:txBody>
          <a:bodyPr/>
          <a:lstStyle/>
          <a:p>
            <a:r>
              <a:rPr lang="en-GB" b="1" dirty="0">
                <a:solidFill>
                  <a:schemeClr val="accent1">
                    <a:lumMod val="75000"/>
                  </a:schemeClr>
                </a:solidFill>
                <a:effectLst/>
              </a:rPr>
              <a:t>Marketing Campaign</a:t>
            </a:r>
            <a:br>
              <a:rPr lang="en-GB" dirty="0">
                <a:effectLst/>
              </a:rPr>
            </a:br>
            <a:endParaRPr lang="en-GB" dirty="0"/>
          </a:p>
        </p:txBody>
      </p:sp>
      <p:sp>
        <p:nvSpPr>
          <p:cNvPr id="3" name="Subtitle 2">
            <a:extLst>
              <a:ext uri="{FF2B5EF4-FFF2-40B4-BE49-F238E27FC236}">
                <a16:creationId xmlns:a16="http://schemas.microsoft.com/office/drawing/2014/main" id="{CDEB3F86-21FD-43ED-AC16-23647D251DC2}"/>
              </a:ext>
            </a:extLst>
          </p:cNvPr>
          <p:cNvSpPr>
            <a:spLocks noGrp="1"/>
          </p:cNvSpPr>
          <p:nvPr>
            <p:ph type="subTitle" idx="1"/>
          </p:nvPr>
        </p:nvSpPr>
        <p:spPr/>
        <p:txBody>
          <a:bodyPr/>
          <a:lstStyle/>
          <a:p>
            <a:r>
              <a:rPr lang="en-GB" dirty="0">
                <a:solidFill>
                  <a:schemeClr val="accent1">
                    <a:lumMod val="75000"/>
                  </a:schemeClr>
                </a:solidFill>
              </a:rPr>
              <a:t>Present by Olaoluwa Vincent AJAYI . PhD.</a:t>
            </a:r>
          </a:p>
        </p:txBody>
      </p:sp>
    </p:spTree>
    <p:extLst>
      <p:ext uri="{BB962C8B-B14F-4D97-AF65-F5344CB8AC3E}">
        <p14:creationId xmlns:p14="http://schemas.microsoft.com/office/powerpoint/2010/main" val="3685146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50B4-753F-4176-8FC9-48E47FAD17A3}"/>
              </a:ext>
            </a:extLst>
          </p:cNvPr>
          <p:cNvSpPr>
            <a:spLocks noGrp="1"/>
          </p:cNvSpPr>
          <p:nvPr>
            <p:ph type="title"/>
          </p:nvPr>
        </p:nvSpPr>
        <p:spPr>
          <a:xfrm>
            <a:off x="6420465" y="609600"/>
            <a:ext cx="5122606" cy="1395239"/>
          </a:xfrm>
        </p:spPr>
        <p:txBody>
          <a:bodyPr>
            <a:normAutofit/>
          </a:bodyPr>
          <a:lstStyle/>
          <a:p>
            <a:r>
              <a:rPr lang="en-GB" b="1" dirty="0">
                <a:effectLst/>
              </a:rPr>
              <a:t>Model Training &amp; cross Evaluation</a:t>
            </a:r>
            <a:endParaRPr lang="en-GB" dirty="0"/>
          </a:p>
        </p:txBody>
      </p:sp>
      <p:sp>
        <p:nvSpPr>
          <p:cNvPr id="15" name="Content Placeholder 9">
            <a:extLst>
              <a:ext uri="{FF2B5EF4-FFF2-40B4-BE49-F238E27FC236}">
                <a16:creationId xmlns:a16="http://schemas.microsoft.com/office/drawing/2014/main" id="{FB8E0E03-C2BD-4413-BE82-A248AC8DFCD3}"/>
              </a:ext>
            </a:extLst>
          </p:cNvPr>
          <p:cNvSpPr>
            <a:spLocks noGrp="1"/>
          </p:cNvSpPr>
          <p:nvPr>
            <p:ph idx="1"/>
          </p:nvPr>
        </p:nvSpPr>
        <p:spPr>
          <a:xfrm>
            <a:off x="6288258" y="2004840"/>
            <a:ext cx="5574101" cy="3878436"/>
          </a:xfrm>
          <a:solidFill>
            <a:schemeClr val="tx1"/>
          </a:solidFill>
        </p:spPr>
        <p:txBody>
          <a:bodyPr>
            <a:normAutofit/>
          </a:bodyPr>
          <a:lstStyle/>
          <a:p>
            <a:r>
              <a:rPr lang="en-GB" dirty="0" err="1">
                <a:solidFill>
                  <a:schemeClr val="bg1"/>
                </a:solidFill>
              </a:rPr>
              <a:t>X_train</a:t>
            </a:r>
            <a:r>
              <a:rPr lang="en-GB" dirty="0">
                <a:solidFill>
                  <a:schemeClr val="bg1"/>
                </a:solidFill>
              </a:rPr>
              <a:t>, </a:t>
            </a:r>
            <a:r>
              <a:rPr lang="en-GB" dirty="0" err="1">
                <a:solidFill>
                  <a:schemeClr val="bg1"/>
                </a:solidFill>
              </a:rPr>
              <a:t>X_test</a:t>
            </a:r>
            <a:r>
              <a:rPr lang="en-GB" dirty="0">
                <a:solidFill>
                  <a:schemeClr val="bg1"/>
                </a:solidFill>
              </a:rPr>
              <a:t>, </a:t>
            </a:r>
            <a:r>
              <a:rPr lang="en-GB" dirty="0" err="1">
                <a:solidFill>
                  <a:schemeClr val="bg1"/>
                </a:solidFill>
              </a:rPr>
              <a:t>y_train</a:t>
            </a:r>
            <a:r>
              <a:rPr lang="en-GB" dirty="0">
                <a:solidFill>
                  <a:schemeClr val="bg1"/>
                </a:solidFill>
              </a:rPr>
              <a:t>, </a:t>
            </a:r>
            <a:r>
              <a:rPr lang="en-GB" dirty="0" err="1">
                <a:solidFill>
                  <a:schemeClr val="bg1"/>
                </a:solidFill>
              </a:rPr>
              <a:t>y_test</a:t>
            </a:r>
            <a:r>
              <a:rPr lang="en-GB" dirty="0">
                <a:solidFill>
                  <a:schemeClr val="bg1"/>
                </a:solidFill>
              </a:rPr>
              <a:t> = </a:t>
            </a:r>
            <a:r>
              <a:rPr lang="en-GB" dirty="0" err="1">
                <a:solidFill>
                  <a:schemeClr val="bg1"/>
                </a:solidFill>
              </a:rPr>
              <a:t>train_test_split</a:t>
            </a:r>
            <a:r>
              <a:rPr lang="en-GB" dirty="0">
                <a:solidFill>
                  <a:schemeClr val="bg1"/>
                </a:solidFill>
              </a:rPr>
              <a:t>(x, y, </a:t>
            </a:r>
            <a:r>
              <a:rPr lang="en-GB" dirty="0" err="1">
                <a:solidFill>
                  <a:schemeClr val="bg1"/>
                </a:solidFill>
              </a:rPr>
              <a:t>test_size</a:t>
            </a:r>
            <a:r>
              <a:rPr lang="en-GB" dirty="0">
                <a:solidFill>
                  <a:schemeClr val="bg1"/>
                </a:solidFill>
              </a:rPr>
              <a:t>=0.2, </a:t>
            </a:r>
            <a:r>
              <a:rPr lang="en-GB" dirty="0" err="1">
                <a:solidFill>
                  <a:schemeClr val="bg1"/>
                </a:solidFill>
              </a:rPr>
              <a:t>random_state</a:t>
            </a:r>
            <a:r>
              <a:rPr lang="en-GB" dirty="0">
                <a:solidFill>
                  <a:schemeClr val="bg1"/>
                </a:solidFill>
              </a:rPr>
              <a:t>=42)</a:t>
            </a:r>
            <a:endParaRPr lang="en-US" dirty="0">
              <a:solidFill>
                <a:schemeClr val="bg1"/>
              </a:solidFill>
            </a:endParaRPr>
          </a:p>
        </p:txBody>
      </p:sp>
      <p:sp>
        <p:nvSpPr>
          <p:cNvPr id="16" name="Rounded Rectangle 7">
            <a:extLst>
              <a:ext uri="{FF2B5EF4-FFF2-40B4-BE49-F238E27FC236}">
                <a16:creationId xmlns:a16="http://schemas.microsoft.com/office/drawing/2014/main" id="{EF7AA743-4E29-40C1-A523-F209BF143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2924" y="620720"/>
            <a:ext cx="5441895" cy="5272133"/>
          </a:xfrm>
          <a:prstGeom prst="roundRect">
            <a:avLst>
              <a:gd name="adj" fmla="val 3812"/>
            </a:avLst>
          </a:prstGeom>
          <a:solidFill>
            <a:srgbClr val="FFFFFF"/>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Content Placeholder 4" descr="A screenshot of a cell phone&#10;&#10;Description automatically generated">
            <a:extLst>
              <a:ext uri="{FF2B5EF4-FFF2-40B4-BE49-F238E27FC236}">
                <a16:creationId xmlns:a16="http://schemas.microsoft.com/office/drawing/2014/main" id="{3E74490B-A46F-427E-9809-58F49183AE1E}"/>
              </a:ext>
            </a:extLst>
          </p:cNvPr>
          <p:cNvPicPr>
            <a:picLocks noChangeAspect="1"/>
          </p:cNvPicPr>
          <p:nvPr/>
        </p:nvPicPr>
        <p:blipFill>
          <a:blip r:embed="rId3"/>
          <a:stretch>
            <a:fillRect/>
          </a:stretch>
        </p:blipFill>
        <p:spPr>
          <a:xfrm>
            <a:off x="1148186" y="2004839"/>
            <a:ext cx="4451371" cy="2503895"/>
          </a:xfrm>
          <a:prstGeom prst="rect">
            <a:avLst/>
          </a:prstGeom>
        </p:spPr>
      </p:pic>
    </p:spTree>
    <p:extLst>
      <p:ext uri="{BB962C8B-B14F-4D97-AF65-F5344CB8AC3E}">
        <p14:creationId xmlns:p14="http://schemas.microsoft.com/office/powerpoint/2010/main" val="3379202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1A682DF-9B0D-4781-B193-61315F4D50BD}"/>
              </a:ext>
            </a:extLst>
          </p:cNvPr>
          <p:cNvSpPr>
            <a:spLocks noGrp="1"/>
          </p:cNvSpPr>
          <p:nvPr>
            <p:ph type="title"/>
          </p:nvPr>
        </p:nvSpPr>
        <p:spPr>
          <a:xfrm>
            <a:off x="1141413" y="609601"/>
            <a:ext cx="9905998" cy="1204686"/>
          </a:xfrm>
        </p:spPr>
        <p:txBody>
          <a:bodyPr/>
          <a:lstStyle/>
          <a:p>
            <a:r>
              <a:rPr lang="en-GB" dirty="0"/>
              <a:t>				Model Evaluation </a:t>
            </a:r>
          </a:p>
        </p:txBody>
      </p:sp>
      <p:pic>
        <p:nvPicPr>
          <p:cNvPr id="10" name="Content Placeholder 9">
            <a:extLst>
              <a:ext uri="{FF2B5EF4-FFF2-40B4-BE49-F238E27FC236}">
                <a16:creationId xmlns:a16="http://schemas.microsoft.com/office/drawing/2014/main" id="{F8C7BABA-7BDB-46EB-B90A-B1D621591E79}"/>
              </a:ext>
            </a:extLst>
          </p:cNvPr>
          <p:cNvPicPr>
            <a:picLocks noGrp="1" noChangeAspect="1"/>
          </p:cNvPicPr>
          <p:nvPr>
            <p:ph idx="1"/>
          </p:nvPr>
        </p:nvPicPr>
        <p:blipFill>
          <a:blip r:embed="rId2"/>
          <a:stretch>
            <a:fillRect/>
          </a:stretch>
        </p:blipFill>
        <p:spPr>
          <a:xfrm>
            <a:off x="798286" y="2002971"/>
            <a:ext cx="9905997" cy="4245429"/>
          </a:xfrm>
          <a:prstGeom prst="rect">
            <a:avLst/>
          </a:prstGeom>
        </p:spPr>
      </p:pic>
    </p:spTree>
    <p:extLst>
      <p:ext uri="{BB962C8B-B14F-4D97-AF65-F5344CB8AC3E}">
        <p14:creationId xmlns:p14="http://schemas.microsoft.com/office/powerpoint/2010/main" val="531835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CA86111-F0AB-470C-80FF-58870DD15234}"/>
              </a:ext>
            </a:extLst>
          </p:cNvPr>
          <p:cNvSpPr>
            <a:spLocks noGrp="1"/>
          </p:cNvSpPr>
          <p:nvPr>
            <p:ph type="title"/>
          </p:nvPr>
        </p:nvSpPr>
        <p:spPr>
          <a:xfrm>
            <a:off x="972457" y="609601"/>
            <a:ext cx="10074954" cy="1320800"/>
          </a:xfrm>
        </p:spPr>
        <p:txBody>
          <a:bodyPr/>
          <a:lstStyle/>
          <a:p>
            <a:r>
              <a:rPr lang="en-GB" dirty="0"/>
              <a:t>			</a:t>
            </a:r>
            <a:r>
              <a:rPr lang="en-GB" sz="4000" dirty="0"/>
              <a:t>Best model selected </a:t>
            </a:r>
          </a:p>
        </p:txBody>
      </p:sp>
      <p:sp>
        <p:nvSpPr>
          <p:cNvPr id="6" name="Content Placeholder 5">
            <a:extLst>
              <a:ext uri="{FF2B5EF4-FFF2-40B4-BE49-F238E27FC236}">
                <a16:creationId xmlns:a16="http://schemas.microsoft.com/office/drawing/2014/main" id="{C16D6E30-033C-4D73-9FC0-CD85248F5097}"/>
              </a:ext>
            </a:extLst>
          </p:cNvPr>
          <p:cNvSpPr>
            <a:spLocks noGrp="1"/>
          </p:cNvSpPr>
          <p:nvPr>
            <p:ph sz="half" idx="1"/>
          </p:nvPr>
        </p:nvSpPr>
        <p:spPr>
          <a:xfrm>
            <a:off x="1141412" y="1930401"/>
            <a:ext cx="4876800" cy="4317998"/>
          </a:xfrm>
        </p:spPr>
        <p:txBody>
          <a:bodyPr>
            <a:normAutofit/>
          </a:bodyPr>
          <a:lstStyle/>
          <a:p>
            <a:r>
              <a:rPr lang="en-GB" sz="2400" dirty="0" err="1"/>
              <a:t>XGBoost</a:t>
            </a:r>
            <a:r>
              <a:rPr lang="en-GB" sz="2400" dirty="0"/>
              <a:t> Classifier performs better than other selected</a:t>
            </a:r>
          </a:p>
          <a:p>
            <a:r>
              <a:rPr lang="en-GB" sz="2400" dirty="0">
                <a:effectLst/>
              </a:rPr>
              <a:t>Accuracy is 0.91%</a:t>
            </a:r>
          </a:p>
          <a:p>
            <a:r>
              <a:rPr lang="en-GB" sz="2400" dirty="0">
                <a:effectLst/>
              </a:rPr>
              <a:t> Precision is 0.66%</a:t>
            </a:r>
          </a:p>
          <a:p>
            <a:r>
              <a:rPr lang="en-GB" sz="2400" dirty="0">
                <a:effectLst/>
              </a:rPr>
              <a:t> Recall is 0.47%</a:t>
            </a:r>
          </a:p>
          <a:p>
            <a:r>
              <a:rPr lang="en-GB" sz="2400" dirty="0">
                <a:effectLst/>
              </a:rPr>
              <a:t> F1 score is 0.55%</a:t>
            </a:r>
            <a:endParaRPr lang="en-GB" sz="2400" dirty="0"/>
          </a:p>
        </p:txBody>
      </p:sp>
      <p:pic>
        <p:nvPicPr>
          <p:cNvPr id="8" name="Content Placeholder 7">
            <a:extLst>
              <a:ext uri="{FF2B5EF4-FFF2-40B4-BE49-F238E27FC236}">
                <a16:creationId xmlns:a16="http://schemas.microsoft.com/office/drawing/2014/main" id="{2D919528-72BB-4256-95AA-F0F978A48131}"/>
              </a:ext>
            </a:extLst>
          </p:cNvPr>
          <p:cNvPicPr>
            <a:picLocks noGrp="1" noChangeAspect="1"/>
          </p:cNvPicPr>
          <p:nvPr>
            <p:ph sz="half" idx="2"/>
          </p:nvPr>
        </p:nvPicPr>
        <p:blipFill>
          <a:blip r:embed="rId2"/>
          <a:stretch>
            <a:fillRect/>
          </a:stretch>
        </p:blipFill>
        <p:spPr>
          <a:xfrm>
            <a:off x="6187167" y="1930401"/>
            <a:ext cx="4860244" cy="4317998"/>
          </a:xfrm>
          <a:prstGeom prst="rect">
            <a:avLst/>
          </a:prstGeom>
        </p:spPr>
      </p:pic>
    </p:spTree>
    <p:extLst>
      <p:ext uri="{BB962C8B-B14F-4D97-AF65-F5344CB8AC3E}">
        <p14:creationId xmlns:p14="http://schemas.microsoft.com/office/powerpoint/2010/main" val="165944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5FFB3D3-956B-4B6D-8E3F-3A18549BA4CD}"/>
              </a:ext>
            </a:extLst>
          </p:cNvPr>
          <p:cNvSpPr>
            <a:spLocks noGrp="1"/>
          </p:cNvSpPr>
          <p:nvPr>
            <p:ph type="title"/>
          </p:nvPr>
        </p:nvSpPr>
        <p:spPr>
          <a:xfrm>
            <a:off x="1141413" y="609600"/>
            <a:ext cx="9905998" cy="943429"/>
          </a:xfrm>
        </p:spPr>
        <p:txBody>
          <a:bodyPr/>
          <a:lstStyle/>
          <a:p>
            <a:r>
              <a:rPr lang="en-GB" dirty="0"/>
              <a:t>Diagnostic Test and Check for overfitting</a:t>
            </a:r>
          </a:p>
        </p:txBody>
      </p:sp>
      <p:pic>
        <p:nvPicPr>
          <p:cNvPr id="8" name="Content Placeholder 7">
            <a:extLst>
              <a:ext uri="{FF2B5EF4-FFF2-40B4-BE49-F238E27FC236}">
                <a16:creationId xmlns:a16="http://schemas.microsoft.com/office/drawing/2014/main" id="{AB775A6E-83D9-4E57-8418-D2A73C6E43F4}"/>
              </a:ext>
            </a:extLst>
          </p:cNvPr>
          <p:cNvPicPr>
            <a:picLocks noGrp="1" noChangeAspect="1"/>
          </p:cNvPicPr>
          <p:nvPr>
            <p:ph idx="1"/>
          </p:nvPr>
        </p:nvPicPr>
        <p:blipFill>
          <a:blip r:embed="rId2"/>
          <a:stretch>
            <a:fillRect/>
          </a:stretch>
        </p:blipFill>
        <p:spPr>
          <a:xfrm>
            <a:off x="1959429" y="1553029"/>
            <a:ext cx="8665027" cy="4695371"/>
          </a:xfrm>
          <a:prstGeom prst="rect">
            <a:avLst/>
          </a:prstGeom>
        </p:spPr>
      </p:pic>
    </p:spTree>
    <p:extLst>
      <p:ext uri="{BB962C8B-B14F-4D97-AF65-F5344CB8AC3E}">
        <p14:creationId xmlns:p14="http://schemas.microsoft.com/office/powerpoint/2010/main" val="1528539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2DC5F-C63B-46FA-AB09-7D2E44C2AD3F}"/>
              </a:ext>
            </a:extLst>
          </p:cNvPr>
          <p:cNvSpPr>
            <a:spLocks noGrp="1"/>
          </p:cNvSpPr>
          <p:nvPr>
            <p:ph type="title"/>
          </p:nvPr>
        </p:nvSpPr>
        <p:spPr>
          <a:xfrm>
            <a:off x="1141413" y="290287"/>
            <a:ext cx="9905998" cy="1204684"/>
          </a:xfrm>
        </p:spPr>
        <p:txBody>
          <a:bodyPr/>
          <a:lstStyle/>
          <a:p>
            <a:r>
              <a:rPr lang="en-GB" dirty="0"/>
              <a:t>					</a:t>
            </a:r>
            <a:r>
              <a:rPr lang="en-GB" sz="3600" dirty="0"/>
              <a:t>Recommendation</a:t>
            </a:r>
            <a:r>
              <a:rPr lang="en-GB" dirty="0"/>
              <a:t> </a:t>
            </a:r>
          </a:p>
        </p:txBody>
      </p:sp>
      <p:sp>
        <p:nvSpPr>
          <p:cNvPr id="5" name="Content Placeholder 4">
            <a:extLst>
              <a:ext uri="{FF2B5EF4-FFF2-40B4-BE49-F238E27FC236}">
                <a16:creationId xmlns:a16="http://schemas.microsoft.com/office/drawing/2014/main" id="{7A5AB2E0-5727-4D35-A496-7705CB60C776}"/>
              </a:ext>
            </a:extLst>
          </p:cNvPr>
          <p:cNvSpPr>
            <a:spLocks noGrp="1"/>
          </p:cNvSpPr>
          <p:nvPr>
            <p:ph idx="1"/>
          </p:nvPr>
        </p:nvSpPr>
        <p:spPr>
          <a:xfrm>
            <a:off x="1141412" y="1291772"/>
            <a:ext cx="10034588" cy="5080000"/>
          </a:xfrm>
        </p:spPr>
        <p:txBody>
          <a:bodyPr>
            <a:normAutofit/>
          </a:bodyPr>
          <a:lstStyle/>
          <a:p>
            <a:r>
              <a:rPr lang="en-GB" sz="2400" dirty="0"/>
              <a:t>The marketing campaign has not been a success. Therefore, the Bank needs to call for immediate action and seek better means to reach out to the clients.</a:t>
            </a:r>
          </a:p>
          <a:p>
            <a:r>
              <a:rPr lang="en-GB" sz="2400" dirty="0"/>
              <a:t>The clients that called by cellular tend to invest than other means of communication.  Therefore,  the team should be encouraged to use cellular when contacting the clients.</a:t>
            </a:r>
          </a:p>
          <a:p>
            <a:r>
              <a:rPr lang="en-GB" sz="2400" dirty="0"/>
              <a:t>Duration' has a strong positive effect on the clients saying 'yes’.  The team need to spend more time when contacting the customers.</a:t>
            </a:r>
          </a:p>
        </p:txBody>
      </p:sp>
    </p:spTree>
    <p:extLst>
      <p:ext uri="{BB962C8B-B14F-4D97-AF65-F5344CB8AC3E}">
        <p14:creationId xmlns:p14="http://schemas.microsoft.com/office/powerpoint/2010/main" val="217457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0311E-BFCB-4F0A-884B-A7310098F925}"/>
              </a:ext>
            </a:extLst>
          </p:cNvPr>
          <p:cNvSpPr>
            <a:spLocks noGrp="1"/>
          </p:cNvSpPr>
          <p:nvPr>
            <p:ph type="title"/>
          </p:nvPr>
        </p:nvSpPr>
        <p:spPr>
          <a:xfrm>
            <a:off x="1141413" y="486230"/>
            <a:ext cx="9905998" cy="1052283"/>
          </a:xfrm>
        </p:spPr>
        <p:txBody>
          <a:bodyPr/>
          <a:lstStyle/>
          <a:p>
            <a:r>
              <a:rPr lang="en-GB" dirty="0"/>
              <a:t>				</a:t>
            </a:r>
            <a:r>
              <a:rPr lang="en-GB" sz="4000" dirty="0"/>
              <a:t>Recommendation</a:t>
            </a:r>
          </a:p>
        </p:txBody>
      </p:sp>
      <p:sp>
        <p:nvSpPr>
          <p:cNvPr id="3" name="Content Placeholder 2">
            <a:extLst>
              <a:ext uri="{FF2B5EF4-FFF2-40B4-BE49-F238E27FC236}">
                <a16:creationId xmlns:a16="http://schemas.microsoft.com/office/drawing/2014/main" id="{EFB81FAA-895F-47D8-82ED-8917B1CAF261}"/>
              </a:ext>
            </a:extLst>
          </p:cNvPr>
          <p:cNvSpPr>
            <a:spLocks noGrp="1"/>
          </p:cNvSpPr>
          <p:nvPr>
            <p:ph idx="1"/>
          </p:nvPr>
        </p:nvSpPr>
        <p:spPr>
          <a:xfrm>
            <a:off x="1141413" y="1538513"/>
            <a:ext cx="9905998" cy="4833257"/>
          </a:xfrm>
        </p:spPr>
        <p:txBody>
          <a:bodyPr>
            <a:normAutofit/>
          </a:bodyPr>
          <a:lstStyle/>
          <a:p>
            <a:r>
              <a:rPr lang="en-GB" sz="2400" dirty="0"/>
              <a:t>The campaign team need to improve on their customer services.</a:t>
            </a:r>
          </a:p>
          <a:p>
            <a:endParaRPr lang="en-GB" sz="2400" dirty="0"/>
          </a:p>
          <a:p>
            <a:r>
              <a:rPr lang="en-GB" sz="2400" dirty="0"/>
              <a:t> Management and students jobs categories are a return to scale, while Blue collar, housemaid, entrepreneur, and self-employed are decrease return to scale. Therefore,  students and management job categories need to be more contacted when compared with other job categories. </a:t>
            </a:r>
          </a:p>
        </p:txBody>
      </p:sp>
    </p:spTree>
    <p:extLst>
      <p:ext uri="{BB962C8B-B14F-4D97-AF65-F5344CB8AC3E}">
        <p14:creationId xmlns:p14="http://schemas.microsoft.com/office/powerpoint/2010/main" val="4170040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8C5B85-6A5B-4136-9552-482E6E9C5A73}"/>
              </a:ext>
            </a:extLst>
          </p:cNvPr>
          <p:cNvSpPr>
            <a:spLocks noGrp="1"/>
          </p:cNvSpPr>
          <p:nvPr>
            <p:ph type="title"/>
          </p:nvPr>
        </p:nvSpPr>
        <p:spPr/>
        <p:txBody>
          <a:bodyPr/>
          <a:lstStyle/>
          <a:p>
            <a:r>
              <a:rPr lang="en-GB" dirty="0"/>
              <a:t>							</a:t>
            </a:r>
            <a:r>
              <a:rPr lang="en-GB" sz="4400" dirty="0">
                <a:latin typeface="Algerian" panose="04020705040A02060702" pitchFamily="82" charset="0"/>
              </a:rPr>
              <a:t>Thank you</a:t>
            </a:r>
          </a:p>
        </p:txBody>
      </p:sp>
    </p:spTree>
    <p:extLst>
      <p:ext uri="{BB962C8B-B14F-4D97-AF65-F5344CB8AC3E}">
        <p14:creationId xmlns:p14="http://schemas.microsoft.com/office/powerpoint/2010/main" val="708344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E57101-20A8-4F36-8238-D6A0C82FF83E}"/>
              </a:ext>
            </a:extLst>
          </p:cNvPr>
          <p:cNvSpPr>
            <a:spLocks noGrp="1"/>
          </p:cNvSpPr>
          <p:nvPr>
            <p:ph type="title"/>
          </p:nvPr>
        </p:nvSpPr>
        <p:spPr>
          <a:xfrm>
            <a:off x="984739" y="609602"/>
            <a:ext cx="3705794" cy="656490"/>
          </a:xfrm>
        </p:spPr>
        <p:txBody>
          <a:bodyPr>
            <a:normAutofit/>
          </a:bodyPr>
          <a:lstStyle/>
          <a:p>
            <a:r>
              <a:rPr lang="en-GB" sz="3600" dirty="0">
                <a:solidFill>
                  <a:schemeClr val="accent1">
                    <a:lumMod val="75000"/>
                  </a:schemeClr>
                </a:solidFill>
              </a:rPr>
              <a:t>Contents</a:t>
            </a:r>
          </a:p>
        </p:txBody>
      </p:sp>
      <p:sp>
        <p:nvSpPr>
          <p:cNvPr id="5" name="Content Placeholder 4">
            <a:extLst>
              <a:ext uri="{FF2B5EF4-FFF2-40B4-BE49-F238E27FC236}">
                <a16:creationId xmlns:a16="http://schemas.microsoft.com/office/drawing/2014/main" id="{6ADA8AB4-EB44-458C-B6A2-4D2CAD7EC077}"/>
              </a:ext>
            </a:extLst>
          </p:cNvPr>
          <p:cNvSpPr>
            <a:spLocks noGrp="1"/>
          </p:cNvSpPr>
          <p:nvPr>
            <p:ph idx="1"/>
          </p:nvPr>
        </p:nvSpPr>
        <p:spPr>
          <a:xfrm>
            <a:off x="5444197" y="773722"/>
            <a:ext cx="5603216" cy="5830277"/>
          </a:xfrm>
        </p:spPr>
        <p:txBody>
          <a:bodyPr>
            <a:normAutofit lnSpcReduction="10000"/>
          </a:bodyPr>
          <a:lstStyle/>
          <a:p>
            <a:pPr marL="0" indent="0">
              <a:buNone/>
            </a:pPr>
            <a:r>
              <a:rPr lang="en-GB" sz="3900" b="1" dirty="0">
                <a:solidFill>
                  <a:schemeClr val="accent1">
                    <a:lumMod val="75000"/>
                  </a:schemeClr>
                </a:solidFill>
              </a:rPr>
              <a:t>Objectives</a:t>
            </a:r>
          </a:p>
          <a:p>
            <a:r>
              <a:rPr lang="en-GB" sz="3200" dirty="0">
                <a:effectLst/>
              </a:rPr>
              <a:t>To analyses factor that influences the customers' decision to subscribe to a term deposit. </a:t>
            </a:r>
          </a:p>
          <a:p>
            <a:r>
              <a:rPr lang="en-GB" sz="3200" dirty="0"/>
              <a:t>Examine the performance of the campaign team </a:t>
            </a:r>
          </a:p>
          <a:p>
            <a:r>
              <a:rPr lang="en-GB" sz="3200" dirty="0">
                <a:effectLst/>
              </a:rPr>
              <a:t>To build a model that can predict if a client will subscribe to a term deposit or not.</a:t>
            </a:r>
          </a:p>
          <a:p>
            <a:pPr marL="0" indent="0">
              <a:buNone/>
            </a:pPr>
            <a:endParaRPr lang="en-GB" sz="3200" dirty="0"/>
          </a:p>
          <a:p>
            <a:endParaRPr lang="en-GB" dirty="0"/>
          </a:p>
        </p:txBody>
      </p:sp>
      <p:sp>
        <p:nvSpPr>
          <p:cNvPr id="6" name="Text Placeholder 5">
            <a:extLst>
              <a:ext uri="{FF2B5EF4-FFF2-40B4-BE49-F238E27FC236}">
                <a16:creationId xmlns:a16="http://schemas.microsoft.com/office/drawing/2014/main" id="{BD7CD259-735B-4524-A462-540D401000AC}"/>
              </a:ext>
            </a:extLst>
          </p:cNvPr>
          <p:cNvSpPr>
            <a:spLocks noGrp="1"/>
          </p:cNvSpPr>
          <p:nvPr>
            <p:ph type="body" sz="half" idx="2"/>
          </p:nvPr>
        </p:nvSpPr>
        <p:spPr>
          <a:xfrm>
            <a:off x="696686" y="1448973"/>
            <a:ext cx="4601027" cy="4410222"/>
          </a:xfrm>
        </p:spPr>
        <p:txBody>
          <a:bodyPr>
            <a:normAutofit/>
          </a:bodyPr>
          <a:lstStyle/>
          <a:p>
            <a:pPr marL="457200" lvl="0" indent="-457200">
              <a:buFont typeface="Arial" panose="020B0604020202020204" pitchFamily="34" charset="0"/>
              <a:buChar char="•"/>
            </a:pPr>
            <a:r>
              <a:rPr lang="en-GB" sz="2800" dirty="0">
                <a:effectLst/>
              </a:rPr>
              <a:t>Business Understanding</a:t>
            </a:r>
          </a:p>
          <a:p>
            <a:pPr marL="457200" lvl="0" indent="-457200">
              <a:buFont typeface="Arial" panose="020B0604020202020204" pitchFamily="34" charset="0"/>
              <a:buChar char="•"/>
            </a:pPr>
            <a:r>
              <a:rPr lang="en-GB" sz="2800" dirty="0">
                <a:effectLst/>
              </a:rPr>
              <a:t>Data Understanding</a:t>
            </a:r>
          </a:p>
          <a:p>
            <a:pPr marL="457200" lvl="0" indent="-457200">
              <a:buFont typeface="Arial" panose="020B0604020202020204" pitchFamily="34" charset="0"/>
              <a:buChar char="•"/>
            </a:pPr>
            <a:r>
              <a:rPr lang="en-GB" sz="2800" dirty="0">
                <a:effectLst/>
              </a:rPr>
              <a:t>Data Preparation</a:t>
            </a:r>
          </a:p>
          <a:p>
            <a:pPr marL="457200" lvl="0" indent="-457200">
              <a:buFont typeface="Arial" panose="020B0604020202020204" pitchFamily="34" charset="0"/>
              <a:buChar char="•"/>
            </a:pPr>
            <a:r>
              <a:rPr lang="en-GB" sz="2800" dirty="0">
                <a:effectLst/>
              </a:rPr>
              <a:t>Modelling</a:t>
            </a:r>
          </a:p>
          <a:p>
            <a:pPr marL="457200" lvl="0" indent="-457200">
              <a:buFont typeface="Arial" panose="020B0604020202020204" pitchFamily="34" charset="0"/>
              <a:buChar char="•"/>
            </a:pPr>
            <a:r>
              <a:rPr lang="en-GB" sz="2800" dirty="0">
                <a:effectLst/>
              </a:rPr>
              <a:t>Evaluation</a:t>
            </a:r>
          </a:p>
          <a:p>
            <a:pPr marL="457200" lvl="0" indent="-457200">
              <a:buFont typeface="Arial" panose="020B0604020202020204" pitchFamily="34" charset="0"/>
              <a:buChar char="•"/>
            </a:pPr>
            <a:r>
              <a:rPr lang="en-GB" sz="2800" dirty="0">
                <a:effectLst/>
              </a:rPr>
              <a:t>Deployment</a:t>
            </a:r>
          </a:p>
          <a:p>
            <a:endParaRPr lang="en-GB" dirty="0"/>
          </a:p>
        </p:txBody>
      </p:sp>
    </p:spTree>
    <p:extLst>
      <p:ext uri="{BB962C8B-B14F-4D97-AF65-F5344CB8AC3E}">
        <p14:creationId xmlns:p14="http://schemas.microsoft.com/office/powerpoint/2010/main" val="4041978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B2C50-2851-42B4-A493-1465D359233E}"/>
              </a:ext>
            </a:extLst>
          </p:cNvPr>
          <p:cNvSpPr>
            <a:spLocks noGrp="1"/>
          </p:cNvSpPr>
          <p:nvPr>
            <p:ph type="title"/>
          </p:nvPr>
        </p:nvSpPr>
        <p:spPr>
          <a:xfrm>
            <a:off x="1141412" y="1066799"/>
            <a:ext cx="9439501" cy="621324"/>
          </a:xfrm>
        </p:spPr>
        <p:txBody>
          <a:bodyPr>
            <a:normAutofit fontScale="90000"/>
          </a:bodyPr>
          <a:lstStyle/>
          <a:p>
            <a:r>
              <a:rPr lang="en-GB" b="1" dirty="0">
                <a:effectLst/>
              </a:rPr>
              <a:t>			</a:t>
            </a:r>
            <a:r>
              <a:rPr lang="en-GB" sz="4000" dirty="0">
                <a:effectLst/>
              </a:rPr>
              <a:t>Business Understanding</a:t>
            </a:r>
            <a:br>
              <a:rPr lang="en-GB" sz="3600" dirty="0">
                <a:effectLst/>
              </a:rPr>
            </a:br>
            <a:br>
              <a:rPr lang="en-GB" sz="3600" dirty="0">
                <a:effectLst/>
              </a:rPr>
            </a:br>
            <a:endParaRPr lang="en-GB" sz="3600" dirty="0"/>
          </a:p>
        </p:txBody>
      </p:sp>
      <p:sp>
        <p:nvSpPr>
          <p:cNvPr id="3" name="Content Placeholder 2">
            <a:extLst>
              <a:ext uri="{FF2B5EF4-FFF2-40B4-BE49-F238E27FC236}">
                <a16:creationId xmlns:a16="http://schemas.microsoft.com/office/drawing/2014/main" id="{86FD7947-BDC7-4A76-BC0C-15A51557A494}"/>
              </a:ext>
            </a:extLst>
          </p:cNvPr>
          <p:cNvSpPr>
            <a:spLocks noGrp="1"/>
          </p:cNvSpPr>
          <p:nvPr>
            <p:ph idx="1"/>
          </p:nvPr>
        </p:nvSpPr>
        <p:spPr>
          <a:xfrm>
            <a:off x="1141413" y="1335315"/>
            <a:ext cx="9905998" cy="4455886"/>
          </a:xfrm>
        </p:spPr>
        <p:txBody>
          <a:bodyPr/>
          <a:lstStyle/>
          <a:p>
            <a:pPr lvl="0"/>
            <a:r>
              <a:rPr lang="en-GB" sz="2800" dirty="0">
                <a:effectLst/>
              </a:rPr>
              <a:t>The data is related with direct marketing campaigns of a Portuguese banking institution. </a:t>
            </a:r>
          </a:p>
          <a:p>
            <a:pPr lvl="0"/>
            <a:r>
              <a:rPr lang="en-GB" sz="2800" dirty="0">
                <a:effectLst/>
              </a:rPr>
              <a:t>   The marketing campaigns were based on phone calls. Often, more than one contact to the same client was required, in order to access if the product (bank term deposit) would be (or not) subscribed.</a:t>
            </a:r>
          </a:p>
          <a:p>
            <a:endParaRPr lang="en-GB" dirty="0"/>
          </a:p>
        </p:txBody>
      </p:sp>
    </p:spTree>
    <p:extLst>
      <p:ext uri="{BB962C8B-B14F-4D97-AF65-F5344CB8AC3E}">
        <p14:creationId xmlns:p14="http://schemas.microsoft.com/office/powerpoint/2010/main" val="857268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AB2868F7-FE10-4289-A5BD-90763C7A2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3" name="Straight Connector 192">
            <a:extLst>
              <a:ext uri="{FF2B5EF4-FFF2-40B4-BE49-F238E27FC236}">
                <a16:creationId xmlns:a16="http://schemas.microsoft.com/office/drawing/2014/main" id="{C071A028-026D-43DF-A184-6F9045B458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85634" y="1111590"/>
            <a:ext cx="0" cy="2295659"/>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254AE2C4-542E-463C-BBD7-09C19618E8C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20507" y="1111590"/>
            <a:ext cx="0" cy="2295659"/>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195" name="Rectangle: Rounded Corners 194">
            <a:extLst>
              <a:ext uri="{FF2B5EF4-FFF2-40B4-BE49-F238E27FC236}">
                <a16:creationId xmlns:a16="http://schemas.microsoft.com/office/drawing/2014/main" id="{BD94142C-10EE-487C-A327-404FDF358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501" y="4212709"/>
            <a:ext cx="10905302" cy="1997060"/>
          </a:xfrm>
          <a:prstGeom prst="roundRect">
            <a:avLst>
              <a:gd name="adj" fmla="val 5576"/>
            </a:avLst>
          </a:prstGeom>
          <a:solidFill>
            <a:srgbClr val="5E3932"/>
          </a:solidFill>
          <a:ln w="6350" cap="flat" cmpd="sng" algn="ctr">
            <a:noFill/>
            <a:prstDash val="solid"/>
          </a:ln>
          <a:effectLst>
            <a:outerShdw blurRad="50800" algn="ctr" rotWithShape="0">
              <a:prstClr val="black">
                <a:alpha val="66000"/>
              </a:prstClr>
            </a:outerShdw>
            <a:softEdge rad="0"/>
          </a:effectLst>
        </p:spPr>
        <p:style>
          <a:lnRef idx="0">
            <a:scrgbClr r="0" g="0" b="0"/>
          </a:lnRef>
          <a:fillRef idx="1003">
            <a:schemeClr val="dk1"/>
          </a:fillRef>
          <a:effectRef idx="0">
            <a:scrgbClr r="0" g="0" b="0"/>
          </a:effectRef>
          <a:fontRef idx="major"/>
        </p:style>
      </p:sp>
      <p:sp>
        <p:nvSpPr>
          <p:cNvPr id="5" name="Title 4">
            <a:extLst>
              <a:ext uri="{FF2B5EF4-FFF2-40B4-BE49-F238E27FC236}">
                <a16:creationId xmlns:a16="http://schemas.microsoft.com/office/drawing/2014/main" id="{32BCBC05-05CD-437F-AE3E-08DE5071997E}"/>
              </a:ext>
            </a:extLst>
          </p:cNvPr>
          <p:cNvSpPr>
            <a:spLocks noGrp="1"/>
          </p:cNvSpPr>
          <p:nvPr>
            <p:ph type="title"/>
          </p:nvPr>
        </p:nvSpPr>
        <p:spPr>
          <a:xfrm>
            <a:off x="1211884" y="4430331"/>
            <a:ext cx="10028201" cy="1316079"/>
          </a:xfrm>
          <a:solidFill>
            <a:schemeClr val="bg1"/>
          </a:solidFill>
        </p:spPr>
        <p:txBody>
          <a:bodyPr vert="horz" lIns="91440" tIns="45720" rIns="91440" bIns="45720" rtlCol="0" anchor="b">
            <a:noAutofit/>
          </a:bodyPr>
          <a:lstStyle/>
          <a:p>
            <a:pPr algn="ctr"/>
            <a:r>
              <a:rPr lang="en-GB" dirty="0">
                <a:solidFill>
                  <a:schemeClr val="tx1"/>
                </a:solidFill>
                <a:effectLst/>
              </a:rPr>
              <a:t>Data Understanding</a:t>
            </a:r>
            <a:br>
              <a:rPr lang="en-GB" dirty="0">
                <a:effectLst/>
              </a:rPr>
            </a:br>
            <a:r>
              <a:rPr lang="en-US" dirty="0">
                <a:effectLst>
                  <a:glow rad="38100">
                    <a:schemeClr val="bg1">
                      <a:lumMod val="65000"/>
                      <a:lumOff val="35000"/>
                      <a:alpha val="50000"/>
                    </a:schemeClr>
                  </a:glow>
                  <a:outerShdw blurRad="28575" dist="31750" dir="13200000" algn="tl" rotWithShape="0">
                    <a:srgbClr val="000000">
                      <a:alpha val="25000"/>
                    </a:srgbClr>
                  </a:outerShdw>
                </a:effectLst>
              </a:rPr>
              <a:t>Customer Profile</a:t>
            </a:r>
          </a:p>
        </p:txBody>
      </p:sp>
      <p:pic>
        <p:nvPicPr>
          <p:cNvPr id="2057" name="Picture 4" descr="A close up of a logo&#10;&#10;Description automatically generated">
            <a:extLst>
              <a:ext uri="{FF2B5EF4-FFF2-40B4-BE49-F238E27FC236}">
                <a16:creationId xmlns:a16="http://schemas.microsoft.com/office/drawing/2014/main" id="{B83A247B-F71B-4B04-AC08-353E6A3CA4E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192" y="732921"/>
            <a:ext cx="3393570" cy="305299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A close up of a logo&#10;&#10;Description automatically generated">
            <a:extLst>
              <a:ext uri="{FF2B5EF4-FFF2-40B4-BE49-F238E27FC236}">
                <a16:creationId xmlns:a16="http://schemas.microsoft.com/office/drawing/2014/main" id="{EB82230E-D132-48AE-845B-0FCB57ED7E4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185634" y="780057"/>
            <a:ext cx="3579123" cy="2958724"/>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6" descr="A screenshot of a cell phone&#10;&#10;Description automatically generated">
            <a:extLst>
              <a:ext uri="{FF2B5EF4-FFF2-40B4-BE49-F238E27FC236}">
                <a16:creationId xmlns:a16="http://schemas.microsoft.com/office/drawing/2014/main" id="{AF502161-3A20-4B78-8502-7CB7BF6CD07B}"/>
              </a:ext>
            </a:extLst>
          </p:cNvPr>
          <p:cNvPicPr>
            <a:picLocks noGrp="1" noChangeAspect="1" noChangeArrowheads="1"/>
          </p:cNvPicPr>
          <p:nvPr>
            <p:ph sz="half" idx="1"/>
          </p:nvPr>
        </p:nvPicPr>
        <p:blipFill>
          <a:blip r:embed="rId4">
            <a:extLst>
              <a:ext uri="{28A0092B-C50C-407E-A947-70E740481C1C}">
                <a14:useLocalDpi xmlns:a14="http://schemas.microsoft.com/office/drawing/2010/main" val="0"/>
              </a:ext>
            </a:extLst>
          </a:blip>
          <a:stretch>
            <a:fillRect/>
          </a:stretch>
        </p:blipFill>
        <p:spPr bwMode="auto">
          <a:xfrm>
            <a:off x="8086489" y="853825"/>
            <a:ext cx="3449313" cy="3052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107980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AB2868F7-FE10-4289-A5BD-90763C7A2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9" name="Straight Connector 78">
            <a:extLst>
              <a:ext uri="{FF2B5EF4-FFF2-40B4-BE49-F238E27FC236}">
                <a16:creationId xmlns:a16="http://schemas.microsoft.com/office/drawing/2014/main" id="{C071A028-026D-43DF-A184-6F9045B458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85634" y="1111590"/>
            <a:ext cx="0" cy="2295659"/>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254AE2C4-542E-463C-BBD7-09C19618E8C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20507" y="1111590"/>
            <a:ext cx="0" cy="2295659"/>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83" name="Rectangle: Rounded Corners 82">
            <a:extLst>
              <a:ext uri="{FF2B5EF4-FFF2-40B4-BE49-F238E27FC236}">
                <a16:creationId xmlns:a16="http://schemas.microsoft.com/office/drawing/2014/main" id="{BD94142C-10EE-487C-A327-404FDF358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501" y="4212709"/>
            <a:ext cx="10905302" cy="1997060"/>
          </a:xfrm>
          <a:prstGeom prst="roundRect">
            <a:avLst>
              <a:gd name="adj" fmla="val 5576"/>
            </a:avLst>
          </a:prstGeom>
          <a:solidFill>
            <a:srgbClr val="85382A"/>
          </a:solidFill>
          <a:ln w="6350" cap="flat" cmpd="sng" algn="ctr">
            <a:noFill/>
            <a:prstDash val="solid"/>
          </a:ln>
          <a:effectLst>
            <a:outerShdw blurRad="50800" algn="ctr" rotWithShape="0">
              <a:prstClr val="black">
                <a:alpha val="66000"/>
              </a:prstClr>
            </a:outerShdw>
            <a:softEdge rad="0"/>
          </a:effectLst>
        </p:spPr>
        <p:style>
          <a:lnRef idx="0">
            <a:scrgbClr r="0" g="0" b="0"/>
          </a:lnRef>
          <a:fillRef idx="1003">
            <a:schemeClr val="dk1"/>
          </a:fillRef>
          <a:effectRef idx="0">
            <a:scrgbClr r="0" g="0" b="0"/>
          </a:effectRef>
          <a:fontRef idx="major"/>
        </p:style>
      </p:sp>
      <p:sp>
        <p:nvSpPr>
          <p:cNvPr id="2" name="Title 1">
            <a:extLst>
              <a:ext uri="{FF2B5EF4-FFF2-40B4-BE49-F238E27FC236}">
                <a16:creationId xmlns:a16="http://schemas.microsoft.com/office/drawing/2014/main" id="{085250B7-2CBE-4F90-8F51-A45F87C88AE3}"/>
              </a:ext>
            </a:extLst>
          </p:cNvPr>
          <p:cNvSpPr>
            <a:spLocks noGrp="1"/>
          </p:cNvSpPr>
          <p:nvPr>
            <p:ph type="title"/>
          </p:nvPr>
        </p:nvSpPr>
        <p:spPr>
          <a:xfrm>
            <a:off x="1211884" y="4363621"/>
            <a:ext cx="9662442" cy="1445780"/>
          </a:xfrm>
          <a:solidFill>
            <a:schemeClr val="bg1"/>
          </a:solidFill>
        </p:spPr>
        <p:txBody>
          <a:bodyPr vert="horz" lIns="91440" tIns="45720" rIns="91440" bIns="45720" rtlCol="0" anchor="b">
            <a:noAutofit/>
          </a:bodyPr>
          <a:lstStyle/>
          <a:p>
            <a:pPr algn="ctr"/>
            <a:r>
              <a:rPr lang="en-GB" sz="3600" dirty="0">
                <a:solidFill>
                  <a:schemeClr val="tx1"/>
                </a:solidFill>
                <a:effectLst/>
              </a:rPr>
              <a:t>Data Understanding</a:t>
            </a:r>
            <a:br>
              <a:rPr lang="en-GB" sz="3600" dirty="0">
                <a:effectLst/>
              </a:rPr>
            </a:br>
            <a:r>
              <a:rPr lang="en-US" sz="3600" dirty="0">
                <a:effectLst>
                  <a:glow rad="38100">
                    <a:schemeClr val="bg1">
                      <a:lumMod val="65000"/>
                      <a:lumOff val="35000"/>
                      <a:alpha val="50000"/>
                    </a:schemeClr>
                  </a:glow>
                  <a:outerShdw blurRad="28575" dist="31750" dir="13200000" algn="tl" rotWithShape="0">
                    <a:srgbClr val="000000">
                      <a:alpha val="25000"/>
                    </a:srgbClr>
                  </a:outerShdw>
                </a:effectLst>
              </a:rPr>
              <a:t>Customer Profile</a:t>
            </a:r>
          </a:p>
        </p:txBody>
      </p:sp>
      <p:pic>
        <p:nvPicPr>
          <p:cNvPr id="3078" name="Picture 6" descr="A picture containing object&#10;&#10;Description automatically generated">
            <a:extLst>
              <a:ext uri="{FF2B5EF4-FFF2-40B4-BE49-F238E27FC236}">
                <a16:creationId xmlns:a16="http://schemas.microsoft.com/office/drawing/2014/main" id="{82EAA56E-762E-48F3-95A4-A655C3F71F4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776802" y="644782"/>
            <a:ext cx="2763746" cy="3229275"/>
          </a:xfrm>
          <a:prstGeom prst="rect">
            <a:avLst/>
          </a:prstGeom>
          <a:noFill/>
          <a:extLst>
            <a:ext uri="{909E8E84-426E-40DD-AFC4-6F175D3DCCD1}">
              <a14:hiddenFill xmlns:a14="http://schemas.microsoft.com/office/drawing/2010/main">
                <a:solidFill>
                  <a:srgbClr val="FFFFFF"/>
                </a:solidFill>
              </a14:hiddenFill>
            </a:ext>
          </a:extLst>
        </p:spPr>
      </p:pic>
      <p:pic>
        <p:nvPicPr>
          <p:cNvPr id="3087" name="Picture 4" descr="A close up of a logo&#10;&#10;Description automatically generated">
            <a:extLst>
              <a:ext uri="{FF2B5EF4-FFF2-40B4-BE49-F238E27FC236}">
                <a16:creationId xmlns:a16="http://schemas.microsoft.com/office/drawing/2014/main" id="{0A864A71-77D3-455C-9199-7D0F17F0D0AA}"/>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8571327" y="1048599"/>
            <a:ext cx="3084044" cy="2674546"/>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a:extLst>
              <a:ext uri="{FF2B5EF4-FFF2-40B4-BE49-F238E27FC236}">
                <a16:creationId xmlns:a16="http://schemas.microsoft.com/office/drawing/2014/main" id="{F51CC3C6-B3F2-4FBD-B50D-84C7D1D6E5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0548" y="738952"/>
            <a:ext cx="5030779" cy="3354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2837773"/>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40303-6EBE-4BE6-AAD7-899C6AA59F4B}"/>
              </a:ext>
            </a:extLst>
          </p:cNvPr>
          <p:cNvSpPr>
            <a:spLocks noGrp="1"/>
          </p:cNvSpPr>
          <p:nvPr>
            <p:ph type="title"/>
          </p:nvPr>
        </p:nvSpPr>
        <p:spPr>
          <a:xfrm>
            <a:off x="618978" y="609601"/>
            <a:ext cx="10986867" cy="1106658"/>
          </a:xfrm>
        </p:spPr>
        <p:txBody>
          <a:bodyPr>
            <a:normAutofit/>
          </a:bodyPr>
          <a:lstStyle/>
          <a:p>
            <a:r>
              <a:rPr lang="en-GB" b="1" dirty="0"/>
              <a:t>		</a:t>
            </a:r>
            <a:r>
              <a:rPr lang="en-GB" sz="3600" b="1" dirty="0"/>
              <a:t>Campaign Team performance</a:t>
            </a:r>
          </a:p>
        </p:txBody>
      </p:sp>
      <p:pic>
        <p:nvPicPr>
          <p:cNvPr id="4100" name="Picture 4">
            <a:extLst>
              <a:ext uri="{FF2B5EF4-FFF2-40B4-BE49-F238E27FC236}">
                <a16:creationId xmlns:a16="http://schemas.microsoft.com/office/drawing/2014/main" id="{E180CF61-DD54-4A1C-8798-07C19B95235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018213" y="1716258"/>
            <a:ext cx="5587632" cy="4800655"/>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D5F9CDCE-C144-4A46-8438-28E2A4A8ACE1}"/>
              </a:ext>
            </a:extLst>
          </p:cNvPr>
          <p:cNvSpPr>
            <a:spLocks noGrp="1"/>
          </p:cNvSpPr>
          <p:nvPr>
            <p:ph sz="half" idx="1"/>
          </p:nvPr>
        </p:nvSpPr>
        <p:spPr>
          <a:xfrm>
            <a:off x="829994" y="2075543"/>
            <a:ext cx="4881489" cy="3715657"/>
          </a:xfrm>
        </p:spPr>
        <p:txBody>
          <a:bodyPr>
            <a:normAutofit/>
          </a:bodyPr>
          <a:lstStyle/>
          <a:p>
            <a:pPr marL="0" indent="0" algn="just">
              <a:buNone/>
            </a:pPr>
            <a:r>
              <a:rPr lang="en-GB" sz="2400" dirty="0">
                <a:effectLst/>
              </a:rPr>
              <a:t>From total 45211 clients  contacted, w</a:t>
            </a:r>
            <a:r>
              <a:rPr lang="en-GB" sz="2400" dirty="0"/>
              <a:t>e observed that  88% of the customers have not subscribed, while only 12% subscribed.</a:t>
            </a:r>
          </a:p>
          <a:p>
            <a:pPr marL="0" indent="0" algn="just">
              <a:buNone/>
            </a:pPr>
            <a:endParaRPr lang="en-GB" sz="2400" dirty="0"/>
          </a:p>
          <a:p>
            <a:pPr marL="0" indent="0" algn="just">
              <a:buNone/>
            </a:pPr>
            <a:r>
              <a:rPr lang="en-GB" sz="2400" dirty="0"/>
              <a:t>This implies that the campaign has not been successful. </a:t>
            </a:r>
          </a:p>
        </p:txBody>
      </p:sp>
    </p:spTree>
    <p:extLst>
      <p:ext uri="{BB962C8B-B14F-4D97-AF65-F5344CB8AC3E}">
        <p14:creationId xmlns:p14="http://schemas.microsoft.com/office/powerpoint/2010/main" val="894256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D061A-0697-49FD-8056-91021B8B2043}"/>
              </a:ext>
            </a:extLst>
          </p:cNvPr>
          <p:cNvSpPr>
            <a:spLocks noGrp="1"/>
          </p:cNvSpPr>
          <p:nvPr>
            <p:ph type="title"/>
          </p:nvPr>
        </p:nvSpPr>
        <p:spPr>
          <a:xfrm>
            <a:off x="1141413" y="175846"/>
            <a:ext cx="10078130" cy="1022139"/>
          </a:xfrm>
        </p:spPr>
        <p:txBody>
          <a:bodyPr/>
          <a:lstStyle/>
          <a:p>
            <a:r>
              <a:rPr lang="en-GB" dirty="0"/>
              <a:t>Why has the campaign not been successful? </a:t>
            </a:r>
          </a:p>
        </p:txBody>
      </p:sp>
      <p:sp>
        <p:nvSpPr>
          <p:cNvPr id="3" name="Content Placeholder 2">
            <a:extLst>
              <a:ext uri="{FF2B5EF4-FFF2-40B4-BE49-F238E27FC236}">
                <a16:creationId xmlns:a16="http://schemas.microsoft.com/office/drawing/2014/main" id="{401A960D-5DF6-4456-9C67-7FBC5D5B0A8D}"/>
              </a:ext>
            </a:extLst>
          </p:cNvPr>
          <p:cNvSpPr>
            <a:spLocks noGrp="1"/>
          </p:cNvSpPr>
          <p:nvPr>
            <p:ph sz="half" idx="1"/>
          </p:nvPr>
        </p:nvSpPr>
        <p:spPr>
          <a:xfrm>
            <a:off x="379828" y="1688123"/>
            <a:ext cx="4684541" cy="4487594"/>
          </a:xfrm>
        </p:spPr>
        <p:txBody>
          <a:bodyPr>
            <a:normAutofit/>
          </a:bodyPr>
          <a:lstStyle/>
          <a:p>
            <a:pPr marL="0" indent="0" algn="just">
              <a:buNone/>
            </a:pPr>
            <a:r>
              <a:rPr lang="en-GB" sz="2400" dirty="0">
                <a:effectLst/>
              </a:rPr>
              <a:t>1. The attitude of the campaign team toward the clients have been very poor because on 3.3% of the total clients contacted rated their past campaign performance excellent (success), 11% rated the performance as poor (failure) while 82% of them decided not to comment about the performance.</a:t>
            </a:r>
          </a:p>
          <a:p>
            <a:endParaRPr lang="en-GB" dirty="0"/>
          </a:p>
        </p:txBody>
      </p:sp>
      <p:pic>
        <p:nvPicPr>
          <p:cNvPr id="5122" name="Picture 2">
            <a:extLst>
              <a:ext uri="{FF2B5EF4-FFF2-40B4-BE49-F238E27FC236}">
                <a16:creationId xmlns:a16="http://schemas.microsoft.com/office/drawing/2014/main" id="{89FE0BA4-605E-4EF8-AFB5-CAFB13035A3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458266" y="1688123"/>
            <a:ext cx="6517616" cy="4994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0869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8D191-940A-4AC4-80FA-5343E0C643C8}"/>
              </a:ext>
            </a:extLst>
          </p:cNvPr>
          <p:cNvSpPr>
            <a:spLocks noGrp="1"/>
          </p:cNvSpPr>
          <p:nvPr>
            <p:ph type="title"/>
          </p:nvPr>
        </p:nvSpPr>
        <p:spPr>
          <a:xfrm>
            <a:off x="393895" y="492369"/>
            <a:ext cx="4149970" cy="1147745"/>
          </a:xfrm>
        </p:spPr>
        <p:txBody>
          <a:bodyPr vert="horz" lIns="91440" tIns="45720" rIns="91440" bIns="45720" rtlCol="0" anchor="ctr">
            <a:normAutofit fontScale="90000"/>
          </a:bodyPr>
          <a:lstStyle/>
          <a:p>
            <a:r>
              <a:rPr lang="en-GB" sz="2800" dirty="0"/>
              <a:t>Why has the campaign not been successful? </a:t>
            </a:r>
            <a:br>
              <a:rPr lang="en-US" sz="2800" dirty="0"/>
            </a:br>
            <a:endParaRPr lang="en-US" sz="2800" dirty="0"/>
          </a:p>
        </p:txBody>
      </p:sp>
      <p:sp>
        <p:nvSpPr>
          <p:cNvPr id="6" name="Content Placeholder 5">
            <a:extLst>
              <a:ext uri="{FF2B5EF4-FFF2-40B4-BE49-F238E27FC236}">
                <a16:creationId xmlns:a16="http://schemas.microsoft.com/office/drawing/2014/main" id="{C544F0DD-2A7A-4299-9188-2D2176A61A37}"/>
              </a:ext>
            </a:extLst>
          </p:cNvPr>
          <p:cNvSpPr>
            <a:spLocks noGrp="1"/>
          </p:cNvSpPr>
          <p:nvPr>
            <p:ph sz="half" idx="1"/>
          </p:nvPr>
        </p:nvSpPr>
        <p:spPr>
          <a:xfrm>
            <a:off x="188687" y="1505243"/>
            <a:ext cx="4430674" cy="4740811"/>
          </a:xfrm>
        </p:spPr>
        <p:txBody>
          <a:bodyPr vert="horz" lIns="91440" tIns="45720" rIns="91440" bIns="45720" rtlCol="0" anchor="ctr">
            <a:noAutofit/>
          </a:bodyPr>
          <a:lstStyle/>
          <a:p>
            <a:pPr marL="0" indent="0" algn="just">
              <a:buNone/>
            </a:pPr>
            <a:r>
              <a:rPr lang="en-US" sz="2400" dirty="0"/>
              <a:t>2. The team have been contacting wronged job categories.</a:t>
            </a:r>
            <a:endParaRPr lang="en-GB" sz="2400" dirty="0">
              <a:effectLst/>
            </a:endParaRPr>
          </a:p>
          <a:p>
            <a:pPr marL="0" indent="0" algn="just">
              <a:buNone/>
            </a:pPr>
            <a:r>
              <a:rPr lang="en-GB" sz="2400" dirty="0">
                <a:effectLst/>
              </a:rPr>
              <a:t>Management (21%, 25%) and students(2%, 5%) jobs categories are a return to scale, while Blue collar(22%,13%) and  entrepreneur (3%, 2%)  are decrease return to scale.</a:t>
            </a:r>
          </a:p>
          <a:p>
            <a:pPr marL="0" indent="0" algn="just">
              <a:buNone/>
            </a:pPr>
            <a:endParaRPr lang="en-US" sz="2400" dirty="0"/>
          </a:p>
        </p:txBody>
      </p:sp>
      <p:sp>
        <p:nvSpPr>
          <p:cNvPr id="75" name="Rounded Rectangle 7">
            <a:extLst>
              <a:ext uri="{FF2B5EF4-FFF2-40B4-BE49-F238E27FC236}">
                <a16:creationId xmlns:a16="http://schemas.microsoft.com/office/drawing/2014/main" id="{757999B3-F37B-45D0-9FB5-336B45EAD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0994" y="620720"/>
            <a:ext cx="6929447" cy="5272133"/>
          </a:xfrm>
          <a:prstGeom prst="roundRect">
            <a:avLst>
              <a:gd name="adj" fmla="val 3812"/>
            </a:avLst>
          </a:prstGeom>
          <a:solidFill>
            <a:srgbClr val="FFFFFF"/>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54" name="Picture 10">
            <a:extLst>
              <a:ext uri="{FF2B5EF4-FFF2-40B4-BE49-F238E27FC236}">
                <a16:creationId xmlns:a16="http://schemas.microsoft.com/office/drawing/2014/main" id="{28860B12-A3CA-4BBB-A28F-4FFB309410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6171" y="965147"/>
            <a:ext cx="6802637" cy="4802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7960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FB43632-9497-4F8B-821B-E63354CFBBA6}"/>
              </a:ext>
            </a:extLst>
          </p:cNvPr>
          <p:cNvSpPr>
            <a:spLocks noGrp="1"/>
          </p:cNvSpPr>
          <p:nvPr>
            <p:ph type="title"/>
          </p:nvPr>
        </p:nvSpPr>
        <p:spPr>
          <a:xfrm>
            <a:off x="1041010" y="225083"/>
            <a:ext cx="10492230" cy="1069145"/>
          </a:xfrm>
        </p:spPr>
        <p:txBody>
          <a:bodyPr vert="horz" lIns="91440" tIns="45720" rIns="91440" bIns="45720" rtlCol="0" anchor="b">
            <a:normAutofit/>
          </a:bodyPr>
          <a:lstStyle/>
          <a:p>
            <a:pPr algn="ctr">
              <a:lnSpc>
                <a:spcPct val="90000"/>
              </a:lnSpc>
            </a:pPr>
            <a:r>
              <a:rPr lang="en-GB" dirty="0">
                <a:solidFill>
                  <a:schemeClr val="tx1"/>
                </a:solidFill>
                <a:effectLst/>
              </a:rPr>
              <a:t>Data Preparation</a:t>
            </a:r>
            <a:br>
              <a:rPr lang="en-US" b="1" dirty="0">
                <a:solidFill>
                  <a:schemeClr val="accent1">
                    <a:lumMod val="75000"/>
                  </a:schemeClr>
                </a:solidFill>
                <a:effectLst>
                  <a:glow rad="38100">
                    <a:schemeClr val="bg1">
                      <a:lumMod val="65000"/>
                      <a:lumOff val="35000"/>
                      <a:alpha val="50000"/>
                    </a:schemeClr>
                  </a:glow>
                  <a:outerShdw blurRad="28575" dist="31750" dir="13200000" algn="tl" rotWithShape="0">
                    <a:srgbClr val="000000">
                      <a:alpha val="25000"/>
                    </a:srgbClr>
                  </a:outerShdw>
                </a:effectLst>
              </a:rPr>
            </a:br>
            <a:r>
              <a:rPr lang="en-US" b="1" dirty="0">
                <a:solidFill>
                  <a:schemeClr val="accent1">
                    <a:lumMod val="75000"/>
                  </a:schemeClr>
                </a:solidFill>
                <a:effectLst>
                  <a:glow rad="38100">
                    <a:schemeClr val="bg1">
                      <a:lumMod val="65000"/>
                      <a:lumOff val="35000"/>
                      <a:alpha val="50000"/>
                    </a:schemeClr>
                  </a:glow>
                  <a:outerShdw blurRad="28575" dist="31750" dir="13200000" algn="tl" rotWithShape="0">
                    <a:srgbClr val="000000">
                      <a:alpha val="25000"/>
                    </a:srgbClr>
                  </a:outerShdw>
                </a:effectLst>
              </a:rPr>
              <a:t>Cluster Analysis and Feature importance</a:t>
            </a:r>
          </a:p>
        </p:txBody>
      </p:sp>
      <p:pic>
        <p:nvPicPr>
          <p:cNvPr id="10" name="Content Placeholder 9">
            <a:extLst>
              <a:ext uri="{FF2B5EF4-FFF2-40B4-BE49-F238E27FC236}">
                <a16:creationId xmlns:a16="http://schemas.microsoft.com/office/drawing/2014/main" id="{F906046A-19B8-450F-A7D5-3BD427ABFEF8}"/>
              </a:ext>
            </a:extLst>
          </p:cNvPr>
          <p:cNvPicPr>
            <a:picLocks noGrp="1" noChangeAspect="1"/>
          </p:cNvPicPr>
          <p:nvPr>
            <p:ph idx="1"/>
          </p:nvPr>
        </p:nvPicPr>
        <p:blipFill>
          <a:blip r:embed="rId3"/>
          <a:stretch>
            <a:fillRect/>
          </a:stretch>
        </p:blipFill>
        <p:spPr>
          <a:xfrm>
            <a:off x="2024614" y="1519311"/>
            <a:ext cx="8525021" cy="4442788"/>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4297983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F4B54B"/>
      </a:accent1>
      <a:accent2>
        <a:srgbClr val="A2C84E"/>
      </a:accent2>
      <a:accent3>
        <a:srgbClr val="4BC298"/>
      </a:accent3>
      <a:accent4>
        <a:srgbClr val="4CB5D3"/>
      </a:accent4>
      <a:accent5>
        <a:srgbClr val="9167E3"/>
      </a:accent5>
      <a:accent6>
        <a:srgbClr val="E05073"/>
      </a:accent6>
      <a:hlink>
        <a:srgbClr val="E19520"/>
      </a:hlink>
      <a:folHlink>
        <a:srgbClr val="E8B15D"/>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DD1DAD52-B525-46B5-8E87-60EE23581B9C}"/>
    </a:ext>
  </a:extLst>
</a:theme>
</file>

<file path=docProps/app.xml><?xml version="1.0" encoding="utf-8"?>
<Properties xmlns="http://schemas.openxmlformats.org/officeDocument/2006/extended-properties" xmlns:vt="http://schemas.openxmlformats.org/officeDocument/2006/docPropsVTypes">
  <TotalTime>2153</TotalTime>
  <Words>504</Words>
  <Application>Microsoft Office PowerPoint</Application>
  <PresentationFormat>Widescreen</PresentationFormat>
  <Paragraphs>47</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Algerian</vt:lpstr>
      <vt:lpstr>Arial</vt:lpstr>
      <vt:lpstr>Century Gothic</vt:lpstr>
      <vt:lpstr>Mesh</vt:lpstr>
      <vt:lpstr>Marketing Campaign </vt:lpstr>
      <vt:lpstr>Contents</vt:lpstr>
      <vt:lpstr>   Business Understanding  </vt:lpstr>
      <vt:lpstr>Data Understanding Customer Profile</vt:lpstr>
      <vt:lpstr>Data Understanding Customer Profile</vt:lpstr>
      <vt:lpstr>  Campaign Team performance</vt:lpstr>
      <vt:lpstr>Why has the campaign not been successful? </vt:lpstr>
      <vt:lpstr>Why has the campaign not been successful?  </vt:lpstr>
      <vt:lpstr>Data Preparation Cluster Analysis and Feature importance</vt:lpstr>
      <vt:lpstr>Model Training &amp; cross Evaluation</vt:lpstr>
      <vt:lpstr>    Model Evaluation </vt:lpstr>
      <vt:lpstr>   Best model selected </vt:lpstr>
      <vt:lpstr>Diagnostic Test and Check for overfitting</vt:lpstr>
      <vt:lpstr>     Recommendation </vt:lpstr>
      <vt:lpstr>    Recommendation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Campaign</dc:title>
  <dc:creator>Ajayi, Vincent</dc:creator>
  <cp:lastModifiedBy>Ajayi, Vincent</cp:lastModifiedBy>
  <cp:revision>14</cp:revision>
  <dcterms:created xsi:type="dcterms:W3CDTF">2019-04-30T21:08:52Z</dcterms:created>
  <dcterms:modified xsi:type="dcterms:W3CDTF">2019-05-02T09:11:48Z</dcterms:modified>
</cp:coreProperties>
</file>