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 id="269"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96" y="-5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A381B28-5503-4160-AC36-1E5178A4D638}" type="datetimeFigureOut">
              <a:rPr lang="fr-FR" smtClean="0"/>
              <a:t>28/08/2016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6F62C6-9E15-4F98-848F-1F982B256E78}" type="slidenum">
              <a:rPr lang="fr-FR" smtClean="0"/>
              <a:t>‹N°›</a:t>
            </a:fld>
            <a:endParaRPr lang="fr-FR"/>
          </a:p>
        </p:txBody>
      </p:sp>
    </p:spTree>
    <p:extLst>
      <p:ext uri="{BB962C8B-B14F-4D97-AF65-F5344CB8AC3E}">
        <p14:creationId xmlns:p14="http://schemas.microsoft.com/office/powerpoint/2010/main" val="355129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381B28-5503-4160-AC36-1E5178A4D638}" type="datetimeFigureOut">
              <a:rPr lang="fr-FR" smtClean="0"/>
              <a:t>28/08/2016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6F62C6-9E15-4F98-848F-1F982B256E78}" type="slidenum">
              <a:rPr lang="fr-FR" smtClean="0"/>
              <a:t>‹N°›</a:t>
            </a:fld>
            <a:endParaRPr lang="fr-FR"/>
          </a:p>
        </p:txBody>
      </p:sp>
    </p:spTree>
    <p:extLst>
      <p:ext uri="{BB962C8B-B14F-4D97-AF65-F5344CB8AC3E}">
        <p14:creationId xmlns:p14="http://schemas.microsoft.com/office/powerpoint/2010/main" val="394156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381B28-5503-4160-AC36-1E5178A4D638}" type="datetimeFigureOut">
              <a:rPr lang="fr-FR" smtClean="0"/>
              <a:t>28/08/2016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6F62C6-9E15-4F98-848F-1F982B256E78}" type="slidenum">
              <a:rPr lang="fr-FR" smtClean="0"/>
              <a:t>‹N°›</a:t>
            </a:fld>
            <a:endParaRPr lang="fr-FR"/>
          </a:p>
        </p:txBody>
      </p:sp>
    </p:spTree>
    <p:extLst>
      <p:ext uri="{BB962C8B-B14F-4D97-AF65-F5344CB8AC3E}">
        <p14:creationId xmlns:p14="http://schemas.microsoft.com/office/powerpoint/2010/main" val="183452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381B28-5503-4160-AC36-1E5178A4D638}" type="datetimeFigureOut">
              <a:rPr lang="fr-FR" smtClean="0"/>
              <a:t>28/08/2016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6F62C6-9E15-4F98-848F-1F982B256E78}" type="slidenum">
              <a:rPr lang="fr-FR" smtClean="0"/>
              <a:t>‹N°›</a:t>
            </a:fld>
            <a:endParaRPr lang="fr-FR"/>
          </a:p>
        </p:txBody>
      </p:sp>
    </p:spTree>
    <p:extLst>
      <p:ext uri="{BB962C8B-B14F-4D97-AF65-F5344CB8AC3E}">
        <p14:creationId xmlns:p14="http://schemas.microsoft.com/office/powerpoint/2010/main" val="399918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A381B28-5503-4160-AC36-1E5178A4D638}" type="datetimeFigureOut">
              <a:rPr lang="fr-FR" smtClean="0"/>
              <a:t>28/08/2016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F6F62C6-9E15-4F98-848F-1F982B256E78}" type="slidenum">
              <a:rPr lang="fr-FR" smtClean="0"/>
              <a:t>‹N°›</a:t>
            </a:fld>
            <a:endParaRPr lang="fr-FR"/>
          </a:p>
        </p:txBody>
      </p:sp>
    </p:spTree>
    <p:extLst>
      <p:ext uri="{BB962C8B-B14F-4D97-AF65-F5344CB8AC3E}">
        <p14:creationId xmlns:p14="http://schemas.microsoft.com/office/powerpoint/2010/main" val="34839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A381B28-5503-4160-AC36-1E5178A4D638}" type="datetimeFigureOut">
              <a:rPr lang="fr-FR" smtClean="0"/>
              <a:t>28/08/2016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F6F62C6-9E15-4F98-848F-1F982B256E78}" type="slidenum">
              <a:rPr lang="fr-FR" smtClean="0"/>
              <a:t>‹N°›</a:t>
            </a:fld>
            <a:endParaRPr lang="fr-FR"/>
          </a:p>
        </p:txBody>
      </p:sp>
    </p:spTree>
    <p:extLst>
      <p:ext uri="{BB962C8B-B14F-4D97-AF65-F5344CB8AC3E}">
        <p14:creationId xmlns:p14="http://schemas.microsoft.com/office/powerpoint/2010/main" val="270667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A381B28-5503-4160-AC36-1E5178A4D638}" type="datetimeFigureOut">
              <a:rPr lang="fr-FR" smtClean="0"/>
              <a:t>28/08/2016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F6F62C6-9E15-4F98-848F-1F982B256E78}" type="slidenum">
              <a:rPr lang="fr-FR" smtClean="0"/>
              <a:t>‹N°›</a:t>
            </a:fld>
            <a:endParaRPr lang="fr-FR"/>
          </a:p>
        </p:txBody>
      </p:sp>
    </p:spTree>
    <p:extLst>
      <p:ext uri="{BB962C8B-B14F-4D97-AF65-F5344CB8AC3E}">
        <p14:creationId xmlns:p14="http://schemas.microsoft.com/office/powerpoint/2010/main" val="156599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A381B28-5503-4160-AC36-1E5178A4D638}" type="datetimeFigureOut">
              <a:rPr lang="fr-FR" smtClean="0"/>
              <a:t>28/08/2016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F6F62C6-9E15-4F98-848F-1F982B256E78}" type="slidenum">
              <a:rPr lang="fr-FR" smtClean="0"/>
              <a:t>‹N°›</a:t>
            </a:fld>
            <a:endParaRPr lang="fr-FR"/>
          </a:p>
        </p:txBody>
      </p:sp>
    </p:spTree>
    <p:extLst>
      <p:ext uri="{BB962C8B-B14F-4D97-AF65-F5344CB8AC3E}">
        <p14:creationId xmlns:p14="http://schemas.microsoft.com/office/powerpoint/2010/main" val="161215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81B28-5503-4160-AC36-1E5178A4D638}" type="datetimeFigureOut">
              <a:rPr lang="fr-FR" smtClean="0"/>
              <a:t>28/08/2016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F6F62C6-9E15-4F98-848F-1F982B256E78}" type="slidenum">
              <a:rPr lang="fr-FR" smtClean="0"/>
              <a:t>‹N°›</a:t>
            </a:fld>
            <a:endParaRPr lang="fr-FR"/>
          </a:p>
        </p:txBody>
      </p:sp>
    </p:spTree>
    <p:extLst>
      <p:ext uri="{BB962C8B-B14F-4D97-AF65-F5344CB8AC3E}">
        <p14:creationId xmlns:p14="http://schemas.microsoft.com/office/powerpoint/2010/main" val="31789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A381B28-5503-4160-AC36-1E5178A4D638}" type="datetimeFigureOut">
              <a:rPr lang="fr-FR" smtClean="0"/>
              <a:t>28/08/2016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F6F62C6-9E15-4F98-848F-1F982B256E78}" type="slidenum">
              <a:rPr lang="fr-FR" smtClean="0"/>
              <a:t>‹N°›</a:t>
            </a:fld>
            <a:endParaRPr lang="fr-FR"/>
          </a:p>
        </p:txBody>
      </p:sp>
    </p:spTree>
    <p:extLst>
      <p:ext uri="{BB962C8B-B14F-4D97-AF65-F5344CB8AC3E}">
        <p14:creationId xmlns:p14="http://schemas.microsoft.com/office/powerpoint/2010/main" val="158740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A381B28-5503-4160-AC36-1E5178A4D638}" type="datetimeFigureOut">
              <a:rPr lang="fr-FR" smtClean="0"/>
              <a:t>28/08/2016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F6F62C6-9E15-4F98-848F-1F982B256E78}" type="slidenum">
              <a:rPr lang="fr-FR" smtClean="0"/>
              <a:t>‹N°›</a:t>
            </a:fld>
            <a:endParaRPr lang="fr-FR"/>
          </a:p>
        </p:txBody>
      </p:sp>
    </p:spTree>
    <p:extLst>
      <p:ext uri="{BB962C8B-B14F-4D97-AF65-F5344CB8AC3E}">
        <p14:creationId xmlns:p14="http://schemas.microsoft.com/office/powerpoint/2010/main" val="96646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81B28-5503-4160-AC36-1E5178A4D638}" type="datetimeFigureOut">
              <a:rPr lang="fr-FR" smtClean="0"/>
              <a:t>28/08/2016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F62C6-9E15-4F98-848F-1F982B256E78}" type="slidenum">
              <a:rPr lang="fr-FR" smtClean="0"/>
              <a:t>‹N°›</a:t>
            </a:fld>
            <a:endParaRPr lang="fr-FR"/>
          </a:p>
        </p:txBody>
      </p:sp>
    </p:spTree>
    <p:extLst>
      <p:ext uri="{BB962C8B-B14F-4D97-AF65-F5344CB8AC3E}">
        <p14:creationId xmlns:p14="http://schemas.microsoft.com/office/powerpoint/2010/main" val="301679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Anna-Lise</a:t>
            </a:r>
            <a:endParaRPr lang="fr-FR" dirty="0"/>
          </a:p>
        </p:txBody>
      </p:sp>
      <p:sp>
        <p:nvSpPr>
          <p:cNvPr id="3" name="Sous-titre 2"/>
          <p:cNvSpPr>
            <a:spLocks noGrp="1"/>
          </p:cNvSpPr>
          <p:nvPr>
            <p:ph type="subTitle" idx="1"/>
          </p:nvPr>
        </p:nvSpPr>
        <p:spPr/>
        <p:txBody>
          <a:bodyPr/>
          <a:lstStyle/>
          <a:p>
            <a:r>
              <a:rPr lang="fr-FR" dirty="0" smtClean="0"/>
              <a:t>Plateforme d’exploitation de </a:t>
            </a:r>
            <a:r>
              <a:rPr lang="fr-FR" dirty="0" err="1" smtClean="0"/>
              <a:t>big</a:t>
            </a:r>
            <a:r>
              <a:rPr lang="fr-FR" dirty="0" smtClean="0"/>
              <a:t> data au service du public</a:t>
            </a:r>
            <a:endParaRPr lang="fr-FR" dirty="0"/>
          </a:p>
        </p:txBody>
      </p:sp>
    </p:spTree>
    <p:extLst>
      <p:ext uri="{BB962C8B-B14F-4D97-AF65-F5344CB8AC3E}">
        <p14:creationId xmlns:p14="http://schemas.microsoft.com/office/powerpoint/2010/main" val="2768361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Rappel du contexte</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186" y="1600200"/>
            <a:ext cx="6689628" cy="4525963"/>
          </a:xfrm>
        </p:spPr>
      </p:pic>
    </p:spTree>
    <p:extLst>
      <p:ext uri="{BB962C8B-B14F-4D97-AF65-F5344CB8AC3E}">
        <p14:creationId xmlns:p14="http://schemas.microsoft.com/office/powerpoint/2010/main" val="232452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a:t>
            </a:r>
            <a:r>
              <a:rPr lang="fr-FR" baseline="30000" dirty="0" smtClean="0"/>
              <a:t>ère</a:t>
            </a:r>
            <a:r>
              <a:rPr lang="fr-FR" dirty="0" smtClean="0"/>
              <a:t> idée</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488" y="1600200"/>
            <a:ext cx="6827023" cy="4525963"/>
          </a:xfrm>
        </p:spPr>
      </p:pic>
    </p:spTree>
    <p:extLst>
      <p:ext uri="{BB962C8B-B14F-4D97-AF65-F5344CB8AC3E}">
        <p14:creationId xmlns:p14="http://schemas.microsoft.com/office/powerpoint/2010/main" val="187104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Inconvénients</a:t>
            </a:r>
            <a:endParaRPr lang="fr-FR" dirty="0"/>
          </a:p>
        </p:txBody>
      </p:sp>
      <p:sp>
        <p:nvSpPr>
          <p:cNvPr id="3" name="Espace réservé du contenu 2"/>
          <p:cNvSpPr>
            <a:spLocks noGrp="1"/>
          </p:cNvSpPr>
          <p:nvPr>
            <p:ph idx="1"/>
          </p:nvPr>
        </p:nvSpPr>
        <p:spPr/>
        <p:txBody>
          <a:bodyPr/>
          <a:lstStyle/>
          <a:p>
            <a:r>
              <a:rPr lang="fr-FR" dirty="0" smtClean="0"/>
              <a:t>Dépendance vis-à-vis des entreprises</a:t>
            </a:r>
          </a:p>
          <a:p>
            <a:r>
              <a:rPr lang="fr-FR" dirty="0" smtClean="0"/>
              <a:t>Problème de sécurité: absence d’anonymat du client</a:t>
            </a:r>
          </a:p>
          <a:p>
            <a:r>
              <a:rPr lang="fr-FR" dirty="0" smtClean="0"/>
              <a:t>L’ouverture d’API par les entreprises pas possible partout</a:t>
            </a:r>
            <a:endParaRPr lang="fr-FR" dirty="0"/>
          </a:p>
        </p:txBody>
      </p:sp>
    </p:spTree>
    <p:extLst>
      <p:ext uri="{BB962C8B-B14F-4D97-AF65-F5344CB8AC3E}">
        <p14:creationId xmlns:p14="http://schemas.microsoft.com/office/powerpoint/2010/main" val="702214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a:t>
            </a:r>
            <a:r>
              <a:rPr lang="fr-FR" baseline="30000" dirty="0" smtClean="0"/>
              <a:t>ème</a:t>
            </a:r>
            <a:r>
              <a:rPr lang="fr-FR" dirty="0" smtClean="0"/>
              <a:t> idée</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488" y="1600200"/>
            <a:ext cx="7229936" cy="4793073"/>
          </a:xfrm>
        </p:spPr>
      </p:pic>
    </p:spTree>
    <p:extLst>
      <p:ext uri="{BB962C8B-B14F-4D97-AF65-F5344CB8AC3E}">
        <p14:creationId xmlns:p14="http://schemas.microsoft.com/office/powerpoint/2010/main" val="3682081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a:t>
            </a:r>
            <a:endParaRPr lang="fr-FR" dirty="0"/>
          </a:p>
        </p:txBody>
      </p:sp>
      <p:sp>
        <p:nvSpPr>
          <p:cNvPr id="3" name="Espace réservé du contenu 2"/>
          <p:cNvSpPr>
            <a:spLocks noGrp="1"/>
          </p:cNvSpPr>
          <p:nvPr>
            <p:ph idx="1"/>
          </p:nvPr>
        </p:nvSpPr>
        <p:spPr/>
        <p:txBody>
          <a:bodyPr>
            <a:normAutofit/>
          </a:bodyPr>
          <a:lstStyle/>
          <a:p>
            <a:r>
              <a:rPr lang="fr-FR" dirty="0" smtClean="0"/>
              <a:t>Plus de dépendance: le client, les entreprises et mon entreprise reste sur un pied d’égalité</a:t>
            </a:r>
          </a:p>
          <a:p>
            <a:r>
              <a:rPr lang="fr-FR" dirty="0" smtClean="0"/>
              <a:t>Les entreprises conservent la maîtrise sur les données qu’elle transmette</a:t>
            </a:r>
          </a:p>
          <a:p>
            <a:r>
              <a:rPr lang="fr-FR" dirty="0" smtClean="0"/>
              <a:t>Les entreprises ne me facturent plus, mais peuvent facturer au client finaux l’ouverture vers ma plate forme</a:t>
            </a:r>
          </a:p>
          <a:p>
            <a:r>
              <a:rPr lang="fr-FR" dirty="0" smtClean="0"/>
              <a:t>Conservation de l’anonymat du client. </a:t>
            </a:r>
          </a:p>
        </p:txBody>
      </p:sp>
    </p:spTree>
    <p:extLst>
      <p:ext uri="{BB962C8B-B14F-4D97-AF65-F5344CB8AC3E}">
        <p14:creationId xmlns:p14="http://schemas.microsoft.com/office/powerpoint/2010/main" val="253509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processus</a:t>
            </a:r>
            <a:endParaRPr lang="fr-FR" dirty="0"/>
          </a:p>
        </p:txBody>
      </p:sp>
      <p:sp>
        <p:nvSpPr>
          <p:cNvPr id="3" name="Espace réservé du contenu 2"/>
          <p:cNvSpPr>
            <a:spLocks noGrp="1"/>
          </p:cNvSpPr>
          <p:nvPr>
            <p:ph idx="1"/>
          </p:nvPr>
        </p:nvSpPr>
        <p:spPr/>
        <p:txBody>
          <a:bodyPr/>
          <a:lstStyle/>
          <a:p>
            <a:endParaRPr lang="fr-FR" dirty="0"/>
          </a:p>
        </p:txBody>
      </p:sp>
    </p:spTree>
    <p:extLst>
      <p:ext uri="{BB962C8B-B14F-4D97-AF65-F5344CB8AC3E}">
        <p14:creationId xmlns:p14="http://schemas.microsoft.com/office/powerpoint/2010/main" val="1928016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d’application pratique</a:t>
            </a:r>
            <a:endParaRPr lang="fr-FR" dirty="0"/>
          </a:p>
        </p:txBody>
      </p:sp>
      <p:sp>
        <p:nvSpPr>
          <p:cNvPr id="3" name="Espace réservé du contenu 2"/>
          <p:cNvSpPr>
            <a:spLocks noGrp="1"/>
          </p:cNvSpPr>
          <p:nvPr>
            <p:ph idx="1"/>
          </p:nvPr>
        </p:nvSpPr>
        <p:spPr/>
        <p:txBody>
          <a:bodyPr/>
          <a:lstStyle/>
          <a:p>
            <a:r>
              <a:rPr lang="fr-FR" dirty="0" smtClean="0"/>
              <a:t>Santé: Croisement de la consommation alimentaire, de l’</a:t>
            </a:r>
            <a:r>
              <a:rPr lang="fr-FR" dirty="0" err="1" smtClean="0"/>
              <a:t>éléctrocardiograme</a:t>
            </a:r>
            <a:r>
              <a:rPr lang="fr-FR" smtClean="0"/>
              <a:t>, …</a:t>
            </a:r>
            <a:endParaRPr lang="fr-FR" dirty="0"/>
          </a:p>
        </p:txBody>
      </p:sp>
    </p:spTree>
    <p:extLst>
      <p:ext uri="{BB962C8B-B14F-4D97-AF65-F5344CB8AC3E}">
        <p14:creationId xmlns:p14="http://schemas.microsoft.com/office/powerpoint/2010/main" val="29332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FR" dirty="0" smtClean="0"/>
              <a:t>Détail structurel</a:t>
            </a:r>
            <a:endParaRPr lang="fr-FR" dirty="0"/>
          </a:p>
        </p:txBody>
      </p:sp>
      <p:sp>
        <p:nvSpPr>
          <p:cNvPr id="7" name="Espace réservé du texte 6"/>
          <p:cNvSpPr>
            <a:spLocks noGrp="1"/>
          </p:cNvSpPr>
          <p:nvPr>
            <p:ph type="body" idx="1"/>
          </p:nvPr>
        </p:nvSpPr>
        <p:spPr/>
        <p:txBody>
          <a:bodyPr/>
          <a:lstStyle/>
          <a:p>
            <a:r>
              <a:rPr lang="fr-FR" dirty="0" smtClean="0"/>
              <a:t>Anna-Lise – Cœur du programme</a:t>
            </a:r>
            <a:endParaRPr lang="fr-FR" dirty="0"/>
          </a:p>
        </p:txBody>
      </p:sp>
    </p:spTree>
    <p:extLst>
      <p:ext uri="{BB962C8B-B14F-4D97-AF65-F5344CB8AC3E}">
        <p14:creationId xmlns:p14="http://schemas.microsoft.com/office/powerpoint/2010/main" val="3442664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Données</a:t>
            </a:r>
          </a:p>
        </p:txBody>
      </p:sp>
      <p:sp>
        <p:nvSpPr>
          <p:cNvPr id="5" name="Espace réservé du contenu 4"/>
          <p:cNvSpPr>
            <a:spLocks noGrp="1"/>
          </p:cNvSpPr>
          <p:nvPr>
            <p:ph sz="half" idx="1"/>
          </p:nvPr>
        </p:nvSpPr>
        <p:spPr/>
        <p:txBody>
          <a:bodyPr/>
          <a:lstStyle/>
          <a:p>
            <a:r>
              <a:rPr lang="fr-FR" dirty="0" smtClean="0"/>
              <a:t>1 données concrète est constitué d’une représentation (numérique, alphabétique, …) et d’un sens arbitrairement définit</a:t>
            </a:r>
          </a:p>
          <a:p>
            <a:pPr marL="0" indent="0">
              <a:buNone/>
            </a:pPr>
            <a:endParaRPr lang="fr-FR" dirty="0"/>
          </a:p>
        </p:txBody>
      </p:sp>
      <p:sp>
        <p:nvSpPr>
          <p:cNvPr id="6" name="Espace réservé du contenu 5"/>
          <p:cNvSpPr>
            <a:spLocks noGrp="1"/>
          </p:cNvSpPr>
          <p:nvPr>
            <p:ph sz="half" idx="2"/>
          </p:nvPr>
        </p:nvSpPr>
        <p:spPr/>
        <p:txBody>
          <a:bodyPr/>
          <a:lstStyle/>
          <a:p>
            <a:r>
              <a:rPr lang="fr-FR" dirty="0" smtClean="0"/>
              <a:t>Exemple:</a:t>
            </a:r>
          </a:p>
          <a:p>
            <a:pPr marL="0" indent="0">
              <a:buNone/>
            </a:pPr>
            <a:r>
              <a:rPr lang="fr-FR" dirty="0" smtClean="0"/>
              <a:t>Le poids d’une personne est représenté numériquement et porte le sens de la force d’attraction exercé par la terre sur cette personne.</a:t>
            </a:r>
          </a:p>
        </p:txBody>
      </p:sp>
    </p:spTree>
    <p:extLst>
      <p:ext uri="{BB962C8B-B14F-4D97-AF65-F5344CB8AC3E}">
        <p14:creationId xmlns:p14="http://schemas.microsoft.com/office/powerpoint/2010/main" val="3071035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Données (suite)</a:t>
            </a:r>
            <a:endParaRPr lang="fr-FR" dirty="0"/>
          </a:p>
        </p:txBody>
      </p:sp>
      <p:sp>
        <p:nvSpPr>
          <p:cNvPr id="3" name="Espace réservé du contenu 2"/>
          <p:cNvSpPr>
            <a:spLocks noGrp="1"/>
          </p:cNvSpPr>
          <p:nvPr>
            <p:ph sz="half" idx="1"/>
          </p:nvPr>
        </p:nvSpPr>
        <p:spPr/>
        <p:txBody>
          <a:bodyPr>
            <a:normAutofit lnSpcReduction="10000"/>
          </a:bodyPr>
          <a:lstStyle/>
          <a:p>
            <a:r>
              <a:rPr lang="fr-FR" dirty="0" smtClean="0"/>
              <a:t>La représentation d’une donnée peut varier selon une unité de mesure</a:t>
            </a:r>
          </a:p>
          <a:p>
            <a:endParaRPr lang="fr-FR" dirty="0"/>
          </a:p>
          <a:p>
            <a:r>
              <a:rPr lang="fr-FR" dirty="0" smtClean="0"/>
              <a:t>La représentation de cette donnée peut être finis ou infinis</a:t>
            </a:r>
            <a:endParaRPr lang="fr-FR" dirty="0"/>
          </a:p>
        </p:txBody>
      </p:sp>
      <p:sp>
        <p:nvSpPr>
          <p:cNvPr id="4" name="Espace réservé du contenu 3"/>
          <p:cNvSpPr>
            <a:spLocks noGrp="1"/>
          </p:cNvSpPr>
          <p:nvPr>
            <p:ph sz="half" idx="2"/>
          </p:nvPr>
        </p:nvSpPr>
        <p:spPr/>
        <p:txBody>
          <a:bodyPr>
            <a:normAutofit lnSpcReduction="10000"/>
          </a:bodyPr>
          <a:lstStyle/>
          <a:p>
            <a:r>
              <a:rPr lang="fr-FR" dirty="0" smtClean="0"/>
              <a:t>Exemple: </a:t>
            </a:r>
          </a:p>
          <a:p>
            <a:pPr marL="0" indent="0">
              <a:buNone/>
            </a:pPr>
            <a:r>
              <a:rPr lang="fr-FR" dirty="0" smtClean="0"/>
              <a:t>Le poids peut être exprimé en gramme, en kilos, en tonnes, …</a:t>
            </a:r>
          </a:p>
          <a:p>
            <a:pPr marL="0" indent="0">
              <a:buNone/>
            </a:pPr>
            <a:endParaRPr lang="fr-FR" dirty="0"/>
          </a:p>
          <a:p>
            <a:pPr marL="0" indent="0">
              <a:buNone/>
            </a:pPr>
            <a:r>
              <a:rPr lang="fr-FR" dirty="0" smtClean="0"/>
              <a:t>Le poids d’une personne est fini. Entre 0 et 130.</a:t>
            </a:r>
          </a:p>
          <a:p>
            <a:pPr marL="0" indent="0">
              <a:buNone/>
            </a:pPr>
            <a:r>
              <a:rPr lang="fr-FR" dirty="0" smtClean="0"/>
              <a:t>Ou fini dans la liste: </a:t>
            </a:r>
          </a:p>
          <a:p>
            <a:pPr marL="0" indent="0">
              <a:buNone/>
            </a:pPr>
            <a:r>
              <a:rPr lang="fr-FR" dirty="0" smtClean="0"/>
              <a:t>« Maigrelet », « neutre », « corpulent »</a:t>
            </a:r>
            <a:endParaRPr lang="fr-FR" dirty="0"/>
          </a:p>
        </p:txBody>
      </p:sp>
    </p:spTree>
    <p:extLst>
      <p:ext uri="{BB962C8B-B14F-4D97-AF65-F5344CB8AC3E}">
        <p14:creationId xmlns:p14="http://schemas.microsoft.com/office/powerpoint/2010/main" val="381270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DATA</a:t>
            </a:r>
            <a:endParaRPr lang="fr-FR" dirty="0"/>
          </a:p>
        </p:txBody>
      </p:sp>
      <p:sp>
        <p:nvSpPr>
          <p:cNvPr id="5" name="Espace réservé pour une image  4"/>
          <p:cNvSpPr>
            <a:spLocks noGrp="1"/>
          </p:cNvSpPr>
          <p:nvPr>
            <p:ph type="pic" idx="1"/>
          </p:nvPr>
        </p:nvSpPr>
        <p:spPr/>
      </p:sp>
      <p:sp>
        <p:nvSpPr>
          <p:cNvPr id="3" name="Espace réservé du contenu 2"/>
          <p:cNvSpPr>
            <a:spLocks noGrp="1"/>
          </p:cNvSpPr>
          <p:nvPr>
            <p:ph type="body" sz="half" idx="2"/>
          </p:nvPr>
        </p:nvSpPr>
        <p:spPr/>
        <p:txBody>
          <a:bodyPr/>
          <a:lstStyle/>
          <a:p>
            <a:r>
              <a:rPr lang="fr-FR" dirty="0" smtClean="0"/>
              <a:t>La donnée est une ressource quasi universelle. </a:t>
            </a:r>
            <a:r>
              <a:rPr lang="fr-FR" dirty="0"/>
              <a:t> </a:t>
            </a:r>
            <a:r>
              <a:rPr lang="fr-FR" dirty="0" smtClean="0"/>
              <a:t>Que ce soit au niveau d’une cellule ou d’un être humain. Les choix se font grâce à des données.</a:t>
            </a:r>
            <a:endParaRPr lang="fr-FR" dirty="0"/>
          </a:p>
        </p:txBody>
      </p:sp>
    </p:spTree>
    <p:extLst>
      <p:ext uri="{BB962C8B-B14F-4D97-AF65-F5344CB8AC3E}">
        <p14:creationId xmlns:p14="http://schemas.microsoft.com/office/powerpoint/2010/main" val="3841567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Mesure-type / Mesure possible</a:t>
            </a:r>
            <a:endParaRPr lang="fr-FR" dirty="0"/>
          </a:p>
        </p:txBody>
      </p:sp>
      <p:sp>
        <p:nvSpPr>
          <p:cNvPr id="6" name="Espace réservé du contenu 5"/>
          <p:cNvSpPr>
            <a:spLocks noGrp="1"/>
          </p:cNvSpPr>
          <p:nvPr>
            <p:ph idx="1"/>
          </p:nvPr>
        </p:nvSpPr>
        <p:spPr/>
        <p:txBody>
          <a:bodyPr/>
          <a:lstStyle/>
          <a:p>
            <a:r>
              <a:rPr lang="fr-FR" dirty="0" smtClean="0"/>
              <a:t>Une donnée obéis à une structure définit par une « mesure type ».</a:t>
            </a:r>
          </a:p>
          <a:p>
            <a:r>
              <a:rPr lang="fr-FR" dirty="0" smtClean="0"/>
              <a:t>Cette mesure type est donc composé de:</a:t>
            </a:r>
          </a:p>
          <a:p>
            <a:pPr lvl="1"/>
            <a:r>
              <a:rPr lang="fr-FR" dirty="0" smtClean="0"/>
              <a:t>Titre</a:t>
            </a:r>
          </a:p>
          <a:p>
            <a:pPr lvl="1"/>
            <a:r>
              <a:rPr lang="fr-FR" dirty="0" smtClean="0"/>
              <a:t>Type (</a:t>
            </a:r>
            <a:r>
              <a:rPr lang="fr-FR" dirty="0" err="1" smtClean="0"/>
              <a:t>numéric</a:t>
            </a:r>
            <a:r>
              <a:rPr lang="fr-FR" dirty="0" smtClean="0"/>
              <a:t>, alphabétique, voir plus?)</a:t>
            </a:r>
          </a:p>
          <a:p>
            <a:pPr lvl="1"/>
            <a:r>
              <a:rPr lang="fr-FR" dirty="0" smtClean="0"/>
              <a:t>Un Standard (mètre, kg, cm, ph, cm², …) facultatif</a:t>
            </a:r>
          </a:p>
          <a:p>
            <a:pPr lvl="1"/>
            <a:r>
              <a:rPr lang="fr-FR" dirty="0" smtClean="0"/>
              <a:t>Un ensemble défini de valeur (voir exemple précédent)</a:t>
            </a:r>
          </a:p>
          <a:p>
            <a:pPr lvl="1"/>
            <a:endParaRPr lang="fr-FR" dirty="0"/>
          </a:p>
        </p:txBody>
      </p:sp>
    </p:spTree>
    <p:extLst>
      <p:ext uri="{BB962C8B-B14F-4D97-AF65-F5344CB8AC3E}">
        <p14:creationId xmlns:p14="http://schemas.microsoft.com/office/powerpoint/2010/main" val="2147390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L’enquête</a:t>
            </a:r>
            <a:endParaRPr lang="fr-FR" dirty="0"/>
          </a:p>
        </p:txBody>
      </p:sp>
      <p:sp>
        <p:nvSpPr>
          <p:cNvPr id="3" name="Espace réservé du contenu 2"/>
          <p:cNvSpPr>
            <a:spLocks noGrp="1"/>
          </p:cNvSpPr>
          <p:nvPr>
            <p:ph idx="1"/>
          </p:nvPr>
        </p:nvSpPr>
        <p:spPr/>
        <p:txBody>
          <a:bodyPr/>
          <a:lstStyle/>
          <a:p>
            <a:r>
              <a:rPr lang="fr-FR" dirty="0" smtClean="0"/>
              <a:t>Une étude va avoir pour but d’analyser plusieurs données. Ces données sont structurés par des mesures types. </a:t>
            </a:r>
          </a:p>
          <a:p>
            <a:endParaRPr lang="fr-FR" dirty="0"/>
          </a:p>
          <a:p>
            <a:r>
              <a:rPr lang="fr-FR" dirty="0" smtClean="0"/>
              <a:t>Une enquête = collection de relevé suivant des mesures-types définit à l’avance.</a:t>
            </a:r>
            <a:endParaRPr lang="fr-FR" dirty="0"/>
          </a:p>
        </p:txBody>
      </p:sp>
    </p:spTree>
    <p:extLst>
      <p:ext uri="{BB962C8B-B14F-4D97-AF65-F5344CB8AC3E}">
        <p14:creationId xmlns:p14="http://schemas.microsoft.com/office/powerpoint/2010/main" val="2069446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Enquête (suite)</a:t>
            </a:r>
            <a:endParaRPr lang="fr-FR" dirty="0"/>
          </a:p>
        </p:txBody>
      </p:sp>
      <p:sp>
        <p:nvSpPr>
          <p:cNvPr id="3" name="Espace réservé du contenu 2"/>
          <p:cNvSpPr>
            <a:spLocks noGrp="1"/>
          </p:cNvSpPr>
          <p:nvPr>
            <p:ph idx="1"/>
          </p:nvPr>
        </p:nvSpPr>
        <p:spPr/>
        <p:txBody>
          <a:bodyPr/>
          <a:lstStyle/>
          <a:p>
            <a:r>
              <a:rPr lang="fr-FR" dirty="0" smtClean="0"/>
              <a:t>L’enquête sera donc définit avec:</a:t>
            </a:r>
          </a:p>
          <a:p>
            <a:pPr lvl="1"/>
            <a:r>
              <a:rPr lang="fr-FR" dirty="0" smtClean="0"/>
              <a:t>Un titre</a:t>
            </a:r>
          </a:p>
          <a:p>
            <a:pPr lvl="1"/>
            <a:r>
              <a:rPr lang="fr-FR" dirty="0" smtClean="0"/>
              <a:t>Une date de début</a:t>
            </a:r>
          </a:p>
          <a:p>
            <a:pPr lvl="1"/>
            <a:r>
              <a:rPr lang="fr-FR" dirty="0" smtClean="0"/>
              <a:t>Une date de fin (au-delà de laquelle on ne pourra plus ajouter de donnée)</a:t>
            </a:r>
          </a:p>
          <a:p>
            <a:pPr lvl="1"/>
            <a:r>
              <a:rPr lang="fr-FR" dirty="0" smtClean="0"/>
              <a:t>Une </a:t>
            </a:r>
            <a:r>
              <a:rPr lang="fr-FR" dirty="0" err="1" smtClean="0"/>
              <a:t>îcone</a:t>
            </a:r>
            <a:r>
              <a:rPr lang="fr-FR" dirty="0" smtClean="0"/>
              <a:t> (pour l’affichage)</a:t>
            </a:r>
          </a:p>
          <a:p>
            <a:pPr lvl="1"/>
            <a:r>
              <a:rPr lang="fr-FR" dirty="0" smtClean="0"/>
              <a:t>Une liste de mots-clefs décrivant l’enquête (facultatif)</a:t>
            </a:r>
            <a:endParaRPr lang="fr-FR" dirty="0"/>
          </a:p>
        </p:txBody>
      </p:sp>
    </p:spTree>
    <p:extLst>
      <p:ext uri="{BB962C8B-B14F-4D97-AF65-F5344CB8AC3E}">
        <p14:creationId xmlns:p14="http://schemas.microsoft.com/office/powerpoint/2010/main" val="1629049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Relevé</a:t>
            </a:r>
            <a:endParaRPr lang="fr-FR" dirty="0"/>
          </a:p>
        </p:txBody>
      </p:sp>
      <p:sp>
        <p:nvSpPr>
          <p:cNvPr id="3" name="Espace réservé du contenu 2"/>
          <p:cNvSpPr>
            <a:spLocks noGrp="1"/>
          </p:cNvSpPr>
          <p:nvPr>
            <p:ph idx="1"/>
          </p:nvPr>
        </p:nvSpPr>
        <p:spPr/>
        <p:txBody>
          <a:bodyPr/>
          <a:lstStyle/>
          <a:p>
            <a:r>
              <a:rPr lang="fr-FR" dirty="0" smtClean="0"/>
              <a:t>Un relevé = enregistrement d’une ligne d’information dans le système.</a:t>
            </a:r>
          </a:p>
          <a:p>
            <a:r>
              <a:rPr lang="fr-FR" dirty="0" smtClean="0"/>
              <a:t>Un relevé est caractérisé par:</a:t>
            </a:r>
          </a:p>
          <a:p>
            <a:pPr lvl="1"/>
            <a:r>
              <a:rPr lang="fr-FR" dirty="0" smtClean="0"/>
              <a:t>Un titre</a:t>
            </a:r>
          </a:p>
          <a:p>
            <a:pPr lvl="1"/>
            <a:r>
              <a:rPr lang="fr-FR" dirty="0" smtClean="0"/>
              <a:t>Une liste de mots-clefs (utiles pour du filtrage)</a:t>
            </a:r>
          </a:p>
          <a:p>
            <a:pPr lvl="1"/>
            <a:r>
              <a:rPr lang="fr-FR" dirty="0" smtClean="0"/>
              <a:t>Une valeur pour toutes ou parties des mesures types </a:t>
            </a:r>
            <a:r>
              <a:rPr lang="fr-FR" smtClean="0"/>
              <a:t>de l’enquête </a:t>
            </a:r>
            <a:r>
              <a:rPr lang="fr-FR" dirty="0" smtClean="0"/>
              <a:t>(toutes les mesures types ne doivent pas trouver une valeur à chaque relevé)</a:t>
            </a:r>
            <a:endParaRPr lang="fr-FR" dirty="0"/>
          </a:p>
        </p:txBody>
      </p:sp>
    </p:spTree>
    <p:extLst>
      <p:ext uri="{BB962C8B-B14F-4D97-AF65-F5344CB8AC3E}">
        <p14:creationId xmlns:p14="http://schemas.microsoft.com/office/powerpoint/2010/main" val="209285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lstStyle/>
          <a:p>
            <a:r>
              <a:rPr lang="fr-FR" dirty="0" smtClean="0"/>
              <a:t>L’enquête correspond au cadre générale.</a:t>
            </a:r>
          </a:p>
          <a:p>
            <a:r>
              <a:rPr lang="fr-FR" dirty="0" smtClean="0"/>
              <a:t>Les mesures types décrivent et structure la manière d’enregistrer l’information.</a:t>
            </a:r>
          </a:p>
          <a:p>
            <a:r>
              <a:rPr lang="fr-FR" dirty="0" smtClean="0"/>
              <a:t>A partir d’une enquête et de ses mesures types, le système construit un formulaire web.</a:t>
            </a:r>
          </a:p>
          <a:p>
            <a:r>
              <a:rPr lang="fr-FR" dirty="0" smtClean="0"/>
              <a:t>Lorsqu’il remplit le formulaire et le soumet, l’utilisateur ajoute un relevé d’information.</a:t>
            </a:r>
            <a:endParaRPr lang="fr-FR" dirty="0"/>
          </a:p>
        </p:txBody>
      </p:sp>
    </p:spTree>
    <p:extLst>
      <p:ext uri="{BB962C8B-B14F-4D97-AF65-F5344CB8AC3E}">
        <p14:creationId xmlns:p14="http://schemas.microsoft.com/office/powerpoint/2010/main" val="350845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Contexte actuel</a:t>
            </a:r>
            <a:endParaRPr lang="fr-FR" dirty="0"/>
          </a:p>
        </p:txBody>
      </p:sp>
      <p:sp>
        <p:nvSpPr>
          <p:cNvPr id="3" name="Espace réservé du contenu 2"/>
          <p:cNvSpPr>
            <a:spLocks noGrp="1"/>
          </p:cNvSpPr>
          <p:nvPr>
            <p:ph idx="1"/>
          </p:nvPr>
        </p:nvSpPr>
        <p:spPr/>
        <p:txBody>
          <a:bodyPr/>
          <a:lstStyle/>
          <a:p>
            <a:pPr marL="0" indent="0">
              <a:buNone/>
            </a:pPr>
            <a:r>
              <a:rPr lang="fr-FR" dirty="0" smtClean="0"/>
              <a:t>Toutes les entreprise offre un service de consultation de données à leur client:</a:t>
            </a:r>
          </a:p>
          <a:p>
            <a:pPr lvl="1"/>
            <a:r>
              <a:rPr lang="fr-FR" dirty="0" smtClean="0"/>
              <a:t>un ticket de caisse</a:t>
            </a:r>
          </a:p>
          <a:p>
            <a:pPr lvl="1"/>
            <a:r>
              <a:rPr lang="fr-FR" dirty="0" smtClean="0"/>
              <a:t>Facture</a:t>
            </a:r>
          </a:p>
          <a:p>
            <a:pPr lvl="1"/>
            <a:r>
              <a:rPr lang="fr-FR" dirty="0" smtClean="0"/>
              <a:t>Relevé téléphonique</a:t>
            </a:r>
          </a:p>
          <a:p>
            <a:pPr lvl="1"/>
            <a:r>
              <a:rPr lang="fr-FR" dirty="0" smtClean="0"/>
              <a:t>Relevé de consommation énergétique</a:t>
            </a:r>
          </a:p>
          <a:p>
            <a:pPr lvl="1"/>
            <a:r>
              <a:rPr lang="fr-FR" dirty="0" smtClean="0"/>
              <a:t>Tableau de bord bancaire</a:t>
            </a:r>
          </a:p>
          <a:p>
            <a:pPr lvl="1"/>
            <a:r>
              <a:rPr lang="fr-FR" dirty="0" smtClean="0"/>
              <a:t>…</a:t>
            </a:r>
            <a:endParaRPr lang="fr-FR" dirty="0"/>
          </a:p>
        </p:txBody>
      </p:sp>
    </p:spTree>
    <p:extLst>
      <p:ext uri="{BB962C8B-B14F-4D97-AF65-F5344CB8AC3E}">
        <p14:creationId xmlns:p14="http://schemas.microsoft.com/office/powerpoint/2010/main" val="63788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Contexte actuel (suite)</a:t>
            </a:r>
            <a:endParaRPr lang="fr-FR" dirty="0"/>
          </a:p>
        </p:txBody>
      </p:sp>
      <p:sp>
        <p:nvSpPr>
          <p:cNvPr id="3" name="Espace réservé du contenu 2"/>
          <p:cNvSpPr>
            <a:spLocks noGrp="1"/>
          </p:cNvSpPr>
          <p:nvPr>
            <p:ph idx="1"/>
          </p:nvPr>
        </p:nvSpPr>
        <p:spPr/>
        <p:txBody>
          <a:bodyPr/>
          <a:lstStyle/>
          <a:p>
            <a:pPr marL="0" indent="0">
              <a:buNone/>
            </a:pPr>
            <a:endParaRPr lang="fr-FR" dirty="0"/>
          </a:p>
          <a:p>
            <a:pPr marL="0" indent="0">
              <a:buNone/>
            </a:pPr>
            <a:r>
              <a:rPr lang="fr-FR" dirty="0" smtClean="0"/>
              <a:t>Le client (particulier ou entreprise) est noyé sous une masse de données plus ou moins brutes qu’il doit inlassablement aller collecter ici et là. Avant de difficilement les avaler sans vraiment comprendre ce quelle signifie.</a:t>
            </a:r>
          </a:p>
          <a:p>
            <a:endParaRPr lang="fr-FR" dirty="0"/>
          </a:p>
        </p:txBody>
      </p:sp>
    </p:spTree>
    <p:extLst>
      <p:ext uri="{BB962C8B-B14F-4D97-AF65-F5344CB8AC3E}">
        <p14:creationId xmlns:p14="http://schemas.microsoft.com/office/powerpoint/2010/main" val="171037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Contexte actuel (suite)</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Nous croulons sous des données dont on nous donne une petite, partielle et </a:t>
            </a:r>
            <a:r>
              <a:rPr lang="fr-FR" dirty="0" err="1" smtClean="0"/>
              <a:t>arbritraire</a:t>
            </a:r>
            <a:r>
              <a:rPr lang="fr-FR" dirty="0" smtClean="0"/>
              <a:t> interprétation.</a:t>
            </a:r>
          </a:p>
          <a:p>
            <a:endParaRPr lang="fr-FR" dirty="0"/>
          </a:p>
          <a:p>
            <a:pPr marL="0" indent="0">
              <a:buNone/>
            </a:pPr>
            <a:r>
              <a:rPr lang="fr-FR" dirty="0" smtClean="0"/>
              <a:t>Un relevé de consommation de chauffage n’est-il pas plus efficace combiné à un relevé de température? </a:t>
            </a:r>
          </a:p>
          <a:p>
            <a:endParaRPr lang="fr-FR" dirty="0"/>
          </a:p>
          <a:p>
            <a:pPr marL="0" indent="0">
              <a:buNone/>
            </a:pPr>
            <a:r>
              <a:rPr lang="fr-FR" dirty="0" smtClean="0"/>
              <a:t>Savoir que vous avez consommé 300€ au mois de décembre n’est pas très utile si le mois de décembre que vous avez connu ne se reproduit pas avant 55 ans!</a:t>
            </a:r>
            <a:endParaRPr lang="fr-FR" dirty="0"/>
          </a:p>
        </p:txBody>
      </p:sp>
    </p:spTree>
    <p:extLst>
      <p:ext uri="{BB962C8B-B14F-4D97-AF65-F5344CB8AC3E}">
        <p14:creationId xmlns:p14="http://schemas.microsoft.com/office/powerpoint/2010/main" val="68690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lnSpcReduction="10000"/>
          </a:bodyPr>
          <a:lstStyle/>
          <a:p>
            <a:r>
              <a:rPr lang="fr-FR" dirty="0" smtClean="0"/>
              <a:t>Le monde n’est pas un assemblage de petit cube poser côte à côte que l’on peut enlevé à notre guise. </a:t>
            </a:r>
          </a:p>
          <a:p>
            <a:r>
              <a:rPr lang="fr-FR" dirty="0" smtClean="0"/>
              <a:t>Le monde est un enchevêtrement, si on tire sur un élément ceux qui y sont reliés suivent.</a:t>
            </a:r>
          </a:p>
          <a:p>
            <a:endParaRPr lang="fr-FR" dirty="0"/>
          </a:p>
          <a:p>
            <a:r>
              <a:rPr lang="fr-FR" dirty="0" smtClean="0"/>
              <a:t>Il faut donc envisager les données de manière systémique pour en tirer leur pleine signification.</a:t>
            </a:r>
            <a:endParaRPr lang="fr-FR" dirty="0"/>
          </a:p>
        </p:txBody>
      </p:sp>
    </p:spTree>
    <p:extLst>
      <p:ext uri="{BB962C8B-B14F-4D97-AF65-F5344CB8AC3E}">
        <p14:creationId xmlns:p14="http://schemas.microsoft.com/office/powerpoint/2010/main" val="1131201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donnée</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La donnée est collectée partout et à chaque instant en particulier grâce à l’</a:t>
            </a:r>
            <a:r>
              <a:rPr lang="fr-FR" dirty="0" err="1" smtClean="0"/>
              <a:t>IoT</a:t>
            </a:r>
            <a:r>
              <a:rPr lang="fr-FR" dirty="0" smtClean="0"/>
              <a:t> (internet of </a:t>
            </a:r>
            <a:r>
              <a:rPr lang="fr-FR" dirty="0" err="1" smtClean="0"/>
              <a:t>things</a:t>
            </a:r>
            <a:r>
              <a:rPr lang="fr-FR" dirty="0" smtClean="0"/>
              <a:t>)</a:t>
            </a:r>
          </a:p>
          <a:p>
            <a:r>
              <a:rPr lang="fr-FR" dirty="0" smtClean="0"/>
              <a:t>La donnée doit être interprété</a:t>
            </a:r>
          </a:p>
          <a:p>
            <a:r>
              <a:rPr lang="fr-FR" dirty="0" smtClean="0"/>
              <a:t>La donnée peut être croisée</a:t>
            </a:r>
          </a:p>
          <a:p>
            <a:r>
              <a:rPr lang="fr-FR" dirty="0" smtClean="0"/>
              <a:t>La donnée peut être fausse</a:t>
            </a:r>
          </a:p>
          <a:p>
            <a:r>
              <a:rPr lang="fr-FR" dirty="0" smtClean="0"/>
              <a:t>La donnée peut être incomplète</a:t>
            </a:r>
          </a:p>
          <a:p>
            <a:r>
              <a:rPr lang="fr-FR" dirty="0" smtClean="0"/>
              <a:t>La donnée peut être isolée</a:t>
            </a:r>
          </a:p>
          <a:p>
            <a:r>
              <a:rPr lang="fr-FR" dirty="0" smtClean="0"/>
              <a:t>La donnée peut être cachée</a:t>
            </a:r>
          </a:p>
          <a:p>
            <a:r>
              <a:rPr lang="fr-FR" dirty="0" smtClean="0"/>
              <a:t>La donnée peut être encapsulée</a:t>
            </a:r>
          </a:p>
          <a:p>
            <a:endParaRPr lang="fr-FR" dirty="0"/>
          </a:p>
        </p:txBody>
      </p:sp>
    </p:spTree>
    <p:extLst>
      <p:ext uri="{BB962C8B-B14F-4D97-AF65-F5344CB8AC3E}">
        <p14:creationId xmlns:p14="http://schemas.microsoft.com/office/powerpoint/2010/main" val="310803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dirty="0" smtClean="0"/>
              <a:t>Une bonne interprétation est la clef d’un avenir meilleur.</a:t>
            </a:r>
          </a:p>
          <a:p>
            <a:r>
              <a:rPr lang="fr-FR" dirty="0" smtClean="0"/>
              <a:t>Nous ne pouvons radicalement et immédiatement changer de manière de vivre. Mais nous devons nous conduire de manière plus raisonnable. </a:t>
            </a:r>
          </a:p>
          <a:p>
            <a:endParaRPr lang="fr-FR" dirty="0"/>
          </a:p>
          <a:p>
            <a:r>
              <a:rPr lang="fr-FR" dirty="0" smtClean="0"/>
              <a:t>Obtenir une information de qualité est une manière efficace d’obtenir un comportement digne, humble et efficace.</a:t>
            </a:r>
            <a:endParaRPr lang="fr-FR" dirty="0"/>
          </a:p>
        </p:txBody>
      </p:sp>
    </p:spTree>
    <p:extLst>
      <p:ext uri="{BB962C8B-B14F-4D97-AF65-F5344CB8AC3E}">
        <p14:creationId xmlns:p14="http://schemas.microsoft.com/office/powerpoint/2010/main" val="62414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 proposition</a:t>
            </a:r>
            <a:endParaRPr lang="fr-FR" dirty="0"/>
          </a:p>
        </p:txBody>
      </p:sp>
      <p:sp>
        <p:nvSpPr>
          <p:cNvPr id="3" name="Espace réservé du contenu 2"/>
          <p:cNvSpPr>
            <a:spLocks noGrp="1"/>
          </p:cNvSpPr>
          <p:nvPr>
            <p:ph idx="1"/>
          </p:nvPr>
        </p:nvSpPr>
        <p:spPr/>
        <p:txBody>
          <a:bodyPr>
            <a:normAutofit fontScale="70000" lnSpcReduction="20000"/>
          </a:bodyPr>
          <a:lstStyle/>
          <a:p>
            <a:endParaRPr lang="fr-FR" dirty="0" smtClean="0"/>
          </a:p>
          <a:p>
            <a:r>
              <a:rPr lang="fr-FR" dirty="0" smtClean="0"/>
              <a:t>Offrir un point d’accès unique pour les différentes données de notre quotidien</a:t>
            </a:r>
          </a:p>
          <a:p>
            <a:endParaRPr lang="fr-FR" dirty="0" smtClean="0"/>
          </a:p>
          <a:p>
            <a:r>
              <a:rPr lang="fr-FR" dirty="0" smtClean="0"/>
              <a:t>Offrir un bureau d’analyse personnel pour le recoupement de donnée et la création d’information utile</a:t>
            </a:r>
          </a:p>
          <a:p>
            <a:endParaRPr lang="fr-FR" dirty="0"/>
          </a:p>
          <a:p>
            <a:r>
              <a:rPr lang="fr-FR" dirty="0" smtClean="0"/>
              <a:t>Ouvrir les données collectées de manière anonyme au bureau de recherche, d’étude, au gouvernement, au entreprises, aux citoyens.</a:t>
            </a:r>
          </a:p>
          <a:p>
            <a:endParaRPr lang="fr-FR" dirty="0"/>
          </a:p>
          <a:p>
            <a:r>
              <a:rPr lang="fr-FR" dirty="0" smtClean="0"/>
              <a:t>Permettre le partage d’informations identifiés dans un cercle restreint définit par l’utilisateur</a:t>
            </a:r>
          </a:p>
          <a:p>
            <a:endParaRPr lang="fr-FR" dirty="0"/>
          </a:p>
        </p:txBody>
      </p:sp>
    </p:spTree>
    <p:extLst>
      <p:ext uri="{BB962C8B-B14F-4D97-AF65-F5344CB8AC3E}">
        <p14:creationId xmlns:p14="http://schemas.microsoft.com/office/powerpoint/2010/main" val="364055279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822</Words>
  <Application>Microsoft Office PowerPoint</Application>
  <PresentationFormat>Affichage à l'écran (4:3)</PresentationFormat>
  <Paragraphs>107</Paragraphs>
  <Slides>24</Slides>
  <Notes>0</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Thème Office</vt:lpstr>
      <vt:lpstr>Anna-Lise</vt:lpstr>
      <vt:lpstr>DATA</vt:lpstr>
      <vt:lpstr>Contexte actuel</vt:lpstr>
      <vt:lpstr>Contexte actuel (suite)</vt:lpstr>
      <vt:lpstr>Contexte actuel (suite)</vt:lpstr>
      <vt:lpstr>Présentation PowerPoint</vt:lpstr>
      <vt:lpstr>La donnée</vt:lpstr>
      <vt:lpstr>Présentation PowerPoint</vt:lpstr>
      <vt:lpstr>Ma proposition</vt:lpstr>
      <vt:lpstr>Rappel du contexte</vt:lpstr>
      <vt:lpstr>1ère idée</vt:lpstr>
      <vt:lpstr>Inconvénients</vt:lpstr>
      <vt:lpstr>2ème idée</vt:lpstr>
      <vt:lpstr>Avantage</vt:lpstr>
      <vt:lpstr>Exemple de processus</vt:lpstr>
      <vt:lpstr>Exemple d’application pratique</vt:lpstr>
      <vt:lpstr>Détail structurel</vt:lpstr>
      <vt:lpstr>Données</vt:lpstr>
      <vt:lpstr>Données (suite)</vt:lpstr>
      <vt:lpstr>Mesure-type / Mesure possible</vt:lpstr>
      <vt:lpstr>L’enquête</vt:lpstr>
      <vt:lpstr>Enquête (suite)</vt:lpstr>
      <vt:lpstr>Relevé</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Anna-Lise</dc:title>
  <dc:creator>Vincent</dc:creator>
  <cp:lastModifiedBy>Vincent</cp:lastModifiedBy>
  <cp:revision>29</cp:revision>
  <dcterms:created xsi:type="dcterms:W3CDTF">2016-08-23T12:31:17Z</dcterms:created>
  <dcterms:modified xsi:type="dcterms:W3CDTF">2016-08-28T16:40:15Z</dcterms:modified>
</cp:coreProperties>
</file>