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16"/>
  </p:notesMasterIdLst>
  <p:handoutMasterIdLst>
    <p:handoutMasterId r:id="rId17"/>
  </p:handoutMasterIdLst>
  <p:sldIdLst>
    <p:sldId id="256" r:id="rId5"/>
    <p:sldId id="262" r:id="rId6"/>
    <p:sldId id="267" r:id="rId7"/>
    <p:sldId id="263" r:id="rId8"/>
    <p:sldId id="264" r:id="rId9"/>
    <p:sldId id="265" r:id="rId10"/>
    <p:sldId id="266" r:id="rId11"/>
    <p:sldId id="269" r:id="rId12"/>
    <p:sldId id="268" r:id="rId13"/>
    <p:sldId id="270" r:id="rId14"/>
    <p:sldId id="26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48" autoAdjust="0"/>
  </p:normalViewPr>
  <p:slideViewPr>
    <p:cSldViewPr snapToGrid="0">
      <p:cViewPr varScale="1">
        <p:scale>
          <a:sx n="117" d="100"/>
          <a:sy n="117" d="100"/>
        </p:scale>
        <p:origin x="294" y="96"/>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44646B-21C0-410B-BA17-64C59EB292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289392C-F5C5-4C38-94CE-455C7F402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29A4FD-FAFB-4CDA-9DC5-D20CA18269A9}" type="datetimeFigureOut">
              <a:rPr lang="en-US" smtClean="0"/>
              <a:t>6/26/2020</a:t>
            </a:fld>
            <a:endParaRPr lang="en-US" dirty="0"/>
          </a:p>
        </p:txBody>
      </p:sp>
      <p:sp>
        <p:nvSpPr>
          <p:cNvPr id="4" name="Footer Placeholder 3">
            <a:extLst>
              <a:ext uri="{FF2B5EF4-FFF2-40B4-BE49-F238E27FC236}">
                <a16:creationId xmlns:a16="http://schemas.microsoft.com/office/drawing/2014/main" id="{A62F3D2C-86D2-4CEA-B1B8-750885E16D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A6D5F72-69F2-4B4B-A943-B04C4B1E36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BEBA49-8001-49C3-9348-74483362155A}" type="slidenum">
              <a:rPr lang="en-US" smtClean="0"/>
              <a:t>‹#›</a:t>
            </a:fld>
            <a:endParaRPr lang="en-US" dirty="0"/>
          </a:p>
        </p:txBody>
      </p:sp>
    </p:spTree>
    <p:extLst>
      <p:ext uri="{BB962C8B-B14F-4D97-AF65-F5344CB8AC3E}">
        <p14:creationId xmlns:p14="http://schemas.microsoft.com/office/powerpoint/2010/main" val="27479060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91E35E-F34C-4F0E-B8A1-D9F5F49CB3AD}" type="datetimeFigureOut">
              <a:rPr lang="en-US" smtClean="0"/>
              <a:t>6/26/2020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3F15BC-4AA1-41C4-8C26-91A7E3BB93DC}" type="slidenum">
              <a:rPr lang="en-US" smtClean="0"/>
              <a:t>‹#›</a:t>
            </a:fld>
            <a:endParaRPr lang="en-US" dirty="0"/>
          </a:p>
        </p:txBody>
      </p:sp>
    </p:spTree>
    <p:extLst>
      <p:ext uri="{BB962C8B-B14F-4D97-AF65-F5344CB8AC3E}">
        <p14:creationId xmlns:p14="http://schemas.microsoft.com/office/powerpoint/2010/main" val="1413467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a:t>
            </a:fld>
            <a:endParaRPr lang="en-US" dirty="0"/>
          </a:p>
        </p:txBody>
      </p:sp>
    </p:spTree>
    <p:extLst>
      <p:ext uri="{BB962C8B-B14F-4D97-AF65-F5344CB8AC3E}">
        <p14:creationId xmlns:p14="http://schemas.microsoft.com/office/powerpoint/2010/main" val="4150052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11</a:t>
            </a:fld>
            <a:endParaRPr lang="en-US" dirty="0"/>
          </a:p>
        </p:txBody>
      </p:sp>
    </p:spTree>
    <p:extLst>
      <p:ext uri="{BB962C8B-B14F-4D97-AF65-F5344CB8AC3E}">
        <p14:creationId xmlns:p14="http://schemas.microsoft.com/office/powerpoint/2010/main" val="3122064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6/26/2020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6/26/2020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6/26/2020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6/26/2020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6/26/2020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6/26/2020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electronicsforu.com/resources/learn-electronics/bdma-technology-5g-network" TargetMode="External"/><Relationship Id="rId2" Type="http://schemas.openxmlformats.org/officeDocument/2006/relationships/hyperlink" Target="https://krazytech.com/technical-papers/5g-wireless-technology" TargetMode="External"/><Relationship Id="rId1" Type="http://schemas.openxmlformats.org/officeDocument/2006/relationships/slideLayout" Target="../slideLayouts/slideLayout2.xml"/><Relationship Id="rId4" Type="http://schemas.openxmlformats.org/officeDocument/2006/relationships/hyperlink" Target="https://www.vodafone.com/what-we-do/public-policy/mobiles-masts-and-health/health-the-science-and-evidence/is-5g-safe-to-use"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IEEE_802.11ac"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electronicsforu.com/resources/learn-electronics/bdma-technology-5g-network"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smtClean="0">
                <a:solidFill>
                  <a:schemeClr val="bg1"/>
                </a:solidFill>
              </a:rPr>
              <a:t>5G Networks</a:t>
            </a:r>
            <a:endParaRPr lang="en-US" sz="6000" dirty="0">
              <a:solidFill>
                <a:schemeClr val="bg1"/>
              </a:solidFill>
            </a:endParaRP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pPr algn="r"/>
            <a:r>
              <a:rPr lang="en-US" dirty="0" smtClean="0">
                <a:solidFill>
                  <a:srgbClr val="7CEBFF"/>
                </a:solidFill>
              </a:rPr>
              <a:t>Vince Huynh</a:t>
            </a:r>
            <a:endParaRPr 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a:t>
            </a:r>
            <a:endParaRPr lang="en-CA" dirty="0"/>
          </a:p>
        </p:txBody>
      </p:sp>
      <p:sp>
        <p:nvSpPr>
          <p:cNvPr id="3" name="Content Placeholder 2"/>
          <p:cNvSpPr>
            <a:spLocks noGrp="1"/>
          </p:cNvSpPr>
          <p:nvPr>
            <p:ph idx="1"/>
          </p:nvPr>
        </p:nvSpPr>
        <p:spPr/>
        <p:txBody>
          <a:bodyPr/>
          <a:lstStyle/>
          <a:p>
            <a:r>
              <a:rPr lang="en-CA" dirty="0">
                <a:hlinkClick r:id="rId2"/>
              </a:rPr>
              <a:t>https://</a:t>
            </a:r>
            <a:r>
              <a:rPr lang="en-CA" dirty="0" smtClean="0">
                <a:hlinkClick r:id="rId2"/>
              </a:rPr>
              <a:t>krazytech.com/technical-papers/5g-wireless-technology</a:t>
            </a:r>
            <a:endParaRPr lang="en-CA" dirty="0" smtClean="0"/>
          </a:p>
          <a:p>
            <a:r>
              <a:rPr lang="en-CA" dirty="0">
                <a:hlinkClick r:id="rId3"/>
              </a:rPr>
              <a:t>https://</a:t>
            </a:r>
            <a:r>
              <a:rPr lang="en-CA" dirty="0" smtClean="0">
                <a:hlinkClick r:id="rId3"/>
              </a:rPr>
              <a:t>www.electronicsforu.com/resources/learn-electronics/bdma-technology-5g-network</a:t>
            </a:r>
            <a:endParaRPr lang="en-CA" dirty="0" smtClean="0"/>
          </a:p>
          <a:p>
            <a:r>
              <a:rPr lang="en-CA" dirty="0">
                <a:hlinkClick r:id="rId4"/>
              </a:rPr>
              <a:t>https://</a:t>
            </a:r>
            <a:r>
              <a:rPr lang="en-CA" dirty="0" smtClean="0">
                <a:hlinkClick r:id="rId4"/>
              </a:rPr>
              <a:t>www.vodafone.com/what-we-do/public-policy/mobiles-masts-and-health/health-the-science-and-evidence/is-5g-safe-to-use</a:t>
            </a:r>
            <a:endParaRPr lang="en-CA" dirty="0" smtClean="0"/>
          </a:p>
          <a:p>
            <a:endParaRPr lang="en-CA" dirty="0" smtClean="0"/>
          </a:p>
        </p:txBody>
      </p:sp>
    </p:spTree>
    <p:extLst>
      <p:ext uri="{BB962C8B-B14F-4D97-AF65-F5344CB8AC3E}">
        <p14:creationId xmlns:p14="http://schemas.microsoft.com/office/powerpoint/2010/main" val="3997666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r>
              <a:rPr lang="en-US" dirty="0">
                <a:solidFill>
                  <a:schemeClr val="bg2"/>
                </a:solidFill>
              </a:rPr>
              <a:t>someone@example.com</a:t>
            </a:r>
          </a:p>
          <a:p>
            <a:endParaRPr lang="en-US" dirty="0">
              <a:solidFill>
                <a:schemeClr val="bg2"/>
              </a:solidFill>
            </a:endParaRPr>
          </a:p>
          <a:p>
            <a:endParaRPr lang="en-US" dirty="0">
              <a:solidFill>
                <a:schemeClr val="bg2"/>
              </a:solidFill>
            </a:endParaRPr>
          </a:p>
        </p:txBody>
      </p:sp>
      <p:grpSp>
        <p:nvGrpSpPr>
          <p:cNvPr id="14" name="Group 13">
            <a:extLst>
              <a:ext uri="{FF2B5EF4-FFF2-40B4-BE49-F238E27FC236}">
                <a16:creationId xmlns:a16="http://schemas.microsoft.com/office/drawing/2014/main" id="{9A421166-2996-41A7-B094-AE5316F347DD}"/>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5G?</a:t>
            </a:r>
            <a:endParaRPr lang="en-CA" dirty="0"/>
          </a:p>
        </p:txBody>
      </p:sp>
      <p:sp>
        <p:nvSpPr>
          <p:cNvPr id="3" name="Content Placeholder 2"/>
          <p:cNvSpPr>
            <a:spLocks noGrp="1"/>
          </p:cNvSpPr>
          <p:nvPr>
            <p:ph idx="1"/>
          </p:nvPr>
        </p:nvSpPr>
        <p:spPr/>
        <p:txBody>
          <a:bodyPr/>
          <a:lstStyle/>
          <a:p>
            <a:r>
              <a:rPr lang="en-US" dirty="0"/>
              <a:t>5G simply refers to the next and newest mobile wireless standard based on the </a:t>
            </a:r>
            <a:r>
              <a:rPr lang="en-US" dirty="0">
                <a:hlinkClick r:id="rId2"/>
              </a:rPr>
              <a:t>IEEE 802.11ac</a:t>
            </a:r>
            <a:r>
              <a:rPr lang="en-US" dirty="0"/>
              <a:t> standard of broadband </a:t>
            </a:r>
            <a:r>
              <a:rPr lang="en-US" dirty="0" smtClean="0"/>
              <a:t>technology</a:t>
            </a:r>
          </a:p>
          <a:p>
            <a:endParaRPr lang="en-US" dirty="0"/>
          </a:p>
          <a:p>
            <a:r>
              <a:rPr lang="en-US" dirty="0"/>
              <a:t>In 5G, the network service area is divided into small geographical areas called cells. All the 5G wireless devices in a cell communicate by radio waves with a local antenna and low power automated transceiver (transmitter and receiver) in the cell. </a:t>
            </a:r>
            <a:endParaRPr lang="en-US" dirty="0" smtClean="0"/>
          </a:p>
          <a:p>
            <a:endParaRPr lang="en-US" dirty="0"/>
          </a:p>
          <a:p>
            <a:r>
              <a:rPr lang="en-US" dirty="0"/>
              <a:t>The local antennas are connected with the telephone network and the Internet by a high-bandwidth optical fiber or wireless backhaul </a:t>
            </a:r>
            <a:r>
              <a:rPr lang="en-US" dirty="0" smtClean="0"/>
              <a:t>connection</a:t>
            </a:r>
            <a:endParaRPr lang="en-CA" dirty="0"/>
          </a:p>
        </p:txBody>
      </p:sp>
    </p:spTree>
    <p:extLst>
      <p:ext uri="{BB962C8B-B14F-4D97-AF65-F5344CB8AC3E}">
        <p14:creationId xmlns:p14="http://schemas.microsoft.com/office/powerpoint/2010/main" val="1365163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ADVANTAGES OF 5G</a:t>
            </a:r>
            <a:endParaRPr lang="en-CA" dirty="0"/>
          </a:p>
        </p:txBody>
      </p:sp>
      <p:sp>
        <p:nvSpPr>
          <p:cNvPr id="3" name="Content Placeholder 2"/>
          <p:cNvSpPr>
            <a:spLocks noGrp="1"/>
          </p:cNvSpPr>
          <p:nvPr>
            <p:ph idx="1"/>
          </p:nvPr>
        </p:nvSpPr>
        <p:spPr/>
        <p:txBody>
          <a:bodyPr>
            <a:normAutofit lnSpcReduction="10000"/>
          </a:bodyPr>
          <a:lstStyle/>
          <a:p>
            <a:r>
              <a:rPr lang="en-US" dirty="0"/>
              <a:t>The new 5G wireless devices include 4G LTE support as well to establish a connection with the cell and to connect to the internet at locations where 5G access is not available. </a:t>
            </a:r>
            <a:endParaRPr lang="en-US" dirty="0" smtClean="0"/>
          </a:p>
          <a:p>
            <a:endParaRPr lang="en-US" dirty="0" smtClean="0"/>
          </a:p>
          <a:p>
            <a:r>
              <a:rPr lang="en-US" dirty="0" smtClean="0"/>
              <a:t>5G </a:t>
            </a:r>
            <a:r>
              <a:rPr lang="en-US" dirty="0"/>
              <a:t>can support up to a million devices per square kilometer, while 4G supports only up to 100,000 devices per square kilometer</a:t>
            </a:r>
            <a:r>
              <a:rPr lang="en-US" dirty="0" smtClean="0"/>
              <a:t>.</a:t>
            </a:r>
          </a:p>
          <a:p>
            <a:endParaRPr lang="en-US" dirty="0"/>
          </a:p>
          <a:p>
            <a:r>
              <a:rPr lang="en-US" dirty="0"/>
              <a:t>5G operates on 3 different spectrum bands.</a:t>
            </a:r>
          </a:p>
          <a:p>
            <a:pPr marL="0" indent="0">
              <a:buNone/>
            </a:pPr>
            <a:r>
              <a:rPr lang="en-US" dirty="0" smtClean="0"/>
              <a:t>	- Low-band </a:t>
            </a:r>
            <a:r>
              <a:rPr lang="en-US" dirty="0"/>
              <a:t>spectrum – Expect peak speeds up to </a:t>
            </a:r>
            <a:r>
              <a:rPr lang="en-US" dirty="0" smtClean="0"/>
              <a:t>100Mbps</a:t>
            </a:r>
          </a:p>
          <a:p>
            <a:pPr marL="0" indent="0">
              <a:buNone/>
            </a:pPr>
            <a:r>
              <a:rPr lang="en-US" dirty="0" smtClean="0"/>
              <a:t>	- Mid-band </a:t>
            </a:r>
            <a:r>
              <a:rPr lang="en-US" dirty="0"/>
              <a:t>spectrum – Expect peak speeds up to 1Gbps</a:t>
            </a:r>
          </a:p>
          <a:p>
            <a:pPr marL="0" indent="0">
              <a:buNone/>
            </a:pPr>
            <a:r>
              <a:rPr lang="en-US" dirty="0" smtClean="0"/>
              <a:t>	- High-band </a:t>
            </a:r>
            <a:r>
              <a:rPr lang="en-US" dirty="0"/>
              <a:t>spectrum – Expect peak speeds up to 10Gbps</a:t>
            </a:r>
          </a:p>
          <a:p>
            <a:endParaRPr lang="en-CA" dirty="0"/>
          </a:p>
        </p:txBody>
      </p:sp>
    </p:spTree>
    <p:extLst>
      <p:ext uri="{BB962C8B-B14F-4D97-AF65-F5344CB8AC3E}">
        <p14:creationId xmlns:p14="http://schemas.microsoft.com/office/powerpoint/2010/main" val="2270000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ADVANTAGES OF </a:t>
            </a:r>
            <a:r>
              <a:rPr lang="en-US" dirty="0" smtClean="0"/>
              <a:t>5G (Cont.)</a:t>
            </a:r>
            <a:endParaRPr lang="en-CA" dirty="0"/>
          </a:p>
        </p:txBody>
      </p:sp>
      <p:sp>
        <p:nvSpPr>
          <p:cNvPr id="3" name="Content Placeholder 2"/>
          <p:cNvSpPr>
            <a:spLocks noGrp="1"/>
          </p:cNvSpPr>
          <p:nvPr>
            <p:ph idx="1"/>
          </p:nvPr>
        </p:nvSpPr>
        <p:spPr/>
        <p:txBody>
          <a:bodyPr>
            <a:normAutofit/>
          </a:bodyPr>
          <a:lstStyle/>
          <a:p>
            <a:r>
              <a:rPr lang="en-US" dirty="0"/>
              <a:t>High &amp; increased peak bit rate (Up to 10Gbps connections to endpoints in the field)</a:t>
            </a:r>
          </a:p>
          <a:p>
            <a:r>
              <a:rPr lang="en-US" dirty="0"/>
              <a:t>Larger data volume per unit area (i.e. high system spectral efficiency)</a:t>
            </a:r>
          </a:p>
          <a:p>
            <a:r>
              <a:rPr lang="en-US" dirty="0"/>
              <a:t>High capacity to allow more devices connectivity concurrently and instantaneously (100 percent coverage)</a:t>
            </a:r>
          </a:p>
          <a:p>
            <a:r>
              <a:rPr lang="en-US" dirty="0"/>
              <a:t>More bandwidth</a:t>
            </a:r>
          </a:p>
          <a:p>
            <a:r>
              <a:rPr lang="en-US" dirty="0"/>
              <a:t>Lower battery consumption</a:t>
            </a:r>
          </a:p>
          <a:p>
            <a:r>
              <a:rPr lang="en-US" dirty="0"/>
              <a:t>Better connectivity irrespective of the geographic region where you are in</a:t>
            </a:r>
          </a:p>
          <a:p>
            <a:r>
              <a:rPr lang="en-US" dirty="0"/>
              <a:t>A larger number of supporting devices (10 to 100x number of connected devices)</a:t>
            </a:r>
          </a:p>
          <a:p>
            <a:r>
              <a:rPr lang="en-US" dirty="0"/>
              <a:t>Lower cost of infrastructural development</a:t>
            </a:r>
          </a:p>
          <a:p>
            <a:r>
              <a:rPr lang="en-US" dirty="0"/>
              <a:t>Higher reliability of the communications (One millisecond end-to-end round trip delay</a:t>
            </a:r>
            <a:r>
              <a:rPr lang="en-US" dirty="0" smtClean="0"/>
              <a:t>)</a:t>
            </a:r>
            <a:endParaRPr lang="en-US" dirty="0"/>
          </a:p>
        </p:txBody>
      </p:sp>
    </p:spTree>
    <p:extLst>
      <p:ext uri="{BB962C8B-B14F-4D97-AF65-F5344CB8AC3E}">
        <p14:creationId xmlns:p14="http://schemas.microsoft.com/office/powerpoint/2010/main" val="2700645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a:t>
            </a:r>
            <a:r>
              <a:rPr lang="en-US" dirty="0" smtClean="0"/>
              <a:t>5G </a:t>
            </a:r>
            <a:r>
              <a:rPr lang="en-US" dirty="0"/>
              <a:t>is being </a:t>
            </a:r>
            <a:r>
              <a:rPr lang="en-US" dirty="0" smtClean="0"/>
              <a:t>used?</a:t>
            </a:r>
            <a:endParaRPr lang="en-CA" dirty="0"/>
          </a:p>
        </p:txBody>
      </p:sp>
      <p:sp>
        <p:nvSpPr>
          <p:cNvPr id="3" name="Content Placeholder 2"/>
          <p:cNvSpPr>
            <a:spLocks noGrp="1"/>
          </p:cNvSpPr>
          <p:nvPr>
            <p:ph idx="1"/>
          </p:nvPr>
        </p:nvSpPr>
        <p:spPr/>
        <p:txBody>
          <a:bodyPr>
            <a:normAutofit/>
          </a:bodyPr>
          <a:lstStyle/>
          <a:p>
            <a:r>
              <a:rPr lang="en-US" dirty="0" smtClean="0"/>
              <a:t>Internet </a:t>
            </a:r>
            <a:r>
              <a:rPr lang="en-US" dirty="0"/>
              <a:t>of Thongs – </a:t>
            </a:r>
            <a:r>
              <a:rPr lang="en-US" dirty="0" err="1"/>
              <a:t>IoT</a:t>
            </a:r>
            <a:endParaRPr lang="en-US" dirty="0"/>
          </a:p>
          <a:p>
            <a:r>
              <a:rPr lang="en-US" dirty="0"/>
              <a:t>Health care</a:t>
            </a:r>
          </a:p>
          <a:p>
            <a:r>
              <a:rPr lang="en-US" dirty="0"/>
              <a:t>Public safety and infrastructure</a:t>
            </a:r>
          </a:p>
          <a:p>
            <a:r>
              <a:rPr lang="en-US" dirty="0"/>
              <a:t>Autonomous vehicles</a:t>
            </a:r>
          </a:p>
          <a:p>
            <a:r>
              <a:rPr lang="en-US" dirty="0"/>
              <a:t>Manufacturing</a:t>
            </a:r>
          </a:p>
          <a:p>
            <a:r>
              <a:rPr lang="en-US" dirty="0"/>
              <a:t>Entertainment/Gaming</a:t>
            </a:r>
          </a:p>
          <a:p>
            <a:r>
              <a:rPr lang="en-US" dirty="0"/>
              <a:t>Supply-chain management</a:t>
            </a:r>
          </a:p>
          <a:p>
            <a:r>
              <a:rPr lang="en-US" dirty="0" smtClean="0"/>
              <a:t>Energy</a:t>
            </a:r>
            <a:endParaRPr lang="en-US" dirty="0"/>
          </a:p>
        </p:txBody>
      </p:sp>
    </p:spTree>
    <p:extLst>
      <p:ext uri="{BB962C8B-B14F-4D97-AF65-F5344CB8AC3E}">
        <p14:creationId xmlns:p14="http://schemas.microsoft.com/office/powerpoint/2010/main" val="2579333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can it work?</a:t>
            </a:r>
            <a:endParaRPr lang="en-CA" dirty="0"/>
          </a:p>
        </p:txBody>
      </p:sp>
      <p:sp>
        <p:nvSpPr>
          <p:cNvPr id="3" name="Content Placeholder 2"/>
          <p:cNvSpPr>
            <a:spLocks noGrp="1"/>
          </p:cNvSpPr>
          <p:nvPr>
            <p:ph idx="1"/>
          </p:nvPr>
        </p:nvSpPr>
        <p:spPr/>
        <p:txBody>
          <a:bodyPr/>
          <a:lstStyle/>
          <a:p>
            <a:r>
              <a:rPr lang="en-US" dirty="0"/>
              <a:t>5G will utilize the advance access technologies such as Beam Division Multiple Access (</a:t>
            </a:r>
            <a:r>
              <a:rPr lang="en-US" dirty="0">
                <a:hlinkClick r:id="rId2"/>
              </a:rPr>
              <a:t>BDMA</a:t>
            </a:r>
            <a:r>
              <a:rPr lang="en-US" dirty="0"/>
              <a:t>) and Non and quasi-orthogonal or Filter Bank Multicarrier (FBMC) Multiple Access</a:t>
            </a:r>
            <a:endParaRPr lang="en-CA" dirty="0"/>
          </a:p>
        </p:txBody>
      </p:sp>
    </p:spTree>
    <p:extLst>
      <p:ext uri="{BB962C8B-B14F-4D97-AF65-F5344CB8AC3E}">
        <p14:creationId xmlns:p14="http://schemas.microsoft.com/office/powerpoint/2010/main" val="3576547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Beam-division multiple-access (BDMA)</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8308" y="2474573"/>
            <a:ext cx="4762500" cy="3009900"/>
          </a:xfrm>
        </p:spPr>
      </p:pic>
      <p:sp>
        <p:nvSpPr>
          <p:cNvPr id="5" name="Rectangle 4"/>
          <p:cNvSpPr/>
          <p:nvPr/>
        </p:nvSpPr>
        <p:spPr>
          <a:xfrm>
            <a:off x="581192" y="2151407"/>
            <a:ext cx="6096000" cy="3693319"/>
          </a:xfrm>
          <a:prstGeom prst="rect">
            <a:avLst/>
          </a:prstGeom>
        </p:spPr>
        <p:txBody>
          <a:bodyPr>
            <a:spAutoFit/>
          </a:bodyPr>
          <a:lstStyle/>
          <a:p>
            <a:r>
              <a:rPr lang="en-US" dirty="0" smtClean="0"/>
              <a:t>The </a:t>
            </a:r>
            <a:r>
              <a:rPr lang="en-US" dirty="0"/>
              <a:t>base station allocates separate antenna beam to each mobile phone or mobile </a:t>
            </a:r>
            <a:r>
              <a:rPr lang="en-US" dirty="0" smtClean="0"/>
              <a:t>station</a:t>
            </a:r>
          </a:p>
          <a:p>
            <a:endParaRPr lang="en-US" dirty="0"/>
          </a:p>
          <a:p>
            <a:r>
              <a:rPr lang="en-US" dirty="0"/>
              <a:t>All the mobile stations communicate with base station when these are in its line-of-sight (</a:t>
            </a:r>
            <a:r>
              <a:rPr lang="en-US" dirty="0" err="1"/>
              <a:t>LoS</a:t>
            </a:r>
            <a:r>
              <a:rPr lang="en-US" dirty="0"/>
              <a:t>) and all the beams are distinct for each individual station. </a:t>
            </a:r>
            <a:endParaRPr lang="en-US" dirty="0" smtClean="0"/>
          </a:p>
          <a:p>
            <a:endParaRPr lang="en-US" dirty="0"/>
          </a:p>
          <a:p>
            <a:r>
              <a:rPr lang="en-US" dirty="0" smtClean="0"/>
              <a:t>So </a:t>
            </a:r>
            <a:r>
              <a:rPr lang="en-US" dirty="0"/>
              <a:t>simultaneous data transmission is possible to different mobile stations at different </a:t>
            </a:r>
            <a:r>
              <a:rPr lang="en-US" dirty="0" smtClean="0"/>
              <a:t>angles</a:t>
            </a:r>
          </a:p>
          <a:p>
            <a:endParaRPr lang="en-US" dirty="0"/>
          </a:p>
          <a:p>
            <a:r>
              <a:rPr lang="en-US" dirty="0"/>
              <a:t>To support more number of users, the beam should be divided. Mobile stations located at similar angles can share one beam to communicate with the base station</a:t>
            </a:r>
            <a:endParaRPr lang="en-CA" dirty="0"/>
          </a:p>
        </p:txBody>
      </p:sp>
    </p:spTree>
    <p:extLst>
      <p:ext uri="{BB962C8B-B14F-4D97-AF65-F5344CB8AC3E}">
        <p14:creationId xmlns:p14="http://schemas.microsoft.com/office/powerpoint/2010/main" val="4158037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IT SAFE TO USE?</a:t>
            </a:r>
            <a:endParaRPr lang="en-CA" dirty="0"/>
          </a:p>
        </p:txBody>
      </p:sp>
      <p:sp>
        <p:nvSpPr>
          <p:cNvPr id="3" name="Content Placeholder 2"/>
          <p:cNvSpPr>
            <a:spLocks noGrp="1"/>
          </p:cNvSpPr>
          <p:nvPr>
            <p:ph idx="1"/>
          </p:nvPr>
        </p:nvSpPr>
        <p:spPr/>
        <p:txBody>
          <a:bodyPr/>
          <a:lstStyle/>
          <a:p>
            <a:r>
              <a:rPr lang="en-US" dirty="0"/>
              <a:t>European Union</a:t>
            </a:r>
          </a:p>
          <a:p>
            <a:pPr marL="0" indent="0">
              <a:buNone/>
            </a:pPr>
            <a:r>
              <a:rPr lang="en-US" dirty="0" smtClean="0"/>
              <a:t>‘</a:t>
            </a:r>
            <a:r>
              <a:rPr lang="en-US" dirty="0"/>
              <a:t>The strict and safe exposure limits for electromagnetic fields recommended at EU level apply for all frequency bands currently envisaged for 5G’ (European Commission, 2017)</a:t>
            </a:r>
          </a:p>
          <a:p>
            <a:endParaRPr lang="en-US" dirty="0"/>
          </a:p>
          <a:p>
            <a:r>
              <a:rPr lang="en-US" dirty="0"/>
              <a:t>Australia</a:t>
            </a:r>
          </a:p>
          <a:p>
            <a:pPr marL="0" indent="0">
              <a:buNone/>
            </a:pPr>
            <a:r>
              <a:rPr lang="en-US" dirty="0" smtClean="0"/>
              <a:t>‘</a:t>
            </a:r>
            <a:r>
              <a:rPr lang="en-US" dirty="0"/>
              <a:t>Although the 5G mobile phone network is new, limits set in safety standards, our understanding of the evidence of health effects and the need for more research have not changed.’ (ARPANSA, 2019)</a:t>
            </a:r>
            <a:endParaRPr lang="en-CA" dirty="0"/>
          </a:p>
        </p:txBody>
      </p:sp>
    </p:spTree>
    <p:extLst>
      <p:ext uri="{BB962C8B-B14F-4D97-AF65-F5344CB8AC3E}">
        <p14:creationId xmlns:p14="http://schemas.microsoft.com/office/powerpoint/2010/main" val="2300844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 FACTS</a:t>
            </a:r>
            <a:endParaRPr lang="en-CA" dirty="0"/>
          </a:p>
        </p:txBody>
      </p:sp>
      <p:sp>
        <p:nvSpPr>
          <p:cNvPr id="3" name="Content Placeholder 2"/>
          <p:cNvSpPr>
            <a:spLocks noGrp="1"/>
          </p:cNvSpPr>
          <p:nvPr>
            <p:ph idx="1"/>
          </p:nvPr>
        </p:nvSpPr>
        <p:spPr/>
        <p:txBody>
          <a:bodyPr/>
          <a:lstStyle/>
          <a:p>
            <a:r>
              <a:rPr lang="en-US" dirty="0"/>
              <a:t>5G handsets, as they become available,  comply with stringent testing standards that cover all the frequencies they can operate at, and at their maximum </a:t>
            </a:r>
            <a:r>
              <a:rPr lang="en-US" dirty="0" smtClean="0"/>
              <a:t>power, so these handsets will be safe to use, and will not increase the risk </a:t>
            </a:r>
            <a:r>
              <a:rPr lang="en-US" smtClean="0"/>
              <a:t>of explosion</a:t>
            </a:r>
          </a:p>
          <a:p>
            <a:endParaRPr lang="en-US" dirty="0" smtClean="0"/>
          </a:p>
          <a:p>
            <a:r>
              <a:rPr lang="en-US" dirty="0" smtClean="0"/>
              <a:t>There </a:t>
            </a:r>
            <a:r>
              <a:rPr lang="en-US" dirty="0"/>
              <a:t>is no credible scientific evidence linking 5G or mobile technologies to the spread of </a:t>
            </a:r>
            <a:r>
              <a:rPr lang="en-US" dirty="0" smtClean="0"/>
              <a:t>Coronavirus</a:t>
            </a:r>
            <a:endParaRPr lang="en-CA" dirty="0"/>
          </a:p>
        </p:txBody>
      </p:sp>
    </p:spTree>
    <p:extLst>
      <p:ext uri="{BB962C8B-B14F-4D97-AF65-F5344CB8AC3E}">
        <p14:creationId xmlns:p14="http://schemas.microsoft.com/office/powerpoint/2010/main" val="392291357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FC8A1C-A436-42C0-AC33-FAFFFAF219BC}">
  <ds:schemaRefs>
    <ds:schemaRef ds:uri="http://schemas.microsoft.com/sharepoint/v3/contenttype/forms"/>
  </ds:schemaRefs>
</ds:datastoreItem>
</file>

<file path=customXml/itemProps2.xml><?xml version="1.0" encoding="utf-8"?>
<ds:datastoreItem xmlns:ds="http://schemas.openxmlformats.org/officeDocument/2006/customXml" ds:itemID="{FF5C8BF1-B0E4-49A1-808F-40F2AD30E743}">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E3852F5D-AAE7-473B-9767-8875B60BC6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design</Template>
  <TotalTime>0</TotalTime>
  <Words>516</Words>
  <Application>Microsoft Office PowerPoint</Application>
  <PresentationFormat>Widescreen</PresentationFormat>
  <Paragraphs>64</Paragraphs>
  <Slides>11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Gill Sans MT</vt:lpstr>
      <vt:lpstr>Wingdings 2</vt:lpstr>
      <vt:lpstr>Dividend</vt:lpstr>
      <vt:lpstr>5G Networks</vt:lpstr>
      <vt:lpstr>What is 5G?</vt:lpstr>
      <vt:lpstr>The ADVANTAGES OF 5G</vt:lpstr>
      <vt:lpstr>The ADVANTAGES OF 5G (Cont.)</vt:lpstr>
      <vt:lpstr>Where 5G is being used?</vt:lpstr>
      <vt:lpstr>How can it work?</vt:lpstr>
      <vt:lpstr>Beam-division multiple-access (BDMA)</vt:lpstr>
      <vt:lpstr>IS IT SAFE TO USE?</vt:lpstr>
      <vt:lpstr>FUN FACTS</vt:lpstr>
      <vt:lpstr>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2020-06-21T15:19:51Z</dcterms:created>
  <dcterms:modified xsi:type="dcterms:W3CDTF">2020-06-26T23:45:53Z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