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5" r:id="rId9"/>
    <p:sldId id="271" r:id="rId10"/>
    <p:sldId id="273" r:id="rId11"/>
    <p:sldId id="277" r:id="rId12"/>
    <p:sldId id="278" r:id="rId13"/>
    <p:sldId id="279" r:id="rId14"/>
    <p:sldId id="280" r:id="rId15"/>
    <p:sldId id="272" r:id="rId16"/>
    <p:sldId id="274" r:id="rId17"/>
    <p:sldId id="258" r:id="rId18"/>
    <p:sldId id="263" r:id="rId19"/>
    <p:sldId id="259" r:id="rId20"/>
    <p:sldId id="260" r:id="rId21"/>
    <p:sldId id="261" r:id="rId22"/>
    <p:sldId id="264" r:id="rId23"/>
    <p:sldId id="265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5C9D-6390-1048-B94A-F650566E4531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853D-481B-BE4C-B124-F4010DB6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.S._states_by_income" TargetMode="External"/><Relationship Id="rId4" Type="http://schemas.openxmlformats.org/officeDocument/2006/relationships/hyperlink" Target="https://www.census.gov/geo/reference/ansi_statetabl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talog.data.gov/dataset/college-scorec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Vincent 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7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by state</a:t>
            </a:r>
            <a:endParaRPr lang="en-US" dirty="0"/>
          </a:p>
        </p:txBody>
      </p:sp>
      <p:pic>
        <p:nvPicPr>
          <p:cNvPr id="5" name="Picture 4" descr="Screen Shot 2016-11-29 at 5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7" y="1417638"/>
            <a:ext cx="8921168" cy="4943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8529" y="9602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8380" y="9602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70291" y="1329614"/>
            <a:ext cx="2108375" cy="1321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41210" y="1329614"/>
            <a:ext cx="1812463" cy="1321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7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Student wants to gather a list of schools to apply to.</a:t>
            </a:r>
          </a:p>
          <a:p>
            <a:r>
              <a:rPr lang="en-US" dirty="0" smtClean="0"/>
              <a:t>Lives in New Jersey</a:t>
            </a:r>
          </a:p>
          <a:p>
            <a:r>
              <a:rPr lang="en-US" dirty="0" smtClean="0"/>
              <a:t>Has a budget of $20,000 a year and wants to go to school in New Jersey</a:t>
            </a:r>
          </a:p>
          <a:p>
            <a:r>
              <a:rPr lang="en-US" dirty="0" smtClean="0"/>
              <a:t>Wants a salary of at least $40,000 a year after graduation</a:t>
            </a:r>
          </a:p>
          <a:p>
            <a:r>
              <a:rPr lang="en-US" dirty="0" smtClean="0"/>
              <a:t>Wants to find the list of schools that are the best value</a:t>
            </a:r>
          </a:p>
          <a:p>
            <a:r>
              <a:rPr lang="en-US" dirty="0" smtClean="0"/>
              <a:t>Goes to the browse page to get a list</a:t>
            </a:r>
          </a:p>
          <a:p>
            <a:r>
              <a:rPr lang="en-US" dirty="0" smtClean="0"/>
              <a:t>Can see how the cost for each school compares by inspecting the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just got back application results</a:t>
            </a:r>
          </a:p>
          <a:p>
            <a:r>
              <a:rPr lang="en-US" dirty="0" smtClean="0"/>
              <a:t>Wants to choose between schools</a:t>
            </a:r>
          </a:p>
          <a:p>
            <a:r>
              <a:rPr lang="en-US" dirty="0" smtClean="0"/>
              <a:t>Can go to the map and check the surrounding area and get specific information about their schools</a:t>
            </a:r>
          </a:p>
          <a:p>
            <a:r>
              <a:rPr lang="en-US" dirty="0" smtClean="0"/>
              <a:t>Can compare schools that the student is accepted to</a:t>
            </a:r>
          </a:p>
          <a:p>
            <a:r>
              <a:rPr lang="en-US" dirty="0" smtClean="0"/>
              <a:t>Help the student make a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7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Return on investment score = 1 - 1 / ((</a:t>
            </a:r>
            <a:r>
              <a:rPr lang="en-US" dirty="0" err="1" smtClean="0"/>
              <a:t>school.salary_twentyfive</a:t>
            </a:r>
            <a:r>
              <a:rPr lang="en-US" dirty="0" smtClean="0"/>
              <a:t> + </a:t>
            </a:r>
            <a:r>
              <a:rPr lang="en-US" dirty="0" err="1" smtClean="0"/>
              <a:t>school.salary_seventyfive</a:t>
            </a:r>
            <a:r>
              <a:rPr lang="en-US" dirty="0" smtClean="0"/>
              <a:t>) / 2 / ((</a:t>
            </a:r>
            <a:r>
              <a:rPr lang="en-US" dirty="0" err="1" smtClean="0"/>
              <a:t>school.in_state_tuition</a:t>
            </a:r>
            <a:r>
              <a:rPr lang="en-US" dirty="0" smtClean="0"/>
              <a:t> + </a:t>
            </a:r>
            <a:r>
              <a:rPr lang="en-US" dirty="0" err="1" smtClean="0"/>
              <a:t>school.out_of_state_tuition</a:t>
            </a:r>
            <a:r>
              <a:rPr lang="en-US" dirty="0" smtClean="0"/>
              <a:t>) / 2)) / 5</a:t>
            </a:r>
          </a:p>
          <a:p>
            <a:r>
              <a:rPr lang="en-US" dirty="0" smtClean="0"/>
              <a:t>Cost score = 1 - 1 / (100000 / ((</a:t>
            </a:r>
            <a:r>
              <a:rPr lang="en-US" dirty="0" err="1" smtClean="0"/>
              <a:t>school.in_state_tuition</a:t>
            </a:r>
            <a:r>
              <a:rPr lang="en-US" dirty="0" smtClean="0"/>
              <a:t> + </a:t>
            </a:r>
            <a:r>
              <a:rPr lang="en-US" dirty="0" err="1" smtClean="0"/>
              <a:t>school.out_of_state_tuition</a:t>
            </a:r>
            <a:r>
              <a:rPr lang="en-US" dirty="0" smtClean="0"/>
              <a:t> + 2 * </a:t>
            </a:r>
            <a:r>
              <a:rPr lang="en-US" dirty="0" err="1" smtClean="0"/>
              <a:t>school.average_student_debt</a:t>
            </a:r>
            <a:r>
              <a:rPr lang="en-US" dirty="0" smtClean="0"/>
              <a:t>) / 4))</a:t>
            </a:r>
          </a:p>
          <a:p>
            <a:r>
              <a:rPr lang="en-US" dirty="0" smtClean="0"/>
              <a:t>State score is calculated based upon the average salary</a:t>
            </a:r>
          </a:p>
          <a:p>
            <a:r>
              <a:rPr lang="en-US" dirty="0" smtClean="0"/>
              <a:t>Graduation score = </a:t>
            </a:r>
            <a:r>
              <a:rPr lang="en-US" dirty="0" err="1" smtClean="0"/>
              <a:t>school.graduation_rate</a:t>
            </a:r>
            <a:endParaRPr lang="en-US" dirty="0" smtClean="0"/>
          </a:p>
          <a:p>
            <a:r>
              <a:rPr lang="en-US" dirty="0" smtClean="0"/>
              <a:t>Retention score = </a:t>
            </a:r>
            <a:r>
              <a:rPr lang="en-US" dirty="0" err="1" smtClean="0"/>
              <a:t>school.retention_rate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319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formula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Total score = .2 * return on investment score + .1 * cost score + .1 * state score + .3 * graduation score + .3 * retention score</a:t>
            </a:r>
          </a:p>
          <a:p>
            <a:r>
              <a:rPr lang="en-US" dirty="0" smtClean="0"/>
              <a:t>The graduation and retention scores are weighted highly.</a:t>
            </a:r>
          </a:p>
          <a:p>
            <a:r>
              <a:rPr lang="en-US" dirty="0" smtClean="0"/>
              <a:t>This prevents cheap but low quality schools (low graduation and retention rate) from rising to the top.</a:t>
            </a:r>
          </a:p>
          <a:p>
            <a:r>
              <a:rPr lang="en-US" dirty="0" smtClean="0"/>
              <a:t>Takes into account average cost of the school, average student debt, average income of graduates, average income of location, retention rate, graduation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0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HTML/CSS, </a:t>
            </a:r>
            <a:r>
              <a:rPr lang="en-US" dirty="0" err="1" smtClean="0"/>
              <a:t>Javascript</a:t>
            </a:r>
            <a:r>
              <a:rPr lang="en-US" dirty="0" smtClean="0"/>
              <a:t> front end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as a front end framework</a:t>
            </a:r>
          </a:p>
          <a:p>
            <a:r>
              <a:rPr lang="en-US" dirty="0" smtClean="0"/>
              <a:t>Bootstrap, </a:t>
            </a:r>
            <a:r>
              <a:rPr lang="en-US" dirty="0" err="1" smtClean="0"/>
              <a:t>Chart.JS</a:t>
            </a:r>
            <a:r>
              <a:rPr lang="en-US" dirty="0" smtClean="0"/>
              <a:t> for UI elements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animations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smtClean="0"/>
              <a:t>AJAX requests to PHP backend which communicates with MySQL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4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on AWS using EC2</a:t>
            </a:r>
          </a:p>
          <a:p>
            <a:r>
              <a:rPr lang="en-US" dirty="0" smtClean="0"/>
              <a:t>MySQL instance run on AWS using RDS</a:t>
            </a:r>
          </a:p>
          <a:p>
            <a:r>
              <a:rPr lang="en-US" dirty="0" smtClean="0"/>
              <a:t>Simple design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38751" y="5507978"/>
            <a:ext cx="1948090" cy="87228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03666" y="3603144"/>
            <a:ext cx="1875584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3554" y="3603144"/>
            <a:ext cx="1590528" cy="8229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6903" y="4426104"/>
            <a:ext cx="0" cy="92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92026" y="4426104"/>
            <a:ext cx="0" cy="92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1717877" y="5350779"/>
            <a:ext cx="2129171" cy="1200535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Google Maps 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3975" y="4635698"/>
            <a:ext cx="15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requests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7048" y="4228843"/>
            <a:ext cx="1564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79250" y="3825065"/>
            <a:ext cx="15643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1025" y="4426104"/>
            <a:ext cx="141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 request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81259" y="4426106"/>
            <a:ext cx="12330" cy="110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45700" y="4426106"/>
            <a:ext cx="0" cy="1081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8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School data: </a:t>
            </a:r>
            <a:r>
              <a:rPr lang="en-US" dirty="0" smtClean="0">
                <a:hlinkClick r:id="rId2"/>
              </a:rPr>
              <a:t>https://catalog.data.gov/dataset/college-scorecard</a:t>
            </a:r>
            <a:endParaRPr lang="en-US" dirty="0"/>
          </a:p>
          <a:p>
            <a:r>
              <a:rPr lang="en-US" dirty="0" smtClean="0"/>
              <a:t>State data: </a:t>
            </a:r>
            <a:r>
              <a:rPr lang="en-US" dirty="0" smtClean="0">
                <a:hlinkClick r:id="rId3"/>
              </a:rPr>
              <a:t>https://en.wikipedia.org/wiki/List_of_U.S._states_by_income</a:t>
            </a:r>
            <a:endParaRPr lang="en-US" dirty="0"/>
          </a:p>
          <a:p>
            <a:r>
              <a:rPr lang="en-US" dirty="0" smtClean="0"/>
              <a:t>State codes: </a:t>
            </a:r>
            <a:r>
              <a:rPr lang="en-US" dirty="0" smtClean="0">
                <a:hlinkClick r:id="rId4"/>
              </a:rPr>
              <a:t>https://www.census.gov/geo/reference/ansi_statetables.html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Prospective students and their parents who are looking for colleges based upon their cost effectiveness.</a:t>
            </a:r>
          </a:p>
          <a:p>
            <a:r>
              <a:rPr lang="en-US" dirty="0" smtClean="0"/>
              <a:t>Would visit the site when choosing which schools to apply to</a:t>
            </a:r>
          </a:p>
          <a:p>
            <a:r>
              <a:rPr lang="en-US" dirty="0" smtClean="0"/>
              <a:t>Would return to the site when choosing between schools after application results</a:t>
            </a:r>
          </a:p>
          <a:p>
            <a:r>
              <a:rPr lang="en-US" dirty="0" smtClean="0"/>
              <a:t>Would like to visually distinguish good schools from not so good schools and compare them to the average</a:t>
            </a:r>
          </a:p>
          <a:p>
            <a:r>
              <a:rPr lang="en-US" dirty="0" smtClean="0"/>
              <a:t>Have a scoring system based upon how cost-effective the school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9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SCHOOLS[name, latitude, longitude, city, locale, </a:t>
            </a:r>
            <a:r>
              <a:rPr lang="en-US" sz="2400" dirty="0" err="1"/>
              <a:t>in_state_tuition</a:t>
            </a:r>
            <a:r>
              <a:rPr lang="en-US" sz="2400" dirty="0"/>
              <a:t>, </a:t>
            </a:r>
            <a:r>
              <a:rPr lang="en-US" sz="2400" dirty="0" err="1"/>
              <a:t>out_of_state_tuition</a:t>
            </a:r>
            <a:r>
              <a:rPr lang="en-US" sz="2400" dirty="0"/>
              <a:t>, type, homepage, </a:t>
            </a:r>
            <a:r>
              <a:rPr lang="en-US" sz="2400" dirty="0" err="1"/>
              <a:t>graudation_rate</a:t>
            </a:r>
            <a:r>
              <a:rPr lang="en-US" sz="2400" dirty="0"/>
              <a:t>, </a:t>
            </a:r>
            <a:r>
              <a:rPr lang="en-US" sz="2400" dirty="0" err="1"/>
              <a:t>retention_rate</a:t>
            </a:r>
            <a:r>
              <a:rPr lang="en-US" sz="2400" dirty="0"/>
              <a:t>, </a:t>
            </a:r>
            <a:r>
              <a:rPr lang="en-US" sz="2400" dirty="0" err="1"/>
              <a:t>admission_rate</a:t>
            </a:r>
            <a:r>
              <a:rPr lang="en-US" sz="2400" dirty="0"/>
              <a:t>, </a:t>
            </a:r>
            <a:r>
              <a:rPr lang="en-US" sz="2400" dirty="0" err="1"/>
              <a:t>average_student_debt</a:t>
            </a:r>
            <a:r>
              <a:rPr lang="en-US" sz="2400" dirty="0"/>
              <a:t>, </a:t>
            </a:r>
            <a:r>
              <a:rPr lang="en-US" sz="2400" dirty="0" err="1"/>
              <a:t>salary_ten</a:t>
            </a:r>
            <a:r>
              <a:rPr lang="en-US" sz="2400" dirty="0"/>
              <a:t>, </a:t>
            </a:r>
            <a:r>
              <a:rPr lang="en-US" sz="2400" dirty="0" err="1"/>
              <a:t>salary_twentyfive</a:t>
            </a:r>
            <a:r>
              <a:rPr lang="en-US" sz="2400" dirty="0"/>
              <a:t>, </a:t>
            </a:r>
            <a:r>
              <a:rPr lang="en-US" sz="2400" dirty="0" err="1"/>
              <a:t>salary_seventyfive</a:t>
            </a:r>
            <a:r>
              <a:rPr lang="en-US" sz="2400" dirty="0"/>
              <a:t>, </a:t>
            </a:r>
            <a:r>
              <a:rPr lang="en-US" sz="2400" dirty="0" err="1"/>
              <a:t>salary_ninety</a:t>
            </a:r>
            <a:r>
              <a:rPr lang="en-US" sz="2400" dirty="0"/>
              <a:t>, </a:t>
            </a:r>
            <a:r>
              <a:rPr lang="en-US" sz="2400" dirty="0" err="1"/>
              <a:t>drr_oneyr</a:t>
            </a:r>
            <a:r>
              <a:rPr lang="en-US" sz="2400" dirty="0"/>
              <a:t>, </a:t>
            </a:r>
            <a:r>
              <a:rPr lang="en-US" sz="2400" dirty="0" err="1"/>
              <a:t>drr_threeyr</a:t>
            </a:r>
            <a:r>
              <a:rPr lang="en-US" sz="2400" dirty="0"/>
              <a:t>, </a:t>
            </a:r>
            <a:r>
              <a:rPr lang="en-US" sz="2400" dirty="0" err="1"/>
              <a:t>drr_fiveyr</a:t>
            </a:r>
            <a:r>
              <a:rPr lang="en-US" sz="2400" dirty="0"/>
              <a:t>, </a:t>
            </a:r>
            <a:r>
              <a:rPr lang="en-US" sz="2400" dirty="0" err="1"/>
              <a:t>drr_sevenyr</a:t>
            </a:r>
            <a:r>
              <a:rPr lang="en-US" sz="2400" dirty="0"/>
              <a:t>]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LOCATED[school, </a:t>
            </a:r>
            <a:r>
              <a:rPr lang="en-US" sz="2400" dirty="0" err="1"/>
              <a:t>state_code</a:t>
            </a:r>
            <a:r>
              <a:rPr lang="en-US" sz="2400" dirty="0"/>
              <a:t>] </a:t>
            </a:r>
            <a:endParaRPr lang="en-US" sz="2400" dirty="0" smtClean="0"/>
          </a:p>
          <a:p>
            <a:r>
              <a:rPr lang="en-US" sz="2400" dirty="0" smtClean="0"/>
              <a:t>STATES[name, code, </a:t>
            </a:r>
            <a:r>
              <a:rPr lang="en-US" sz="2400" dirty="0" err="1" smtClean="0"/>
              <a:t>avg_salary</a:t>
            </a:r>
            <a:r>
              <a:rPr lang="en-US" sz="2400" dirty="0" smtClean="0"/>
              <a:t>, score] 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0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SQL injection vulnerability, we use prepared queries</a:t>
            </a:r>
          </a:p>
          <a:p>
            <a:r>
              <a:rPr lang="en-US" dirty="0" smtClean="0"/>
              <a:t>‘?’ gets replaced with input</a:t>
            </a:r>
          </a:p>
        </p:txBody>
      </p:sp>
    </p:spTree>
    <p:extLst>
      <p:ext uri="{BB962C8B-B14F-4D97-AF65-F5344CB8AC3E}">
        <p14:creationId xmlns:p14="http://schemas.microsoft.com/office/powerpoint/2010/main" val="230123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get information about a school:</a:t>
            </a:r>
          </a:p>
          <a:p>
            <a:pPr lvl="1"/>
            <a:r>
              <a:rPr lang="en-US" dirty="0" smtClean="0"/>
              <a:t>SELECT * FROM schools WHERE name = ?;</a:t>
            </a:r>
          </a:p>
          <a:p>
            <a:r>
              <a:rPr lang="en-US" dirty="0" smtClean="0"/>
              <a:t>To get the state of a specific school:</a:t>
            </a:r>
          </a:p>
          <a:p>
            <a:pPr lvl="1"/>
            <a:r>
              <a:rPr lang="en-US" dirty="0" smtClean="0"/>
              <a:t>SELECT * FROM located, states WHERE </a:t>
            </a:r>
            <a:r>
              <a:rPr lang="en-US" dirty="0" err="1" smtClean="0"/>
              <a:t>located.school</a:t>
            </a:r>
            <a:r>
              <a:rPr lang="en-US" dirty="0" smtClean="0"/>
              <a:t> = ? AND </a:t>
            </a:r>
            <a:r>
              <a:rPr lang="en-US" dirty="0" err="1" smtClean="0"/>
              <a:t>located.state_code</a:t>
            </a:r>
            <a:r>
              <a:rPr lang="en-US" dirty="0" smtClean="0"/>
              <a:t> = </a:t>
            </a:r>
            <a:r>
              <a:rPr lang="en-US" dirty="0" err="1" smtClean="0"/>
              <a:t>states.code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calculate averages: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AVG(</a:t>
            </a:r>
            <a:r>
              <a:rPr lang="en-US" dirty="0" err="1"/>
              <a:t>retention_rate</a:t>
            </a:r>
            <a:r>
              <a:rPr lang="en-US" dirty="0"/>
              <a:t>) AS </a:t>
            </a:r>
            <a:r>
              <a:rPr lang="en-US" dirty="0" err="1"/>
              <a:t>retention_rate</a:t>
            </a:r>
            <a:r>
              <a:rPr lang="en-US" dirty="0"/>
              <a:t>, AVG(</a:t>
            </a:r>
            <a:r>
              <a:rPr lang="en-US" dirty="0" err="1"/>
              <a:t>graduation_rate</a:t>
            </a:r>
            <a:r>
              <a:rPr lang="en-US" dirty="0"/>
              <a:t>) AS </a:t>
            </a:r>
            <a:r>
              <a:rPr lang="en-US" dirty="0" err="1"/>
              <a:t>graduation_rate</a:t>
            </a:r>
            <a:r>
              <a:rPr lang="en-US" dirty="0"/>
              <a:t>, ROUND(AVG(</a:t>
            </a:r>
            <a:r>
              <a:rPr lang="en-US" dirty="0" err="1"/>
              <a:t>in_state_tuition</a:t>
            </a:r>
            <a:r>
              <a:rPr lang="en-US" dirty="0"/>
              <a:t>), 2) AS </a:t>
            </a:r>
            <a:r>
              <a:rPr lang="en-US" dirty="0" err="1"/>
              <a:t>in_state_tuition</a:t>
            </a:r>
            <a:r>
              <a:rPr lang="en-US" dirty="0"/>
              <a:t>, ROUND(AVG(</a:t>
            </a:r>
            <a:r>
              <a:rPr lang="en-US" dirty="0" err="1"/>
              <a:t>out_of_state_tuition</a:t>
            </a:r>
            <a:r>
              <a:rPr lang="en-US" dirty="0"/>
              <a:t>), 2) AS </a:t>
            </a:r>
            <a:r>
              <a:rPr lang="en-US" dirty="0" err="1"/>
              <a:t>out_of_state_tuition</a:t>
            </a:r>
            <a:r>
              <a:rPr lang="en-US" dirty="0"/>
              <a:t>, ROUND(AVG(</a:t>
            </a:r>
            <a:r>
              <a:rPr lang="en-US" dirty="0" err="1"/>
              <a:t>average_student_debt</a:t>
            </a:r>
            <a:r>
              <a:rPr lang="en-US" dirty="0"/>
              <a:t>), 2) AS </a:t>
            </a:r>
            <a:r>
              <a:rPr lang="en-US" dirty="0" err="1"/>
              <a:t>average_student_debt</a:t>
            </a:r>
            <a:r>
              <a:rPr lang="en-US" dirty="0"/>
              <a:t>, ROUND(AVG((</a:t>
            </a:r>
            <a:r>
              <a:rPr lang="en-US" dirty="0" err="1"/>
              <a:t>salary_twentyfive</a:t>
            </a:r>
            <a:r>
              <a:rPr lang="en-US" dirty="0"/>
              <a:t> + </a:t>
            </a:r>
            <a:r>
              <a:rPr lang="en-US" dirty="0" err="1"/>
              <a:t>salary_seventyfive</a:t>
            </a:r>
            <a:r>
              <a:rPr lang="en-US" dirty="0"/>
              <a:t>) / 2), 2) AS </a:t>
            </a:r>
            <a:r>
              <a:rPr lang="en-US" dirty="0" err="1"/>
              <a:t>average_income</a:t>
            </a:r>
            <a:r>
              <a:rPr lang="en-US" dirty="0"/>
              <a:t> FROM schools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1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Browse schools:</a:t>
            </a:r>
          </a:p>
          <a:p>
            <a:pPr lvl="1"/>
            <a:r>
              <a:rPr lang="en-US" dirty="0" smtClean="0"/>
              <a:t> SELECT </a:t>
            </a:r>
            <a:r>
              <a:rPr lang="en-US" dirty="0" err="1" smtClean="0"/>
              <a:t>s.name</a:t>
            </a:r>
            <a:r>
              <a:rPr lang="en-US" dirty="0" smtClean="0"/>
              <a:t>, .2 * (1 - 1 / ((</a:t>
            </a:r>
            <a:r>
              <a:rPr lang="en-US" dirty="0" err="1" smtClean="0"/>
              <a:t>s.salary_twentyfive</a:t>
            </a:r>
            <a:r>
              <a:rPr lang="en-US" dirty="0" smtClean="0"/>
              <a:t> + </a:t>
            </a:r>
            <a:r>
              <a:rPr lang="en-US" dirty="0" err="1" smtClean="0"/>
              <a:t>s.salary_seventyfive</a:t>
            </a:r>
            <a:r>
              <a:rPr lang="en-US" dirty="0" smtClean="0"/>
              <a:t>) / 2 / ((</a:t>
            </a:r>
            <a:r>
              <a:rPr lang="en-US" dirty="0" err="1" smtClean="0"/>
              <a:t>s.in_state_tuition</a:t>
            </a:r>
            <a:r>
              <a:rPr lang="en-US" dirty="0" smtClean="0"/>
              <a:t> + </a:t>
            </a:r>
            <a:r>
              <a:rPr lang="en-US" dirty="0" err="1" smtClean="0"/>
              <a:t>s.out_of_state_tuition</a:t>
            </a:r>
            <a:r>
              <a:rPr lang="en-US" dirty="0" smtClean="0"/>
              <a:t>) / 2)) / 5) + .1 * (1 - 1 / (100000 / ((</a:t>
            </a:r>
            <a:r>
              <a:rPr lang="en-US" dirty="0" err="1" smtClean="0"/>
              <a:t>s.in_state_tuition</a:t>
            </a:r>
            <a:r>
              <a:rPr lang="en-US" dirty="0" smtClean="0"/>
              <a:t> + </a:t>
            </a:r>
            <a:r>
              <a:rPr lang="en-US" dirty="0" err="1" smtClean="0"/>
              <a:t>s.out_of_state_tuition</a:t>
            </a:r>
            <a:r>
              <a:rPr lang="en-US" dirty="0" smtClean="0"/>
              <a:t> + 2 * </a:t>
            </a:r>
            <a:r>
              <a:rPr lang="en-US" dirty="0" err="1" smtClean="0"/>
              <a:t>s.average_student_debt</a:t>
            </a:r>
            <a:r>
              <a:rPr lang="en-US" dirty="0" smtClean="0"/>
              <a:t>) / 4))) + .1 * </a:t>
            </a:r>
            <a:r>
              <a:rPr lang="en-US" dirty="0" err="1" smtClean="0"/>
              <a:t>st.score</a:t>
            </a:r>
            <a:r>
              <a:rPr lang="en-US" dirty="0" smtClean="0"/>
              <a:t> / 100 + .3 * </a:t>
            </a:r>
            <a:r>
              <a:rPr lang="en-US" dirty="0" err="1" smtClean="0"/>
              <a:t>s.graduation_rate</a:t>
            </a:r>
            <a:r>
              <a:rPr lang="en-US" dirty="0" smtClean="0"/>
              <a:t> + .3 * </a:t>
            </a:r>
            <a:r>
              <a:rPr lang="en-US" dirty="0" err="1" smtClean="0"/>
              <a:t>s.retention_rate</a:t>
            </a:r>
            <a:r>
              <a:rPr lang="en-US" dirty="0" smtClean="0"/>
              <a:t> AS 'score', </a:t>
            </a:r>
            <a:r>
              <a:rPr lang="en-US" dirty="0" err="1" smtClean="0"/>
              <a:t>s.city</a:t>
            </a:r>
            <a:r>
              <a:rPr lang="en-US" dirty="0" smtClean="0"/>
              <a:t>, </a:t>
            </a:r>
            <a:r>
              <a:rPr lang="en-US" dirty="0" err="1" smtClean="0"/>
              <a:t>s.in_state_tuition</a:t>
            </a:r>
            <a:r>
              <a:rPr lang="en-US" dirty="0" smtClean="0"/>
              <a:t>, </a:t>
            </a:r>
            <a:r>
              <a:rPr lang="en-US" dirty="0" err="1" smtClean="0"/>
              <a:t>s.out_of_state_tuition</a:t>
            </a:r>
            <a:r>
              <a:rPr lang="en-US" dirty="0" smtClean="0"/>
              <a:t>, (</a:t>
            </a:r>
            <a:r>
              <a:rPr lang="en-US" dirty="0" err="1" smtClean="0"/>
              <a:t>s.salary_twentyfive</a:t>
            </a:r>
            <a:r>
              <a:rPr lang="en-US" dirty="0" smtClean="0"/>
              <a:t> + </a:t>
            </a:r>
            <a:r>
              <a:rPr lang="en-US" dirty="0" err="1" smtClean="0"/>
              <a:t>s.salary_seventyfive</a:t>
            </a:r>
            <a:r>
              <a:rPr lang="en-US" dirty="0" smtClean="0"/>
              <a:t>) / 2 AS '</a:t>
            </a:r>
            <a:r>
              <a:rPr lang="en-US" dirty="0" err="1" smtClean="0"/>
              <a:t>average_salary</a:t>
            </a:r>
            <a:r>
              <a:rPr lang="en-US" dirty="0" smtClean="0"/>
              <a:t>', </a:t>
            </a:r>
            <a:r>
              <a:rPr lang="en-US" dirty="0" err="1" smtClean="0"/>
              <a:t>st.name</a:t>
            </a:r>
            <a:r>
              <a:rPr lang="en-US" dirty="0" smtClean="0"/>
              <a:t> AS 'state' FROM schools s, located l, states </a:t>
            </a:r>
            <a:r>
              <a:rPr lang="en-US" dirty="0" err="1" smtClean="0"/>
              <a:t>st</a:t>
            </a:r>
            <a:r>
              <a:rPr lang="en-US" dirty="0" smtClean="0"/>
              <a:t> WHERE </a:t>
            </a:r>
            <a:r>
              <a:rPr lang="en-US" dirty="0" err="1" smtClean="0"/>
              <a:t>s.in_state_tuition</a:t>
            </a:r>
            <a:r>
              <a:rPr lang="en-US" dirty="0" smtClean="0"/>
              <a:t> </a:t>
            </a:r>
            <a:r>
              <a:rPr lang="en-US" dirty="0" smtClean="0"/>
              <a:t>&gt;= </a:t>
            </a:r>
            <a:r>
              <a:rPr lang="en-US" dirty="0" smtClean="0"/>
              <a:t>? AND </a:t>
            </a:r>
            <a:r>
              <a:rPr lang="en-US" dirty="0" err="1" smtClean="0"/>
              <a:t>s.in_state_tuition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? AND </a:t>
            </a:r>
            <a:r>
              <a:rPr lang="en-US" dirty="0" err="1" smtClean="0"/>
              <a:t>s.out_of_state_tuition</a:t>
            </a:r>
            <a:r>
              <a:rPr lang="en-US" dirty="0" smtClean="0"/>
              <a:t> </a:t>
            </a:r>
            <a:r>
              <a:rPr lang="en-US" dirty="0" smtClean="0"/>
              <a:t>&gt;= </a:t>
            </a:r>
            <a:r>
              <a:rPr lang="en-US" dirty="0" smtClean="0"/>
              <a:t>? AND </a:t>
            </a:r>
            <a:r>
              <a:rPr lang="en-US" dirty="0" err="1" smtClean="0"/>
              <a:t>s.out_of_state_tuition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? AND (</a:t>
            </a:r>
            <a:r>
              <a:rPr lang="en-US" dirty="0" err="1" smtClean="0"/>
              <a:t>s.salary_twentyfive</a:t>
            </a:r>
            <a:r>
              <a:rPr lang="en-US" dirty="0" smtClean="0"/>
              <a:t> + </a:t>
            </a:r>
            <a:r>
              <a:rPr lang="en-US" dirty="0" err="1" smtClean="0"/>
              <a:t>s.salary_seventyfive</a:t>
            </a:r>
            <a:r>
              <a:rPr lang="en-US" dirty="0" smtClean="0"/>
              <a:t>) / 2 </a:t>
            </a:r>
            <a:r>
              <a:rPr lang="en-US" dirty="0" smtClean="0"/>
              <a:t>&gt;= </a:t>
            </a:r>
            <a:r>
              <a:rPr lang="en-US" dirty="0" smtClean="0"/>
              <a:t>? AND (</a:t>
            </a:r>
            <a:r>
              <a:rPr lang="en-US" dirty="0" err="1" smtClean="0"/>
              <a:t>s.salary_twentyfive</a:t>
            </a:r>
            <a:r>
              <a:rPr lang="en-US" dirty="0" smtClean="0"/>
              <a:t> + </a:t>
            </a:r>
            <a:r>
              <a:rPr lang="en-US" dirty="0" err="1" smtClean="0"/>
              <a:t>s.salary_seventyfive</a:t>
            </a:r>
            <a:r>
              <a:rPr lang="en-US" dirty="0" smtClean="0"/>
              <a:t>) / </a:t>
            </a:r>
            <a:r>
              <a:rPr lang="en-US" smtClean="0"/>
              <a:t>2 </a:t>
            </a:r>
            <a:r>
              <a:rPr lang="en-US" smtClean="0"/>
              <a:t>&lt;= </a:t>
            </a:r>
            <a:r>
              <a:rPr lang="en-US" dirty="0" smtClean="0"/>
              <a:t>? AND </a:t>
            </a:r>
            <a:r>
              <a:rPr lang="en-US" dirty="0" err="1" smtClean="0"/>
              <a:t>s.name</a:t>
            </a:r>
            <a:r>
              <a:rPr lang="en-US" dirty="0" smtClean="0"/>
              <a:t> = </a:t>
            </a:r>
            <a:r>
              <a:rPr lang="en-US" dirty="0" err="1" smtClean="0"/>
              <a:t>l.school</a:t>
            </a:r>
            <a:r>
              <a:rPr lang="en-US" dirty="0" smtClean="0"/>
              <a:t> AND </a:t>
            </a:r>
            <a:r>
              <a:rPr lang="en-US" dirty="0" err="1" smtClean="0"/>
              <a:t>l.state_code</a:t>
            </a:r>
            <a:r>
              <a:rPr lang="en-US" dirty="0" smtClean="0"/>
              <a:t> = </a:t>
            </a:r>
            <a:r>
              <a:rPr lang="en-US" dirty="0" err="1" smtClean="0"/>
              <a:t>st.code</a:t>
            </a:r>
            <a:r>
              <a:rPr lang="en-US" dirty="0" smtClean="0"/>
              <a:t> AND </a:t>
            </a:r>
            <a:r>
              <a:rPr lang="en-US" dirty="0" err="1" smtClean="0"/>
              <a:t>l.state_code</a:t>
            </a:r>
            <a:r>
              <a:rPr lang="en-US" dirty="0" smtClean="0"/>
              <a:t> = ? ORDER BY " . $</a:t>
            </a:r>
            <a:r>
              <a:rPr lang="en-US" dirty="0" err="1" smtClean="0"/>
              <a:t>sort_by</a:t>
            </a:r>
            <a:r>
              <a:rPr lang="en-US" dirty="0" smtClean="0"/>
              <a:t> . " ASC LIMIT ?;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Browse by state:</a:t>
            </a:r>
          </a:p>
          <a:p>
            <a:pPr lvl="1"/>
            <a:r>
              <a:rPr lang="en-US" dirty="0" smtClean="0"/>
              <a:t> SELECT </a:t>
            </a:r>
            <a:r>
              <a:rPr lang="en-US" dirty="0" err="1" smtClean="0"/>
              <a:t>st.name</a:t>
            </a:r>
            <a:r>
              <a:rPr lang="en-US" dirty="0" smtClean="0"/>
              <a:t>, </a:t>
            </a:r>
            <a:r>
              <a:rPr lang="en-US" dirty="0" err="1" smtClean="0"/>
              <a:t>st.score</a:t>
            </a:r>
            <a:r>
              <a:rPr lang="en-US" dirty="0" smtClean="0"/>
              <a:t>, AVG(.2 * (1 - 1 / ((</a:t>
            </a:r>
            <a:r>
              <a:rPr lang="en-US" dirty="0" err="1" smtClean="0"/>
              <a:t>s.salary_twentyfive</a:t>
            </a:r>
            <a:r>
              <a:rPr lang="en-US" dirty="0" smtClean="0"/>
              <a:t> + </a:t>
            </a:r>
            <a:r>
              <a:rPr lang="en-US" dirty="0" err="1" smtClean="0"/>
              <a:t>s.salary_seventyfive</a:t>
            </a:r>
            <a:r>
              <a:rPr lang="en-US" dirty="0" smtClean="0"/>
              <a:t>) / 2 / ((</a:t>
            </a:r>
            <a:r>
              <a:rPr lang="en-US" dirty="0" err="1" smtClean="0"/>
              <a:t>s.in_state_tuition</a:t>
            </a:r>
            <a:r>
              <a:rPr lang="en-US" dirty="0" smtClean="0"/>
              <a:t> + </a:t>
            </a:r>
            <a:r>
              <a:rPr lang="en-US" dirty="0" err="1" smtClean="0"/>
              <a:t>s.out_of_state_tuition</a:t>
            </a:r>
            <a:r>
              <a:rPr lang="en-US" dirty="0" smtClean="0"/>
              <a:t>) / 2)) / 5) + .1 * (1 - 1 / (100000 / ((</a:t>
            </a:r>
            <a:r>
              <a:rPr lang="en-US" dirty="0" err="1" smtClean="0"/>
              <a:t>s.in_state_tuition</a:t>
            </a:r>
            <a:r>
              <a:rPr lang="en-US" dirty="0" smtClean="0"/>
              <a:t> + </a:t>
            </a:r>
            <a:r>
              <a:rPr lang="en-US" dirty="0" err="1" smtClean="0"/>
              <a:t>s.out_of_state_tuition</a:t>
            </a:r>
            <a:r>
              <a:rPr lang="en-US" dirty="0" smtClean="0"/>
              <a:t> + 2 * </a:t>
            </a:r>
            <a:r>
              <a:rPr lang="en-US" dirty="0" err="1" smtClean="0"/>
              <a:t>s.average_student_debt</a:t>
            </a:r>
            <a:r>
              <a:rPr lang="en-US" dirty="0" smtClean="0"/>
              <a:t>) / 4))) + .1 * </a:t>
            </a:r>
            <a:r>
              <a:rPr lang="en-US" dirty="0" err="1" smtClean="0"/>
              <a:t>st.score</a:t>
            </a:r>
            <a:r>
              <a:rPr lang="en-US" dirty="0" smtClean="0"/>
              <a:t> / 100 + .3 * </a:t>
            </a:r>
            <a:r>
              <a:rPr lang="en-US" dirty="0" err="1" smtClean="0"/>
              <a:t>s.graduation_rate</a:t>
            </a:r>
            <a:r>
              <a:rPr lang="en-US" dirty="0" smtClean="0"/>
              <a:t> + .3 * </a:t>
            </a:r>
            <a:r>
              <a:rPr lang="en-US" dirty="0" err="1" smtClean="0"/>
              <a:t>s.retention_rate</a:t>
            </a:r>
            <a:r>
              <a:rPr lang="en-US" dirty="0" smtClean="0"/>
              <a:t>) AS '</a:t>
            </a:r>
            <a:r>
              <a:rPr lang="en-US" dirty="0" err="1" smtClean="0"/>
              <a:t>average_school_score</a:t>
            </a:r>
            <a:r>
              <a:rPr lang="en-US" dirty="0" smtClean="0"/>
              <a:t>', ROUND(AVG(</a:t>
            </a:r>
            <a:r>
              <a:rPr lang="en-US" dirty="0" err="1" smtClean="0"/>
              <a:t>s.in_state_tuition</a:t>
            </a:r>
            <a:r>
              <a:rPr lang="en-US" dirty="0" smtClean="0"/>
              <a:t>), 2) AS '</a:t>
            </a:r>
            <a:r>
              <a:rPr lang="en-US" dirty="0" err="1" smtClean="0"/>
              <a:t>average_in_state_tuition</a:t>
            </a:r>
            <a:r>
              <a:rPr lang="en-US" dirty="0" smtClean="0"/>
              <a:t>', ROUND(AVG(</a:t>
            </a:r>
            <a:r>
              <a:rPr lang="en-US" dirty="0" err="1" smtClean="0"/>
              <a:t>s.out_of_state_tuition</a:t>
            </a:r>
            <a:r>
              <a:rPr lang="en-US" dirty="0" smtClean="0"/>
              <a:t>), 2) AS '</a:t>
            </a:r>
            <a:r>
              <a:rPr lang="en-US" dirty="0" err="1" smtClean="0"/>
              <a:t>average_out_of_state_tuition</a:t>
            </a:r>
            <a:r>
              <a:rPr lang="en-US" dirty="0" smtClean="0"/>
              <a:t>', </a:t>
            </a:r>
            <a:r>
              <a:rPr lang="en-US" dirty="0" err="1" smtClean="0"/>
              <a:t>st.avg_salary</a:t>
            </a:r>
            <a:r>
              <a:rPr lang="en-US" dirty="0" smtClean="0"/>
              <a:t> FROM schools s, located l, states </a:t>
            </a:r>
            <a:r>
              <a:rPr lang="en-US" dirty="0" err="1" smtClean="0"/>
              <a:t>st</a:t>
            </a:r>
            <a:r>
              <a:rPr lang="en-US" dirty="0" smtClean="0"/>
              <a:t> WHERE </a:t>
            </a:r>
            <a:r>
              <a:rPr lang="en-US" dirty="0" err="1" smtClean="0"/>
              <a:t>s.name</a:t>
            </a:r>
            <a:r>
              <a:rPr lang="en-US" dirty="0" smtClean="0"/>
              <a:t> = </a:t>
            </a:r>
            <a:r>
              <a:rPr lang="en-US" dirty="0" err="1" smtClean="0"/>
              <a:t>l.school</a:t>
            </a:r>
            <a:r>
              <a:rPr lang="en-US" dirty="0" smtClean="0"/>
              <a:t> AND </a:t>
            </a:r>
            <a:r>
              <a:rPr lang="en-US" dirty="0" err="1" smtClean="0"/>
              <a:t>l.state_code</a:t>
            </a:r>
            <a:r>
              <a:rPr lang="en-US" dirty="0" smtClean="0"/>
              <a:t> = </a:t>
            </a:r>
            <a:r>
              <a:rPr lang="en-US" dirty="0" err="1" smtClean="0"/>
              <a:t>st.code</a:t>
            </a:r>
            <a:r>
              <a:rPr lang="en-US" dirty="0" smtClean="0"/>
              <a:t> AND </a:t>
            </a:r>
            <a:r>
              <a:rPr lang="en-US" dirty="0" err="1" smtClean="0"/>
              <a:t>st.code</a:t>
            </a:r>
            <a:r>
              <a:rPr lang="en-US" dirty="0" smtClean="0"/>
              <a:t> = ? GROUP BY </a:t>
            </a:r>
            <a:r>
              <a:rPr lang="en-US" dirty="0" err="1" smtClean="0"/>
              <a:t>st.name</a:t>
            </a:r>
            <a:r>
              <a:rPr lang="en-US" dirty="0" smtClean="0"/>
              <a:t> ASC ORDER BY " . $</a:t>
            </a:r>
            <a:r>
              <a:rPr lang="en-US" dirty="0" err="1" smtClean="0"/>
              <a:t>sort_by</a:t>
            </a:r>
            <a:r>
              <a:rPr lang="en-US" dirty="0" smtClean="0"/>
              <a:t> . " DESC LIMIT ?;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main pages</a:t>
            </a:r>
          </a:p>
          <a:p>
            <a:pPr lvl="1"/>
            <a:r>
              <a:rPr lang="en-US" dirty="0" smtClean="0"/>
              <a:t>Map page</a:t>
            </a:r>
          </a:p>
          <a:p>
            <a:pPr lvl="1"/>
            <a:r>
              <a:rPr lang="en-US" dirty="0" smtClean="0"/>
              <a:t>Browse page</a:t>
            </a:r>
          </a:p>
          <a:p>
            <a:r>
              <a:rPr lang="en-US" dirty="0" smtClean="0"/>
              <a:t>Map page for getting in-depth information about the school</a:t>
            </a:r>
          </a:p>
          <a:p>
            <a:r>
              <a:rPr lang="en-US" dirty="0" smtClean="0"/>
              <a:t>Browse page for getting information about many schools in a table for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page</a:t>
            </a:r>
            <a:endParaRPr lang="en-US" dirty="0"/>
          </a:p>
        </p:txBody>
      </p:sp>
      <p:pic>
        <p:nvPicPr>
          <p:cNvPr id="4" name="Picture 3" descr="Screen Shot 2016-11-29 at 5.0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" y="1417638"/>
            <a:ext cx="8702564" cy="486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94" y="628778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to the browse page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00067" y="1241479"/>
            <a:ext cx="172615" cy="352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9961" y="600909"/>
            <a:ext cx="152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box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7644402" y="970241"/>
            <a:ext cx="147957" cy="623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4641" y="6337369"/>
            <a:ext cx="3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Clickable marker for the school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35960" y="4080895"/>
            <a:ext cx="160286" cy="2256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page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open up the sidebar, click on the marker for the school.</a:t>
            </a:r>
          </a:p>
          <a:p>
            <a:r>
              <a:rPr lang="en-US" dirty="0" smtClean="0"/>
              <a:t>Depending on the score for the school, the marker will have a different color</a:t>
            </a:r>
          </a:p>
          <a:p>
            <a:r>
              <a:rPr lang="en-US" dirty="0" smtClean="0"/>
              <a:t>The best schools will have a green marker, worst schools will get orange, red etc.</a:t>
            </a:r>
          </a:p>
        </p:txBody>
      </p:sp>
    </p:spTree>
    <p:extLst>
      <p:ext uri="{BB962C8B-B14F-4D97-AF65-F5344CB8AC3E}">
        <p14:creationId xmlns:p14="http://schemas.microsoft.com/office/powerpoint/2010/main" val="181879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11-30 at 5.5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7" y="1599769"/>
            <a:ext cx="8589164" cy="4777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0044" y="1115559"/>
            <a:ext cx="375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close the side bar, click on the map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14779" y="1417638"/>
            <a:ext cx="528082" cy="1436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7832" y="1115559"/>
            <a:ext cx="270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to compare school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29334" y="1417638"/>
            <a:ext cx="540656" cy="678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115559"/>
            <a:ext cx="14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score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37057" y="1417638"/>
            <a:ext cx="86308" cy="83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11-29 at 5.2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3" y="1681205"/>
            <a:ext cx="8761086" cy="4873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bar continued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5632" y="1233045"/>
            <a:ext cx="161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colors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891" y="1232972"/>
            <a:ext cx="4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Hover over to see comparisons to the average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99105" y="1602304"/>
            <a:ext cx="653473" cy="251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35760" y="1602304"/>
            <a:ext cx="4253741" cy="2022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68595" y="1602377"/>
            <a:ext cx="887741" cy="108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04221" y="1602377"/>
            <a:ext cx="4426356" cy="1257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6-11-30 at 5.5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4" y="1898664"/>
            <a:ext cx="8698894" cy="4826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254" y="1282361"/>
            <a:ext cx="295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to toggle compare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2184" y="1282361"/>
            <a:ext cx="193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compare tab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7255" y="1282361"/>
            <a:ext cx="156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schools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37255" y="1651693"/>
            <a:ext cx="419210" cy="98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07213" y="1651693"/>
            <a:ext cx="1479562" cy="1492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60419" y="1651693"/>
            <a:ext cx="86308" cy="160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8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1-30 at 5.4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7" y="1726059"/>
            <a:ext cx="8788375" cy="4879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529" y="11449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6527" y="1514280"/>
            <a:ext cx="578376" cy="141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0334" y="1144948"/>
            <a:ext cx="31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 by school name or state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27786" y="1514280"/>
            <a:ext cx="653472" cy="111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9633" y="11449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299172" y="1514280"/>
            <a:ext cx="986374" cy="141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2640" y="1233191"/>
            <a:ext cx="161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colors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7366" y="1602523"/>
            <a:ext cx="258923" cy="197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3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1184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School Finder</vt:lpstr>
      <vt:lpstr>Audience</vt:lpstr>
      <vt:lpstr>Walkthrough</vt:lpstr>
      <vt:lpstr>Map page</vt:lpstr>
      <vt:lpstr>Map page notes</vt:lpstr>
      <vt:lpstr>Side bar</vt:lpstr>
      <vt:lpstr>Side bar continued</vt:lpstr>
      <vt:lpstr>Compare</vt:lpstr>
      <vt:lpstr>Browse Page</vt:lpstr>
      <vt:lpstr>Browse by state</vt:lpstr>
      <vt:lpstr>Sample Workflow</vt:lpstr>
      <vt:lpstr>Sample Workflow</vt:lpstr>
      <vt:lpstr>Another sample workflow</vt:lpstr>
      <vt:lpstr>Another sample workflow</vt:lpstr>
      <vt:lpstr>Scoring formula</vt:lpstr>
      <vt:lpstr>Scoring formula continued</vt:lpstr>
      <vt:lpstr>Architecture</vt:lpstr>
      <vt:lpstr>Platform and Design</vt:lpstr>
      <vt:lpstr>Data Sources</vt:lpstr>
      <vt:lpstr>Database Schema</vt:lpstr>
      <vt:lpstr>Queries</vt:lpstr>
      <vt:lpstr>Some Queries</vt:lpstr>
      <vt:lpstr>More Queries</vt:lpstr>
      <vt:lpstr>More Queries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Xie</dc:creator>
  <cp:lastModifiedBy>Vince Xie</cp:lastModifiedBy>
  <cp:revision>92</cp:revision>
  <dcterms:created xsi:type="dcterms:W3CDTF">2016-11-29T21:08:24Z</dcterms:created>
  <dcterms:modified xsi:type="dcterms:W3CDTF">2016-11-30T23:27:23Z</dcterms:modified>
</cp:coreProperties>
</file>