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71" r:id="rId12"/>
    <p:sldId id="269" r:id="rId13"/>
    <p:sldId id="270" r:id="rId14"/>
    <p:sldId id="267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021B-AF1D-49E8-9D63-460117BEB1CD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46FC-1A2B-467B-9B3E-2DF79373B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64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021B-AF1D-49E8-9D63-460117BEB1CD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46FC-1A2B-467B-9B3E-2DF79373B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56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021B-AF1D-49E8-9D63-460117BEB1CD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46FC-1A2B-467B-9B3E-2DF79373B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92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021B-AF1D-49E8-9D63-460117BEB1CD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46FC-1A2B-467B-9B3E-2DF79373B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92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021B-AF1D-49E8-9D63-460117BEB1CD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46FC-1A2B-467B-9B3E-2DF79373B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73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021B-AF1D-49E8-9D63-460117BEB1CD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46FC-1A2B-467B-9B3E-2DF79373B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06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021B-AF1D-49E8-9D63-460117BEB1CD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46FC-1A2B-467B-9B3E-2DF79373B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74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021B-AF1D-49E8-9D63-460117BEB1CD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46FC-1A2B-467B-9B3E-2DF79373B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42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021B-AF1D-49E8-9D63-460117BEB1CD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46FC-1A2B-467B-9B3E-2DF79373B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93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021B-AF1D-49E8-9D63-460117BEB1CD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46FC-1A2B-467B-9B3E-2DF79373B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55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021B-AF1D-49E8-9D63-460117BEB1CD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46FC-1A2B-467B-9B3E-2DF79373B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5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5021B-AF1D-49E8-9D63-460117BEB1CD}" type="datetimeFigureOut">
              <a:rPr lang="zh-CN" altLang="en-US" smtClean="0"/>
              <a:t>2014/4/10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F46FC-1A2B-467B-9B3E-2DF79373B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34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5242" y="5224864"/>
            <a:ext cx="9144000" cy="45719"/>
          </a:xfrm>
        </p:spPr>
        <p:txBody>
          <a:bodyPr>
            <a:normAutofit fontScale="90000"/>
          </a:bodyPr>
          <a:lstStyle/>
          <a:p>
            <a:pPr algn="l"/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5242" y="1376195"/>
            <a:ext cx="9144000" cy="4796005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基于多尺度顶帽变换和直方图拟合的视网膜增强</a:t>
            </a:r>
            <a:endParaRPr lang="en-US" altLang="zh-CN" sz="3200" b="1" dirty="0" smtClean="0"/>
          </a:p>
          <a:p>
            <a:endParaRPr lang="en-US" altLang="zh-CN" sz="3200" b="1" dirty="0" smtClean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pPr algn="l"/>
            <a:endParaRPr lang="en-US" altLang="zh-CN" sz="3200" b="1" dirty="0" smtClean="0"/>
          </a:p>
          <a:p>
            <a:r>
              <a:rPr lang="zh-CN" altLang="en-US" sz="1800" b="1" dirty="0" smtClean="0"/>
              <a:t>中南大学生物医学工程</a:t>
            </a:r>
            <a:endParaRPr lang="en-US" altLang="zh-CN" sz="1800" b="1" dirty="0" smtClean="0"/>
          </a:p>
          <a:p>
            <a:r>
              <a:rPr lang="zh-CN" altLang="en-US" sz="1800" b="1" dirty="0"/>
              <a:t>数字</a:t>
            </a:r>
            <a:r>
              <a:rPr lang="zh-CN" altLang="en-US" sz="1800" b="1" dirty="0" smtClean="0"/>
              <a:t>图像处理课程</a:t>
            </a:r>
            <a:endParaRPr lang="en-US" altLang="zh-CN" sz="1800" b="1" dirty="0" smtClean="0"/>
          </a:p>
          <a:p>
            <a:endParaRPr lang="en-US" altLang="zh-CN" sz="1800" b="1" dirty="0"/>
          </a:p>
          <a:p>
            <a:r>
              <a:rPr lang="en-US" altLang="zh-CN" sz="1800" b="1" dirty="0" smtClean="0"/>
              <a:t>2014</a:t>
            </a:r>
            <a:r>
              <a:rPr lang="zh-CN" altLang="en-US" sz="1800" b="1" dirty="0" smtClean="0"/>
              <a:t>年</a:t>
            </a:r>
            <a:r>
              <a:rPr lang="en-US" altLang="zh-CN" sz="1800" b="1" dirty="0" smtClean="0"/>
              <a:t>4</a:t>
            </a:r>
            <a:r>
              <a:rPr lang="zh-CN" altLang="en-US" sz="1800" b="1" dirty="0" smtClean="0"/>
              <a:t>月</a:t>
            </a:r>
            <a:r>
              <a:rPr lang="en-US" altLang="zh-CN" sz="1800" b="1" dirty="0" smtClean="0"/>
              <a:t>11</a:t>
            </a:r>
            <a:r>
              <a:rPr lang="zh-CN" altLang="en-US" sz="1800" b="1" dirty="0" smtClean="0"/>
              <a:t>日</a:t>
            </a:r>
            <a:endParaRPr lang="en-US" altLang="zh-CN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69232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45720"/>
            <a:ext cx="10515600" cy="45719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522"/>
            <a:ext cx="10515600" cy="6607478"/>
          </a:xfrm>
        </p:spPr>
        <p:txBody>
          <a:bodyPr/>
          <a:lstStyle/>
          <a:p>
            <a:r>
              <a:rPr lang="zh-CN" altLang="en-US" dirty="0" smtClean="0"/>
              <a:t>高斯函数：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            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拟合情况</a:t>
            </a:r>
            <a:r>
              <a:rPr lang="zh-CN" altLang="en-US" dirty="0" smtClean="0">
                <a:sym typeface="Wingdings" panose="05000000000000000000" pitchFamily="2" charset="2"/>
              </a:rPr>
              <a:t>（</a:t>
            </a:r>
            <a:r>
              <a:rPr lang="en-US" altLang="zh-CN" dirty="0" err="1" smtClean="0">
                <a:sym typeface="Wingdings" panose="05000000000000000000" pitchFamily="2" charset="2"/>
              </a:rPr>
              <a:t>cftool</a:t>
            </a:r>
            <a:r>
              <a:rPr lang="zh-CN" altLang="en-US" dirty="0" smtClean="0">
                <a:sym typeface="Wingdings" panose="05000000000000000000" pitchFamily="2" charset="2"/>
              </a:rPr>
              <a:t>工具箱）：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参数：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a=169.8</a:t>
            </a:r>
            <a:r>
              <a:rPr lang="zh-CN" altLang="en-US" dirty="0" smtClean="0"/>
              <a:t>； </a:t>
            </a:r>
            <a:r>
              <a:rPr lang="en-US" altLang="zh-CN" dirty="0" smtClean="0"/>
              <a:t>b=52.65</a:t>
            </a:r>
            <a:r>
              <a:rPr lang="zh-CN" altLang="en-US" dirty="0" smtClean="0"/>
              <a:t>； </a:t>
            </a:r>
            <a:r>
              <a:rPr lang="en-US" altLang="zh-CN" dirty="0" smtClean="0"/>
              <a:t>c=0.00221  </a:t>
            </a:r>
            <a:r>
              <a:rPr lang="zh-CN" altLang="en-US" dirty="0" smtClean="0"/>
              <a:t>（需要取整）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11" y="2490286"/>
            <a:ext cx="9046577" cy="24285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387" y="608526"/>
            <a:ext cx="2016866" cy="72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0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3σ</a:t>
            </a:r>
            <a:r>
              <a:rPr lang="zh-CN" altLang="en-US" dirty="0" smtClean="0"/>
              <a:t>原则：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线性拉伸：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311" y="4298523"/>
            <a:ext cx="3411689" cy="25594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268" y="4298523"/>
            <a:ext cx="3411689" cy="255947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69604" y="5393595"/>
            <a:ext cx="155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┉┉┉┉┉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39" y="5762927"/>
            <a:ext cx="2875728" cy="6131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38" y="4547257"/>
            <a:ext cx="2875729" cy="7654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807" y="1858891"/>
            <a:ext cx="5448300" cy="227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4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          </a:t>
            </a:r>
            <a:r>
              <a:rPr lang="en-US" altLang="zh-CN" sz="2000" b="1" dirty="0" smtClean="0"/>
              <a:t>Original gray image           Preliminarily </a:t>
            </a:r>
            <a:r>
              <a:rPr lang="en-US" altLang="zh-CN" sz="2000" b="1" dirty="0"/>
              <a:t>enhanced </a:t>
            </a:r>
            <a:r>
              <a:rPr lang="en-US" altLang="zh-CN" sz="2000" b="1" dirty="0" smtClean="0"/>
              <a:t>image          Gaussian fitting image                     </a:t>
            </a:r>
            <a:endParaRPr lang="zh-CN" altLang="en-US" sz="20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24" y="1690688"/>
            <a:ext cx="2697461" cy="209395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77" y="1708547"/>
            <a:ext cx="2602488" cy="20939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057" y="1690687"/>
            <a:ext cx="2531282" cy="20939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24" y="3993150"/>
            <a:ext cx="2602488" cy="22341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886" y="4057727"/>
            <a:ext cx="3543623" cy="265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 smtClean="0"/>
              <a:t>Weakness analysis</a:t>
            </a:r>
            <a:endParaRPr lang="zh-CN" altLang="en-US" b="1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*对初步增强的图像的截取不优，存在医疗风险；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*根据不同的直方图可以不同的拟合函数方法；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01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1358" y="457617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000" b="1" dirty="0" smtClean="0"/>
              <a:t>Fig(3). Gaussian fitting image                                 Fig(4).Gaussian fitting image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                   [30,220]                                                                   [5,250]</a:t>
            </a:r>
            <a:endParaRPr lang="zh-CN" altLang="en-US" sz="20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47" y="191766"/>
            <a:ext cx="6363386" cy="477386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796" y="147925"/>
            <a:ext cx="6589800" cy="486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1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               成员： 王正果        文勋喆        苏猛       龚书涛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</a:t>
            </a:r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                               (</a:t>
            </a:r>
            <a:r>
              <a:rPr lang="zh-CN" altLang="en-US" b="1" dirty="0" smtClean="0"/>
              <a:t>以姓氏笔画排序</a:t>
            </a:r>
            <a:r>
              <a:rPr lang="en-US" altLang="zh-CN" b="1" dirty="0" smtClean="0"/>
              <a:t>)</a:t>
            </a:r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   </a:t>
            </a:r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</a:t>
            </a:r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                                            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0724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 smtClean="0"/>
              <a:t>Abstract</a:t>
            </a:r>
            <a:endParaRPr lang="zh-CN" altLang="en-US" b="1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原视网膜图像的明暗特征通过多层顶帽变换抽取出来；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视网膜增强：增加亮图像特征，减弱暗图像特征；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图像增强：高斯函数拟合，线性直方图延伸。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23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 smtClean="0"/>
              <a:t>Multi-scale top-hat transformation</a:t>
            </a:r>
            <a:endParaRPr lang="zh-CN" altLang="en-US" b="1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232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基本顶帽变换：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                                                “</a:t>
            </a:r>
            <a:r>
              <a:rPr lang="zh-CN" altLang="en-US" dirty="0" smtClean="0"/>
              <a:t>白顶帽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变换，即取亮域。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                                        “</a:t>
            </a:r>
            <a:r>
              <a:rPr lang="zh-CN" altLang="en-US" dirty="0" smtClean="0"/>
              <a:t>黑顶帽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变换，即取暗域。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886" y="2719137"/>
            <a:ext cx="4102770" cy="7700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886" y="3768266"/>
            <a:ext cx="4006519" cy="70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2707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0811"/>
            <a:ext cx="10515600" cy="5106152"/>
          </a:xfrm>
        </p:spPr>
        <p:txBody>
          <a:bodyPr/>
          <a:lstStyle/>
          <a:p>
            <a:r>
              <a:rPr lang="zh-CN" altLang="en-US" dirty="0" smtClean="0"/>
              <a:t>多层顶帽变换的目的是用来增强小型血管（图像细节）的对比度。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zh-CN" altLang="en-US" dirty="0" smtClean="0"/>
              <a:t>为一组结构元素序列。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124" y="2065213"/>
            <a:ext cx="3120636" cy="552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124" y="2990517"/>
            <a:ext cx="3120636" cy="5334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124" y="4106550"/>
            <a:ext cx="684485" cy="82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5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2707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7063"/>
            <a:ext cx="10515600" cy="5009900"/>
          </a:xfrm>
        </p:spPr>
        <p:txBody>
          <a:bodyPr/>
          <a:lstStyle/>
          <a:p>
            <a:r>
              <a:rPr lang="zh-CN" altLang="en-US" dirty="0" smtClean="0"/>
              <a:t>最优亮域：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最优暗域：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00" y="1925053"/>
            <a:ext cx="4988426" cy="8061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00" y="4032960"/>
            <a:ext cx="4988426" cy="84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1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V="1">
            <a:off x="838200" y="258634"/>
            <a:ext cx="10515600" cy="106492"/>
          </a:xfrm>
        </p:spPr>
        <p:txBody>
          <a:bodyPr>
            <a:no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89548"/>
            <a:ext cx="10515600" cy="583531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多层图像细节：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</a:t>
            </a:r>
          </a:p>
          <a:p>
            <a:endParaRPr lang="en-US" altLang="zh-CN" dirty="0"/>
          </a:p>
          <a:p>
            <a:r>
              <a:rPr lang="zh-CN" altLang="en-US" dirty="0"/>
              <a:t>最</a:t>
            </a:r>
            <a:r>
              <a:rPr lang="zh-CN" altLang="en-US" dirty="0" smtClean="0"/>
              <a:t>优亮图细节：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最优暗图细节：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                                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84" y="1268830"/>
            <a:ext cx="2687387" cy="456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352" y="1299262"/>
            <a:ext cx="3096798" cy="456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35" y="3175042"/>
            <a:ext cx="4994775" cy="7713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36" y="4926828"/>
            <a:ext cx="4994774" cy="75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7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170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18147"/>
            <a:ext cx="10515600" cy="5358816"/>
          </a:xfrm>
        </p:spPr>
        <p:txBody>
          <a:bodyPr/>
          <a:lstStyle/>
          <a:p>
            <a:r>
              <a:rPr lang="zh-CN" altLang="en-US" dirty="0"/>
              <a:t>最</a:t>
            </a:r>
            <a:r>
              <a:rPr lang="zh-CN" altLang="en-US" dirty="0" smtClean="0"/>
              <a:t>优亮暗图特征：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*视网膜图像多尺度顶帽增强</a:t>
            </a:r>
            <a:r>
              <a:rPr lang="zh-CN" altLang="en-US" dirty="0" smtClean="0">
                <a:sym typeface="Wingdings" panose="05000000000000000000" pitchFamily="2" charset="2"/>
              </a:rPr>
              <a:t>：（</a:t>
            </a:r>
            <a:r>
              <a:rPr lang="zh-CN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细节加亮除暗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911" y="1633024"/>
            <a:ext cx="1920709" cy="11228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911" y="4488447"/>
            <a:ext cx="4038269" cy="126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7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70332" y="4552626"/>
            <a:ext cx="8189109" cy="1325563"/>
          </a:xfrm>
        </p:spPr>
        <p:txBody>
          <a:bodyPr>
            <a:normAutofit/>
          </a:bodyPr>
          <a:lstStyle/>
          <a:p>
            <a:r>
              <a:rPr lang="en-US" altLang="zh-CN" sz="2000" b="1" dirty="0" smtClean="0"/>
              <a:t>Fig(1). Original image                                       Fig(2). Preliminarily enhanced image</a:t>
            </a:r>
            <a:endParaRPr lang="zh-CN" altLang="en-US" sz="20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74" y="242610"/>
            <a:ext cx="6342969" cy="475854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670" y="242610"/>
            <a:ext cx="6472404" cy="475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9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 smtClean="0"/>
              <a:t>Gaussian curve fitting</a:t>
            </a:r>
            <a:endParaRPr lang="zh-CN" altLang="en-US" b="1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基于高斯曲线拟合的直方图延伸。（增强整图的分辨率）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初步增强的视网膜图的直方图中像素</a:t>
            </a:r>
            <a:r>
              <a:rPr lang="zh-CN" altLang="en-US" dirty="0" smtClean="0">
                <a:solidFill>
                  <a:srgbClr val="FF0000"/>
                </a:solidFill>
              </a:rPr>
              <a:t>经截取调整后，</a:t>
            </a:r>
            <a:r>
              <a:rPr lang="zh-CN" altLang="en-US" dirty="0" smtClean="0"/>
              <a:t>分布基本满足正态分布，由此可以利用高斯函数来拟合，结合</a:t>
            </a:r>
            <a:r>
              <a:rPr lang="en-US" altLang="zh-CN" dirty="0" smtClean="0"/>
              <a:t>3σ</a:t>
            </a:r>
            <a:r>
              <a:rPr lang="zh-CN" altLang="en-US" dirty="0" smtClean="0"/>
              <a:t>原则作图像的增强。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10" y="3621895"/>
            <a:ext cx="4476558" cy="335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2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342</Words>
  <Application>Microsoft Office PowerPoint</Application>
  <PresentationFormat>宽屏</PresentationFormat>
  <Paragraphs>90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Abstract</vt:lpstr>
      <vt:lpstr>Multi-scale top-hat transformation</vt:lpstr>
      <vt:lpstr>PowerPoint 演示文稿</vt:lpstr>
      <vt:lpstr>PowerPoint 演示文稿</vt:lpstr>
      <vt:lpstr>PowerPoint 演示文稿</vt:lpstr>
      <vt:lpstr>PowerPoint 演示文稿</vt:lpstr>
      <vt:lpstr>Fig(1). Original image                                       Fig(2). Preliminarily enhanced image</vt:lpstr>
      <vt:lpstr>Gaussian curve fitting</vt:lpstr>
      <vt:lpstr>PowerPoint 演示文稿</vt:lpstr>
      <vt:lpstr>PowerPoint 演示文稿</vt:lpstr>
      <vt:lpstr>          Original gray image           Preliminarily enhanced image          Gaussian fitting image                     </vt:lpstr>
      <vt:lpstr>Weakness analysis</vt:lpstr>
      <vt:lpstr>Fig(3). Gaussian fitting image                                 Fig(4).Gaussian fitting image                    [30,220]                                                                   [5,250]</vt:lpstr>
      <vt:lpstr>PowerPoint 演示文稿</vt:lpstr>
    </vt:vector>
  </TitlesOfParts>
  <Company>Users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24</cp:revision>
  <dcterms:created xsi:type="dcterms:W3CDTF">2014-04-10T02:17:53Z</dcterms:created>
  <dcterms:modified xsi:type="dcterms:W3CDTF">2014-04-10T15:31:43Z</dcterms:modified>
</cp:coreProperties>
</file>