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8229600" cx="14630400"/>
  <p:notesSz cx="8229600" cy="14630400"/>
  <p:embeddedFontLst>
    <p:embeddedFont>
      <p:font typeface="Arimo"/>
      <p:regular r:id="rId32"/>
      <p:bold r:id="rId33"/>
      <p:italic r:id="rId34"/>
      <p:boldItalic r:id="rId35"/>
    </p:embeddedFont>
    <p:embeddedFont>
      <p:font typeface="Syne"/>
      <p:regular r:id="rId36"/>
      <p:bold r:id="rId37"/>
    </p:embeddedFont>
    <p:embeddedFont>
      <p:font typeface="Spectral"/>
      <p:regular r:id="rId38"/>
      <p:bold r:id="rId39"/>
      <p:italic r:id="rId40"/>
      <p:boldItalic r:id="rId41"/>
    </p:embeddedFont>
    <p:embeddedFont>
      <p:font typeface="Syne Medium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01533C-B83D-45F1-97F9-F71C9BE9A5C5}">
  <a:tblStyle styleId="{7301533C-B83D-45F1-97F9-F71C9BE9A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ectral-italic.fntdata"/><Relationship Id="rId20" Type="http://schemas.openxmlformats.org/officeDocument/2006/relationships/slide" Target="slides/slide15.xml"/><Relationship Id="rId42" Type="http://schemas.openxmlformats.org/officeDocument/2006/relationships/font" Target="fonts/SyneMedium-regular.fntdata"/><Relationship Id="rId41" Type="http://schemas.openxmlformats.org/officeDocument/2006/relationships/font" Target="fonts/Spectral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Syne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mo-bold.fntdata"/><Relationship Id="rId10" Type="http://schemas.openxmlformats.org/officeDocument/2006/relationships/slide" Target="slides/slide5.xml"/><Relationship Id="rId32" Type="http://schemas.openxmlformats.org/officeDocument/2006/relationships/font" Target="fonts/Arimo-regular.fntdata"/><Relationship Id="rId13" Type="http://schemas.openxmlformats.org/officeDocument/2006/relationships/slide" Target="slides/slide8.xml"/><Relationship Id="rId35" Type="http://schemas.openxmlformats.org/officeDocument/2006/relationships/font" Target="fonts/Arimo-boldItalic.fntdata"/><Relationship Id="rId12" Type="http://schemas.openxmlformats.org/officeDocument/2006/relationships/slide" Target="slides/slide7.xml"/><Relationship Id="rId34" Type="http://schemas.openxmlformats.org/officeDocument/2006/relationships/font" Target="fonts/Arimo-italic.fntdata"/><Relationship Id="rId15" Type="http://schemas.openxmlformats.org/officeDocument/2006/relationships/slide" Target="slides/slide10.xml"/><Relationship Id="rId37" Type="http://schemas.openxmlformats.org/officeDocument/2006/relationships/font" Target="fonts/Syne-bold.fntdata"/><Relationship Id="rId14" Type="http://schemas.openxmlformats.org/officeDocument/2006/relationships/slide" Target="slides/slide9.xml"/><Relationship Id="rId36" Type="http://schemas.openxmlformats.org/officeDocument/2006/relationships/font" Target="fonts/Syne-regular.fntdata"/><Relationship Id="rId17" Type="http://schemas.openxmlformats.org/officeDocument/2006/relationships/slide" Target="slides/slide12.xml"/><Relationship Id="rId39" Type="http://schemas.openxmlformats.org/officeDocument/2006/relationships/font" Target="fonts/Spectral-bold.fntdata"/><Relationship Id="rId16" Type="http://schemas.openxmlformats.org/officeDocument/2006/relationships/slide" Target="slides/slide11.xml"/><Relationship Id="rId38" Type="http://schemas.openxmlformats.org/officeDocument/2006/relationships/font" Target="fonts/Spectral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1f9604f2d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1f9604f2d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51f9604f2d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1f9604f2d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51f9604f2d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1f9604f2d_1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2a876b474_8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2a876b474_8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These explorations helped us confirm the impact factors and performance patterns across different dimensions.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352a876b474_8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2a876b474_8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2a876b474_8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Through this systematic analytical process, we were able to clearly identify the factors driving or hindering email engagement performance.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Next, My teammates will present some of our key findings.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52a876b474_8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db352d97f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db352d97f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4db352d97f_0_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db352d97f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4db352d97f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4db352d97f_0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3af1036fd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53af1036fd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3af1036fd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3af1036fd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53af1036fd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53af1036fd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3af1036fd_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353af1036fd_1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53af1036fd_1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d964a9b2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d964a9b2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4d964a9b2b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db352d97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4db352d97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4db352d97f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db352d97f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db352d97f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4db352d97f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30187513f_2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30187513f_2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530187513f_2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d964a9b2b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4d964a9b2b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4d964a9b2b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eeb8d3bda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34eeb8d3bda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34eeb8d3bda_9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db352d97f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db352d97f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4db352d97f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4eeb8d3bda_1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4eeb8d3bda_1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4eeb8d3bda_1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/>
              <a:t>Email marketing plays a key role in boosting </a:t>
            </a:r>
            <a:r>
              <a:rPr b="1" lang="en-US" sz="1450"/>
              <a:t>brand awareness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/>
              <a:t>and improving </a:t>
            </a:r>
            <a:r>
              <a:rPr b="1" lang="en-US" sz="1450"/>
              <a:t>customer retention </a:t>
            </a:r>
            <a:r>
              <a:rPr lang="en-US" sz="1450"/>
              <a:t>through</a:t>
            </a:r>
            <a:r>
              <a:rPr b="1" lang="en-US" sz="14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450"/>
              <a:t>targeted messages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/>
              <a:t>and </a:t>
            </a:r>
            <a:r>
              <a:rPr b="1" lang="en-US" sz="1450"/>
              <a:t>direct engagement</a:t>
            </a:r>
            <a:r>
              <a:rPr lang="en-US" sz="1450"/>
              <a:t>. It is not only </a:t>
            </a:r>
            <a:r>
              <a:rPr b="1" lang="en-US" sz="1450"/>
              <a:t>cost-effective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/>
              <a:t>but also ensures </a:t>
            </a:r>
            <a:r>
              <a:rPr b="1" lang="en-US" sz="1450"/>
              <a:t>direct outreach</a:t>
            </a:r>
            <a:r>
              <a:rPr lang="en-US" sz="14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50"/>
              <a:t>to the audience.</a:t>
            </a:r>
            <a:endParaRPr sz="14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b352d97f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db352d97f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4db352d97f_0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/>
              <a:t>Looking at the current strategies, AWG started with </a:t>
            </a:r>
            <a:r>
              <a:rPr b="1" lang="en-US" sz="1350"/>
              <a:t>a biweekly email schedule in 2023.</a:t>
            </a:r>
            <a:endParaRPr b="1"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/>
              <a:t>In 2024, this shifted to </a:t>
            </a:r>
            <a:r>
              <a:rPr b="1" lang="en-US" sz="1350"/>
              <a:t>a weekly frequency to increase engagement.</a:t>
            </a:r>
            <a:endParaRPr b="1" sz="13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50"/>
              <a:t>Now, </a:t>
            </a:r>
            <a:r>
              <a:rPr b="1" lang="en-US" sz="1350"/>
              <a:t>moving forward,</a:t>
            </a:r>
            <a:r>
              <a:rPr lang="en-US" sz="135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350"/>
              <a:t>AWG is exploring what cadence delivers the best results and maximizes audience response.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db352d97f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4db352d97f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db352d97f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07e2f47e4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507e2f47e4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07e2f47e4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824825" y="2872000"/>
            <a:ext cx="79200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>
                <a:solidFill>
                  <a:srgbClr val="FFFF00"/>
                </a:solidFill>
                <a:latin typeface="Syne"/>
                <a:ea typeface="Syne"/>
                <a:cs typeface="Syne"/>
                <a:sym typeface="Syne"/>
              </a:rPr>
              <a:t>AWG EMAIL ANALYTICS:</a:t>
            </a:r>
            <a:endParaRPr sz="5400">
              <a:solidFill>
                <a:srgbClr val="FFFF00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Effectiveness When Changing Cadence</a:t>
            </a:r>
            <a:endParaRPr sz="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r>
              <a:rPr lang="en-US" sz="2500">
                <a:solidFill>
                  <a:srgbClr val="FFFF00"/>
                </a:solidFill>
                <a:latin typeface="Syne"/>
                <a:ea typeface="Syne"/>
                <a:cs typeface="Syne"/>
                <a:sym typeface="Syne"/>
              </a:rPr>
              <a:t>Email Effectiveness While Changing Cadence</a:t>
            </a:r>
            <a:endParaRPr sz="2500">
              <a:solidFill>
                <a:srgbClr val="FFFF00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1" sz="54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7125" y="1828350"/>
            <a:ext cx="4096451" cy="409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346950" y="5012275"/>
            <a:ext cx="6739800" cy="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D9D9D9"/>
                </a:solidFill>
                <a:latin typeface="Spectral"/>
                <a:ea typeface="Spectral"/>
                <a:cs typeface="Spectral"/>
                <a:sym typeface="Spectral"/>
              </a:rPr>
              <a:t>Team Members: Fan Yang, Gege Yao, Medha Bhat, Zhu Tao, Jiaxuan Yan, Sicong Li, Chenyang Zhao</a:t>
            </a:r>
            <a:endParaRPr sz="2500">
              <a:solidFill>
                <a:srgbClr val="D9D9D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2460063" y="3779675"/>
            <a:ext cx="115674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Syne"/>
              <a:buChar char="●"/>
            </a:pPr>
            <a:r>
              <a:rPr lang="en-US" sz="2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Merged email datasets from 2023 and 2024 (by domain </a:t>
            </a:r>
            <a:r>
              <a:rPr lang="en-US" sz="2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and </a:t>
            </a:r>
            <a:r>
              <a:rPr lang="en-US" sz="2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links)</a:t>
            </a:r>
            <a:endParaRPr sz="2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Syne"/>
              <a:buChar char="●"/>
            </a:pPr>
            <a:r>
              <a:rPr lang="en-US" sz="2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Rem</a:t>
            </a:r>
            <a:r>
              <a:rPr lang="en-US" sz="2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oved incorrect entries to ensure consistency and reliability</a:t>
            </a:r>
            <a:r>
              <a:rPr lang="en-US" sz="2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.</a:t>
            </a:r>
            <a:endParaRPr sz="26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824675" y="553075"/>
            <a:ext cx="8159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Methodology Followed</a:t>
            </a:r>
            <a:endParaRPr b="0" i="0" sz="4400" u="none" cap="none" strike="noStrike"/>
          </a:p>
        </p:txBody>
      </p:sp>
      <p:sp>
        <p:nvSpPr>
          <p:cNvPr id="197" name="Google Shape;197;p22"/>
          <p:cNvSpPr/>
          <p:nvPr/>
        </p:nvSpPr>
        <p:spPr>
          <a:xfrm>
            <a:off x="2460062" y="2709500"/>
            <a:ext cx="8159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 Data Cleaning &amp; Integration</a:t>
            </a:r>
            <a:endParaRPr b="1" sz="33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8" name="Google Shape;198;p22"/>
          <p:cNvSpPr/>
          <p:nvPr/>
        </p:nvSpPr>
        <p:spPr>
          <a:xfrm rot="5400000">
            <a:off x="503938" y="2377100"/>
            <a:ext cx="1566900" cy="136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2B29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031788" y="2709500"/>
            <a:ext cx="511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1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/>
          <p:nvPr/>
        </p:nvSpPr>
        <p:spPr>
          <a:xfrm>
            <a:off x="2473700" y="1912050"/>
            <a:ext cx="8159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33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KPI System Development</a:t>
            </a:r>
            <a:r>
              <a:rPr b="1" lang="en-US" sz="33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 </a:t>
            </a:r>
            <a:endParaRPr b="1" sz="33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2449500" y="2982225"/>
            <a:ext cx="97314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Focused on key email engagement indicators:</a:t>
            </a:r>
            <a:endParaRPr b="1" sz="2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Total Views (%)</a:t>
            </a:r>
            <a:endParaRPr sz="2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Unique Views (%)</a:t>
            </a:r>
            <a:endParaRPr sz="2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Total Clicks (%)</a:t>
            </a:r>
            <a:endParaRPr sz="2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Unique Clicks (%)</a:t>
            </a:r>
            <a:endParaRPr sz="2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Click-to-View Ratio (Clicks-to-Views %)</a:t>
            </a:r>
            <a:b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</a:br>
            <a:endParaRPr sz="2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Additional supporting metrics:</a:t>
            </a:r>
            <a:endParaRPr b="1" sz="2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Bounce Rate</a:t>
            </a:r>
            <a:endParaRPr sz="2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Syne"/>
              <a:buChar char="●"/>
            </a:pPr>
            <a:r>
              <a:rPr lang="en-US" sz="22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Unsubscribe Rate</a:t>
            </a:r>
            <a:endParaRPr sz="22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824675" y="553075"/>
            <a:ext cx="8159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Methodology Followed</a:t>
            </a:r>
            <a:endParaRPr b="0" i="0" sz="4400" u="none" cap="none" strike="noStrike"/>
          </a:p>
        </p:txBody>
      </p:sp>
      <p:sp>
        <p:nvSpPr>
          <p:cNvPr id="208" name="Google Shape;208;p23"/>
          <p:cNvSpPr/>
          <p:nvPr/>
        </p:nvSpPr>
        <p:spPr>
          <a:xfrm rot="5400000">
            <a:off x="517575" y="1579650"/>
            <a:ext cx="1566900" cy="136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2B29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1045425" y="1912050"/>
            <a:ext cx="511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2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"/>
          <p:cNvSpPr txBox="1"/>
          <p:nvPr/>
        </p:nvSpPr>
        <p:spPr>
          <a:xfrm>
            <a:off x="2473700" y="2982225"/>
            <a:ext cx="11270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Year-over-Year Comparison</a:t>
            </a:r>
            <a:r>
              <a:rPr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: </a:t>
            </a:r>
            <a:endParaRPr sz="2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yne"/>
              <a:buChar char="○"/>
            </a:pPr>
            <a:r>
              <a:rPr lang="en-US" sz="21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Analyzed overall performance changes between 2023 and 2024 to identify trends.</a:t>
            </a:r>
            <a:endParaRPr sz="21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Time Slot Analysis</a:t>
            </a:r>
            <a:r>
              <a:rPr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: </a:t>
            </a:r>
            <a:endParaRPr sz="2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yne"/>
              <a:buChar char="○"/>
            </a:pPr>
            <a:r>
              <a:rPr lang="en-US" sz="21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Examined engagement rate differences across various sending times (e.g., 9–10 a.m.) and different months.</a:t>
            </a:r>
            <a:endParaRPr sz="21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Domain Analysis</a:t>
            </a:r>
            <a:r>
              <a:rPr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: </a:t>
            </a:r>
            <a:endParaRPr sz="2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yne"/>
              <a:buChar char="○"/>
            </a:pPr>
            <a:r>
              <a:rPr lang="en-US" sz="21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Identified domains with strong performance and those with significant attrition.</a:t>
            </a:r>
            <a:endParaRPr sz="21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</a:pPr>
            <a:r>
              <a:rPr b="1"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Link Analysis</a:t>
            </a:r>
            <a:r>
              <a:rPr lang="en-US" sz="2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: </a:t>
            </a:r>
            <a:endParaRPr sz="2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Syne"/>
              <a:buChar char="○"/>
            </a:pPr>
            <a:r>
              <a:rPr lang="en-US" sz="21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Filtered out top-performing and underperforming links based on click metrics.</a:t>
            </a:r>
            <a:endParaRPr sz="21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824675" y="553075"/>
            <a:ext cx="8159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Methodology Followed</a:t>
            </a:r>
            <a:endParaRPr b="0" i="0" sz="4400" u="none" cap="none" strike="noStrike"/>
          </a:p>
        </p:txBody>
      </p:sp>
      <p:sp>
        <p:nvSpPr>
          <p:cNvPr id="217" name="Google Shape;217;p24"/>
          <p:cNvSpPr/>
          <p:nvPr/>
        </p:nvSpPr>
        <p:spPr>
          <a:xfrm>
            <a:off x="2473700" y="1912050"/>
            <a:ext cx="12034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Multidimensional Exploratory Data Analysis (EDA)</a:t>
            </a:r>
            <a:endParaRPr b="1" sz="33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18" name="Google Shape;218;p24"/>
          <p:cNvSpPr/>
          <p:nvPr/>
        </p:nvSpPr>
        <p:spPr>
          <a:xfrm rot="5400000">
            <a:off x="517575" y="1579650"/>
            <a:ext cx="1566900" cy="136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2B29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045425" y="1912050"/>
            <a:ext cx="511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3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/>
          <p:nvPr/>
        </p:nvSpPr>
        <p:spPr>
          <a:xfrm>
            <a:off x="2525875" y="3931350"/>
            <a:ext cx="9165000" cy="13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Based on findings across multiple dimensions, we propose a combination of strategies including optimized sending frequency, audience segmentation, and timing enhancements.</a:t>
            </a:r>
            <a:endParaRPr sz="23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824675" y="553075"/>
            <a:ext cx="8159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Methodology Followed</a:t>
            </a:r>
            <a:endParaRPr b="0" i="0" sz="4400" u="none" cap="none" strike="noStrike"/>
          </a:p>
        </p:txBody>
      </p:sp>
      <p:sp>
        <p:nvSpPr>
          <p:cNvPr id="227" name="Google Shape;227;p25"/>
          <p:cNvSpPr/>
          <p:nvPr/>
        </p:nvSpPr>
        <p:spPr>
          <a:xfrm>
            <a:off x="2525875" y="2711400"/>
            <a:ext cx="11160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Insight Extraction and Strategy Formulation</a:t>
            </a:r>
            <a:endParaRPr b="1" sz="33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1" sz="33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28" name="Google Shape;228;p25"/>
          <p:cNvSpPr/>
          <p:nvPr/>
        </p:nvSpPr>
        <p:spPr>
          <a:xfrm rot="5400000">
            <a:off x="569750" y="2379000"/>
            <a:ext cx="1566900" cy="1368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2B295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/>
        </p:nvSpPr>
        <p:spPr>
          <a:xfrm>
            <a:off x="1097600" y="2711400"/>
            <a:ext cx="5112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</a:rPr>
              <a:t>4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4456050" y="3000775"/>
            <a:ext cx="5718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RESULTS OF INTEREST</a:t>
            </a:r>
            <a:endParaRPr b="1" sz="4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801000" y="700475"/>
            <a:ext cx="10970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Results : </a:t>
            </a:r>
            <a:endParaRPr b="1" sz="44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0" i="0" sz="4400" u="none" cap="none" strike="noStrike"/>
          </a:p>
        </p:txBody>
      </p:sp>
      <p:sp>
        <p:nvSpPr>
          <p:cNvPr id="242" name="Google Shape;242;p27"/>
          <p:cNvSpPr txBox="1"/>
          <p:nvPr/>
        </p:nvSpPr>
        <p:spPr>
          <a:xfrm>
            <a:off x="2160788" y="6541175"/>
            <a:ext cx="1008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In 2024, both Unique Clicks % and Total Clicks % declined, along with a drop in Clicks-to-Views %, suggesting the email content was less engaging than in 2023.</a:t>
            </a:r>
            <a:endParaRPr sz="20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243" name="Google Shape;2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425" y="1556975"/>
            <a:ext cx="8972043" cy="48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801000" y="700475"/>
            <a:ext cx="8159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Results : Conversion Rate </a:t>
            </a:r>
            <a:endParaRPr b="1" sz="44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0" i="0" sz="4400" u="none" cap="none" strike="noStrike"/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1545175"/>
            <a:ext cx="60198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2780225" y="6302850"/>
            <a:ext cx="930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Syne Medium"/>
                <a:ea typeface="Syne Medium"/>
                <a:cs typeface="Syne Medium"/>
                <a:sym typeface="Syne Medium"/>
              </a:rPr>
              <a:t>Conversion rates (</a:t>
            </a:r>
            <a:r>
              <a:rPr lang="en-US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(Unique Clicks) / (Sent) *100) </a:t>
            </a:r>
            <a:r>
              <a:rPr lang="en-US" sz="1800">
                <a:solidFill>
                  <a:schemeClr val="lt1"/>
                </a:solidFill>
                <a:latin typeface="Syne Medium"/>
                <a:ea typeface="Syne Medium"/>
                <a:cs typeface="Syne Medium"/>
                <a:sym typeface="Syne Medium"/>
              </a:rPr>
              <a:t>declined across all major domains in 2024, suggesting reduced campaign effectiveness or less motivated audiences.</a:t>
            </a:r>
            <a:endParaRPr sz="1800">
              <a:solidFill>
                <a:schemeClr val="lt1"/>
              </a:solidFill>
              <a:latin typeface="Syne Medium"/>
              <a:ea typeface="Syne Medium"/>
              <a:cs typeface="Syne Medium"/>
              <a:sym typeface="Syne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/>
          <p:nvPr/>
        </p:nvSpPr>
        <p:spPr>
          <a:xfrm>
            <a:off x="801000" y="700475"/>
            <a:ext cx="99528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Results of Email View Rates</a:t>
            </a:r>
            <a:endParaRPr b="1" sz="44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0" i="0" sz="4400" u="none" cap="none" strike="noStrike"/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50" y="1757000"/>
            <a:ext cx="5295000" cy="409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9"/>
          <p:cNvPicPr preferRelativeResize="0"/>
          <p:nvPr/>
        </p:nvPicPr>
        <p:blipFill rotWithShape="1">
          <a:blip r:embed="rId4">
            <a:alphaModFix/>
          </a:blip>
          <a:srcRect b="0" l="2622" r="1325" t="4242"/>
          <a:stretch/>
        </p:blipFill>
        <p:spPr>
          <a:xfrm>
            <a:off x="7107925" y="1757000"/>
            <a:ext cx="5712807" cy="40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/>
        </p:nvSpPr>
        <p:spPr>
          <a:xfrm>
            <a:off x="3052800" y="6127925"/>
            <a:ext cx="8524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Syne Medium"/>
                <a:ea typeface="Syne Medium"/>
                <a:cs typeface="Syne Medium"/>
                <a:sym typeface="Syne Medium"/>
              </a:rPr>
              <a:t>Email engagement declined in 2024, with a clear drop in both total and unique view rates compared to 2023, suggesting reduced audience interest or effectiveness of campaigns.</a:t>
            </a:r>
            <a:endParaRPr sz="2000">
              <a:solidFill>
                <a:schemeClr val="lt1"/>
              </a:solidFill>
              <a:latin typeface="Syne Medium"/>
              <a:ea typeface="Syne Medium"/>
              <a:cs typeface="Syne Medium"/>
              <a:sym typeface="Syne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/>
          <p:nvPr/>
        </p:nvSpPr>
        <p:spPr>
          <a:xfrm>
            <a:off x="801000" y="700475"/>
            <a:ext cx="111738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Results: Total Clicks / Total Views</a:t>
            </a:r>
            <a:endParaRPr b="1" sz="44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t/>
            </a:r>
            <a:endParaRPr b="0" i="0" sz="4400" u="none" cap="none" strike="noStrike"/>
          </a:p>
        </p:txBody>
      </p:sp>
      <p:sp>
        <p:nvSpPr>
          <p:cNvPr id="267" name="Google Shape;267;p30"/>
          <p:cNvSpPr txBox="1"/>
          <p:nvPr/>
        </p:nvSpPr>
        <p:spPr>
          <a:xfrm>
            <a:off x="2549325" y="6399500"/>
            <a:ext cx="9425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68" name="Google Shape;2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7088" y="1462500"/>
            <a:ext cx="7869871" cy="46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0"/>
          <p:cNvSpPr txBox="1"/>
          <p:nvPr/>
        </p:nvSpPr>
        <p:spPr>
          <a:xfrm>
            <a:off x="3327050" y="6399500"/>
            <a:ext cx="786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Engagement improved for some domains, especially </a:t>
            </a:r>
            <a:r>
              <a:rPr b="1" lang="en-US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gywfoodsinc.net</a:t>
            </a:r>
            <a:r>
              <a:rPr lang="en-US" sz="20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, while others saw declines, suggesting varied content effectiveness across domains.</a:t>
            </a:r>
            <a:endParaRPr sz="20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/>
          <p:nvPr/>
        </p:nvSpPr>
        <p:spPr>
          <a:xfrm>
            <a:off x="966500" y="994900"/>
            <a:ext cx="109464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Results: Domain Performance</a:t>
            </a:r>
            <a:endParaRPr b="0" i="0" sz="4400" u="none" cap="none" strike="noStrike"/>
          </a:p>
        </p:txBody>
      </p:sp>
      <p:sp>
        <p:nvSpPr>
          <p:cNvPr id="276" name="Google Shape;276;p31"/>
          <p:cNvSpPr/>
          <p:nvPr/>
        </p:nvSpPr>
        <p:spPr>
          <a:xfrm>
            <a:off x="1095300" y="3705454"/>
            <a:ext cx="2250300" cy="3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i="0" sz="1800" u="none" cap="none" strike="noStrike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1095450" y="3863624"/>
            <a:ext cx="2250000" cy="2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Font typeface="Syne"/>
              <a:buChar char="●"/>
            </a:pP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2023: Peak total clicks, </a:t>
            </a: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better</a:t>
            </a: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 performance</a:t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t/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Font typeface="Syne"/>
              <a:buChar char="●"/>
            </a:pP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2024: </a:t>
            </a: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Mixed results, weaker performance</a:t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t/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t/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3884750" y="3780375"/>
            <a:ext cx="22503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Font typeface="Syne"/>
              <a:buChar char="●"/>
            </a:pP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awginc.com consistently led in both years</a:t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2900" lvl="0" marL="45720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800"/>
              <a:buFont typeface="Syne"/>
              <a:buChar char="●"/>
            </a:pP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gwfoodsinc.net, greers.com, and foodgiant.com saw improvement</a:t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50"/>
              <a:buFont typeface="Roboto"/>
              <a:buNone/>
            </a:pPr>
            <a:r>
              <a:t/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50"/>
              <a:buFont typeface="Roboto"/>
              <a:buNone/>
            </a:pPr>
            <a:r>
              <a:t/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50"/>
              <a:buFont typeface="Roboto"/>
              <a:buNone/>
            </a:pPr>
            <a:r>
              <a:t/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descr="preencoded.png" id="279" name="Google Shape;2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541" y="2903583"/>
            <a:ext cx="524708" cy="524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0" name="Google Shape;28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60706" y="2935896"/>
            <a:ext cx="524708" cy="524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1" name="Google Shape;28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4409" y="2903571"/>
            <a:ext cx="562451" cy="5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1"/>
          <p:cNvSpPr txBox="1"/>
          <p:nvPr/>
        </p:nvSpPr>
        <p:spPr>
          <a:xfrm>
            <a:off x="6965325" y="3768050"/>
            <a:ext cx="2165700" cy="34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1400"/>
              <a:buFont typeface="Syne"/>
              <a:buChar char="●"/>
            </a:pP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Notable drop in engagement for major</a:t>
            </a:r>
            <a:endParaRPr sz="180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domains like outlook.com, d</a:t>
            </a:r>
            <a:r>
              <a:rPr lang="en-US" sz="1650">
                <a:solidFill>
                  <a:srgbClr val="CFE2F3"/>
                </a:solidFill>
                <a:latin typeface="Syne"/>
                <a:ea typeface="Syne"/>
                <a:cs typeface="Syne"/>
                <a:sym typeface="Syne"/>
              </a:rPr>
              <a:t>yerfoods.com, gmail.com.</a:t>
            </a:r>
            <a:endParaRPr sz="1650">
              <a:solidFill>
                <a:srgbClr val="CFE2F3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CFD0D8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283" name="Google Shape;28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93275" y="5486350"/>
            <a:ext cx="4972725" cy="26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262724" y="1031325"/>
            <a:ext cx="28713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Agenda</a:t>
            </a:r>
            <a:endParaRPr b="0" i="0" sz="440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1485464" y="2351583"/>
            <a:ext cx="25200" cy="29703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682994" y="2874741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262719" y="2620782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345651" y="2678765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b="0" i="0" sz="265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2475625" y="2590861"/>
            <a:ext cx="3069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About AWG</a:t>
            </a:r>
            <a:endParaRPr b="0" i="0" sz="2200" u="none" cap="none" strike="noStrike"/>
          </a:p>
        </p:txBody>
      </p:sp>
      <p:sp>
        <p:nvSpPr>
          <p:cNvPr id="70" name="Google Shape;70;p14"/>
          <p:cNvSpPr/>
          <p:nvPr/>
        </p:nvSpPr>
        <p:spPr>
          <a:xfrm>
            <a:off x="1682994" y="3944635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262719" y="3690675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345651" y="3748658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b="0" i="0" sz="265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2475625" y="3660790"/>
            <a:ext cx="2329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74" name="Google Shape;74;p14"/>
          <p:cNvSpPr/>
          <p:nvPr/>
        </p:nvSpPr>
        <p:spPr>
          <a:xfrm>
            <a:off x="1682994" y="5014528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262719" y="4760567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345651" y="4818551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b="0" i="0" sz="2650" u="none" cap="none" strike="noStrike"/>
          </a:p>
        </p:txBody>
      </p:sp>
      <p:sp>
        <p:nvSpPr>
          <p:cNvPr id="77" name="Google Shape;77;p14"/>
          <p:cNvSpPr/>
          <p:nvPr/>
        </p:nvSpPr>
        <p:spPr>
          <a:xfrm>
            <a:off x="2449332" y="4853805"/>
            <a:ext cx="3799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Business Problem and Solution</a:t>
            </a:r>
            <a:endParaRPr b="0" i="0" sz="220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2449332" y="3783983"/>
            <a:ext cx="3625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Introduction</a:t>
            </a:r>
            <a:endParaRPr b="0" i="0" sz="2200" u="none" cap="none" strike="noStrike"/>
          </a:p>
        </p:txBody>
      </p:sp>
      <p:sp>
        <p:nvSpPr>
          <p:cNvPr id="79" name="Google Shape;79;p14"/>
          <p:cNvSpPr/>
          <p:nvPr/>
        </p:nvSpPr>
        <p:spPr>
          <a:xfrm>
            <a:off x="7295639" y="2529733"/>
            <a:ext cx="25200" cy="29703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493169" y="3052891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072894" y="2798932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155826" y="2856915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lang="en-US" sz="26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4</a:t>
            </a:r>
            <a:endParaRPr b="0" i="0" sz="2650" u="none" cap="none" strike="noStrike"/>
          </a:p>
        </p:txBody>
      </p:sp>
      <p:sp>
        <p:nvSpPr>
          <p:cNvPr id="83" name="Google Shape;83;p14"/>
          <p:cNvSpPr/>
          <p:nvPr/>
        </p:nvSpPr>
        <p:spPr>
          <a:xfrm>
            <a:off x="8285800" y="2769011"/>
            <a:ext cx="3069300" cy="7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Data Overview</a:t>
            </a:r>
            <a:endParaRPr b="0" i="0" sz="2200" u="none" cap="none" strike="noStrike"/>
          </a:p>
        </p:txBody>
      </p:sp>
      <p:sp>
        <p:nvSpPr>
          <p:cNvPr id="84" name="Google Shape;84;p14"/>
          <p:cNvSpPr/>
          <p:nvPr/>
        </p:nvSpPr>
        <p:spPr>
          <a:xfrm>
            <a:off x="7493169" y="4122785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7072894" y="3868825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7155826" y="3926808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lang="en-US" sz="26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5</a:t>
            </a:r>
            <a:endParaRPr b="0" i="0" sz="2650" u="none" cap="none" strike="noStrike"/>
          </a:p>
        </p:txBody>
      </p:sp>
      <p:sp>
        <p:nvSpPr>
          <p:cNvPr id="87" name="Google Shape;87;p14"/>
          <p:cNvSpPr/>
          <p:nvPr/>
        </p:nvSpPr>
        <p:spPr>
          <a:xfrm>
            <a:off x="8285800" y="3838940"/>
            <a:ext cx="2329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88" name="Google Shape;88;p14"/>
          <p:cNvSpPr/>
          <p:nvPr/>
        </p:nvSpPr>
        <p:spPr>
          <a:xfrm>
            <a:off x="7493169" y="5192678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7072894" y="4938717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7155826" y="4996701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lang="en-US" sz="26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6</a:t>
            </a:r>
            <a:endParaRPr b="0" i="0" sz="265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8259507" y="5031955"/>
            <a:ext cx="3799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Recommendations</a:t>
            </a:r>
            <a:endParaRPr b="0" i="0" sz="2200" u="none" cap="none" strike="noStrike"/>
          </a:p>
        </p:txBody>
      </p:sp>
      <p:sp>
        <p:nvSpPr>
          <p:cNvPr id="92" name="Google Shape;92;p14"/>
          <p:cNvSpPr/>
          <p:nvPr/>
        </p:nvSpPr>
        <p:spPr>
          <a:xfrm>
            <a:off x="8259507" y="3962133"/>
            <a:ext cx="3625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Results and Takeaways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/>
          <p:nvPr/>
        </p:nvSpPr>
        <p:spPr>
          <a:xfrm>
            <a:off x="1043200" y="666225"/>
            <a:ext cx="111660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Results: URL Analysis</a:t>
            </a:r>
            <a:endParaRPr b="0" i="0" sz="4400" u="none" cap="none" strike="noStrike"/>
          </a:p>
        </p:txBody>
      </p:sp>
      <p:pic>
        <p:nvPicPr>
          <p:cNvPr descr="preencoded.png"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191" y="4326821"/>
            <a:ext cx="524708" cy="524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194" y="6342246"/>
            <a:ext cx="524708" cy="5247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2" name="Google Shape;29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4334" y="2214171"/>
            <a:ext cx="562451" cy="5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2"/>
          <p:cNvSpPr txBox="1"/>
          <p:nvPr/>
        </p:nvSpPr>
        <p:spPr>
          <a:xfrm>
            <a:off x="2077550" y="1746300"/>
            <a:ext cx="111660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URL Click Trends</a:t>
            </a:r>
            <a:endParaRPr b="1" sz="19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648"/>
              <a:buFont typeface="Arial"/>
              <a:buNone/>
            </a:pPr>
            <a:r>
              <a:t/>
            </a:r>
            <a:endParaRPr b="1" sz="1908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2023 peak in total clicks occurred August–September, surpassing 2024’s January–March peak.</a:t>
            </a:r>
            <a:endParaRPr b="1" sz="1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These peak periods reflect strong campaign timing and effective content delivery.</a:t>
            </a:r>
            <a:endParaRPr b="1" sz="1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94" name="Google Shape;294;p32"/>
          <p:cNvSpPr txBox="1"/>
          <p:nvPr/>
        </p:nvSpPr>
        <p:spPr>
          <a:xfrm>
            <a:off x="2077550" y="3620475"/>
            <a:ext cx="11166000" cy="19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Top URL Performance</a:t>
            </a:r>
            <a:endParaRPr b="1" sz="1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The top 2024 URL had fewer clicks than the top performer in 2023, indicating a decline in peak engagement.</a:t>
            </a:r>
            <a:endParaRPr b="1" sz="165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Updates to content and relevance helped sustain or enhance visibility.</a:t>
            </a:r>
            <a:endParaRPr b="1" sz="165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295" name="Google Shape;295;p32"/>
          <p:cNvSpPr txBox="1"/>
          <p:nvPr/>
        </p:nvSpPr>
        <p:spPr>
          <a:xfrm>
            <a:off x="2077550" y="5855500"/>
            <a:ext cx="109674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View Percentage Trends</a:t>
            </a:r>
            <a:endParaRPr b="1" sz="1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View frequency and engagement dropped in 2024, suggesting a decline in user stickiness.</a:t>
            </a:r>
            <a:endParaRPr b="1" sz="165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5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5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The Promotions Site continued to outperform others, reflecting strong interest and effective structure.</a:t>
            </a:r>
            <a:endParaRPr b="1" sz="165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837726" y="1738900"/>
            <a:ext cx="112398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Takeaways: Challenges &amp; Learnings</a:t>
            </a:r>
            <a:endParaRPr b="0" i="0" sz="4400" u="none" cap="none" strike="noStrike">
              <a:solidFill>
                <a:schemeClr val="lt1"/>
              </a:solidFill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837725" y="2850800"/>
            <a:ext cx="129306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ne"/>
              <a:buChar char="●"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Team schedules were difficult to align.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This semester, everyone was busy and it wasn’t easy to work consistently. Although coordination was a challenge, we were able to finish everything.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ne"/>
              <a:buChar char="●"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Working as a team required clear communication.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Since different people handled data, visuals, and writing, we had to make sure everyone was aligned. Shared documents and regular updates helped keep things moving without confusion.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ne"/>
              <a:buChar char="●"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We learned how to respond to feedback and refine our approach.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As we progressed, we realized some early angles didn’t add much value. After reviewing feedbacks, we adjusted our report to provide clearer and more useful recommendations.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/>
          <p:nvPr/>
        </p:nvSpPr>
        <p:spPr>
          <a:xfrm>
            <a:off x="837726" y="1738900"/>
            <a:ext cx="112398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Takeaways: Challenges &amp; Learnings</a:t>
            </a:r>
            <a:endParaRPr b="0" i="0" sz="4400" u="none" cap="none" strike="noStrike">
              <a:solidFill>
                <a:schemeClr val="lt1"/>
              </a:solidFill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837725" y="2850800"/>
            <a:ext cx="12930600" cy="48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ne"/>
              <a:buChar char="●"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The project helped us better understand business impact.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Looking beyond open and click rates, we started to think more about what engagement trends mean for unsubscribe rates, and how email frequency can affect long-term customer retention.</a:t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/>
          <p:nvPr/>
        </p:nvSpPr>
        <p:spPr>
          <a:xfrm>
            <a:off x="1957600" y="736275"/>
            <a:ext cx="11616600" cy="7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Roboto"/>
              <a:buNone/>
            </a:pPr>
            <a:r>
              <a:rPr b="1" lang="en-US" sz="4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Cadence Strategy Recommendation</a:t>
            </a:r>
            <a:endParaRPr b="1" sz="440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Roboto"/>
              <a:buNone/>
            </a:pPr>
            <a:r>
              <a:t/>
            </a:r>
            <a:endParaRPr b="1" sz="4400">
              <a:solidFill>
                <a:srgbClr val="FFFFFF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descr="preencoded.png" id="316" name="Google Shape;31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600" y="1850934"/>
            <a:ext cx="1298986" cy="177419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5"/>
          <p:cNvSpPr/>
          <p:nvPr/>
        </p:nvSpPr>
        <p:spPr>
          <a:xfrm>
            <a:off x="3646163" y="2091913"/>
            <a:ext cx="3247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000"/>
              <a:buFont typeface="Roboto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Hybrid Cadence</a:t>
            </a:r>
            <a:endParaRPr b="1" i="0" sz="2000" u="none" cap="none" strike="noStrike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18" name="Google Shape;318;p35"/>
          <p:cNvSpPr/>
          <p:nvPr/>
        </p:nvSpPr>
        <p:spPr>
          <a:xfrm>
            <a:off x="3646163" y="2613027"/>
            <a:ext cx="10259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Syne"/>
              <a:buChar char="●"/>
            </a:pPr>
            <a:r>
              <a:rPr b="1" i="0" lang="en-US" sz="1600" u="none" cap="none" strike="noStrike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Weekly emails during high-engagement periods (</a:t>
            </a:r>
            <a:r>
              <a:rPr b="1" lang="en-US" sz="1600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Aug/Dec</a:t>
            </a:r>
            <a:r>
              <a:rPr b="1" i="0" lang="en-US" sz="1600" u="none" cap="none" strike="noStrike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),</a:t>
            </a:r>
            <a:endParaRPr b="1" i="0" sz="1600" u="none" cap="none" strike="noStrike">
              <a:solidFill>
                <a:srgbClr val="CFD0D8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Syne"/>
              <a:buChar char="●"/>
            </a:pPr>
            <a:r>
              <a:rPr b="1" lang="en-US" sz="1600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B</a:t>
            </a:r>
            <a:r>
              <a:rPr b="1" i="0" lang="en-US" sz="1600" u="none" cap="none" strike="noStrike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iweekly during lower-traffic months (April, May)</a:t>
            </a:r>
            <a:endParaRPr b="1" i="0" sz="1600" u="none" cap="none" strike="noStrike"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descr="preencoded.png" id="319" name="Google Shape;31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600" y="3625131"/>
            <a:ext cx="1298986" cy="1774197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5"/>
          <p:cNvSpPr/>
          <p:nvPr/>
        </p:nvSpPr>
        <p:spPr>
          <a:xfrm>
            <a:off x="3646163" y="3866135"/>
            <a:ext cx="3247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000"/>
              <a:buFont typeface="Roboto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Segment Lists</a:t>
            </a:r>
            <a:endParaRPr b="1" i="0" sz="2000" u="none" cap="none" strike="noStrike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21" name="Google Shape;321;p35"/>
          <p:cNvSpPr/>
          <p:nvPr/>
        </p:nvSpPr>
        <p:spPr>
          <a:xfrm>
            <a:off x="3646163" y="4387224"/>
            <a:ext cx="10259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Syne"/>
              <a:buChar char="●"/>
            </a:pPr>
            <a:r>
              <a:rPr b="1" i="0" lang="en-US" sz="1600" u="none" cap="none" strike="noStrike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High-performing domains receive regular weekly content</a:t>
            </a:r>
            <a:endParaRPr b="1" i="0" sz="1600" u="none" cap="none" strike="noStrike">
              <a:solidFill>
                <a:srgbClr val="CFD0D8"/>
              </a:solidFill>
              <a:latin typeface="Syne"/>
              <a:ea typeface="Syne"/>
              <a:cs typeface="Syne"/>
              <a:sym typeface="Syne"/>
            </a:endParaRPr>
          </a:p>
          <a:p>
            <a:pPr indent="-3302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Syne"/>
              <a:buChar char="●"/>
            </a:pPr>
            <a:r>
              <a:rPr b="1" lang="en-US" sz="1600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L</a:t>
            </a:r>
            <a:r>
              <a:rPr b="1" i="0" lang="en-US" sz="1600" u="none" cap="none" strike="noStrike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ower-performing domains receive less frequent, personalized communications</a:t>
            </a:r>
            <a:endParaRPr b="1" i="0" sz="1600" u="none" cap="none" strike="noStrike"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descr="preencoded.png" id="322" name="Google Shape;322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7600" y="5399328"/>
            <a:ext cx="1298986" cy="177419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5"/>
          <p:cNvSpPr/>
          <p:nvPr/>
        </p:nvSpPr>
        <p:spPr>
          <a:xfrm>
            <a:off x="3646163" y="5640332"/>
            <a:ext cx="32475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2000"/>
              <a:buFont typeface="Roboto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Optimize Timing</a:t>
            </a:r>
            <a:endParaRPr b="1" i="0" sz="2000" u="none" cap="none" strike="noStrike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324" name="Google Shape;324;p35"/>
          <p:cNvSpPr/>
          <p:nvPr/>
        </p:nvSpPr>
        <p:spPr>
          <a:xfrm>
            <a:off x="3646163" y="6161421"/>
            <a:ext cx="102594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CFD0D8"/>
              </a:buClr>
              <a:buSzPts val="1600"/>
              <a:buFont typeface="Syne"/>
              <a:buChar char="●"/>
            </a:pPr>
            <a:r>
              <a:rPr b="1" i="0" lang="en-US" sz="1600" u="none" cap="none" strike="noStrike">
                <a:solidFill>
                  <a:srgbClr val="CFD0D8"/>
                </a:solidFill>
                <a:latin typeface="Syne"/>
                <a:ea typeface="Syne"/>
                <a:cs typeface="Syne"/>
                <a:sym typeface="Syne"/>
              </a:rPr>
              <a:t>Set email dispatch timing within the 9:00 AM to 10:00 AM window </a:t>
            </a:r>
            <a:endParaRPr b="1" i="0" sz="1600" u="none" cap="none" strike="noStrike"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C6C6C6"/>
            </a:gs>
            <a:gs pos="100000">
              <a:srgbClr val="85858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/>
          <p:nvPr/>
        </p:nvSpPr>
        <p:spPr>
          <a:xfrm>
            <a:off x="837724" y="1738908"/>
            <a:ext cx="56325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Conclusion</a:t>
            </a:r>
            <a:endParaRPr b="0" i="0" sz="4400" u="none" cap="none" strike="noStrike"/>
          </a:p>
        </p:txBody>
      </p:sp>
      <p:sp>
        <p:nvSpPr>
          <p:cNvPr id="331" name="Google Shape;331;p36"/>
          <p:cNvSpPr/>
          <p:nvPr/>
        </p:nvSpPr>
        <p:spPr>
          <a:xfrm>
            <a:off x="837724" y="2801898"/>
            <a:ext cx="3614700" cy="2092200"/>
          </a:xfrm>
          <a:prstGeom prst="roundRect">
            <a:avLst>
              <a:gd fmla="val 171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6"/>
          <p:cNvSpPr/>
          <p:nvPr/>
        </p:nvSpPr>
        <p:spPr>
          <a:xfrm>
            <a:off x="1077039" y="3041213"/>
            <a:ext cx="3135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Hybrid Approach</a:t>
            </a:r>
            <a:endParaRPr b="0" i="0" sz="2200" u="none" cap="none" strike="noStrike"/>
          </a:p>
        </p:txBody>
      </p:sp>
      <p:sp>
        <p:nvSpPr>
          <p:cNvPr id="333" name="Google Shape;333;p36"/>
          <p:cNvSpPr/>
          <p:nvPr/>
        </p:nvSpPr>
        <p:spPr>
          <a:xfrm>
            <a:off x="4691658" y="2801898"/>
            <a:ext cx="3614700" cy="2092200"/>
          </a:xfrm>
          <a:prstGeom prst="roundRect">
            <a:avLst>
              <a:gd fmla="val 171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6"/>
          <p:cNvSpPr/>
          <p:nvPr/>
        </p:nvSpPr>
        <p:spPr>
          <a:xfrm>
            <a:off x="4930973" y="3041213"/>
            <a:ext cx="2899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Balance visibility and engagement</a:t>
            </a:r>
            <a:endParaRPr b="0" i="0" sz="2200" u="none" cap="none" strike="noStrike"/>
          </a:p>
        </p:txBody>
      </p:sp>
      <p:sp>
        <p:nvSpPr>
          <p:cNvPr id="335" name="Google Shape;335;p36"/>
          <p:cNvSpPr/>
          <p:nvPr/>
        </p:nvSpPr>
        <p:spPr>
          <a:xfrm>
            <a:off x="837724" y="5133380"/>
            <a:ext cx="7468500" cy="1357200"/>
          </a:xfrm>
          <a:prstGeom prst="roundRect">
            <a:avLst>
              <a:gd fmla="val 2646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/>
          <p:nvPr/>
        </p:nvSpPr>
        <p:spPr>
          <a:xfrm>
            <a:off x="1077075" y="5372700"/>
            <a:ext cx="68949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Optimize timing and segment based on reception</a:t>
            </a:r>
            <a:endParaRPr b="0" i="0" sz="2200" u="none" cap="none" strike="noStrike"/>
          </a:p>
        </p:txBody>
      </p:sp>
      <p:pic>
        <p:nvPicPr>
          <p:cNvPr id="337" name="Google Shape;33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5283" y="1562100"/>
            <a:ext cx="525780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/>
          <p:nvPr/>
        </p:nvSpPr>
        <p:spPr>
          <a:xfrm>
            <a:off x="743274" y="876983"/>
            <a:ext cx="56325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Appendix</a:t>
            </a:r>
            <a:endParaRPr b="0" i="0" sz="4400" u="none" cap="none" strike="noStrike"/>
          </a:p>
        </p:txBody>
      </p:sp>
      <p:graphicFrame>
        <p:nvGraphicFramePr>
          <p:cNvPr id="344" name="Google Shape;344;p37"/>
          <p:cNvGraphicFramePr/>
          <p:nvPr/>
        </p:nvGraphicFramePr>
        <p:xfrm>
          <a:off x="3286650" y="19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{7301533C-B83D-45F1-97F9-F71C9BE9A5C5}</a:tableStyleId>
              </a:tblPr>
              <a:tblGrid>
                <a:gridCol w="2685700"/>
                <a:gridCol w="2685700"/>
                <a:gridCol w="2685700"/>
              </a:tblGrid>
              <a:tr h="54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Metric</a:t>
                      </a:r>
                      <a:endParaRPr sz="20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2023 (Bi-weekly)</a:t>
                      </a:r>
                      <a:endParaRPr sz="20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2024 (Weekly)</a:t>
                      </a:r>
                      <a:endParaRPr sz="20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  <a:tr h="53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Total Views %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35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24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  <a:tr h="53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Unique Views %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19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15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  <a:tr h="53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Total Clicks %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13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6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  <a:tr h="53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Unique Clicks %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3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2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  <a:tr h="531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Clicks-to-Views %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16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15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  <a:tr h="517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Bounces %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0.43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0.06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  <a:tr h="53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Unsubscribes %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0.003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chemeClr val="lt1"/>
                          </a:solidFill>
                          <a:latin typeface="Syne"/>
                          <a:ea typeface="Syne"/>
                          <a:cs typeface="Syne"/>
                          <a:sym typeface="Syne"/>
                        </a:rPr>
                        <a:t>0.007</a:t>
                      </a:r>
                      <a:endParaRPr sz="1900">
                        <a:solidFill>
                          <a:schemeClr val="lt1"/>
                        </a:solidFill>
                        <a:latin typeface="Syne"/>
                        <a:ea typeface="Syne"/>
                        <a:cs typeface="Syne"/>
                        <a:sym typeface="Syne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0A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/>
          <p:nvPr/>
        </p:nvSpPr>
        <p:spPr>
          <a:xfrm>
            <a:off x="2814000" y="3039450"/>
            <a:ext cx="90024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8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THANK YOU</a:t>
            </a:r>
            <a:endParaRPr b="1" sz="78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811974" y="966913"/>
            <a:ext cx="74685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About </a:t>
            </a: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AWG Inc</a:t>
            </a:r>
            <a:endParaRPr b="0" i="0" sz="4400" u="none" cap="none" strike="noStrike"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275" y="2066575"/>
            <a:ext cx="4096451" cy="409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1169650" y="2818700"/>
            <a:ext cx="4535700" cy="30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3400 locations</a:t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1100 member companies</a:t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31 states</a:t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9 wholesale divisions</a:t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837725" y="1389350"/>
            <a:ext cx="107403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Introduction to </a:t>
            </a: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Email Marketing</a:t>
            </a:r>
            <a:endParaRPr b="0" i="0" sz="4400" u="none" cap="none" strike="noStrike"/>
          </a:p>
        </p:txBody>
      </p:sp>
      <p:sp>
        <p:nvSpPr>
          <p:cNvPr id="107" name="Google Shape;107;p16"/>
          <p:cNvSpPr/>
          <p:nvPr/>
        </p:nvSpPr>
        <p:spPr>
          <a:xfrm>
            <a:off x="837724" y="3425547"/>
            <a:ext cx="538520" cy="53852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615559" y="3425547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Objective</a:t>
            </a:r>
            <a:endParaRPr b="0" i="0" sz="2200" u="none" cap="none" strike="noStrike"/>
          </a:p>
        </p:txBody>
      </p:sp>
      <p:sp>
        <p:nvSpPr>
          <p:cNvPr id="109" name="Google Shape;109;p16"/>
          <p:cNvSpPr/>
          <p:nvPr/>
        </p:nvSpPr>
        <p:spPr>
          <a:xfrm>
            <a:off x="1615559" y="3921085"/>
            <a:ext cx="2836783" cy="11490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075" lvl="0" marL="45720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Char char="●"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Improve brand awareness</a:t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6075" lvl="0" marL="45720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Char char="●"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Enhance customer retention</a:t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t/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/>
          </a:p>
        </p:txBody>
      </p:sp>
      <p:sp>
        <p:nvSpPr>
          <p:cNvPr id="110" name="Google Shape;110;p16"/>
          <p:cNvSpPr/>
          <p:nvPr/>
        </p:nvSpPr>
        <p:spPr>
          <a:xfrm>
            <a:off x="4691658" y="3425547"/>
            <a:ext cx="538520" cy="53852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6"/>
          <p:cNvSpPr/>
          <p:nvPr/>
        </p:nvSpPr>
        <p:spPr>
          <a:xfrm>
            <a:off x="5469493" y="3425547"/>
            <a:ext cx="2816185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i="0" lang="en-US" sz="220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Approach</a:t>
            </a:r>
            <a:endParaRPr b="0" i="0" sz="2200" u="none" cap="none" strike="noStrike"/>
          </a:p>
        </p:txBody>
      </p:sp>
      <p:sp>
        <p:nvSpPr>
          <p:cNvPr id="112" name="Google Shape;112;p16"/>
          <p:cNvSpPr/>
          <p:nvPr/>
        </p:nvSpPr>
        <p:spPr>
          <a:xfrm>
            <a:off x="5469500" y="3921070"/>
            <a:ext cx="2836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075" lvl="0" marL="45720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Char char="●"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Targeted messages via email</a:t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6075" lvl="0" marL="45720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Char char="●"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Direct customer Engagement</a:t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t/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8978158" y="3419097"/>
            <a:ext cx="538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9755993" y="3419097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Advantages</a:t>
            </a:r>
            <a:endParaRPr b="0" i="0" sz="2200" u="none" cap="none" strike="noStrike"/>
          </a:p>
        </p:txBody>
      </p:sp>
      <p:sp>
        <p:nvSpPr>
          <p:cNvPr id="115" name="Google Shape;115;p16"/>
          <p:cNvSpPr/>
          <p:nvPr/>
        </p:nvSpPr>
        <p:spPr>
          <a:xfrm>
            <a:off x="9756000" y="3914620"/>
            <a:ext cx="2836800" cy="16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6075" lvl="0" marL="45720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Char char="●"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Cost-effective</a:t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6075" lvl="0" marL="45720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Char char="●"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Direct outreach</a:t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t/>
            </a:r>
            <a:endParaRPr sz="1850">
              <a:solidFill>
                <a:srgbClr val="D9E1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/>
        </p:nvSpPr>
        <p:spPr>
          <a:xfrm>
            <a:off x="4456050" y="2897750"/>
            <a:ext cx="5718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Syne"/>
                <a:ea typeface="Syne"/>
                <a:cs typeface="Syne"/>
                <a:sym typeface="Syne"/>
              </a:rPr>
              <a:t>BUSINESS PROBLEM &amp; SOLUTION</a:t>
            </a:r>
            <a:endParaRPr b="1" sz="4400">
              <a:solidFill>
                <a:schemeClr val="lt1"/>
              </a:solidFill>
              <a:latin typeface="Syne"/>
              <a:ea typeface="Syne"/>
              <a:cs typeface="Syne"/>
              <a:sym typeface="Sy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837724" y="1428869"/>
            <a:ext cx="7380327" cy="704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i="0" lang="en-US" sz="4400" u="none" cap="none" strike="noStrike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Current </a:t>
            </a: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Strategies</a:t>
            </a:r>
            <a:endParaRPr b="0" i="0" sz="4400" u="none" cap="none" strike="noStrike"/>
          </a:p>
        </p:txBody>
      </p:sp>
      <p:pic>
        <p:nvPicPr>
          <p:cNvPr descr="preencoded.png"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724" y="2491859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2393513" y="2731175"/>
            <a:ext cx="2972872" cy="3519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2023</a:t>
            </a:r>
            <a:endParaRPr b="0" i="0" sz="2200" u="none" cap="none" strike="noStrike"/>
          </a:p>
        </p:txBody>
      </p:sp>
      <p:sp>
        <p:nvSpPr>
          <p:cNvPr id="130" name="Google Shape;130;p18"/>
          <p:cNvSpPr/>
          <p:nvPr/>
        </p:nvSpPr>
        <p:spPr>
          <a:xfrm>
            <a:off x="2393513" y="3226713"/>
            <a:ext cx="11399163" cy="38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Sent on a Biweekly Basis</a:t>
            </a:r>
            <a:endParaRPr b="0" i="0" sz="1850" u="none" cap="none" strike="noStrike"/>
          </a:p>
        </p:txBody>
      </p:sp>
      <p:pic>
        <p:nvPicPr>
          <p:cNvPr descr="preencoded.png" id="131" name="Google Shape;13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7724" y="3928110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2393513" y="4167426"/>
            <a:ext cx="41220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2024</a:t>
            </a:r>
            <a:endParaRPr b="0" i="0" sz="2200" u="none" cap="none" strike="noStrike"/>
          </a:p>
        </p:txBody>
      </p:sp>
      <p:sp>
        <p:nvSpPr>
          <p:cNvPr id="133" name="Google Shape;133;p18"/>
          <p:cNvSpPr/>
          <p:nvPr/>
        </p:nvSpPr>
        <p:spPr>
          <a:xfrm>
            <a:off x="2393513" y="4662964"/>
            <a:ext cx="11399163" cy="3830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Sent on a Weekly Basis</a:t>
            </a:r>
            <a:endParaRPr b="0" i="0" sz="1850" u="none" cap="none" strike="noStrike"/>
          </a:p>
        </p:txBody>
      </p:sp>
      <p:pic>
        <p:nvPicPr>
          <p:cNvPr descr="preencoded.png" id="134" name="Google Shape;1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724" y="5364361"/>
            <a:ext cx="1196816" cy="1436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2393513" y="5603677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Moving forward</a:t>
            </a:r>
            <a:endParaRPr b="0" i="0" sz="2200" u="none" cap="none" strike="noStrike"/>
          </a:p>
        </p:txBody>
      </p:sp>
      <p:sp>
        <p:nvSpPr>
          <p:cNvPr id="136" name="Google Shape;136;p18"/>
          <p:cNvSpPr/>
          <p:nvPr/>
        </p:nvSpPr>
        <p:spPr>
          <a:xfrm>
            <a:off x="2393513" y="6099215"/>
            <a:ext cx="113991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  <a:endParaRPr b="0" i="0" sz="1850" u="none" cap="none" strike="noStrike"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31826" y="2491850"/>
            <a:ext cx="2921914" cy="292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7165449" y="1396183"/>
            <a:ext cx="66543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Metrics</a:t>
            </a:r>
            <a:endParaRPr b="0" i="0" sz="4400" u="none" cap="none" strike="noStrike"/>
          </a:p>
        </p:txBody>
      </p:sp>
      <p:sp>
        <p:nvSpPr>
          <p:cNvPr id="144" name="Google Shape;144;p19"/>
          <p:cNvSpPr/>
          <p:nvPr/>
        </p:nvSpPr>
        <p:spPr>
          <a:xfrm>
            <a:off x="7165450" y="2298174"/>
            <a:ext cx="52539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Assessment of Email Marketing Performance</a:t>
            </a:r>
            <a:endParaRPr b="0" i="0" sz="1850" u="none" cap="none" strike="noStrike"/>
          </a:p>
        </p:txBody>
      </p:sp>
      <p:sp>
        <p:nvSpPr>
          <p:cNvPr id="145" name="Google Shape;145;p19"/>
          <p:cNvSpPr/>
          <p:nvPr/>
        </p:nvSpPr>
        <p:spPr>
          <a:xfrm>
            <a:off x="7434699" y="3387546"/>
            <a:ext cx="30600" cy="29703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673479" y="3910706"/>
            <a:ext cx="7182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7165439" y="3656746"/>
            <a:ext cx="538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7265690" y="3714729"/>
            <a:ext cx="33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b="0" i="0" sz="2650" u="none" cap="none" strike="noStrike"/>
          </a:p>
        </p:txBody>
      </p:sp>
      <p:sp>
        <p:nvSpPr>
          <p:cNvPr id="149" name="Google Shape;149;p19"/>
          <p:cNvSpPr/>
          <p:nvPr/>
        </p:nvSpPr>
        <p:spPr>
          <a:xfrm>
            <a:off x="8631622" y="3626850"/>
            <a:ext cx="3710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Conversion rate, </a:t>
            </a: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engagement</a:t>
            </a: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 rates</a:t>
            </a:r>
            <a:endParaRPr b="0" i="0" sz="2200" u="none" cap="none" strike="noStrike"/>
          </a:p>
        </p:txBody>
      </p:sp>
      <p:sp>
        <p:nvSpPr>
          <p:cNvPr id="150" name="Google Shape;150;p19"/>
          <p:cNvSpPr/>
          <p:nvPr/>
        </p:nvSpPr>
        <p:spPr>
          <a:xfrm>
            <a:off x="7673479" y="4980602"/>
            <a:ext cx="7182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165439" y="4726642"/>
            <a:ext cx="538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7265690" y="4784625"/>
            <a:ext cx="33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b="0" i="0" sz="2650" u="none" cap="none" strike="noStrike"/>
          </a:p>
        </p:txBody>
      </p:sp>
      <p:sp>
        <p:nvSpPr>
          <p:cNvPr id="153" name="Google Shape;153;p19"/>
          <p:cNvSpPr/>
          <p:nvPr/>
        </p:nvSpPr>
        <p:spPr>
          <a:xfrm>
            <a:off x="8631634" y="4696757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154" name="Google Shape;154;p19"/>
          <p:cNvSpPr/>
          <p:nvPr/>
        </p:nvSpPr>
        <p:spPr>
          <a:xfrm>
            <a:off x="7673479" y="6050498"/>
            <a:ext cx="7182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7165439" y="5796537"/>
            <a:ext cx="538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7265690" y="5854521"/>
            <a:ext cx="337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b="0" i="0" sz="2650" u="none" cap="none" strike="noStrike"/>
          </a:p>
        </p:txBody>
      </p:sp>
      <p:sp>
        <p:nvSpPr>
          <p:cNvPr id="157" name="Google Shape;157;p19"/>
          <p:cNvSpPr/>
          <p:nvPr/>
        </p:nvSpPr>
        <p:spPr>
          <a:xfrm>
            <a:off x="8599850" y="5889775"/>
            <a:ext cx="459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Analysis</a:t>
            </a: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 of Domains and Links</a:t>
            </a:r>
            <a:endParaRPr b="0" i="0" sz="2200" u="none" cap="none" strike="noStrike"/>
          </a:p>
        </p:txBody>
      </p:sp>
      <p:sp>
        <p:nvSpPr>
          <p:cNvPr id="158" name="Google Shape;158;p19"/>
          <p:cNvSpPr/>
          <p:nvPr/>
        </p:nvSpPr>
        <p:spPr>
          <a:xfrm>
            <a:off x="8599851" y="4819950"/>
            <a:ext cx="43824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Open rates, clicks, views</a:t>
            </a:r>
            <a:endParaRPr b="0" i="0" sz="2200" u="none" cap="none" strike="noStrike"/>
          </a:p>
        </p:txBody>
      </p:sp>
      <p:sp>
        <p:nvSpPr>
          <p:cNvPr id="159" name="Google Shape;159;p19"/>
          <p:cNvSpPr/>
          <p:nvPr/>
        </p:nvSpPr>
        <p:spPr>
          <a:xfrm>
            <a:off x="765575" y="1361675"/>
            <a:ext cx="4115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Objectives</a:t>
            </a:r>
            <a:endParaRPr b="0" i="0" sz="4400" u="none" cap="none" strike="noStrike"/>
          </a:p>
        </p:txBody>
      </p:sp>
      <p:sp>
        <p:nvSpPr>
          <p:cNvPr id="160" name="Google Shape;160;p19"/>
          <p:cNvSpPr/>
          <p:nvPr/>
        </p:nvSpPr>
        <p:spPr>
          <a:xfrm>
            <a:off x="988314" y="3510683"/>
            <a:ext cx="25200" cy="29703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1185844" y="4033841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65569" y="3779882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8501" y="3837865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1</a:t>
            </a:r>
            <a:endParaRPr b="0" i="0" sz="2650" u="none" cap="none" strike="noStrike"/>
          </a:p>
        </p:txBody>
      </p:sp>
      <p:sp>
        <p:nvSpPr>
          <p:cNvPr id="164" name="Google Shape;164;p19"/>
          <p:cNvSpPr/>
          <p:nvPr/>
        </p:nvSpPr>
        <p:spPr>
          <a:xfrm>
            <a:off x="1978465" y="3749986"/>
            <a:ext cx="30693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Comparison of 2 years’ emails</a:t>
            </a:r>
            <a:endParaRPr b="0" i="0" sz="2200" u="none" cap="none" strike="noStrike"/>
          </a:p>
        </p:txBody>
      </p:sp>
      <p:sp>
        <p:nvSpPr>
          <p:cNvPr id="165" name="Google Shape;165;p19"/>
          <p:cNvSpPr/>
          <p:nvPr/>
        </p:nvSpPr>
        <p:spPr>
          <a:xfrm>
            <a:off x="1185844" y="5103735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65569" y="4849775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848501" y="4907758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</a:t>
            </a:r>
            <a:endParaRPr b="0" i="0" sz="2650" u="none" cap="none" strike="noStrike"/>
          </a:p>
        </p:txBody>
      </p:sp>
      <p:sp>
        <p:nvSpPr>
          <p:cNvPr id="168" name="Google Shape;168;p19"/>
          <p:cNvSpPr/>
          <p:nvPr/>
        </p:nvSpPr>
        <p:spPr>
          <a:xfrm>
            <a:off x="1978475" y="4819890"/>
            <a:ext cx="23295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169" name="Google Shape;169;p19"/>
          <p:cNvSpPr/>
          <p:nvPr/>
        </p:nvSpPr>
        <p:spPr>
          <a:xfrm>
            <a:off x="1185844" y="6173628"/>
            <a:ext cx="594000" cy="30600"/>
          </a:xfrm>
          <a:prstGeom prst="roundRect">
            <a:avLst>
              <a:gd fmla="val 117806" name="adj"/>
            </a:avLst>
          </a:prstGeom>
          <a:solidFill>
            <a:srgbClr val="444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765569" y="5919667"/>
            <a:ext cx="445500" cy="538500"/>
          </a:xfrm>
          <a:prstGeom prst="roundRect">
            <a:avLst>
              <a:gd fmla="val 6668" name="adj"/>
            </a:avLst>
          </a:prstGeom>
          <a:solidFill>
            <a:srgbClr val="2B2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848501" y="5977651"/>
            <a:ext cx="2793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650"/>
              <a:buFont typeface="Syne"/>
              <a:buNone/>
            </a:pPr>
            <a:r>
              <a:rPr b="1" i="0" lang="en-US" sz="2650" u="none" cap="none" strike="noStrike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3</a:t>
            </a:r>
            <a:endParaRPr b="0" i="0" sz="2650" u="none" cap="none" strike="noStrike"/>
          </a:p>
        </p:txBody>
      </p:sp>
      <p:sp>
        <p:nvSpPr>
          <p:cNvPr id="172" name="Google Shape;172;p19"/>
          <p:cNvSpPr/>
          <p:nvPr/>
        </p:nvSpPr>
        <p:spPr>
          <a:xfrm>
            <a:off x="1952182" y="6012905"/>
            <a:ext cx="3799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Recommend optimum strategy</a:t>
            </a:r>
            <a:endParaRPr b="0" i="0" sz="2200" u="none" cap="none" strike="noStrike"/>
          </a:p>
        </p:txBody>
      </p:sp>
      <p:sp>
        <p:nvSpPr>
          <p:cNvPr id="173" name="Google Shape;173;p19"/>
          <p:cNvSpPr/>
          <p:nvPr/>
        </p:nvSpPr>
        <p:spPr>
          <a:xfrm>
            <a:off x="1952182" y="4943083"/>
            <a:ext cx="36252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Identify most engaged members</a:t>
            </a:r>
            <a:endParaRPr b="0" i="0" sz="2200" u="none" cap="none" strike="noStrike"/>
          </a:p>
        </p:txBody>
      </p:sp>
      <p:sp>
        <p:nvSpPr>
          <p:cNvPr id="174" name="Google Shape;174;p19"/>
          <p:cNvSpPr/>
          <p:nvPr/>
        </p:nvSpPr>
        <p:spPr>
          <a:xfrm>
            <a:off x="698125" y="2298174"/>
            <a:ext cx="52539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Arimo"/>
              <a:buNone/>
            </a:pPr>
            <a:r>
              <a:rPr lang="en-US" sz="1850">
                <a:solidFill>
                  <a:srgbClr val="D9E1FF"/>
                </a:solidFill>
                <a:latin typeface="Arimo"/>
                <a:ea typeface="Arimo"/>
                <a:cs typeface="Arimo"/>
                <a:sym typeface="Arimo"/>
              </a:rPr>
              <a:t>Key points of focus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50D48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561325" y="328475"/>
            <a:ext cx="60345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Syne"/>
              <a:buNone/>
            </a:pPr>
            <a:r>
              <a:rPr b="1" lang="en-US" sz="4400">
                <a:solidFill>
                  <a:srgbClr val="FFFFFF"/>
                </a:solidFill>
                <a:latin typeface="Syne"/>
                <a:ea typeface="Syne"/>
                <a:cs typeface="Syne"/>
                <a:sym typeface="Syne"/>
              </a:rPr>
              <a:t>Data Overview</a:t>
            </a:r>
            <a:endParaRPr b="0" i="0" sz="4400" u="none" cap="none" strike="noStrike"/>
          </a:p>
        </p:txBody>
      </p:sp>
      <p:sp>
        <p:nvSpPr>
          <p:cNvPr id="181" name="Google Shape;181;p20"/>
          <p:cNvSpPr txBox="1"/>
          <p:nvPr/>
        </p:nvSpPr>
        <p:spPr>
          <a:xfrm>
            <a:off x="699675" y="1032575"/>
            <a:ext cx="121956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Char char="●"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Data sources:</a:t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Our primary data sources are internal email performance data. Specifically, we have three sources of data:</a:t>
            </a: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Syne"/>
              <a:buChar char="●"/>
            </a:pP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2023-2024 Email Report (aggregated overall email performance metrics)</a:t>
            </a: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Syne"/>
              <a:buChar char="●"/>
            </a:pP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2023-2024 Domain summaries (engagement by email domain)</a:t>
            </a: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1850"/>
              <a:buFont typeface="Syne"/>
              <a:buChar char="●"/>
            </a:pP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2023-2024 Link Summaries (engagement by URL link)</a:t>
            </a:r>
            <a:endParaRPr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        </a:t>
            </a:r>
            <a:endParaRPr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82" name="Google Shape;182;p20" title="Screenshot 2025-05-02 191908.png"/>
          <p:cNvPicPr preferRelativeResize="0"/>
          <p:nvPr/>
        </p:nvPicPr>
        <p:blipFill rotWithShape="1">
          <a:blip r:embed="rId3">
            <a:alphaModFix/>
          </a:blip>
          <a:srcRect b="0" l="0" r="0" t="24196"/>
          <a:stretch/>
        </p:blipFill>
        <p:spPr>
          <a:xfrm>
            <a:off x="632425" y="3940725"/>
            <a:ext cx="12605450" cy="129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/>
        </p:nvSpPr>
        <p:spPr>
          <a:xfrm>
            <a:off x="425350" y="700650"/>
            <a:ext cx="10847100" cy="4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Char char="●"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Preprocessing:</a:t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We merged all the weekly and bi-weekly files into some consolidated data file: Two file for link-level engagement (Links summaries), Two file for domain-level engagement (Domain summaries), and Two file for overall email performance metrics (Email Report Data).</a:t>
            </a: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E1FF"/>
              </a:buClr>
              <a:buSzPts val="2200"/>
              <a:buFont typeface="Syne"/>
              <a:buChar char="●"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Challenge</a:t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	</a:t>
            </a: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One challenge we faced was data uncertainty, including incorrect entries highlighted in red and </a:t>
            </a: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  <a:t>missing values we found during preprocessing step.</a:t>
            </a: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50">
                <a:solidFill>
                  <a:srgbClr val="D9E1FF"/>
                </a:solidFill>
                <a:latin typeface="Syne"/>
                <a:ea typeface="Syne"/>
                <a:cs typeface="Syne"/>
                <a:sym typeface="Syne"/>
              </a:rPr>
            </a:br>
            <a:endParaRPr sz="185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D9E1FF"/>
              </a:solidFill>
              <a:latin typeface="Syne"/>
              <a:ea typeface="Syne"/>
              <a:cs typeface="Syne"/>
              <a:sym typeface="Syne"/>
            </a:endParaRPr>
          </a:p>
        </p:txBody>
      </p:sp>
      <p:pic>
        <p:nvPicPr>
          <p:cNvPr id="189" name="Google Shape;189;p21" title="Screenshot 2025-04-27 1309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50" y="5273075"/>
            <a:ext cx="12862776" cy="16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