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8" r:id="rId1"/>
  </p:sldMasterIdLst>
  <p:notesMasterIdLst>
    <p:notesMasterId r:id="rId28"/>
  </p:notesMasterIdLst>
  <p:sldIdLst>
    <p:sldId id="257" r:id="rId2"/>
    <p:sldId id="258" r:id="rId3"/>
    <p:sldId id="262" r:id="rId4"/>
    <p:sldId id="261" r:id="rId5"/>
    <p:sldId id="275" r:id="rId6"/>
    <p:sldId id="276" r:id="rId7"/>
    <p:sldId id="277" r:id="rId8"/>
    <p:sldId id="278" r:id="rId9"/>
    <p:sldId id="279" r:id="rId10"/>
    <p:sldId id="263" r:id="rId11"/>
    <p:sldId id="280" r:id="rId12"/>
    <p:sldId id="283" r:id="rId13"/>
    <p:sldId id="284" r:id="rId14"/>
    <p:sldId id="282" r:id="rId15"/>
    <p:sldId id="281" r:id="rId16"/>
    <p:sldId id="285" r:id="rId17"/>
    <p:sldId id="264" r:id="rId18"/>
    <p:sldId id="265" r:id="rId19"/>
    <p:sldId id="267" r:id="rId20"/>
    <p:sldId id="268" r:id="rId21"/>
    <p:sldId id="269" r:id="rId22"/>
    <p:sldId id="270" r:id="rId23"/>
    <p:sldId id="271" r:id="rId24"/>
    <p:sldId id="272" r:id="rId25"/>
    <p:sldId id="273"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A761"/>
    <a:srgbClr val="3C582D"/>
    <a:srgbClr val="8FA35B"/>
    <a:srgbClr val="9EA391"/>
    <a:srgbClr val="C9D3B0"/>
    <a:srgbClr val="587643"/>
    <a:srgbClr val="87A045"/>
    <a:srgbClr val="95C012"/>
    <a:srgbClr val="8BB725"/>
    <a:srgbClr val="6E87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8672" autoAdjust="0"/>
  </p:normalViewPr>
  <p:slideViewPr>
    <p:cSldViewPr snapToGrid="0">
      <p:cViewPr>
        <p:scale>
          <a:sx n="66" d="100"/>
          <a:sy n="66" d="100"/>
        </p:scale>
        <p:origin x="9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E9E02-E4A6-4143-BC9B-9B339DD72A70}" type="datetimeFigureOut">
              <a:rPr lang="en-CA" smtClean="0"/>
              <a:t>2018-04-16</a:t>
            </a:fld>
            <a:endParaRPr lang="en-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4409-4729-4BF6-A8CE-D9DD7254DBF2}" type="slidenum">
              <a:rPr lang="en-CA" smtClean="0"/>
              <a:t>‹N°›</a:t>
            </a:fld>
            <a:endParaRPr lang="en-CA"/>
          </a:p>
        </p:txBody>
      </p:sp>
    </p:spTree>
    <p:extLst>
      <p:ext uri="{BB962C8B-B14F-4D97-AF65-F5344CB8AC3E}">
        <p14:creationId xmlns:p14="http://schemas.microsoft.com/office/powerpoint/2010/main" val="154011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kern="1200" dirty="0">
                <a:solidFill>
                  <a:schemeClr val="tx1"/>
                </a:solidFill>
                <a:effectLst/>
                <a:latin typeface="+mn-lt"/>
                <a:ea typeface="+mn-ea"/>
                <a:cs typeface="+mn-cs"/>
              </a:rPr>
              <a:t>L’équipe de projet est constituée de la façon suivante :</a:t>
            </a:r>
          </a:p>
          <a:p>
            <a:r>
              <a:rPr lang="fr-CA" sz="1200" b="1" kern="1200" dirty="0">
                <a:solidFill>
                  <a:schemeClr val="tx1"/>
                </a:solidFill>
                <a:effectLst/>
                <a:latin typeface="+mn-lt"/>
                <a:ea typeface="+mn-ea"/>
                <a:cs typeface="+mn-cs"/>
              </a:rPr>
              <a:t>Responsable du projet</a:t>
            </a:r>
            <a:endParaRPr lang="fr-CA" sz="1200" kern="1200" dirty="0">
              <a:solidFill>
                <a:schemeClr val="tx1"/>
              </a:solidFill>
              <a:effectLst/>
              <a:latin typeface="+mn-lt"/>
              <a:ea typeface="+mn-ea"/>
              <a:cs typeface="+mn-cs"/>
            </a:endParaRPr>
          </a:p>
          <a:p>
            <a:r>
              <a:rPr lang="fr-CA" sz="1200" b="1" kern="1200" dirty="0">
                <a:solidFill>
                  <a:schemeClr val="tx1"/>
                </a:solidFill>
                <a:effectLst/>
                <a:latin typeface="+mn-lt"/>
                <a:ea typeface="+mn-ea"/>
                <a:cs typeface="+mn-cs"/>
              </a:rPr>
              <a:t>Geneviève, responsable de la conservation et des communications</a:t>
            </a:r>
            <a:endParaRPr lang="fr-CA" sz="1200" kern="1200" dirty="0">
              <a:solidFill>
                <a:schemeClr val="tx1"/>
              </a:solidFill>
              <a:effectLst/>
              <a:latin typeface="+mn-lt"/>
              <a:ea typeface="+mn-ea"/>
              <a:cs typeface="+mn-cs"/>
            </a:endParaRPr>
          </a:p>
          <a:p>
            <a:r>
              <a:rPr lang="fr-CA" sz="1200" b="1" kern="1200" dirty="0">
                <a:solidFill>
                  <a:schemeClr val="tx1"/>
                </a:solidFill>
                <a:effectLst/>
                <a:latin typeface="+mn-lt"/>
                <a:ea typeface="+mn-ea"/>
                <a:cs typeface="+mn-cs"/>
              </a:rPr>
              <a:t>Équipe de conservation</a:t>
            </a:r>
            <a:endParaRPr lang="fr-CA" sz="1200" kern="1200" dirty="0">
              <a:solidFill>
                <a:schemeClr val="tx1"/>
              </a:solidFill>
              <a:effectLst/>
              <a:latin typeface="+mn-lt"/>
              <a:ea typeface="+mn-ea"/>
              <a:cs typeface="+mn-cs"/>
            </a:endParaRPr>
          </a:p>
          <a:p>
            <a:r>
              <a:rPr lang="fr-CA" sz="1200" kern="1200" dirty="0">
                <a:solidFill>
                  <a:schemeClr val="tx1"/>
                </a:solidFill>
                <a:effectLst/>
                <a:latin typeface="+mn-lt"/>
                <a:ea typeface="+mn-ea"/>
                <a:cs typeface="+mn-cs"/>
              </a:rPr>
              <a:t>Ariane, professionnelle en conservation</a:t>
            </a:r>
          </a:p>
          <a:p>
            <a:r>
              <a:rPr lang="fr-CA" sz="1200" kern="1200" dirty="0">
                <a:solidFill>
                  <a:schemeClr val="tx1"/>
                </a:solidFill>
                <a:effectLst/>
                <a:latin typeface="+mn-lt"/>
                <a:ea typeface="+mn-ea"/>
                <a:cs typeface="+mn-cs"/>
              </a:rPr>
              <a:t>Marie-Pier, professionnelle en conservation</a:t>
            </a:r>
          </a:p>
          <a:p>
            <a:r>
              <a:rPr lang="fr-CA" sz="1200" b="1" kern="1200" dirty="0">
                <a:solidFill>
                  <a:schemeClr val="tx1"/>
                </a:solidFill>
                <a:effectLst/>
                <a:latin typeface="+mn-lt"/>
                <a:ea typeface="+mn-ea"/>
                <a:cs typeface="+mn-cs"/>
              </a:rPr>
              <a:t>Équipe terrain</a:t>
            </a:r>
            <a:endParaRPr lang="fr-CA" sz="1200" kern="1200" dirty="0">
              <a:solidFill>
                <a:schemeClr val="tx1"/>
              </a:solidFill>
              <a:effectLst/>
              <a:latin typeface="+mn-lt"/>
              <a:ea typeface="+mn-ea"/>
              <a:cs typeface="+mn-cs"/>
            </a:endParaRPr>
          </a:p>
          <a:p>
            <a:r>
              <a:rPr lang="fr-CA" sz="1200" kern="1200" dirty="0">
                <a:solidFill>
                  <a:schemeClr val="tx1"/>
                </a:solidFill>
                <a:effectLst/>
                <a:latin typeface="+mn-lt"/>
                <a:ea typeface="+mn-ea"/>
                <a:cs typeface="+mn-cs"/>
              </a:rPr>
              <a:t>Marie, chargée de planification des aménagements en milieu naturel</a:t>
            </a:r>
          </a:p>
          <a:p>
            <a:r>
              <a:rPr lang="fr-CA" sz="1200" kern="1200" dirty="0">
                <a:solidFill>
                  <a:schemeClr val="tx1"/>
                </a:solidFill>
                <a:effectLst/>
                <a:latin typeface="+mn-lt"/>
                <a:ea typeface="+mn-ea"/>
                <a:cs typeface="+mn-cs"/>
              </a:rPr>
              <a:t>Martin, préposé à la maintenance et construction</a:t>
            </a:r>
          </a:p>
          <a:p>
            <a:r>
              <a:rPr lang="fr-CA" sz="1200" kern="1200" dirty="0" err="1">
                <a:solidFill>
                  <a:schemeClr val="tx1"/>
                </a:solidFill>
                <a:effectLst/>
                <a:latin typeface="+mn-lt"/>
                <a:ea typeface="+mn-ea"/>
                <a:cs typeface="+mn-cs"/>
              </a:rPr>
              <a:t>Yammil</a:t>
            </a:r>
            <a:r>
              <a:rPr lang="fr-CA" sz="1200" kern="1200" dirty="0">
                <a:solidFill>
                  <a:schemeClr val="tx1"/>
                </a:solidFill>
                <a:effectLst/>
                <a:latin typeface="+mn-lt"/>
                <a:ea typeface="+mn-ea"/>
                <a:cs typeface="+mn-cs"/>
              </a:rPr>
              <a:t>, préposé à la maintenance et construction</a:t>
            </a:r>
          </a:p>
          <a:p>
            <a:r>
              <a:rPr lang="fr-CA" sz="1200" kern="1200" dirty="0">
                <a:solidFill>
                  <a:schemeClr val="tx1"/>
                </a:solidFill>
                <a:effectLst/>
                <a:latin typeface="+mn-lt"/>
                <a:ea typeface="+mn-ea"/>
                <a:cs typeface="+mn-cs"/>
              </a:rPr>
              <a:t>Yannick, préposé à la maintenance et construction</a:t>
            </a:r>
          </a:p>
          <a:p>
            <a:r>
              <a:rPr lang="fr-CA" sz="1200" b="1" kern="1200" dirty="0">
                <a:solidFill>
                  <a:schemeClr val="tx1"/>
                </a:solidFill>
                <a:effectLst/>
                <a:latin typeface="+mn-lt"/>
                <a:ea typeface="+mn-ea"/>
                <a:cs typeface="+mn-cs"/>
              </a:rPr>
              <a:t>Bénévoles</a:t>
            </a:r>
            <a:endParaRPr lang="fr-CA" sz="1200" kern="1200" dirty="0">
              <a:solidFill>
                <a:schemeClr val="tx1"/>
              </a:solidFill>
              <a:effectLst/>
              <a:latin typeface="+mn-lt"/>
              <a:ea typeface="+mn-ea"/>
              <a:cs typeface="+mn-cs"/>
            </a:endParaRPr>
          </a:p>
          <a:p>
            <a:r>
              <a:rPr lang="fr-CA" sz="1200" kern="1200" dirty="0">
                <a:solidFill>
                  <a:schemeClr val="tx1"/>
                </a:solidFill>
                <a:effectLst/>
                <a:latin typeface="+mn-lt"/>
                <a:ea typeface="+mn-ea"/>
                <a:cs typeface="+mn-cs"/>
              </a:rPr>
              <a:t>150 élèves de 6 à 8 classe de 3 à 4 écoles de la région</a:t>
            </a:r>
          </a:p>
          <a:p>
            <a:endParaRPr lang="en-CA" dirty="0"/>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7</a:t>
            </a:fld>
            <a:endParaRPr lang="en-CA"/>
          </a:p>
        </p:txBody>
      </p:sp>
    </p:spTree>
    <p:extLst>
      <p:ext uri="{BB962C8B-B14F-4D97-AF65-F5344CB8AC3E}">
        <p14:creationId xmlns:p14="http://schemas.microsoft.com/office/powerpoint/2010/main" val="631820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a:solidFill>
                  <a:schemeClr val="tx1"/>
                </a:solidFill>
                <a:latin typeface="+mn-lt"/>
                <a:ea typeface="+mn-ea"/>
                <a:cs typeface="+mn-cs"/>
              </a:rPr>
              <a:t>Vincent 30sec</a:t>
            </a:r>
          </a:p>
          <a:p>
            <a:r>
              <a:rPr lang="fr-FR" sz="1200" b="0" i="0" u="none" strike="noStrike" kern="1200" baseline="0" dirty="0">
                <a:solidFill>
                  <a:schemeClr val="tx1"/>
                </a:solidFill>
                <a:latin typeface="+mn-lt"/>
                <a:ea typeface="+mn-ea"/>
                <a:cs typeface="+mn-cs"/>
              </a:rPr>
              <a:t>Remise des rapport aux bailleurs de fond = fermeture officielle du projet</a:t>
            </a:r>
          </a:p>
          <a:p>
            <a:r>
              <a:rPr lang="fr-FR" sz="1200" b="0" i="0" u="none" strike="noStrike" kern="1200" baseline="0" dirty="0">
                <a:solidFill>
                  <a:schemeClr val="tx1"/>
                </a:solidFill>
                <a:latin typeface="+mn-lt"/>
                <a:ea typeface="+mn-ea"/>
                <a:cs typeface="+mn-cs"/>
              </a:rPr>
              <a:t>Genevieve : assure la qualité du contenu des rapport et qualité de l’information,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Afin d’assurer la qualité des rapports, le chargé s’assurera lors de rencontre en début de chaque phase de bien établir les besoins pour la rédaction des rapports, notamment, la liste des arbres plantés (nombre de chaque essence), le nombre de participants aux activités bénévoles, des photos du site, avant, pendant et après les plantations, etc. </a:t>
            </a:r>
          </a:p>
          <a:p>
            <a:endParaRPr lang="fr-FR" sz="1200" b="0" i="0" u="none" strike="noStrike" kern="1200" baseline="0" dirty="0">
              <a:solidFill>
                <a:schemeClr val="tx1"/>
              </a:solidFill>
              <a:latin typeface="+mn-lt"/>
              <a:ea typeface="+mn-ea"/>
              <a:cs typeface="+mn-cs"/>
            </a:endParaRPr>
          </a:p>
          <a:p>
            <a:r>
              <a:rPr lang="fr-FR" sz="1200" b="0" i="0" u="none" strike="noStrike" kern="1200" baseline="0">
                <a:solidFill>
                  <a:schemeClr val="tx1"/>
                </a:solidFill>
                <a:latin typeface="+mn-lt"/>
                <a:ea typeface="+mn-ea"/>
                <a:cs typeface="+mn-cs"/>
              </a:rPr>
              <a:t>Les informations seront recueillies et compilées à la fin de chaque phase afin de faciliter la rédaction des rapports en fin de projet. </a:t>
            </a:r>
            <a:endParaRPr lang="fr-CA" dirty="0"/>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24</a:t>
            </a:fld>
            <a:endParaRPr lang="en-CA"/>
          </a:p>
        </p:txBody>
      </p:sp>
    </p:spTree>
    <p:extLst>
      <p:ext uri="{BB962C8B-B14F-4D97-AF65-F5344CB8AC3E}">
        <p14:creationId xmlns:p14="http://schemas.microsoft.com/office/powerpoint/2010/main" val="305685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000" b="1" dirty="0"/>
              <a:t>Responsable du projet (</a:t>
            </a:r>
            <a:r>
              <a:rPr lang="fr-CA" sz="1000" dirty="0"/>
              <a:t>Geneviève) </a:t>
            </a:r>
          </a:p>
          <a:p>
            <a:pPr lvl="1"/>
            <a:r>
              <a:rPr lang="fr-CA" sz="1000" dirty="0"/>
              <a:t>assure la bonne exécution des activités du projet, des délais, des suivis, du respect des dépenses, des gestions de problèmes, du suivi de la commande des arbres et la gestion des fournisseurs et de toutes les parties prenantes ainsi que toute la documentation respective. </a:t>
            </a:r>
          </a:p>
          <a:p>
            <a:pPr lvl="1"/>
            <a:endParaRPr lang="fr-CA" sz="100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fr-CA" sz="1000" b="1" dirty="0"/>
              <a:t>Équipe de conservation</a:t>
            </a:r>
            <a:r>
              <a:rPr lang="fr-CA" sz="1000" dirty="0"/>
              <a:t> est responsable des ateliers  avec les écoles. Elle est également responsable de </a:t>
            </a:r>
            <a:r>
              <a:rPr lang="fr-CA" sz="1000" dirty="0" err="1"/>
              <a:t>géoréférencer</a:t>
            </a:r>
            <a:r>
              <a:rPr lang="fr-CA" sz="1000" dirty="0"/>
              <a:t> les arbres en fin de projet, et de réaliser l’évaluation du taux de survie des arbres l’année suivante.</a:t>
            </a:r>
          </a:p>
          <a:p>
            <a:pPr lvl="1"/>
            <a:endParaRPr lang="fr-CA"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sz="1000" b="1" dirty="0"/>
              <a:t>Équipe terrain</a:t>
            </a:r>
            <a:r>
              <a:rPr lang="fr-CA" sz="1000" dirty="0"/>
              <a:t> est responsable de préparer les sites, le matériels, les arbres, et d’organiser, exécuter et faire le suivi des plantations. Elle est également responsable d’encadrer les élèves lors des activités de plantation bénévoles.</a:t>
            </a:r>
          </a:p>
          <a:p>
            <a:r>
              <a:rPr lang="fr-CA" sz="2000" b="1" dirty="0"/>
              <a:t>Écoles</a:t>
            </a:r>
            <a:r>
              <a:rPr lang="fr-CA" sz="2000" dirty="0"/>
              <a:t> </a:t>
            </a:r>
            <a:r>
              <a:rPr lang="fr-CA" sz="1000" dirty="0"/>
              <a:t>sont responsables de planifier les rencontres avec la responsable du projet, ainsi que des communications à l’interne. </a:t>
            </a:r>
          </a:p>
          <a:p>
            <a:r>
              <a:rPr lang="fr-CA" sz="1000" b="1" dirty="0"/>
              <a:t>élèves</a:t>
            </a:r>
            <a:r>
              <a:rPr lang="fr-CA" sz="1000" dirty="0"/>
              <a:t> assistent à un atelier et participent à la plantation. </a:t>
            </a:r>
          </a:p>
          <a:p>
            <a:r>
              <a:rPr lang="fr-CA" sz="1000" b="1" dirty="0"/>
              <a:t>Fournisseurs</a:t>
            </a:r>
            <a:r>
              <a:rPr lang="fr-CA" sz="1000" dirty="0"/>
              <a:t> des arbres et du matériel sont responsables de livrer à temps pour chaque phase le nombre d’arbres requis et le matériel adéquat. </a:t>
            </a:r>
            <a:endParaRPr lang="en-CA" dirty="0"/>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8</a:t>
            </a:fld>
            <a:endParaRPr lang="en-CA"/>
          </a:p>
        </p:txBody>
      </p:sp>
    </p:spTree>
    <p:extLst>
      <p:ext uri="{BB962C8B-B14F-4D97-AF65-F5344CB8AC3E}">
        <p14:creationId xmlns:p14="http://schemas.microsoft.com/office/powerpoint/2010/main" val="604852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 </a:t>
            </a:r>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9</a:t>
            </a:fld>
            <a:endParaRPr lang="en-CA"/>
          </a:p>
        </p:txBody>
      </p:sp>
    </p:spTree>
    <p:extLst>
      <p:ext uri="{BB962C8B-B14F-4D97-AF65-F5344CB8AC3E}">
        <p14:creationId xmlns:p14="http://schemas.microsoft.com/office/powerpoint/2010/main" val="386357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en fonction de la disponibilité du nombre d’arbres souhaités pour chaque essence choisie</a:t>
            </a:r>
            <a:endParaRPr lang="en-CA" dirty="0"/>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15</a:t>
            </a:fld>
            <a:endParaRPr lang="en-CA"/>
          </a:p>
        </p:txBody>
      </p:sp>
    </p:spTree>
    <p:extLst>
      <p:ext uri="{BB962C8B-B14F-4D97-AF65-F5344CB8AC3E}">
        <p14:creationId xmlns:p14="http://schemas.microsoft.com/office/powerpoint/2010/main" val="25803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Vincent; 30 sec</a:t>
            </a:r>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19</a:t>
            </a:fld>
            <a:endParaRPr lang="en-CA"/>
          </a:p>
        </p:txBody>
      </p:sp>
    </p:spTree>
    <p:extLst>
      <p:ext uri="{BB962C8B-B14F-4D97-AF65-F5344CB8AC3E}">
        <p14:creationId xmlns:p14="http://schemas.microsoft.com/office/powerpoint/2010/main" val="3792290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Vincent; 1 min</a:t>
            </a:r>
          </a:p>
          <a:p>
            <a:r>
              <a:rPr lang="fr-FR" sz="1200" b="0" i="0" u="none" strike="noStrike" kern="1200" baseline="0" dirty="0">
                <a:solidFill>
                  <a:schemeClr val="tx1"/>
                </a:solidFill>
                <a:latin typeface="+mn-lt"/>
                <a:ea typeface="+mn-ea"/>
                <a:cs typeface="+mn-cs"/>
              </a:rPr>
              <a:t>Suivi des demandes de modification : </a:t>
            </a:r>
          </a:p>
          <a:p>
            <a:r>
              <a:rPr lang="fr-FR" sz="1200" b="0" i="0" u="none" strike="noStrike" kern="1200" baseline="0" dirty="0">
                <a:solidFill>
                  <a:schemeClr val="tx1"/>
                </a:solidFill>
                <a:latin typeface="+mn-lt"/>
                <a:ea typeface="+mn-ea"/>
                <a:cs typeface="+mn-cs"/>
              </a:rPr>
              <a:t>Responsable : chargé de projet</a:t>
            </a:r>
          </a:p>
          <a:p>
            <a:r>
              <a:rPr lang="fr-FR" sz="1200" b="0" i="0" u="none" strike="noStrike" kern="1200" baseline="0" dirty="0">
                <a:solidFill>
                  <a:schemeClr val="tx1"/>
                </a:solidFill>
                <a:latin typeface="+mn-lt"/>
                <a:ea typeface="+mn-ea"/>
                <a:cs typeface="+mn-cs"/>
              </a:rPr>
              <a:t>Selon le déroulement, les modifications seront documentées, présentés aux bailleurs de fond la conclusion sera documenté.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Suivi de la documentation : </a:t>
            </a:r>
          </a:p>
          <a:p>
            <a:r>
              <a:rPr lang="fr-FR" sz="1200" b="0" i="0" u="none" strike="noStrike" kern="1200" baseline="0" dirty="0">
                <a:solidFill>
                  <a:schemeClr val="tx1"/>
                </a:solidFill>
                <a:latin typeface="+mn-lt"/>
                <a:ea typeface="+mn-ea"/>
                <a:cs typeface="+mn-cs"/>
              </a:rPr>
              <a:t>Responsable: chargé de projet, équipe de projet</a:t>
            </a:r>
          </a:p>
          <a:p>
            <a:r>
              <a:rPr lang="fr-FR" sz="1200" b="0" i="0" u="none" strike="noStrike" kern="1200" baseline="0" dirty="0">
                <a:solidFill>
                  <a:schemeClr val="tx1"/>
                </a:solidFill>
                <a:latin typeface="+mn-lt"/>
                <a:ea typeface="+mn-ea"/>
                <a:cs typeface="+mn-cs"/>
              </a:rPr>
              <a:t>photos des plantations avant / pendant / après; liste des sortes d’arbres pour chaque site; </a:t>
            </a:r>
            <a:r>
              <a:rPr lang="fr-FR" sz="1200" b="0" i="0" u="none" strike="noStrike" kern="1200" baseline="0" dirty="0" err="1">
                <a:solidFill>
                  <a:schemeClr val="tx1"/>
                </a:solidFill>
                <a:latin typeface="+mn-lt"/>
                <a:ea typeface="+mn-ea"/>
                <a:cs typeface="+mn-cs"/>
              </a:rPr>
              <a:t>géoréférencement</a:t>
            </a:r>
            <a:r>
              <a:rPr lang="fr-FR" sz="1200" b="0" i="0" u="none" strike="noStrike" kern="1200" baseline="0" dirty="0">
                <a:solidFill>
                  <a:schemeClr val="tx1"/>
                </a:solidFill>
                <a:latin typeface="+mn-lt"/>
                <a:ea typeface="+mn-ea"/>
                <a:cs typeface="+mn-cs"/>
              </a:rPr>
              <a:t> des arbres dans une application web; activité / atelier avec les bénévoles; sondages par classe; rapport finaux</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Suivi de l’avancement et de la qualité: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baseline="0" dirty="0">
                <a:solidFill>
                  <a:schemeClr val="tx1"/>
                </a:solidFill>
                <a:latin typeface="+mn-lt"/>
                <a:ea typeface="+mn-ea"/>
                <a:cs typeface="+mn-cs"/>
              </a:rPr>
              <a:t>Responsable : chargé de projet, équipe de projet</a:t>
            </a:r>
          </a:p>
          <a:p>
            <a:r>
              <a:rPr lang="fr-FR" sz="1200" b="0" i="0" u="none" strike="noStrike" kern="1200" baseline="0" dirty="0">
                <a:solidFill>
                  <a:schemeClr val="tx1"/>
                </a:solidFill>
                <a:latin typeface="+mn-lt"/>
                <a:ea typeface="+mn-ea"/>
                <a:cs typeface="+mn-cs"/>
              </a:rPr>
              <a:t>Indicateurs : le nombre d’arbres plantés, le nombre d’écoles, de classes et d’élève participant au projet, les commentaires recueillis auprès des participants, le taux de survie des arbres, le nombre de personnes rejointes par les communications (visites site web, nb de membre à qui les bulletins sont envoyés, etc.)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Qualité : expertise du Centre de la Nature</a:t>
            </a:r>
            <a:endParaRPr lang="fr-CA" dirty="0"/>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20</a:t>
            </a:fld>
            <a:endParaRPr lang="en-CA"/>
          </a:p>
        </p:txBody>
      </p:sp>
    </p:spTree>
    <p:extLst>
      <p:ext uri="{BB962C8B-B14F-4D97-AF65-F5344CB8AC3E}">
        <p14:creationId xmlns:p14="http://schemas.microsoft.com/office/powerpoint/2010/main" val="247280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a:solidFill>
                  <a:schemeClr val="tx1"/>
                </a:solidFill>
                <a:latin typeface="+mn-lt"/>
                <a:ea typeface="+mn-ea"/>
                <a:cs typeface="+mn-cs"/>
              </a:rPr>
              <a:t>Vincent 1min</a:t>
            </a:r>
          </a:p>
          <a:p>
            <a:r>
              <a:rPr lang="fr-FR" sz="1200" b="0" i="0" u="none" strike="noStrike" kern="1200" baseline="0" dirty="0">
                <a:solidFill>
                  <a:schemeClr val="tx1"/>
                </a:solidFill>
                <a:latin typeface="+mn-lt"/>
                <a:ea typeface="+mn-ea"/>
                <a:cs typeface="+mn-cs"/>
              </a:rPr>
              <a:t>Coût et délais : </a:t>
            </a:r>
          </a:p>
          <a:p>
            <a:r>
              <a:rPr lang="fr-FR" sz="1200" b="0" i="0" u="none" strike="noStrike" kern="1200" baseline="0" dirty="0">
                <a:solidFill>
                  <a:schemeClr val="tx1"/>
                </a:solidFill>
                <a:latin typeface="+mn-lt"/>
                <a:ea typeface="+mn-ea"/>
                <a:cs typeface="+mn-cs"/>
              </a:rPr>
              <a:t>Responsable: Le chargé de projet</a:t>
            </a:r>
          </a:p>
          <a:p>
            <a:r>
              <a:rPr lang="fr-FR" sz="1200" b="0" i="0" u="none" strike="noStrike" kern="1200" baseline="0" dirty="0">
                <a:solidFill>
                  <a:schemeClr val="tx1"/>
                </a:solidFill>
                <a:latin typeface="+mn-lt"/>
                <a:ea typeface="+mn-ea"/>
                <a:cs typeface="+mn-cs"/>
              </a:rPr>
              <a:t>SDP  + Gantt; Au moins une fois par semaine, vérifier l’avancement et évaluer tout écart des travaux par rapport aux délais et aux coûts définis initialement.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Délais et ressources: </a:t>
            </a:r>
          </a:p>
          <a:p>
            <a:r>
              <a:rPr lang="fr-FR" sz="1200" b="0" i="0" u="none" strike="noStrike" kern="1200" baseline="0" dirty="0">
                <a:solidFill>
                  <a:schemeClr val="tx1"/>
                </a:solidFill>
                <a:latin typeface="+mn-lt"/>
                <a:ea typeface="+mn-ea"/>
                <a:cs typeface="+mn-cs"/>
              </a:rPr>
              <a:t>Rencontres début de projet : avec l’équipe terrain afin de revoir l’échéancier et faire les ajustements en fonction des autres projets et tâches de l’équipe terrain</a:t>
            </a:r>
          </a:p>
          <a:p>
            <a:r>
              <a:rPr lang="fr-FR" sz="1200" b="0" i="0" u="none" strike="noStrike" kern="1200" baseline="0" dirty="0" err="1">
                <a:solidFill>
                  <a:schemeClr val="tx1"/>
                </a:solidFill>
                <a:latin typeface="+mn-lt"/>
                <a:ea typeface="+mn-ea"/>
                <a:cs typeface="+mn-cs"/>
              </a:rPr>
              <a:t>Recontre</a:t>
            </a:r>
            <a:r>
              <a:rPr lang="fr-FR" sz="1200" b="0" i="0" u="none" strike="noStrike" kern="1200" baseline="0" dirty="0">
                <a:solidFill>
                  <a:schemeClr val="tx1"/>
                </a:solidFill>
                <a:latin typeface="+mn-lt"/>
                <a:ea typeface="+mn-ea"/>
                <a:cs typeface="+mn-cs"/>
              </a:rPr>
              <a:t> 1x / mois : avec l’équipe de projet (conservation et terrain) pour avoir un retour sur l’avancement des travaux, et pour gérer toute demande de changement ou imprévu.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Coût:</a:t>
            </a:r>
          </a:p>
          <a:p>
            <a:r>
              <a:rPr lang="fr-FR" sz="1200" b="0" i="0" u="none" strike="noStrike" kern="1200" baseline="0" dirty="0">
                <a:solidFill>
                  <a:schemeClr val="tx1"/>
                </a:solidFill>
                <a:latin typeface="+mn-lt"/>
                <a:ea typeface="+mn-ea"/>
                <a:cs typeface="+mn-cs"/>
              </a:rPr>
              <a:t>Elle aura ainsi l’occasion de surveiller l’impact en terme financier (coût réel vs valeur planifiée) et en termes de de délai (écart acceptable par rapport au planning de référence (Gantt)) de toutes modifications.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Gestion de risque : </a:t>
            </a:r>
          </a:p>
          <a:p>
            <a:r>
              <a:rPr lang="fr-FR" sz="1200" b="0" i="0" u="none" strike="noStrike" kern="1200" baseline="0" dirty="0">
                <a:solidFill>
                  <a:schemeClr val="tx1"/>
                </a:solidFill>
                <a:latin typeface="+mn-lt"/>
                <a:ea typeface="+mn-ea"/>
                <a:cs typeface="+mn-cs"/>
              </a:rPr>
              <a:t>Ces outils lui permettront de mettre en place les atténuations possibles si un risque potentiel se réalise ou si une modification au projet s’avèrera nécessaire. </a:t>
            </a:r>
          </a:p>
          <a:p>
            <a:r>
              <a:rPr lang="fr-FR" sz="1200" b="0" i="0" u="none" strike="noStrike" kern="1200" baseline="0" dirty="0">
                <a:solidFill>
                  <a:schemeClr val="tx1"/>
                </a:solidFill>
                <a:latin typeface="+mn-lt"/>
                <a:ea typeface="+mn-ea"/>
                <a:cs typeface="+mn-cs"/>
              </a:rPr>
              <a:t>Elle aura alors à jouer sur ses marges de </a:t>
            </a:r>
            <a:r>
              <a:rPr lang="fr-FR" sz="1200" b="0" i="0" u="none" strike="noStrike" kern="1200" baseline="0" dirty="0" err="1">
                <a:solidFill>
                  <a:schemeClr val="tx1"/>
                </a:solidFill>
                <a:latin typeface="+mn-lt"/>
                <a:ea typeface="+mn-ea"/>
                <a:cs typeface="+mn-cs"/>
              </a:rPr>
              <a:t>manoeuvre</a:t>
            </a:r>
            <a:r>
              <a:rPr lang="fr-FR" sz="1200" b="0" i="0" u="none" strike="noStrike" kern="1200" baseline="0" dirty="0">
                <a:solidFill>
                  <a:schemeClr val="tx1"/>
                </a:solidFill>
                <a:latin typeface="+mn-lt"/>
                <a:ea typeface="+mn-ea"/>
                <a:cs typeface="+mn-cs"/>
              </a:rPr>
              <a:t> (argent, ressources disponibles, diminution de l’envergure de projet, etc.) </a:t>
            </a:r>
            <a:endParaRPr lang="fr-CA" dirty="0"/>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21</a:t>
            </a:fld>
            <a:endParaRPr lang="en-CA"/>
          </a:p>
        </p:txBody>
      </p:sp>
    </p:spTree>
    <p:extLst>
      <p:ext uri="{BB962C8B-B14F-4D97-AF65-F5344CB8AC3E}">
        <p14:creationId xmlns:p14="http://schemas.microsoft.com/office/powerpoint/2010/main" val="171321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Vincent 1min</a:t>
            </a:r>
          </a:p>
          <a:p>
            <a:r>
              <a:rPr lang="fr-CA" dirty="0"/>
              <a:t>Interne:</a:t>
            </a:r>
          </a:p>
          <a:p>
            <a:r>
              <a:rPr lang="fr-FR" sz="1200" b="0" i="0" u="none" strike="noStrike" kern="1200" baseline="0" dirty="0">
                <a:solidFill>
                  <a:schemeClr val="tx1"/>
                </a:solidFill>
                <a:latin typeface="+mn-lt"/>
                <a:ea typeface="+mn-ea"/>
                <a:cs typeface="+mn-cs"/>
              </a:rPr>
              <a:t>Responsable : Geneviève </a:t>
            </a:r>
          </a:p>
          <a:p>
            <a:r>
              <a:rPr lang="fr-FR" sz="1200" b="0" i="0" u="none" strike="noStrike" kern="1200" baseline="0" dirty="0">
                <a:solidFill>
                  <a:schemeClr val="tx1"/>
                </a:solidFill>
                <a:latin typeface="+mn-lt"/>
                <a:ea typeface="+mn-ea"/>
                <a:cs typeface="+mn-cs"/>
              </a:rPr>
              <a:t>rencontres d’équipe (invitations Outlook, ordre du jour, attribution des tâches, etc.), </a:t>
            </a:r>
          </a:p>
          <a:p>
            <a:r>
              <a:rPr lang="fr-FR" sz="1200" b="0" i="0" u="none" strike="noStrike" kern="1200" baseline="0" dirty="0">
                <a:solidFill>
                  <a:schemeClr val="tx1"/>
                </a:solidFill>
                <a:latin typeface="+mn-lt"/>
                <a:ea typeface="+mn-ea"/>
                <a:cs typeface="+mn-cs"/>
              </a:rPr>
              <a:t>un suivi avec les parties prenantes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baseline="0" dirty="0">
                <a:solidFill>
                  <a:schemeClr val="tx1"/>
                </a:solidFill>
                <a:latin typeface="+mn-lt"/>
                <a:ea typeface="+mn-ea"/>
                <a:cs typeface="+mn-cs"/>
              </a:rPr>
              <a:t>dates pour la publication d’articles dans les médias dans le calendrier</a:t>
            </a:r>
          </a:p>
          <a:p>
            <a:r>
              <a:rPr lang="fr-FR" sz="1200" b="0" i="0" u="none" strike="noStrike" kern="1200" baseline="0" dirty="0">
                <a:solidFill>
                  <a:schemeClr val="tx1"/>
                </a:solidFill>
                <a:latin typeface="+mn-lt"/>
                <a:ea typeface="+mn-ea"/>
                <a:cs typeface="+mn-cs"/>
              </a:rPr>
              <a:t>Microsoft Outlook :échanges par courriel, la planification des rencontres et l’attribution des tâches. </a:t>
            </a:r>
          </a:p>
          <a:p>
            <a:r>
              <a:rPr lang="fr-FR" sz="1200" b="0" i="0" u="none" strike="noStrike" kern="1200" baseline="0" dirty="0">
                <a:solidFill>
                  <a:schemeClr val="tx1"/>
                </a:solidFill>
                <a:latin typeface="+mn-lt"/>
                <a:ea typeface="+mn-ea"/>
                <a:cs typeface="+mn-cs"/>
              </a:rPr>
              <a:t>documents (cartes, commandes d’arbres, photos, etc.) : enregistrés serveur du Centre de la Nature pour que tous les employés concernés y aient accès. </a:t>
            </a:r>
          </a:p>
          <a:p>
            <a:r>
              <a:rPr lang="fr-FR" sz="1200" b="0" i="0" u="none" strike="noStrike" kern="1200" baseline="0" dirty="0">
                <a:solidFill>
                  <a:schemeClr val="tx1"/>
                </a:solidFill>
                <a:latin typeface="+mn-lt"/>
                <a:ea typeface="+mn-ea"/>
                <a:cs typeface="+mn-cs"/>
              </a:rPr>
              <a:t>informations d’ordre général sur l’avancement du projet : courriel ou via la plateforme </a:t>
            </a:r>
            <a:r>
              <a:rPr lang="fr-FR" sz="1200" b="0" i="0" u="none" strike="noStrike" kern="1200" baseline="0" dirty="0" err="1">
                <a:solidFill>
                  <a:schemeClr val="tx1"/>
                </a:solidFill>
                <a:latin typeface="+mn-lt"/>
                <a:ea typeface="+mn-ea"/>
                <a:cs typeface="+mn-cs"/>
              </a:rPr>
              <a:t>Yammer</a:t>
            </a:r>
            <a:r>
              <a:rPr lang="fr-FR" sz="1200" b="0" i="0" u="none" strike="noStrike" kern="1200" baseline="0" dirty="0">
                <a:solidFill>
                  <a:schemeClr val="tx1"/>
                </a:solidFill>
                <a:latin typeface="+mn-lt"/>
                <a:ea typeface="+mn-ea"/>
                <a:cs typeface="+mn-cs"/>
              </a:rPr>
              <a:t>.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Partenaires</a:t>
            </a:r>
          </a:p>
          <a:p>
            <a:r>
              <a:rPr lang="fr-FR" sz="1200" b="0" i="0" u="none" strike="noStrike" kern="1200" baseline="0" dirty="0">
                <a:solidFill>
                  <a:schemeClr val="tx1"/>
                </a:solidFill>
                <a:latin typeface="+mn-lt"/>
                <a:ea typeface="+mn-ea"/>
                <a:cs typeface="+mn-cs"/>
              </a:rPr>
              <a:t>Responsable : Geneviève </a:t>
            </a:r>
          </a:p>
          <a:p>
            <a:r>
              <a:rPr lang="fr-FR" sz="1200" b="0" i="0" u="none" strike="noStrike" kern="1200" baseline="0" dirty="0">
                <a:solidFill>
                  <a:schemeClr val="tx1"/>
                </a:solidFill>
                <a:latin typeface="+mn-lt"/>
                <a:ea typeface="+mn-ea"/>
                <a:cs typeface="+mn-cs"/>
              </a:rPr>
              <a:t>assurera le lien avec les parties prenantes, notamment les </a:t>
            </a:r>
            <a:r>
              <a:rPr lang="fr-FR" sz="1200" b="1" i="0" u="none" strike="noStrike" kern="1200" baseline="0" dirty="0">
                <a:solidFill>
                  <a:schemeClr val="tx1"/>
                </a:solidFill>
                <a:latin typeface="+mn-lt"/>
                <a:ea typeface="+mn-ea"/>
                <a:cs typeface="+mn-cs"/>
              </a:rPr>
              <a:t>bailleurs de fonds</a:t>
            </a:r>
            <a:r>
              <a:rPr lang="fr-FR" sz="1200" b="0" i="0" u="none" strike="noStrike" kern="1200" baseline="0" dirty="0">
                <a:solidFill>
                  <a:schemeClr val="tx1"/>
                </a:solidFill>
                <a:latin typeface="+mn-lt"/>
                <a:ea typeface="+mn-ea"/>
                <a:cs typeface="+mn-cs"/>
              </a:rPr>
              <a:t>, à qui il faut rendre des comptes. </a:t>
            </a:r>
          </a:p>
          <a:p>
            <a:r>
              <a:rPr lang="fr-FR" sz="1200" b="0" i="0" u="none" strike="noStrike" kern="1200" baseline="0" dirty="0">
                <a:solidFill>
                  <a:schemeClr val="tx1"/>
                </a:solidFill>
                <a:latin typeface="+mn-lt"/>
                <a:ea typeface="+mn-ea"/>
                <a:cs typeface="+mn-cs"/>
              </a:rPr>
              <a:t>Avant le dépôt des demandes de financement, des communications téléphoniques ou des échanges par courriels avec les bailleurs de fonds permettent de définir les livrables du projet en fonction des exigences de chacun. </a:t>
            </a:r>
          </a:p>
          <a:p>
            <a:r>
              <a:rPr lang="fr-FR" sz="1200" b="0" i="0" u="none" strike="noStrike" kern="1200" baseline="0" dirty="0">
                <a:solidFill>
                  <a:schemeClr val="tx1"/>
                </a:solidFill>
                <a:latin typeface="+mn-lt"/>
                <a:ea typeface="+mn-ea"/>
                <a:cs typeface="+mn-cs"/>
              </a:rPr>
              <a:t>Si des modifications doivent être apportées au contenu du projet, des communications par courriel avec les bailleurs de fonds permettront d’officialiser l’acceptation des modifications, s’assurant de laisser une trace écrite. </a:t>
            </a:r>
          </a:p>
          <a:p>
            <a:r>
              <a:rPr lang="fr-FR" sz="1200" b="0" i="0" u="none" strike="noStrike" kern="1200" baseline="0" dirty="0">
                <a:solidFill>
                  <a:schemeClr val="tx1"/>
                </a:solidFill>
                <a:latin typeface="+mn-lt"/>
                <a:ea typeface="+mn-ea"/>
                <a:cs typeface="+mn-cs"/>
              </a:rPr>
              <a:t>En fonction des exigences de chaque bailleur de fonds et de ce qui a établie dans les ententes de financement, un rapport devra être envoyé en fin de projet.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La responsable du projet communiquera en début de projet avec </a:t>
            </a:r>
            <a:r>
              <a:rPr lang="fr-FR" sz="1200" b="1" i="0" u="none" strike="noStrike" kern="1200" baseline="0" dirty="0">
                <a:solidFill>
                  <a:schemeClr val="tx1"/>
                </a:solidFill>
                <a:latin typeface="+mn-lt"/>
                <a:ea typeface="+mn-ea"/>
                <a:cs typeface="+mn-cs"/>
              </a:rPr>
              <a:t>les municipalités </a:t>
            </a:r>
            <a:r>
              <a:rPr lang="fr-FR" sz="1200" b="0" i="0" u="none" strike="noStrike" kern="1200" baseline="0" dirty="0">
                <a:solidFill>
                  <a:schemeClr val="tx1"/>
                </a:solidFill>
                <a:latin typeface="+mn-lt"/>
                <a:ea typeface="+mn-ea"/>
                <a:cs typeface="+mn-cs"/>
              </a:rPr>
              <a:t>afin de déterminer les sites de plantations exactes et de recueillir leurs exigences, notamment quant aux essences d’arbres à choisir. </a:t>
            </a:r>
          </a:p>
          <a:p>
            <a:r>
              <a:rPr lang="fr-FR" sz="1200" b="0" i="0" u="none" strike="noStrike" kern="1200" baseline="0" dirty="0">
                <a:solidFill>
                  <a:schemeClr val="tx1"/>
                </a:solidFill>
                <a:latin typeface="+mn-lt"/>
                <a:ea typeface="+mn-ea"/>
                <a:cs typeface="+mn-cs"/>
              </a:rPr>
              <a:t>Une rencontre sur le terrain aura lieu afin de s’assurer que tous sont d’accord sur l’aménagement proposé. </a:t>
            </a:r>
          </a:p>
          <a:p>
            <a:r>
              <a:rPr lang="fr-FR" sz="1200" b="0" i="0" u="none" strike="noStrike" kern="1200" baseline="0" dirty="0">
                <a:solidFill>
                  <a:schemeClr val="tx1"/>
                </a:solidFill>
                <a:latin typeface="+mn-lt"/>
                <a:ea typeface="+mn-ea"/>
                <a:cs typeface="+mn-cs"/>
              </a:rPr>
              <a:t>Des photos leurs seront envoyées lorsque le projet sera complété, de même que la mise à jour de l’application web sur les arbres de Mont-Saint-Hilaire.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Des appels téléphoniques permettront d’organiser l’horaire des activités et des plantations avec </a:t>
            </a:r>
            <a:r>
              <a:rPr lang="fr-FR" sz="1200" b="1" i="0" u="none" strike="noStrike" kern="1200" baseline="0" dirty="0">
                <a:solidFill>
                  <a:schemeClr val="tx1"/>
                </a:solidFill>
                <a:latin typeface="+mn-lt"/>
                <a:ea typeface="+mn-ea"/>
                <a:cs typeface="+mn-cs"/>
              </a:rPr>
              <a:t>les écoles</a:t>
            </a:r>
            <a:r>
              <a:rPr lang="fr-FR" sz="1200" b="0" i="0" u="none" strike="noStrike" kern="1200" baseline="0" dirty="0">
                <a:solidFill>
                  <a:schemeClr val="tx1"/>
                </a:solidFill>
                <a:latin typeface="+mn-lt"/>
                <a:ea typeface="+mn-ea"/>
                <a:cs typeface="+mn-cs"/>
              </a:rPr>
              <a:t>. </a:t>
            </a:r>
          </a:p>
          <a:p>
            <a:r>
              <a:rPr lang="fr-FR" sz="1200" b="0" i="0" u="none" strike="noStrike" kern="1200" baseline="0" dirty="0">
                <a:solidFill>
                  <a:schemeClr val="tx1"/>
                </a:solidFill>
                <a:latin typeface="+mn-lt"/>
                <a:ea typeface="+mn-ea"/>
                <a:cs typeface="+mn-cs"/>
              </a:rPr>
              <a:t>Suite aux activités de plantations, les professeurs seront sollicités pour faire un retour sur l’activité et envoyer leurs commentaires par courriel.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Médias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baseline="0" dirty="0">
                <a:solidFill>
                  <a:schemeClr val="tx1"/>
                </a:solidFill>
                <a:latin typeface="+mn-lt"/>
                <a:ea typeface="+mn-ea"/>
                <a:cs typeface="+mn-cs"/>
              </a:rPr>
              <a:t>Fournisseurs</a:t>
            </a:r>
          </a:p>
          <a:p>
            <a:endParaRPr lang="fr-CA" dirty="0"/>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22</a:t>
            </a:fld>
            <a:endParaRPr lang="en-CA"/>
          </a:p>
        </p:txBody>
      </p:sp>
    </p:spTree>
    <p:extLst>
      <p:ext uri="{BB962C8B-B14F-4D97-AF65-F5344CB8AC3E}">
        <p14:creationId xmlns:p14="http://schemas.microsoft.com/office/powerpoint/2010/main" val="2968833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a:solidFill>
                  <a:schemeClr val="tx1"/>
                </a:solidFill>
                <a:latin typeface="+mn-lt"/>
                <a:ea typeface="+mn-ea"/>
                <a:cs typeface="+mn-cs"/>
              </a:rPr>
              <a:t>Vincent 1min</a:t>
            </a:r>
          </a:p>
          <a:p>
            <a:r>
              <a:rPr lang="fr-FR" sz="1200" b="0" i="0" u="none" strike="noStrike" kern="1200" baseline="0" dirty="0">
                <a:solidFill>
                  <a:schemeClr val="tx1"/>
                </a:solidFill>
                <a:latin typeface="+mn-lt"/>
                <a:ea typeface="+mn-ea"/>
                <a:cs typeface="+mn-cs"/>
              </a:rPr>
              <a:t>Les pépinières auprès desquelles les arbres seront commandés sont des fournisseurs réguliers du Centre de la Nature et des ententes sur les coûts des arbres sont déjà en vigueur.</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Toutes les commandes sont passées au mois d’avril, afin d’assurer la disponibilité des arbres choisis (essences, quantités et gabarits souhaités).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L’équipe terrain s’occupera d’aller chercher et transporter les arbres jusqu’aux sites de plantations.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Marie, de l’équipe terrain s’assurera régulièrement de l’avance de la commande et de la qualité du produit auprès de notre fournisseur attitré.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Pour assurer la maîtrise des approvisionnements, elle s’assurera de faire l’inspection du produit chez le fournisseur un mois avant la livraison.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Cela permettra de s’assurer de la qualité du produit et de sa conformité au contrat.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En cas de défaut, elle devra en informer le chargé de projet pour s’occuper de gérer les défauts éventuels du produit et de faire approuver les modifications, démarche incluse dans les activités de maîtrise intégrée des modifications. </a:t>
            </a:r>
            <a:endParaRPr lang="fr-CA" dirty="0"/>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23</a:t>
            </a:fld>
            <a:endParaRPr lang="en-CA"/>
          </a:p>
        </p:txBody>
      </p:sp>
    </p:spTree>
    <p:extLst>
      <p:ext uri="{BB962C8B-B14F-4D97-AF65-F5344CB8AC3E}">
        <p14:creationId xmlns:p14="http://schemas.microsoft.com/office/powerpoint/2010/main" val="2136695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99356-3F41-41BA-A3DC-4207CFB0F1C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CA"/>
          </a:p>
        </p:txBody>
      </p:sp>
      <p:sp>
        <p:nvSpPr>
          <p:cNvPr id="3" name="Sous-titre 2">
            <a:extLst>
              <a:ext uri="{FF2B5EF4-FFF2-40B4-BE49-F238E27FC236}">
                <a16:creationId xmlns:a16="http://schemas.microsoft.com/office/drawing/2014/main" id="{79E69ED1-3EFC-4C3F-8A9D-B45FB8C7F0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CA"/>
          </a:p>
        </p:txBody>
      </p:sp>
      <p:sp>
        <p:nvSpPr>
          <p:cNvPr id="4" name="Espace réservé de la date 3">
            <a:extLst>
              <a:ext uri="{FF2B5EF4-FFF2-40B4-BE49-F238E27FC236}">
                <a16:creationId xmlns:a16="http://schemas.microsoft.com/office/drawing/2014/main" id="{3D1C5FA9-2DD8-4286-8AE7-044681BB1920}"/>
              </a:ext>
            </a:extLst>
          </p:cNvPr>
          <p:cNvSpPr>
            <a:spLocks noGrp="1"/>
          </p:cNvSpPr>
          <p:nvPr>
            <p:ph type="dt" sz="half" idx="10"/>
          </p:nvPr>
        </p:nvSpPr>
        <p:spPr/>
        <p:txBody>
          <a:bodyPr/>
          <a:lstStyle/>
          <a:p>
            <a:fld id="{ADE028E6-5997-4C51-9F9D-07F94AA19B94}" type="datetime1">
              <a:rPr lang="en-CA" smtClean="0"/>
              <a:t>2018-04-16</a:t>
            </a:fld>
            <a:endParaRPr lang="en-CA"/>
          </a:p>
        </p:txBody>
      </p:sp>
      <p:sp>
        <p:nvSpPr>
          <p:cNvPr id="5" name="Espace réservé du pied de page 4">
            <a:extLst>
              <a:ext uri="{FF2B5EF4-FFF2-40B4-BE49-F238E27FC236}">
                <a16:creationId xmlns:a16="http://schemas.microsoft.com/office/drawing/2014/main" id="{A5991A81-7F45-4F49-9278-A67D9A4EEF6A}"/>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53055BBA-7C0A-409B-863C-52D7D9C127AC}"/>
              </a:ext>
            </a:extLst>
          </p:cNvPr>
          <p:cNvSpPr>
            <a:spLocks noGrp="1"/>
          </p:cNvSpPr>
          <p:nvPr>
            <p:ph type="sldNum" sz="quarter" idx="12"/>
          </p:nvPr>
        </p:nvSpPr>
        <p:spPr/>
        <p:txBody>
          <a:bodyPr/>
          <a:lstStyle/>
          <a:p>
            <a:fld id="{0730FDA8-C380-487C-8262-56859A965823}" type="slidenum">
              <a:rPr lang="en-CA" smtClean="0"/>
              <a:t>‹N°›</a:t>
            </a:fld>
            <a:endParaRPr lang="en-CA"/>
          </a:p>
        </p:txBody>
      </p:sp>
    </p:spTree>
    <p:extLst>
      <p:ext uri="{BB962C8B-B14F-4D97-AF65-F5344CB8AC3E}">
        <p14:creationId xmlns:p14="http://schemas.microsoft.com/office/powerpoint/2010/main" val="2708401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1666FE-17C5-4D0B-9149-F6C160165822}"/>
              </a:ext>
            </a:extLst>
          </p:cNvPr>
          <p:cNvSpPr>
            <a:spLocks noGrp="1"/>
          </p:cNvSpPr>
          <p:nvPr>
            <p:ph type="title"/>
          </p:nvPr>
        </p:nvSpPr>
        <p:spPr/>
        <p:txBody>
          <a:bodyPr/>
          <a:lstStyle/>
          <a:p>
            <a:r>
              <a:rPr lang="fr-FR"/>
              <a:t>Modifiez le style du titre</a:t>
            </a:r>
            <a:endParaRPr lang="en-CA"/>
          </a:p>
        </p:txBody>
      </p:sp>
      <p:sp>
        <p:nvSpPr>
          <p:cNvPr id="3" name="Espace réservé du texte vertical 2">
            <a:extLst>
              <a:ext uri="{FF2B5EF4-FFF2-40B4-BE49-F238E27FC236}">
                <a16:creationId xmlns:a16="http://schemas.microsoft.com/office/drawing/2014/main" id="{A939C568-DA6B-41FE-8D69-32FC8B612458}"/>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E6A21029-4B27-4E68-9004-B73FEDB947D1}"/>
              </a:ext>
            </a:extLst>
          </p:cNvPr>
          <p:cNvSpPr>
            <a:spLocks noGrp="1"/>
          </p:cNvSpPr>
          <p:nvPr>
            <p:ph type="dt" sz="half" idx="10"/>
          </p:nvPr>
        </p:nvSpPr>
        <p:spPr/>
        <p:txBody>
          <a:bodyPr/>
          <a:lstStyle/>
          <a:p>
            <a:fld id="{40C3ACF4-1F58-41C1-8627-88B24884E38D}" type="datetime1">
              <a:rPr lang="en-CA" smtClean="0"/>
              <a:t>2018-04-16</a:t>
            </a:fld>
            <a:endParaRPr lang="en-CA"/>
          </a:p>
        </p:txBody>
      </p:sp>
      <p:sp>
        <p:nvSpPr>
          <p:cNvPr id="5" name="Espace réservé du pied de page 4">
            <a:extLst>
              <a:ext uri="{FF2B5EF4-FFF2-40B4-BE49-F238E27FC236}">
                <a16:creationId xmlns:a16="http://schemas.microsoft.com/office/drawing/2014/main" id="{FD16B82E-3AE8-4511-BAEE-A0496DA6FF25}"/>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59A16966-EE6D-4D78-80A6-D8678FA79E32}"/>
              </a:ext>
            </a:extLst>
          </p:cNvPr>
          <p:cNvSpPr>
            <a:spLocks noGrp="1"/>
          </p:cNvSpPr>
          <p:nvPr>
            <p:ph type="sldNum" sz="quarter" idx="12"/>
          </p:nvPr>
        </p:nvSpPr>
        <p:spPr/>
        <p:txBody>
          <a:bodyPr/>
          <a:lstStyle/>
          <a:p>
            <a:fld id="{0730FDA8-C380-487C-8262-56859A965823}" type="slidenum">
              <a:rPr lang="en-CA" smtClean="0"/>
              <a:t>‹N°›</a:t>
            </a:fld>
            <a:endParaRPr lang="en-CA"/>
          </a:p>
        </p:txBody>
      </p:sp>
    </p:spTree>
    <p:extLst>
      <p:ext uri="{BB962C8B-B14F-4D97-AF65-F5344CB8AC3E}">
        <p14:creationId xmlns:p14="http://schemas.microsoft.com/office/powerpoint/2010/main" val="251656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553E2D7-BCEF-446A-BDEF-706AC859C138}"/>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CA"/>
          </a:p>
        </p:txBody>
      </p:sp>
      <p:sp>
        <p:nvSpPr>
          <p:cNvPr id="3" name="Espace réservé du texte vertical 2">
            <a:extLst>
              <a:ext uri="{FF2B5EF4-FFF2-40B4-BE49-F238E27FC236}">
                <a16:creationId xmlns:a16="http://schemas.microsoft.com/office/drawing/2014/main" id="{97A8BC4F-15C1-4E9A-8A56-EE6D12ACCF6B}"/>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18BE9D40-25A0-4282-9FD6-86F435F2FE5A}"/>
              </a:ext>
            </a:extLst>
          </p:cNvPr>
          <p:cNvSpPr>
            <a:spLocks noGrp="1"/>
          </p:cNvSpPr>
          <p:nvPr>
            <p:ph type="dt" sz="half" idx="10"/>
          </p:nvPr>
        </p:nvSpPr>
        <p:spPr/>
        <p:txBody>
          <a:bodyPr/>
          <a:lstStyle/>
          <a:p>
            <a:fld id="{75140238-0394-4BCD-B091-A7A9A7272471}" type="datetime1">
              <a:rPr lang="en-CA" smtClean="0"/>
              <a:t>2018-04-16</a:t>
            </a:fld>
            <a:endParaRPr lang="en-CA"/>
          </a:p>
        </p:txBody>
      </p:sp>
      <p:sp>
        <p:nvSpPr>
          <p:cNvPr id="5" name="Espace réservé du pied de page 4">
            <a:extLst>
              <a:ext uri="{FF2B5EF4-FFF2-40B4-BE49-F238E27FC236}">
                <a16:creationId xmlns:a16="http://schemas.microsoft.com/office/drawing/2014/main" id="{E040BD63-11BF-45BB-B964-502361E5FCFD}"/>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A400F56A-497B-4B74-903B-670528023DE6}"/>
              </a:ext>
            </a:extLst>
          </p:cNvPr>
          <p:cNvSpPr>
            <a:spLocks noGrp="1"/>
          </p:cNvSpPr>
          <p:nvPr>
            <p:ph type="sldNum" sz="quarter" idx="12"/>
          </p:nvPr>
        </p:nvSpPr>
        <p:spPr/>
        <p:txBody>
          <a:bodyPr/>
          <a:lstStyle/>
          <a:p>
            <a:fld id="{0730FDA8-C380-487C-8262-56859A965823}" type="slidenum">
              <a:rPr lang="en-CA" smtClean="0"/>
              <a:t>‹N°›</a:t>
            </a:fld>
            <a:endParaRPr lang="en-CA"/>
          </a:p>
        </p:txBody>
      </p:sp>
    </p:spTree>
    <p:extLst>
      <p:ext uri="{BB962C8B-B14F-4D97-AF65-F5344CB8AC3E}">
        <p14:creationId xmlns:p14="http://schemas.microsoft.com/office/powerpoint/2010/main" val="45773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EAFFA-1AAD-449A-AB90-3CAFA5EA5C3C}"/>
              </a:ext>
            </a:extLst>
          </p:cNvPr>
          <p:cNvSpPr>
            <a:spLocks noGrp="1"/>
          </p:cNvSpPr>
          <p:nvPr>
            <p:ph type="title"/>
          </p:nvPr>
        </p:nvSpPr>
        <p:spPr/>
        <p:txBody>
          <a:bodyPr/>
          <a:lstStyle/>
          <a:p>
            <a:r>
              <a:rPr lang="fr-FR"/>
              <a:t>Modifiez le style du titre</a:t>
            </a:r>
            <a:endParaRPr lang="en-CA"/>
          </a:p>
        </p:txBody>
      </p:sp>
      <p:sp>
        <p:nvSpPr>
          <p:cNvPr id="3" name="Espace réservé du contenu 2">
            <a:extLst>
              <a:ext uri="{FF2B5EF4-FFF2-40B4-BE49-F238E27FC236}">
                <a16:creationId xmlns:a16="http://schemas.microsoft.com/office/drawing/2014/main" id="{068148AA-64F4-437C-A53D-30EE3362EA60}"/>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7CBC411E-455F-4AD0-9E3E-F032C7AEBD8C}"/>
              </a:ext>
            </a:extLst>
          </p:cNvPr>
          <p:cNvSpPr>
            <a:spLocks noGrp="1"/>
          </p:cNvSpPr>
          <p:nvPr>
            <p:ph type="dt" sz="half" idx="10"/>
          </p:nvPr>
        </p:nvSpPr>
        <p:spPr/>
        <p:txBody>
          <a:bodyPr/>
          <a:lstStyle/>
          <a:p>
            <a:fld id="{04221EED-24E5-44E1-956E-B2DBCCEFD5E4}" type="datetime1">
              <a:rPr lang="en-CA" smtClean="0"/>
              <a:t>2018-04-16</a:t>
            </a:fld>
            <a:endParaRPr lang="en-CA"/>
          </a:p>
        </p:txBody>
      </p:sp>
      <p:sp>
        <p:nvSpPr>
          <p:cNvPr id="5" name="Espace réservé du pied de page 4">
            <a:extLst>
              <a:ext uri="{FF2B5EF4-FFF2-40B4-BE49-F238E27FC236}">
                <a16:creationId xmlns:a16="http://schemas.microsoft.com/office/drawing/2014/main" id="{F7A02CFA-7788-43A0-8826-7BE4FC89754B}"/>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489F078A-9F6C-46EE-95C2-1E599B054258}"/>
              </a:ext>
            </a:extLst>
          </p:cNvPr>
          <p:cNvSpPr>
            <a:spLocks noGrp="1"/>
          </p:cNvSpPr>
          <p:nvPr>
            <p:ph type="sldNum" sz="quarter" idx="12"/>
          </p:nvPr>
        </p:nvSpPr>
        <p:spPr/>
        <p:txBody>
          <a:bodyPr/>
          <a:lstStyle/>
          <a:p>
            <a:fld id="{0730FDA8-C380-487C-8262-56859A965823}" type="slidenum">
              <a:rPr lang="en-CA" smtClean="0"/>
              <a:t>‹N°›</a:t>
            </a:fld>
            <a:endParaRPr lang="en-CA"/>
          </a:p>
        </p:txBody>
      </p:sp>
    </p:spTree>
    <p:extLst>
      <p:ext uri="{BB962C8B-B14F-4D97-AF65-F5344CB8AC3E}">
        <p14:creationId xmlns:p14="http://schemas.microsoft.com/office/powerpoint/2010/main" val="1079123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C6ADD1-C010-4695-83B6-322E5EF42D0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CA"/>
          </a:p>
        </p:txBody>
      </p:sp>
      <p:sp>
        <p:nvSpPr>
          <p:cNvPr id="3" name="Espace réservé du texte 2">
            <a:extLst>
              <a:ext uri="{FF2B5EF4-FFF2-40B4-BE49-F238E27FC236}">
                <a16:creationId xmlns:a16="http://schemas.microsoft.com/office/drawing/2014/main" id="{B322A113-02BA-478D-A139-BDE74E6148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D5D96BC3-86C9-4C19-86BB-514DE913FBF0}"/>
              </a:ext>
            </a:extLst>
          </p:cNvPr>
          <p:cNvSpPr>
            <a:spLocks noGrp="1"/>
          </p:cNvSpPr>
          <p:nvPr>
            <p:ph type="dt" sz="half" idx="10"/>
          </p:nvPr>
        </p:nvSpPr>
        <p:spPr/>
        <p:txBody>
          <a:bodyPr/>
          <a:lstStyle/>
          <a:p>
            <a:fld id="{E84E83B5-E6D0-4F20-9F0C-CC3694B36394}" type="datetime1">
              <a:rPr lang="en-CA" smtClean="0"/>
              <a:t>2018-04-16</a:t>
            </a:fld>
            <a:endParaRPr lang="en-CA"/>
          </a:p>
        </p:txBody>
      </p:sp>
      <p:sp>
        <p:nvSpPr>
          <p:cNvPr id="5" name="Espace réservé du pied de page 4">
            <a:extLst>
              <a:ext uri="{FF2B5EF4-FFF2-40B4-BE49-F238E27FC236}">
                <a16:creationId xmlns:a16="http://schemas.microsoft.com/office/drawing/2014/main" id="{E3B9AE64-CF55-4A44-A2FE-F7B699445C11}"/>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63AAC2D0-A67F-4511-97CA-1C42EB496901}"/>
              </a:ext>
            </a:extLst>
          </p:cNvPr>
          <p:cNvSpPr>
            <a:spLocks noGrp="1"/>
          </p:cNvSpPr>
          <p:nvPr>
            <p:ph type="sldNum" sz="quarter" idx="12"/>
          </p:nvPr>
        </p:nvSpPr>
        <p:spPr/>
        <p:txBody>
          <a:bodyPr/>
          <a:lstStyle/>
          <a:p>
            <a:fld id="{0730FDA8-C380-487C-8262-56859A965823}" type="slidenum">
              <a:rPr lang="en-CA" smtClean="0"/>
              <a:t>‹N°›</a:t>
            </a:fld>
            <a:endParaRPr lang="en-CA"/>
          </a:p>
        </p:txBody>
      </p:sp>
    </p:spTree>
    <p:extLst>
      <p:ext uri="{BB962C8B-B14F-4D97-AF65-F5344CB8AC3E}">
        <p14:creationId xmlns:p14="http://schemas.microsoft.com/office/powerpoint/2010/main" val="332879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5A429-85A1-4BBD-BCAA-1A8A97F79E55}"/>
              </a:ext>
            </a:extLst>
          </p:cNvPr>
          <p:cNvSpPr>
            <a:spLocks noGrp="1"/>
          </p:cNvSpPr>
          <p:nvPr>
            <p:ph type="title"/>
          </p:nvPr>
        </p:nvSpPr>
        <p:spPr/>
        <p:txBody>
          <a:bodyPr/>
          <a:lstStyle/>
          <a:p>
            <a:r>
              <a:rPr lang="fr-FR"/>
              <a:t>Modifiez le style du titre</a:t>
            </a:r>
            <a:endParaRPr lang="en-CA"/>
          </a:p>
        </p:txBody>
      </p:sp>
      <p:sp>
        <p:nvSpPr>
          <p:cNvPr id="3" name="Espace réservé du contenu 2">
            <a:extLst>
              <a:ext uri="{FF2B5EF4-FFF2-40B4-BE49-F238E27FC236}">
                <a16:creationId xmlns:a16="http://schemas.microsoft.com/office/drawing/2014/main" id="{2297B0A1-7BBD-42CE-8457-24F79EA5763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contenu 3">
            <a:extLst>
              <a:ext uri="{FF2B5EF4-FFF2-40B4-BE49-F238E27FC236}">
                <a16:creationId xmlns:a16="http://schemas.microsoft.com/office/drawing/2014/main" id="{7EC261E1-542C-48CA-BD0F-C1965218F5D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e la date 4">
            <a:extLst>
              <a:ext uri="{FF2B5EF4-FFF2-40B4-BE49-F238E27FC236}">
                <a16:creationId xmlns:a16="http://schemas.microsoft.com/office/drawing/2014/main" id="{05637551-0FE7-42B5-8151-4AAD4C05B382}"/>
              </a:ext>
            </a:extLst>
          </p:cNvPr>
          <p:cNvSpPr>
            <a:spLocks noGrp="1"/>
          </p:cNvSpPr>
          <p:nvPr>
            <p:ph type="dt" sz="half" idx="10"/>
          </p:nvPr>
        </p:nvSpPr>
        <p:spPr/>
        <p:txBody>
          <a:bodyPr/>
          <a:lstStyle/>
          <a:p>
            <a:fld id="{1D571632-D797-4FF1-BF5F-AE850EE5EA56}" type="datetime1">
              <a:rPr lang="en-CA" smtClean="0"/>
              <a:t>2018-04-16</a:t>
            </a:fld>
            <a:endParaRPr lang="en-CA"/>
          </a:p>
        </p:txBody>
      </p:sp>
      <p:sp>
        <p:nvSpPr>
          <p:cNvPr id="6" name="Espace réservé du pied de page 5">
            <a:extLst>
              <a:ext uri="{FF2B5EF4-FFF2-40B4-BE49-F238E27FC236}">
                <a16:creationId xmlns:a16="http://schemas.microsoft.com/office/drawing/2014/main" id="{457079F9-A2FA-4FB4-864E-B0003E017840}"/>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940047B9-0EF1-4B78-B1CA-16242C6FC155}"/>
              </a:ext>
            </a:extLst>
          </p:cNvPr>
          <p:cNvSpPr>
            <a:spLocks noGrp="1"/>
          </p:cNvSpPr>
          <p:nvPr>
            <p:ph type="sldNum" sz="quarter" idx="12"/>
          </p:nvPr>
        </p:nvSpPr>
        <p:spPr/>
        <p:txBody>
          <a:bodyPr/>
          <a:lstStyle/>
          <a:p>
            <a:fld id="{0730FDA8-C380-487C-8262-56859A965823}" type="slidenum">
              <a:rPr lang="en-CA" smtClean="0"/>
              <a:t>‹N°›</a:t>
            </a:fld>
            <a:endParaRPr lang="en-CA"/>
          </a:p>
        </p:txBody>
      </p:sp>
    </p:spTree>
    <p:extLst>
      <p:ext uri="{BB962C8B-B14F-4D97-AF65-F5344CB8AC3E}">
        <p14:creationId xmlns:p14="http://schemas.microsoft.com/office/powerpoint/2010/main" val="84378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6E5F6-BCF6-4BC2-B42C-43DE6B8C4A7F}"/>
              </a:ext>
            </a:extLst>
          </p:cNvPr>
          <p:cNvSpPr>
            <a:spLocks noGrp="1"/>
          </p:cNvSpPr>
          <p:nvPr>
            <p:ph type="title"/>
          </p:nvPr>
        </p:nvSpPr>
        <p:spPr>
          <a:xfrm>
            <a:off x="839788" y="365125"/>
            <a:ext cx="10515600" cy="1325563"/>
          </a:xfrm>
        </p:spPr>
        <p:txBody>
          <a:bodyPr/>
          <a:lstStyle/>
          <a:p>
            <a:r>
              <a:rPr lang="fr-FR"/>
              <a:t>Modifiez le style du titre</a:t>
            </a:r>
            <a:endParaRPr lang="en-CA"/>
          </a:p>
        </p:txBody>
      </p:sp>
      <p:sp>
        <p:nvSpPr>
          <p:cNvPr id="3" name="Espace réservé du texte 2">
            <a:extLst>
              <a:ext uri="{FF2B5EF4-FFF2-40B4-BE49-F238E27FC236}">
                <a16:creationId xmlns:a16="http://schemas.microsoft.com/office/drawing/2014/main" id="{DBF3E6D9-2CE3-433D-8C4B-00E550C06C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FD1F5E5-1BC2-45D9-B082-FE4EC0C819F4}"/>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u texte 4">
            <a:extLst>
              <a:ext uri="{FF2B5EF4-FFF2-40B4-BE49-F238E27FC236}">
                <a16:creationId xmlns:a16="http://schemas.microsoft.com/office/drawing/2014/main" id="{8D8ED58E-522F-477A-B408-E804C78230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EADCAD59-1328-478C-9437-1C5917FFD861}"/>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7" name="Espace réservé de la date 6">
            <a:extLst>
              <a:ext uri="{FF2B5EF4-FFF2-40B4-BE49-F238E27FC236}">
                <a16:creationId xmlns:a16="http://schemas.microsoft.com/office/drawing/2014/main" id="{FD682F8A-DD15-436A-9B38-3FDF728427E2}"/>
              </a:ext>
            </a:extLst>
          </p:cNvPr>
          <p:cNvSpPr>
            <a:spLocks noGrp="1"/>
          </p:cNvSpPr>
          <p:nvPr>
            <p:ph type="dt" sz="half" idx="10"/>
          </p:nvPr>
        </p:nvSpPr>
        <p:spPr/>
        <p:txBody>
          <a:bodyPr/>
          <a:lstStyle/>
          <a:p>
            <a:fld id="{42A021C9-DA9F-4AAA-B84B-79C96568D018}" type="datetime1">
              <a:rPr lang="en-CA" smtClean="0"/>
              <a:t>2018-04-16</a:t>
            </a:fld>
            <a:endParaRPr lang="en-CA"/>
          </a:p>
        </p:txBody>
      </p:sp>
      <p:sp>
        <p:nvSpPr>
          <p:cNvPr id="8" name="Espace réservé du pied de page 7">
            <a:extLst>
              <a:ext uri="{FF2B5EF4-FFF2-40B4-BE49-F238E27FC236}">
                <a16:creationId xmlns:a16="http://schemas.microsoft.com/office/drawing/2014/main" id="{399035E9-EEAE-48F8-BFD3-4722F346EF89}"/>
              </a:ext>
            </a:extLst>
          </p:cNvPr>
          <p:cNvSpPr>
            <a:spLocks noGrp="1"/>
          </p:cNvSpPr>
          <p:nvPr>
            <p:ph type="ftr" sz="quarter" idx="11"/>
          </p:nvPr>
        </p:nvSpPr>
        <p:spPr/>
        <p:txBody>
          <a:bodyPr/>
          <a:lstStyle/>
          <a:p>
            <a:endParaRPr lang="en-CA"/>
          </a:p>
        </p:txBody>
      </p:sp>
      <p:sp>
        <p:nvSpPr>
          <p:cNvPr id="9" name="Espace réservé du numéro de diapositive 8">
            <a:extLst>
              <a:ext uri="{FF2B5EF4-FFF2-40B4-BE49-F238E27FC236}">
                <a16:creationId xmlns:a16="http://schemas.microsoft.com/office/drawing/2014/main" id="{DB08D3BD-A990-4A35-8904-F9F199B1CDA5}"/>
              </a:ext>
            </a:extLst>
          </p:cNvPr>
          <p:cNvSpPr>
            <a:spLocks noGrp="1"/>
          </p:cNvSpPr>
          <p:nvPr>
            <p:ph type="sldNum" sz="quarter" idx="12"/>
          </p:nvPr>
        </p:nvSpPr>
        <p:spPr/>
        <p:txBody>
          <a:bodyPr/>
          <a:lstStyle/>
          <a:p>
            <a:fld id="{0730FDA8-C380-487C-8262-56859A965823}" type="slidenum">
              <a:rPr lang="en-CA" smtClean="0"/>
              <a:t>‹N°›</a:t>
            </a:fld>
            <a:endParaRPr lang="en-CA"/>
          </a:p>
        </p:txBody>
      </p:sp>
    </p:spTree>
    <p:extLst>
      <p:ext uri="{BB962C8B-B14F-4D97-AF65-F5344CB8AC3E}">
        <p14:creationId xmlns:p14="http://schemas.microsoft.com/office/powerpoint/2010/main" val="32357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113548-A25B-4E64-9722-161ADE6322F6}"/>
              </a:ext>
            </a:extLst>
          </p:cNvPr>
          <p:cNvSpPr>
            <a:spLocks noGrp="1"/>
          </p:cNvSpPr>
          <p:nvPr>
            <p:ph type="title"/>
          </p:nvPr>
        </p:nvSpPr>
        <p:spPr/>
        <p:txBody>
          <a:bodyPr/>
          <a:lstStyle/>
          <a:p>
            <a:r>
              <a:rPr lang="fr-FR"/>
              <a:t>Modifiez le style du titre</a:t>
            </a:r>
            <a:endParaRPr lang="en-CA"/>
          </a:p>
        </p:txBody>
      </p:sp>
      <p:sp>
        <p:nvSpPr>
          <p:cNvPr id="3" name="Espace réservé de la date 2">
            <a:extLst>
              <a:ext uri="{FF2B5EF4-FFF2-40B4-BE49-F238E27FC236}">
                <a16:creationId xmlns:a16="http://schemas.microsoft.com/office/drawing/2014/main" id="{60FAD928-69FC-44C8-9FDF-6D67CCA993DE}"/>
              </a:ext>
            </a:extLst>
          </p:cNvPr>
          <p:cNvSpPr>
            <a:spLocks noGrp="1"/>
          </p:cNvSpPr>
          <p:nvPr>
            <p:ph type="dt" sz="half" idx="10"/>
          </p:nvPr>
        </p:nvSpPr>
        <p:spPr/>
        <p:txBody>
          <a:bodyPr/>
          <a:lstStyle/>
          <a:p>
            <a:fld id="{CB403965-A2A1-4DC4-A8FE-21C86CB0CAB5}" type="datetime1">
              <a:rPr lang="en-CA" smtClean="0"/>
              <a:t>2018-04-16</a:t>
            </a:fld>
            <a:endParaRPr lang="en-CA"/>
          </a:p>
        </p:txBody>
      </p:sp>
      <p:sp>
        <p:nvSpPr>
          <p:cNvPr id="4" name="Espace réservé du pied de page 3">
            <a:extLst>
              <a:ext uri="{FF2B5EF4-FFF2-40B4-BE49-F238E27FC236}">
                <a16:creationId xmlns:a16="http://schemas.microsoft.com/office/drawing/2014/main" id="{B3B6E4D7-8A7C-4BC1-A14C-FBDAE5ED8426}"/>
              </a:ext>
            </a:extLst>
          </p:cNvPr>
          <p:cNvSpPr>
            <a:spLocks noGrp="1"/>
          </p:cNvSpPr>
          <p:nvPr>
            <p:ph type="ftr" sz="quarter" idx="11"/>
          </p:nvPr>
        </p:nvSpPr>
        <p:spPr/>
        <p:txBody>
          <a:bodyPr/>
          <a:lstStyle/>
          <a:p>
            <a:endParaRPr lang="en-CA"/>
          </a:p>
        </p:txBody>
      </p:sp>
      <p:sp>
        <p:nvSpPr>
          <p:cNvPr id="5" name="Espace réservé du numéro de diapositive 4">
            <a:extLst>
              <a:ext uri="{FF2B5EF4-FFF2-40B4-BE49-F238E27FC236}">
                <a16:creationId xmlns:a16="http://schemas.microsoft.com/office/drawing/2014/main" id="{2FA9A70B-F391-46AD-A6F4-F7955FDB409B}"/>
              </a:ext>
            </a:extLst>
          </p:cNvPr>
          <p:cNvSpPr>
            <a:spLocks noGrp="1"/>
          </p:cNvSpPr>
          <p:nvPr>
            <p:ph type="sldNum" sz="quarter" idx="12"/>
          </p:nvPr>
        </p:nvSpPr>
        <p:spPr/>
        <p:txBody>
          <a:bodyPr/>
          <a:lstStyle/>
          <a:p>
            <a:fld id="{0730FDA8-C380-487C-8262-56859A965823}" type="slidenum">
              <a:rPr lang="en-CA" smtClean="0"/>
              <a:t>‹N°›</a:t>
            </a:fld>
            <a:endParaRPr lang="en-CA"/>
          </a:p>
        </p:txBody>
      </p:sp>
    </p:spTree>
    <p:extLst>
      <p:ext uri="{BB962C8B-B14F-4D97-AF65-F5344CB8AC3E}">
        <p14:creationId xmlns:p14="http://schemas.microsoft.com/office/powerpoint/2010/main" val="287549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9D3CFF1-BF5D-4AB1-BAF7-4345EC638509}"/>
              </a:ext>
            </a:extLst>
          </p:cNvPr>
          <p:cNvSpPr>
            <a:spLocks noGrp="1"/>
          </p:cNvSpPr>
          <p:nvPr>
            <p:ph type="dt" sz="half" idx="10"/>
          </p:nvPr>
        </p:nvSpPr>
        <p:spPr/>
        <p:txBody>
          <a:bodyPr/>
          <a:lstStyle/>
          <a:p>
            <a:fld id="{AC8957D5-070B-4833-9D73-5C859E9C50A4}" type="datetime1">
              <a:rPr lang="en-CA" smtClean="0"/>
              <a:t>2018-04-16</a:t>
            </a:fld>
            <a:endParaRPr lang="en-CA"/>
          </a:p>
        </p:txBody>
      </p:sp>
      <p:sp>
        <p:nvSpPr>
          <p:cNvPr id="3" name="Espace réservé du pied de page 2">
            <a:extLst>
              <a:ext uri="{FF2B5EF4-FFF2-40B4-BE49-F238E27FC236}">
                <a16:creationId xmlns:a16="http://schemas.microsoft.com/office/drawing/2014/main" id="{ECBE41BD-4412-4FBD-BFD3-46E231B794BB}"/>
              </a:ext>
            </a:extLst>
          </p:cNvPr>
          <p:cNvSpPr>
            <a:spLocks noGrp="1"/>
          </p:cNvSpPr>
          <p:nvPr>
            <p:ph type="ftr" sz="quarter" idx="11"/>
          </p:nvPr>
        </p:nvSpPr>
        <p:spPr/>
        <p:txBody>
          <a:bodyPr/>
          <a:lstStyle/>
          <a:p>
            <a:endParaRPr lang="en-CA"/>
          </a:p>
        </p:txBody>
      </p:sp>
      <p:sp>
        <p:nvSpPr>
          <p:cNvPr id="4" name="Espace réservé du numéro de diapositive 3">
            <a:extLst>
              <a:ext uri="{FF2B5EF4-FFF2-40B4-BE49-F238E27FC236}">
                <a16:creationId xmlns:a16="http://schemas.microsoft.com/office/drawing/2014/main" id="{62C72CE6-D34C-49D1-A454-7C69D37569A4}"/>
              </a:ext>
            </a:extLst>
          </p:cNvPr>
          <p:cNvSpPr>
            <a:spLocks noGrp="1"/>
          </p:cNvSpPr>
          <p:nvPr>
            <p:ph type="sldNum" sz="quarter" idx="12"/>
          </p:nvPr>
        </p:nvSpPr>
        <p:spPr/>
        <p:txBody>
          <a:bodyPr/>
          <a:lstStyle/>
          <a:p>
            <a:fld id="{0730FDA8-C380-487C-8262-56859A965823}" type="slidenum">
              <a:rPr lang="en-CA" smtClean="0"/>
              <a:t>‹N°›</a:t>
            </a:fld>
            <a:endParaRPr lang="en-CA"/>
          </a:p>
        </p:txBody>
      </p:sp>
    </p:spTree>
    <p:extLst>
      <p:ext uri="{BB962C8B-B14F-4D97-AF65-F5344CB8AC3E}">
        <p14:creationId xmlns:p14="http://schemas.microsoft.com/office/powerpoint/2010/main" val="134128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D7BFD2-F4FD-4F08-B447-7A9974B2406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du contenu 2">
            <a:extLst>
              <a:ext uri="{FF2B5EF4-FFF2-40B4-BE49-F238E27FC236}">
                <a16:creationId xmlns:a16="http://schemas.microsoft.com/office/drawing/2014/main" id="{9A59CD15-14A6-483A-B53B-BF1FA2A51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texte 3">
            <a:extLst>
              <a:ext uri="{FF2B5EF4-FFF2-40B4-BE49-F238E27FC236}">
                <a16:creationId xmlns:a16="http://schemas.microsoft.com/office/drawing/2014/main" id="{4547A172-9597-4048-8A95-1D6056F67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C56E0D6-AAE3-43B8-B35B-7EEB041A0A1E}"/>
              </a:ext>
            </a:extLst>
          </p:cNvPr>
          <p:cNvSpPr>
            <a:spLocks noGrp="1"/>
          </p:cNvSpPr>
          <p:nvPr>
            <p:ph type="dt" sz="half" idx="10"/>
          </p:nvPr>
        </p:nvSpPr>
        <p:spPr/>
        <p:txBody>
          <a:bodyPr/>
          <a:lstStyle/>
          <a:p>
            <a:fld id="{62D6986E-63A1-4521-8CD0-20DE54B81DF4}" type="datetime1">
              <a:rPr lang="en-CA" smtClean="0"/>
              <a:t>2018-04-16</a:t>
            </a:fld>
            <a:endParaRPr lang="en-CA"/>
          </a:p>
        </p:txBody>
      </p:sp>
      <p:sp>
        <p:nvSpPr>
          <p:cNvPr id="6" name="Espace réservé du pied de page 5">
            <a:extLst>
              <a:ext uri="{FF2B5EF4-FFF2-40B4-BE49-F238E27FC236}">
                <a16:creationId xmlns:a16="http://schemas.microsoft.com/office/drawing/2014/main" id="{D5C7E314-569C-4389-8968-8364D675AE9E}"/>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BE0CD5D7-A427-47D9-8B6F-2095DBBFA433}"/>
              </a:ext>
            </a:extLst>
          </p:cNvPr>
          <p:cNvSpPr>
            <a:spLocks noGrp="1"/>
          </p:cNvSpPr>
          <p:nvPr>
            <p:ph type="sldNum" sz="quarter" idx="12"/>
          </p:nvPr>
        </p:nvSpPr>
        <p:spPr/>
        <p:txBody>
          <a:bodyPr/>
          <a:lstStyle/>
          <a:p>
            <a:fld id="{0730FDA8-C380-487C-8262-56859A965823}" type="slidenum">
              <a:rPr lang="en-CA" smtClean="0"/>
              <a:t>‹N°›</a:t>
            </a:fld>
            <a:endParaRPr lang="en-CA"/>
          </a:p>
        </p:txBody>
      </p:sp>
    </p:spTree>
    <p:extLst>
      <p:ext uri="{BB962C8B-B14F-4D97-AF65-F5344CB8AC3E}">
        <p14:creationId xmlns:p14="http://schemas.microsoft.com/office/powerpoint/2010/main" val="246150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585933-3F85-4A81-AB48-AB53BDD571F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pour une image  2">
            <a:extLst>
              <a:ext uri="{FF2B5EF4-FFF2-40B4-BE49-F238E27FC236}">
                <a16:creationId xmlns:a16="http://schemas.microsoft.com/office/drawing/2014/main" id="{EE3859B8-389C-4B48-A4F3-11D943CED2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Espace réservé du texte 3">
            <a:extLst>
              <a:ext uri="{FF2B5EF4-FFF2-40B4-BE49-F238E27FC236}">
                <a16:creationId xmlns:a16="http://schemas.microsoft.com/office/drawing/2014/main" id="{FE8D65A3-4FA3-4605-99A3-E17751DD2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A03B98D8-C91B-46F3-BB3E-46355BEDC99D}"/>
              </a:ext>
            </a:extLst>
          </p:cNvPr>
          <p:cNvSpPr>
            <a:spLocks noGrp="1"/>
          </p:cNvSpPr>
          <p:nvPr>
            <p:ph type="dt" sz="half" idx="10"/>
          </p:nvPr>
        </p:nvSpPr>
        <p:spPr/>
        <p:txBody>
          <a:bodyPr/>
          <a:lstStyle/>
          <a:p>
            <a:fld id="{2DF454D2-436D-4867-A6B5-AA82B5548399}" type="datetime1">
              <a:rPr lang="en-CA" smtClean="0"/>
              <a:t>2018-04-16</a:t>
            </a:fld>
            <a:endParaRPr lang="en-CA"/>
          </a:p>
        </p:txBody>
      </p:sp>
      <p:sp>
        <p:nvSpPr>
          <p:cNvPr id="6" name="Espace réservé du pied de page 5">
            <a:extLst>
              <a:ext uri="{FF2B5EF4-FFF2-40B4-BE49-F238E27FC236}">
                <a16:creationId xmlns:a16="http://schemas.microsoft.com/office/drawing/2014/main" id="{105D0F64-47B8-42A6-BDBE-1BA1956A9E5C}"/>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6AF657BA-954A-434D-8BCA-86FF4E1200ED}"/>
              </a:ext>
            </a:extLst>
          </p:cNvPr>
          <p:cNvSpPr>
            <a:spLocks noGrp="1"/>
          </p:cNvSpPr>
          <p:nvPr>
            <p:ph type="sldNum" sz="quarter" idx="12"/>
          </p:nvPr>
        </p:nvSpPr>
        <p:spPr/>
        <p:txBody>
          <a:bodyPr/>
          <a:lstStyle/>
          <a:p>
            <a:fld id="{0730FDA8-C380-487C-8262-56859A965823}" type="slidenum">
              <a:rPr lang="en-CA" smtClean="0"/>
              <a:t>‹N°›</a:t>
            </a:fld>
            <a:endParaRPr lang="en-CA"/>
          </a:p>
        </p:txBody>
      </p:sp>
    </p:spTree>
    <p:extLst>
      <p:ext uri="{BB962C8B-B14F-4D97-AF65-F5344CB8AC3E}">
        <p14:creationId xmlns:p14="http://schemas.microsoft.com/office/powerpoint/2010/main" val="408965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7EA0529-50EB-459D-BDC6-9BE33C884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CA"/>
          </a:p>
        </p:txBody>
      </p:sp>
      <p:sp>
        <p:nvSpPr>
          <p:cNvPr id="3" name="Espace réservé du texte 2">
            <a:extLst>
              <a:ext uri="{FF2B5EF4-FFF2-40B4-BE49-F238E27FC236}">
                <a16:creationId xmlns:a16="http://schemas.microsoft.com/office/drawing/2014/main" id="{4C7062F7-94CC-41B7-9118-F191EA2C3E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CF7C2787-ECA5-461A-9F38-1723351B1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7F820-D17B-457E-864D-79B0F1437387}" type="datetime1">
              <a:rPr lang="en-CA" smtClean="0"/>
              <a:t>2018-04-16</a:t>
            </a:fld>
            <a:endParaRPr lang="en-CA"/>
          </a:p>
        </p:txBody>
      </p:sp>
      <p:sp>
        <p:nvSpPr>
          <p:cNvPr id="5" name="Espace réservé du pied de page 4">
            <a:extLst>
              <a:ext uri="{FF2B5EF4-FFF2-40B4-BE49-F238E27FC236}">
                <a16:creationId xmlns:a16="http://schemas.microsoft.com/office/drawing/2014/main" id="{710DA2CA-09B9-4625-9EA3-3B8DC3DCC1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Espace réservé du numéro de diapositive 5">
            <a:extLst>
              <a:ext uri="{FF2B5EF4-FFF2-40B4-BE49-F238E27FC236}">
                <a16:creationId xmlns:a16="http://schemas.microsoft.com/office/drawing/2014/main" id="{EB8CBB43-2F64-42F1-9137-29DA380DD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0FDA8-C380-487C-8262-56859A965823}" type="slidenum">
              <a:rPr lang="en-CA" smtClean="0"/>
              <a:t>‹N°›</a:t>
            </a:fld>
            <a:endParaRPr lang="en-CA"/>
          </a:p>
        </p:txBody>
      </p:sp>
    </p:spTree>
    <p:extLst>
      <p:ext uri="{BB962C8B-B14F-4D97-AF65-F5344CB8AC3E}">
        <p14:creationId xmlns:p14="http://schemas.microsoft.com/office/powerpoint/2010/main" val="1077423163"/>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sdp.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Diagramme%20de%20Gantt.jpg"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Diagramme%20de%20Gantt.jp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Diagramme%20de%20Gantt.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Diagramme%20de%20Gantt.jp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619217-A94A-4021-85B6-F3B3BAFC1534}"/>
              </a:ext>
            </a:extLst>
          </p:cNvPr>
          <p:cNvSpPr/>
          <p:nvPr/>
        </p:nvSpPr>
        <p:spPr>
          <a:xfrm>
            <a:off x="0" y="0"/>
            <a:ext cx="6243638"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à coins arrondis 11">
            <a:extLst>
              <a:ext uri="{FF2B5EF4-FFF2-40B4-BE49-F238E27FC236}">
                <a16:creationId xmlns:a16="http://schemas.microsoft.com/office/drawing/2014/main" id="{854FBCAA-DCC3-434B-BAB8-DD694D865772}"/>
              </a:ext>
            </a:extLst>
          </p:cNvPr>
          <p:cNvSpPr/>
          <p:nvPr/>
        </p:nvSpPr>
        <p:spPr>
          <a:xfrm>
            <a:off x="-333880" y="3379708"/>
            <a:ext cx="12725578" cy="1919767"/>
          </a:xfrm>
          <a:prstGeom prst="roundRect">
            <a:avLst/>
          </a:prstGeom>
          <a:solidFill>
            <a:srgbClr val="87A045">
              <a:alpha val="85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r"/>
            <a:endParaRPr lang="fr-CA" dirty="0"/>
          </a:p>
          <a:p>
            <a:pPr algn="r"/>
            <a:endParaRPr lang="fr-CA" dirty="0"/>
          </a:p>
        </p:txBody>
      </p:sp>
      <p:sp>
        <p:nvSpPr>
          <p:cNvPr id="12" name="ZoneTexte 11">
            <a:extLst>
              <a:ext uri="{FF2B5EF4-FFF2-40B4-BE49-F238E27FC236}">
                <a16:creationId xmlns:a16="http://schemas.microsoft.com/office/drawing/2014/main" id="{CB644610-C660-45F9-B3FA-183EE5A6FD53}"/>
              </a:ext>
            </a:extLst>
          </p:cNvPr>
          <p:cNvSpPr txBox="1"/>
          <p:nvPr/>
        </p:nvSpPr>
        <p:spPr>
          <a:xfrm>
            <a:off x="-441435" y="3612005"/>
            <a:ext cx="12192001" cy="1455783"/>
          </a:xfrm>
          <a:prstGeom prst="rect">
            <a:avLst/>
          </a:prstGeom>
          <a:noFill/>
        </p:spPr>
        <p:txBody>
          <a:bodyPr wrap="square" rtlCol="0">
            <a:spAutoFit/>
          </a:bodyPr>
          <a:lstStyle/>
          <a:p>
            <a:pPr algn="r">
              <a:lnSpc>
                <a:spcPct val="114000"/>
              </a:lnSpc>
            </a:pPr>
            <a:r>
              <a:rPr lang="en-CA" sz="4000" b="1" dirty="0">
                <a:solidFill>
                  <a:schemeClr val="bg1"/>
                </a:solidFill>
                <a:effectLst>
                  <a:outerShdw blurRad="38100" dist="38100" dir="2700000" algn="tl">
                    <a:srgbClr val="000000">
                      <a:alpha val="43137"/>
                    </a:srgbClr>
                  </a:outerShdw>
                </a:effectLst>
              </a:rPr>
              <a:t>4 000 ARBRES POUR CÉLÉBRER 40 ANS </a:t>
            </a:r>
          </a:p>
          <a:p>
            <a:pPr algn="r">
              <a:lnSpc>
                <a:spcPct val="114000"/>
              </a:lnSpc>
            </a:pPr>
            <a:r>
              <a:rPr lang="en-CA" sz="4000" b="1" dirty="0">
                <a:solidFill>
                  <a:schemeClr val="bg1"/>
                </a:solidFill>
                <a:effectLst>
                  <a:outerShdw blurRad="38100" dist="38100" dir="2700000" algn="tl">
                    <a:srgbClr val="000000">
                      <a:alpha val="43137"/>
                    </a:srgbClr>
                  </a:outerShdw>
                </a:effectLst>
              </a:rPr>
              <a:t>DE PROJETS EN CONSERVATION</a:t>
            </a:r>
            <a:endParaRPr lang="fr-CA" sz="4000" b="1" dirty="0">
              <a:solidFill>
                <a:schemeClr val="bg1"/>
              </a:solidFill>
              <a:effectLst>
                <a:outerShdw blurRad="38100" dist="38100" dir="2700000" algn="tl">
                  <a:srgbClr val="000000">
                    <a:alpha val="43137"/>
                  </a:srgbClr>
                </a:outerShdw>
              </a:effectLst>
            </a:endParaRPr>
          </a:p>
        </p:txBody>
      </p:sp>
      <p:sp>
        <p:nvSpPr>
          <p:cNvPr id="13" name="ZoneTexte 12">
            <a:extLst>
              <a:ext uri="{FF2B5EF4-FFF2-40B4-BE49-F238E27FC236}">
                <a16:creationId xmlns:a16="http://schemas.microsoft.com/office/drawing/2014/main" id="{45C5000F-CD38-4B2E-A89F-BFD7BEA9FDEF}"/>
              </a:ext>
            </a:extLst>
          </p:cNvPr>
          <p:cNvSpPr txBox="1"/>
          <p:nvPr/>
        </p:nvSpPr>
        <p:spPr>
          <a:xfrm>
            <a:off x="4540469" y="638311"/>
            <a:ext cx="7210097" cy="1538883"/>
          </a:xfrm>
          <a:prstGeom prst="rect">
            <a:avLst/>
          </a:prstGeom>
          <a:noFill/>
        </p:spPr>
        <p:txBody>
          <a:bodyPr wrap="square" rtlCol="0">
            <a:spAutoFit/>
          </a:bodyPr>
          <a:lstStyle/>
          <a:p>
            <a:pPr algn="r"/>
            <a:r>
              <a:rPr lang="fr-CA" sz="3200" b="1" dirty="0">
                <a:solidFill>
                  <a:srgbClr val="587643"/>
                </a:solidFill>
              </a:rPr>
              <a:t>Présentation de la charte et du plan de management d’un projet</a:t>
            </a:r>
          </a:p>
          <a:p>
            <a:pPr algn="r"/>
            <a:endParaRPr lang="en-CA" sz="3000" b="1" dirty="0"/>
          </a:p>
        </p:txBody>
      </p:sp>
      <p:sp>
        <p:nvSpPr>
          <p:cNvPr id="19" name="Sous-titre 2">
            <a:extLst>
              <a:ext uri="{FF2B5EF4-FFF2-40B4-BE49-F238E27FC236}">
                <a16:creationId xmlns:a16="http://schemas.microsoft.com/office/drawing/2014/main" id="{4461D03B-B848-463B-BD2F-1076B5EB669E}"/>
              </a:ext>
            </a:extLst>
          </p:cNvPr>
          <p:cNvSpPr txBox="1">
            <a:spLocks/>
          </p:cNvSpPr>
          <p:nvPr/>
        </p:nvSpPr>
        <p:spPr>
          <a:xfrm>
            <a:off x="2606566" y="2073782"/>
            <a:ext cx="9144000" cy="671418"/>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CA" sz="1800" dirty="0">
                <a:solidFill>
                  <a:srgbClr val="587643"/>
                </a:solidFill>
              </a:rPr>
              <a:t>Hiver 2018 – travail de session – GAE 708</a:t>
            </a:r>
          </a:p>
          <a:p>
            <a:pPr algn="r"/>
            <a:r>
              <a:rPr lang="fr-CA" sz="1800" dirty="0">
                <a:solidFill>
                  <a:srgbClr val="587643"/>
                </a:solidFill>
              </a:rPr>
              <a:t>Université de Sherbrooke</a:t>
            </a:r>
          </a:p>
        </p:txBody>
      </p:sp>
      <p:sp>
        <p:nvSpPr>
          <p:cNvPr id="21" name="Sous-titre 2">
            <a:extLst>
              <a:ext uri="{FF2B5EF4-FFF2-40B4-BE49-F238E27FC236}">
                <a16:creationId xmlns:a16="http://schemas.microsoft.com/office/drawing/2014/main" id="{0CC2DB85-391B-4840-843A-FA0C218E833F}"/>
              </a:ext>
            </a:extLst>
          </p:cNvPr>
          <p:cNvSpPr txBox="1">
            <a:spLocks/>
          </p:cNvSpPr>
          <p:nvPr/>
        </p:nvSpPr>
        <p:spPr>
          <a:xfrm>
            <a:off x="3891280" y="5884470"/>
            <a:ext cx="7859286" cy="356668"/>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CA" sz="1800" dirty="0">
                <a:solidFill>
                  <a:srgbClr val="587643"/>
                </a:solidFill>
              </a:rPr>
              <a:t> Par : Benoît </a:t>
            </a:r>
            <a:r>
              <a:rPr lang="fr-CA" sz="1800" dirty="0" err="1">
                <a:solidFill>
                  <a:srgbClr val="587643"/>
                </a:solidFill>
              </a:rPr>
              <a:t>Putallaz</a:t>
            </a:r>
            <a:r>
              <a:rPr lang="fr-CA" sz="1800" dirty="0">
                <a:solidFill>
                  <a:srgbClr val="587643"/>
                </a:solidFill>
              </a:rPr>
              <a:t>, Marie-Pier Richard et Vincent le </a:t>
            </a:r>
            <a:r>
              <a:rPr lang="fr-CA" sz="1800" dirty="0" err="1">
                <a:solidFill>
                  <a:srgbClr val="587643"/>
                </a:solidFill>
              </a:rPr>
              <a:t>Falher</a:t>
            </a:r>
            <a:endParaRPr lang="fr-CA" sz="1800" dirty="0">
              <a:solidFill>
                <a:srgbClr val="587643"/>
              </a:solidFill>
            </a:endParaRPr>
          </a:p>
        </p:txBody>
      </p:sp>
      <p:sp>
        <p:nvSpPr>
          <p:cNvPr id="3" name="Espace réservé du numéro de diapositive 2">
            <a:extLst>
              <a:ext uri="{FF2B5EF4-FFF2-40B4-BE49-F238E27FC236}">
                <a16:creationId xmlns:a16="http://schemas.microsoft.com/office/drawing/2014/main" id="{C84CC55B-1A27-413B-909E-FDD3546707D2}"/>
              </a:ext>
            </a:extLst>
          </p:cNvPr>
          <p:cNvSpPr>
            <a:spLocks noGrp="1"/>
          </p:cNvSpPr>
          <p:nvPr>
            <p:ph type="sldNum" sz="quarter" idx="12"/>
          </p:nvPr>
        </p:nvSpPr>
        <p:spPr/>
        <p:txBody>
          <a:bodyPr/>
          <a:lstStyle/>
          <a:p>
            <a:fld id="{0730FDA8-C380-487C-8262-56859A965823}" type="slidenum">
              <a:rPr lang="en-CA" smtClean="0"/>
              <a:t>1</a:t>
            </a:fld>
            <a:endParaRPr lang="en-CA"/>
          </a:p>
        </p:txBody>
      </p:sp>
    </p:spTree>
    <p:extLst>
      <p:ext uri="{BB962C8B-B14F-4D97-AF65-F5344CB8AC3E}">
        <p14:creationId xmlns:p14="http://schemas.microsoft.com/office/powerpoint/2010/main" val="201483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ORGANISATION DU PROJET – Contenu (SDP)</a:t>
            </a:r>
          </a:p>
        </p:txBody>
      </p:sp>
      <p:sp>
        <p:nvSpPr>
          <p:cNvPr id="3" name="Espace réservé du numéro de diapositive 2">
            <a:extLst>
              <a:ext uri="{FF2B5EF4-FFF2-40B4-BE49-F238E27FC236}">
                <a16:creationId xmlns:a16="http://schemas.microsoft.com/office/drawing/2014/main" id="{A13DBFA8-E1C8-492A-8477-E890D823CE50}"/>
              </a:ext>
            </a:extLst>
          </p:cNvPr>
          <p:cNvSpPr>
            <a:spLocks noGrp="1"/>
          </p:cNvSpPr>
          <p:nvPr>
            <p:ph type="sldNum" sz="quarter" idx="12"/>
          </p:nvPr>
        </p:nvSpPr>
        <p:spPr/>
        <p:txBody>
          <a:bodyPr/>
          <a:lstStyle/>
          <a:p>
            <a:fld id="{0730FDA8-C380-487C-8262-56859A965823}" type="slidenum">
              <a:rPr lang="en-CA" smtClean="0"/>
              <a:t>10</a:t>
            </a:fld>
            <a:endParaRPr lang="en-CA"/>
          </a:p>
        </p:txBody>
      </p:sp>
      <p:sp>
        <p:nvSpPr>
          <p:cNvPr id="8" name="TextBox 1">
            <a:extLst>
              <a:ext uri="{FF2B5EF4-FFF2-40B4-BE49-F238E27FC236}">
                <a16:creationId xmlns:a16="http://schemas.microsoft.com/office/drawing/2014/main" id="{D038D623-A30C-4E1E-8993-D62C2A0CC8BC}"/>
              </a:ext>
            </a:extLst>
          </p:cNvPr>
          <p:cNvSpPr txBox="1"/>
          <p:nvPr/>
        </p:nvSpPr>
        <p:spPr>
          <a:xfrm>
            <a:off x="809837" y="5894685"/>
            <a:ext cx="8337177" cy="461665"/>
          </a:xfrm>
          <a:prstGeom prst="rect">
            <a:avLst/>
          </a:prstGeom>
          <a:noFill/>
        </p:spPr>
        <p:txBody>
          <a:bodyPr wrap="square" rtlCol="0">
            <a:spAutoFit/>
          </a:bodyPr>
          <a:lstStyle/>
          <a:p>
            <a:r>
              <a:rPr lang="fr-FR" sz="2400" dirty="0"/>
              <a:t>SDP - </a:t>
            </a:r>
            <a:r>
              <a:rPr lang="fr-FR" sz="2400" dirty="0">
                <a:hlinkClick r:id="rId2" action="ppaction://hlinkfile"/>
              </a:rPr>
              <a:t>TABLEAU</a:t>
            </a:r>
            <a:endParaRPr lang="en-CA" sz="2400" dirty="0"/>
          </a:p>
        </p:txBody>
      </p:sp>
      <p:sp>
        <p:nvSpPr>
          <p:cNvPr id="11" name="ZoneTexte 10">
            <a:extLst>
              <a:ext uri="{FF2B5EF4-FFF2-40B4-BE49-F238E27FC236}">
                <a16:creationId xmlns:a16="http://schemas.microsoft.com/office/drawing/2014/main" id="{D523F50B-A9B8-44BB-B8D8-A9FE235C9C3C}"/>
              </a:ext>
            </a:extLst>
          </p:cNvPr>
          <p:cNvSpPr txBox="1"/>
          <p:nvPr/>
        </p:nvSpPr>
        <p:spPr>
          <a:xfrm>
            <a:off x="829558" y="1693535"/>
            <a:ext cx="10271760" cy="4337662"/>
          </a:xfrm>
          <a:prstGeom prst="rect">
            <a:avLst/>
          </a:prstGeom>
          <a:noFill/>
        </p:spPr>
        <p:txBody>
          <a:bodyPr wrap="square" rtlCol="0">
            <a:spAutoFit/>
          </a:bodyPr>
          <a:lstStyle/>
          <a:p>
            <a:pPr marL="457200" indent="-457200">
              <a:lnSpc>
                <a:spcPct val="114000"/>
              </a:lnSpc>
              <a:buFont typeface="Courier New" panose="02070309020205020404" pitchFamily="49" charset="0"/>
              <a:buChar char="o"/>
            </a:pPr>
            <a:r>
              <a:rPr lang="fr-CA" sz="2200" dirty="0">
                <a:solidFill>
                  <a:srgbClr val="3C582D"/>
                </a:solidFill>
              </a:rPr>
              <a:t>Le contenu du projet a été défini au moment où les demandes de financement ont été rédigées et déposées auprès des bailleurs de fonds, en fonction des exigences de chacun.</a:t>
            </a:r>
          </a:p>
          <a:p>
            <a:pPr marL="457200" indent="-457200">
              <a:lnSpc>
                <a:spcPct val="114000"/>
              </a:lnSpc>
              <a:buFont typeface="Courier New" panose="02070309020205020404" pitchFamily="49" charset="0"/>
              <a:buChar char="o"/>
            </a:pPr>
            <a:endParaRPr lang="fr-CA" sz="2200" dirty="0">
              <a:solidFill>
                <a:srgbClr val="3C582D"/>
              </a:solidFill>
            </a:endParaRPr>
          </a:p>
          <a:p>
            <a:pPr marL="457200" indent="-457200">
              <a:lnSpc>
                <a:spcPct val="114000"/>
              </a:lnSpc>
              <a:buFont typeface="Courier New" panose="02070309020205020404" pitchFamily="49" charset="0"/>
              <a:buChar char="o"/>
            </a:pPr>
            <a:r>
              <a:rPr lang="fr-CA" sz="2200" dirty="0">
                <a:solidFill>
                  <a:srgbClr val="3C582D"/>
                </a:solidFill>
              </a:rPr>
              <a:t>Les phases du projet et les livrables ont été déterminés et le SDP élaboré</a:t>
            </a:r>
          </a:p>
          <a:p>
            <a:pPr marL="914400" lvl="1" indent="-457200">
              <a:lnSpc>
                <a:spcPct val="114000"/>
              </a:lnSpc>
              <a:buSzPct val="80000"/>
              <a:buFont typeface="Courier New" panose="02070309020205020404" pitchFamily="49" charset="0"/>
              <a:buChar char="o"/>
            </a:pPr>
            <a:r>
              <a:rPr lang="fr-CA" sz="2200" dirty="0">
                <a:solidFill>
                  <a:srgbClr val="3C582D"/>
                </a:solidFill>
              </a:rPr>
              <a:t>Planification (choix des sites, préparation des ateliers)</a:t>
            </a:r>
          </a:p>
          <a:p>
            <a:pPr marL="914400" lvl="1" indent="-457200">
              <a:lnSpc>
                <a:spcPct val="114000"/>
              </a:lnSpc>
              <a:buSzPct val="80000"/>
              <a:buFont typeface="Courier New" panose="02070309020205020404" pitchFamily="49" charset="0"/>
              <a:buChar char="o"/>
            </a:pPr>
            <a:r>
              <a:rPr lang="fr-CA" sz="2200" dirty="0">
                <a:solidFill>
                  <a:srgbClr val="3C582D"/>
                </a:solidFill>
              </a:rPr>
              <a:t>3 phases de plantations au printemps, à l’été et à l’automne (incluant les activités bénévoles avec les écoles)</a:t>
            </a:r>
          </a:p>
          <a:p>
            <a:pPr marL="914400" lvl="1" indent="-457200">
              <a:lnSpc>
                <a:spcPct val="114000"/>
              </a:lnSpc>
              <a:buSzPct val="80000"/>
              <a:buFont typeface="Courier New" panose="02070309020205020404" pitchFamily="49" charset="0"/>
              <a:buChar char="o"/>
            </a:pPr>
            <a:r>
              <a:rPr lang="fr-CA" sz="2200" dirty="0">
                <a:solidFill>
                  <a:srgbClr val="3C582D"/>
                </a:solidFill>
              </a:rPr>
              <a:t>Communications (médias du Centre de la Nature et médias régionaux)</a:t>
            </a:r>
          </a:p>
          <a:p>
            <a:pPr marL="914400" lvl="1" indent="-457200">
              <a:lnSpc>
                <a:spcPct val="114000"/>
              </a:lnSpc>
              <a:buSzPct val="80000"/>
              <a:buFont typeface="Courier New" panose="02070309020205020404" pitchFamily="49" charset="0"/>
              <a:buChar char="o"/>
            </a:pPr>
            <a:r>
              <a:rPr lang="fr-CA" sz="2200" dirty="0">
                <a:solidFill>
                  <a:srgbClr val="3C582D"/>
                </a:solidFill>
              </a:rPr>
              <a:t>Suivi du taux de survie des arbres l’année suivante</a:t>
            </a:r>
          </a:p>
          <a:p>
            <a:pPr lvl="1">
              <a:lnSpc>
                <a:spcPct val="114000"/>
              </a:lnSpc>
            </a:pPr>
            <a:endParaRPr lang="fr-CA" sz="2200" dirty="0">
              <a:solidFill>
                <a:srgbClr val="3C582D"/>
              </a:solidFill>
            </a:endParaRPr>
          </a:p>
        </p:txBody>
      </p:sp>
    </p:spTree>
    <p:extLst>
      <p:ext uri="{BB962C8B-B14F-4D97-AF65-F5344CB8AC3E}">
        <p14:creationId xmlns:p14="http://schemas.microsoft.com/office/powerpoint/2010/main" val="121013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ORGANISATION DU PROJET – GANTT</a:t>
            </a:r>
          </a:p>
        </p:txBody>
      </p:sp>
      <p:sp>
        <p:nvSpPr>
          <p:cNvPr id="3" name="Espace réservé du numéro de diapositive 2">
            <a:extLst>
              <a:ext uri="{FF2B5EF4-FFF2-40B4-BE49-F238E27FC236}">
                <a16:creationId xmlns:a16="http://schemas.microsoft.com/office/drawing/2014/main" id="{A13DBFA8-E1C8-492A-8477-E890D823CE50}"/>
              </a:ext>
            </a:extLst>
          </p:cNvPr>
          <p:cNvSpPr>
            <a:spLocks noGrp="1"/>
          </p:cNvSpPr>
          <p:nvPr>
            <p:ph type="sldNum" sz="quarter" idx="12"/>
          </p:nvPr>
        </p:nvSpPr>
        <p:spPr/>
        <p:txBody>
          <a:bodyPr/>
          <a:lstStyle/>
          <a:p>
            <a:fld id="{0730FDA8-C380-487C-8262-56859A965823}" type="slidenum">
              <a:rPr lang="en-CA" smtClean="0"/>
              <a:t>11</a:t>
            </a:fld>
            <a:endParaRPr lang="en-CA"/>
          </a:p>
        </p:txBody>
      </p:sp>
      <p:pic>
        <p:nvPicPr>
          <p:cNvPr id="9" name="Image 8">
            <a:extLst>
              <a:ext uri="{FF2B5EF4-FFF2-40B4-BE49-F238E27FC236}">
                <a16:creationId xmlns:a16="http://schemas.microsoft.com/office/drawing/2014/main" id="{12E380F8-6C8B-43A0-B4F0-0887CAC192D4}"/>
              </a:ext>
            </a:extLst>
          </p:cNvPr>
          <p:cNvPicPr/>
          <p:nvPr/>
        </p:nvPicPr>
        <p:blipFill>
          <a:blip r:embed="rId2">
            <a:extLst>
              <a:ext uri="{28A0092B-C50C-407E-A947-70E740481C1C}">
                <a14:useLocalDpi xmlns:a14="http://schemas.microsoft.com/office/drawing/2010/main" val="0"/>
              </a:ext>
            </a:extLst>
          </a:blip>
          <a:stretch>
            <a:fillRect/>
          </a:stretch>
        </p:blipFill>
        <p:spPr>
          <a:xfrm>
            <a:off x="1175830" y="2337778"/>
            <a:ext cx="9579215" cy="4201134"/>
          </a:xfrm>
          <a:prstGeom prst="rect">
            <a:avLst/>
          </a:prstGeom>
        </p:spPr>
      </p:pic>
      <p:sp>
        <p:nvSpPr>
          <p:cNvPr id="10" name="ZoneTexte 9">
            <a:extLst>
              <a:ext uri="{FF2B5EF4-FFF2-40B4-BE49-F238E27FC236}">
                <a16:creationId xmlns:a16="http://schemas.microsoft.com/office/drawing/2014/main" id="{3F0E6A9A-2795-4CEF-847F-560815A17EB0}"/>
              </a:ext>
            </a:extLst>
          </p:cNvPr>
          <p:cNvSpPr txBox="1"/>
          <p:nvPr/>
        </p:nvSpPr>
        <p:spPr>
          <a:xfrm>
            <a:off x="829558" y="1693535"/>
            <a:ext cx="10271760" cy="864211"/>
          </a:xfrm>
          <a:prstGeom prst="rect">
            <a:avLst/>
          </a:prstGeom>
          <a:noFill/>
        </p:spPr>
        <p:txBody>
          <a:bodyPr wrap="square" rtlCol="0">
            <a:spAutoFit/>
          </a:bodyPr>
          <a:lstStyle/>
          <a:p>
            <a:pPr marL="457200" indent="-457200">
              <a:lnSpc>
                <a:spcPct val="114000"/>
              </a:lnSpc>
              <a:buFont typeface="Courier New" panose="02070309020205020404" pitchFamily="49" charset="0"/>
              <a:buChar char="o"/>
            </a:pPr>
            <a:r>
              <a:rPr lang="fr-CA" sz="2200" dirty="0">
                <a:solidFill>
                  <a:srgbClr val="3C582D"/>
                </a:solidFill>
              </a:rPr>
              <a:t>La planification des délais, des ressources et des  coûts a été définie dans le diagramme de GANTT</a:t>
            </a:r>
          </a:p>
        </p:txBody>
      </p:sp>
      <p:sp>
        <p:nvSpPr>
          <p:cNvPr id="12" name="TextBox 1">
            <a:extLst>
              <a:ext uri="{FF2B5EF4-FFF2-40B4-BE49-F238E27FC236}">
                <a16:creationId xmlns:a16="http://schemas.microsoft.com/office/drawing/2014/main" id="{CAF1785B-850F-49B9-B903-1CD31DE3644D}"/>
              </a:ext>
            </a:extLst>
          </p:cNvPr>
          <p:cNvSpPr txBox="1"/>
          <p:nvPr/>
        </p:nvSpPr>
        <p:spPr>
          <a:xfrm>
            <a:off x="583594" y="6290588"/>
            <a:ext cx="8337177" cy="430887"/>
          </a:xfrm>
          <a:prstGeom prst="rect">
            <a:avLst/>
          </a:prstGeom>
          <a:noFill/>
        </p:spPr>
        <p:txBody>
          <a:bodyPr wrap="square" rtlCol="0">
            <a:spAutoFit/>
          </a:bodyPr>
          <a:lstStyle/>
          <a:p>
            <a:r>
              <a:rPr lang="fr-FR" sz="2200" dirty="0">
                <a:solidFill>
                  <a:srgbClr val="3C582D"/>
                </a:solidFill>
              </a:rPr>
              <a:t>GANTT –  </a:t>
            </a:r>
            <a:r>
              <a:rPr lang="fr-FR" sz="2200" dirty="0">
                <a:solidFill>
                  <a:srgbClr val="3C582D"/>
                </a:solidFill>
                <a:hlinkClick r:id="rId3" action="ppaction://hlinkfile"/>
              </a:rPr>
              <a:t>TABLEAU</a:t>
            </a:r>
            <a:endParaRPr lang="en-CA" sz="2200" dirty="0">
              <a:solidFill>
                <a:srgbClr val="3C582D"/>
              </a:solidFill>
            </a:endParaRPr>
          </a:p>
        </p:txBody>
      </p:sp>
    </p:spTree>
    <p:extLst>
      <p:ext uri="{BB962C8B-B14F-4D97-AF65-F5344CB8AC3E}">
        <p14:creationId xmlns:p14="http://schemas.microsoft.com/office/powerpoint/2010/main" val="293513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ORGANISATION DU PROJET – Délais (GANTT)</a:t>
            </a:r>
          </a:p>
        </p:txBody>
      </p:sp>
      <p:sp>
        <p:nvSpPr>
          <p:cNvPr id="3" name="Espace réservé du numéro de diapositive 2">
            <a:extLst>
              <a:ext uri="{FF2B5EF4-FFF2-40B4-BE49-F238E27FC236}">
                <a16:creationId xmlns:a16="http://schemas.microsoft.com/office/drawing/2014/main" id="{A13DBFA8-E1C8-492A-8477-E890D823CE50}"/>
              </a:ext>
            </a:extLst>
          </p:cNvPr>
          <p:cNvSpPr>
            <a:spLocks noGrp="1"/>
          </p:cNvSpPr>
          <p:nvPr>
            <p:ph type="sldNum" sz="quarter" idx="12"/>
          </p:nvPr>
        </p:nvSpPr>
        <p:spPr/>
        <p:txBody>
          <a:bodyPr/>
          <a:lstStyle/>
          <a:p>
            <a:fld id="{0730FDA8-C380-487C-8262-56859A965823}" type="slidenum">
              <a:rPr lang="en-CA" smtClean="0"/>
              <a:t>12</a:t>
            </a:fld>
            <a:endParaRPr lang="en-CA"/>
          </a:p>
        </p:txBody>
      </p:sp>
      <p:sp>
        <p:nvSpPr>
          <p:cNvPr id="11" name="TextBox 1">
            <a:extLst>
              <a:ext uri="{FF2B5EF4-FFF2-40B4-BE49-F238E27FC236}">
                <a16:creationId xmlns:a16="http://schemas.microsoft.com/office/drawing/2014/main" id="{76F76364-F607-4836-829C-F164FA6824F3}"/>
              </a:ext>
            </a:extLst>
          </p:cNvPr>
          <p:cNvSpPr txBox="1"/>
          <p:nvPr/>
        </p:nvSpPr>
        <p:spPr>
          <a:xfrm>
            <a:off x="583594" y="6290588"/>
            <a:ext cx="8337177" cy="430887"/>
          </a:xfrm>
          <a:prstGeom prst="rect">
            <a:avLst/>
          </a:prstGeom>
          <a:noFill/>
        </p:spPr>
        <p:txBody>
          <a:bodyPr wrap="square" rtlCol="0">
            <a:spAutoFit/>
          </a:bodyPr>
          <a:lstStyle/>
          <a:p>
            <a:r>
              <a:rPr lang="fr-FR" sz="2200" dirty="0">
                <a:solidFill>
                  <a:srgbClr val="3C582D"/>
                </a:solidFill>
              </a:rPr>
              <a:t>GANTT –  </a:t>
            </a:r>
            <a:r>
              <a:rPr lang="fr-FR" sz="2200" dirty="0">
                <a:solidFill>
                  <a:srgbClr val="3C582D"/>
                </a:solidFill>
                <a:hlinkClick r:id="rId2" action="ppaction://hlinkfile"/>
              </a:rPr>
              <a:t>TABLEAU</a:t>
            </a:r>
            <a:endParaRPr lang="en-CA" sz="2200" dirty="0">
              <a:solidFill>
                <a:srgbClr val="3C582D"/>
              </a:solidFill>
            </a:endParaRPr>
          </a:p>
        </p:txBody>
      </p:sp>
      <p:pic>
        <p:nvPicPr>
          <p:cNvPr id="8" name="Image 7" descr="C:\Users\Marie-Pier\AppData\Local\Microsoft\Windows\INetCache\Content.Word\GANTT_FINAL_travail3.png">
            <a:extLst>
              <a:ext uri="{FF2B5EF4-FFF2-40B4-BE49-F238E27FC236}">
                <a16:creationId xmlns:a16="http://schemas.microsoft.com/office/drawing/2014/main" id="{6719DB4A-1F37-40BE-8E80-5D85CDA2FA54}"/>
              </a:ext>
            </a:extLst>
          </p:cNvPr>
          <p:cNvPicPr/>
          <p:nvPr/>
        </p:nvPicPr>
        <p:blipFill rotWithShape="1">
          <a:blip r:embed="rId3">
            <a:extLst>
              <a:ext uri="{28A0092B-C50C-407E-A947-70E740481C1C}">
                <a14:useLocalDpi xmlns:a14="http://schemas.microsoft.com/office/drawing/2010/main" val="0"/>
              </a:ext>
            </a:extLst>
          </a:blip>
          <a:srcRect t="7143" r="15278"/>
          <a:stretch/>
        </p:blipFill>
        <p:spPr bwMode="auto">
          <a:xfrm>
            <a:off x="681766" y="1772240"/>
            <a:ext cx="10526704" cy="39339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4673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ORGANISATION DU PROJET – Ressources (GANTT)</a:t>
            </a:r>
          </a:p>
        </p:txBody>
      </p:sp>
      <p:sp>
        <p:nvSpPr>
          <p:cNvPr id="3" name="Espace réservé du numéro de diapositive 2">
            <a:extLst>
              <a:ext uri="{FF2B5EF4-FFF2-40B4-BE49-F238E27FC236}">
                <a16:creationId xmlns:a16="http://schemas.microsoft.com/office/drawing/2014/main" id="{A13DBFA8-E1C8-492A-8477-E890D823CE50}"/>
              </a:ext>
            </a:extLst>
          </p:cNvPr>
          <p:cNvSpPr>
            <a:spLocks noGrp="1"/>
          </p:cNvSpPr>
          <p:nvPr>
            <p:ph type="sldNum" sz="quarter" idx="12"/>
          </p:nvPr>
        </p:nvSpPr>
        <p:spPr/>
        <p:txBody>
          <a:bodyPr/>
          <a:lstStyle/>
          <a:p>
            <a:fld id="{0730FDA8-C380-487C-8262-56859A965823}" type="slidenum">
              <a:rPr lang="en-CA" smtClean="0"/>
              <a:t>13</a:t>
            </a:fld>
            <a:endParaRPr lang="en-CA"/>
          </a:p>
        </p:txBody>
      </p:sp>
      <p:sp>
        <p:nvSpPr>
          <p:cNvPr id="11" name="TextBox 1">
            <a:extLst>
              <a:ext uri="{FF2B5EF4-FFF2-40B4-BE49-F238E27FC236}">
                <a16:creationId xmlns:a16="http://schemas.microsoft.com/office/drawing/2014/main" id="{76F76364-F607-4836-829C-F164FA6824F3}"/>
              </a:ext>
            </a:extLst>
          </p:cNvPr>
          <p:cNvSpPr txBox="1"/>
          <p:nvPr/>
        </p:nvSpPr>
        <p:spPr>
          <a:xfrm>
            <a:off x="583594" y="6290588"/>
            <a:ext cx="8337177" cy="430887"/>
          </a:xfrm>
          <a:prstGeom prst="rect">
            <a:avLst/>
          </a:prstGeom>
          <a:noFill/>
        </p:spPr>
        <p:txBody>
          <a:bodyPr wrap="square" rtlCol="0">
            <a:spAutoFit/>
          </a:bodyPr>
          <a:lstStyle/>
          <a:p>
            <a:r>
              <a:rPr lang="fr-FR" sz="2200" dirty="0">
                <a:solidFill>
                  <a:srgbClr val="3C582D"/>
                </a:solidFill>
              </a:rPr>
              <a:t>GANTT –  </a:t>
            </a:r>
            <a:r>
              <a:rPr lang="fr-FR" sz="2200" dirty="0">
                <a:solidFill>
                  <a:srgbClr val="3C582D"/>
                </a:solidFill>
                <a:hlinkClick r:id="rId2" action="ppaction://hlinkfile"/>
              </a:rPr>
              <a:t>TABLEAU</a:t>
            </a:r>
            <a:endParaRPr lang="en-CA" sz="2200" dirty="0">
              <a:solidFill>
                <a:srgbClr val="3C582D"/>
              </a:solidFill>
            </a:endParaRPr>
          </a:p>
        </p:txBody>
      </p:sp>
      <p:pic>
        <p:nvPicPr>
          <p:cNvPr id="7" name="Image 6" descr="C:\Users\Marie-Pier\AppData\Local\Microsoft\Windows\INetCache\Content.Word\image ressources">
            <a:extLst>
              <a:ext uri="{FF2B5EF4-FFF2-40B4-BE49-F238E27FC236}">
                <a16:creationId xmlns:a16="http://schemas.microsoft.com/office/drawing/2014/main" id="{5633A9CF-449C-4E4E-BADD-0AAADF4E6AF4}"/>
              </a:ext>
            </a:extLst>
          </p:cNvPr>
          <p:cNvPicPr/>
          <p:nvPr/>
        </p:nvPicPr>
        <p:blipFill rotWithShape="1">
          <a:blip r:embed="rId3">
            <a:extLst>
              <a:ext uri="{28A0092B-C50C-407E-A947-70E740481C1C}">
                <a14:useLocalDpi xmlns:a14="http://schemas.microsoft.com/office/drawing/2010/main" val="0"/>
              </a:ext>
            </a:extLst>
          </a:blip>
          <a:srcRect t="12738" r="10622"/>
          <a:stretch/>
        </p:blipFill>
        <p:spPr bwMode="auto">
          <a:xfrm>
            <a:off x="429939" y="2282890"/>
            <a:ext cx="11311102" cy="31253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1397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ORGANISATION DU PROJET – Coûts (GANTT)</a:t>
            </a:r>
          </a:p>
        </p:txBody>
      </p:sp>
      <p:sp>
        <p:nvSpPr>
          <p:cNvPr id="3" name="Espace réservé du numéro de diapositive 2">
            <a:extLst>
              <a:ext uri="{FF2B5EF4-FFF2-40B4-BE49-F238E27FC236}">
                <a16:creationId xmlns:a16="http://schemas.microsoft.com/office/drawing/2014/main" id="{A13DBFA8-E1C8-492A-8477-E890D823CE50}"/>
              </a:ext>
            </a:extLst>
          </p:cNvPr>
          <p:cNvSpPr>
            <a:spLocks noGrp="1"/>
          </p:cNvSpPr>
          <p:nvPr>
            <p:ph type="sldNum" sz="quarter" idx="12"/>
          </p:nvPr>
        </p:nvSpPr>
        <p:spPr/>
        <p:txBody>
          <a:bodyPr/>
          <a:lstStyle/>
          <a:p>
            <a:fld id="{0730FDA8-C380-487C-8262-56859A965823}" type="slidenum">
              <a:rPr lang="en-CA" smtClean="0"/>
              <a:t>14</a:t>
            </a:fld>
            <a:endParaRPr lang="en-CA"/>
          </a:p>
        </p:txBody>
      </p:sp>
      <p:sp>
        <p:nvSpPr>
          <p:cNvPr id="11" name="TextBox 1">
            <a:extLst>
              <a:ext uri="{FF2B5EF4-FFF2-40B4-BE49-F238E27FC236}">
                <a16:creationId xmlns:a16="http://schemas.microsoft.com/office/drawing/2014/main" id="{76F76364-F607-4836-829C-F164FA6824F3}"/>
              </a:ext>
            </a:extLst>
          </p:cNvPr>
          <p:cNvSpPr txBox="1"/>
          <p:nvPr/>
        </p:nvSpPr>
        <p:spPr>
          <a:xfrm>
            <a:off x="583594" y="6290588"/>
            <a:ext cx="8337177" cy="430887"/>
          </a:xfrm>
          <a:prstGeom prst="rect">
            <a:avLst/>
          </a:prstGeom>
          <a:noFill/>
        </p:spPr>
        <p:txBody>
          <a:bodyPr wrap="square" rtlCol="0">
            <a:spAutoFit/>
          </a:bodyPr>
          <a:lstStyle/>
          <a:p>
            <a:r>
              <a:rPr lang="fr-FR" sz="2200" dirty="0">
                <a:solidFill>
                  <a:srgbClr val="3C582D"/>
                </a:solidFill>
              </a:rPr>
              <a:t>GANTT –  </a:t>
            </a:r>
            <a:r>
              <a:rPr lang="fr-FR" sz="2200" dirty="0">
                <a:solidFill>
                  <a:srgbClr val="3C582D"/>
                </a:solidFill>
                <a:hlinkClick r:id="rId2" action="ppaction://hlinkfile"/>
              </a:rPr>
              <a:t>TABLEAU</a:t>
            </a:r>
            <a:endParaRPr lang="en-CA" sz="2200" dirty="0">
              <a:solidFill>
                <a:srgbClr val="3C582D"/>
              </a:solidFill>
            </a:endParaRPr>
          </a:p>
        </p:txBody>
      </p:sp>
      <p:graphicFrame>
        <p:nvGraphicFramePr>
          <p:cNvPr id="2" name="Tableau 1">
            <a:extLst>
              <a:ext uri="{FF2B5EF4-FFF2-40B4-BE49-F238E27FC236}">
                <a16:creationId xmlns:a16="http://schemas.microsoft.com/office/drawing/2014/main" id="{A1692449-409E-421F-BB4A-95573860CEBC}"/>
              </a:ext>
            </a:extLst>
          </p:cNvPr>
          <p:cNvGraphicFramePr>
            <a:graphicFrameLocks noGrp="1"/>
          </p:cNvGraphicFramePr>
          <p:nvPr>
            <p:extLst>
              <p:ext uri="{D42A27DB-BD31-4B8C-83A1-F6EECF244321}">
                <p14:modId xmlns:p14="http://schemas.microsoft.com/office/powerpoint/2010/main" val="1840037019"/>
              </p:ext>
            </p:extLst>
          </p:nvPr>
        </p:nvGraphicFramePr>
        <p:xfrm>
          <a:off x="989814" y="1825876"/>
          <a:ext cx="9898145" cy="4308016"/>
        </p:xfrm>
        <a:graphic>
          <a:graphicData uri="http://schemas.openxmlformats.org/drawingml/2006/table">
            <a:tbl>
              <a:tblPr firstRow="1" firstCol="1" bandRow="1">
                <a:tableStyleId>{68D230F3-CF80-4859-8CE7-A43EE81993B5}</a:tableStyleId>
              </a:tblPr>
              <a:tblGrid>
                <a:gridCol w="3265909">
                  <a:extLst>
                    <a:ext uri="{9D8B030D-6E8A-4147-A177-3AD203B41FA5}">
                      <a16:colId xmlns:a16="http://schemas.microsoft.com/office/drawing/2014/main" val="2443435707"/>
                    </a:ext>
                  </a:extLst>
                </a:gridCol>
                <a:gridCol w="2103099">
                  <a:extLst>
                    <a:ext uri="{9D8B030D-6E8A-4147-A177-3AD203B41FA5}">
                      <a16:colId xmlns:a16="http://schemas.microsoft.com/office/drawing/2014/main" val="3490554310"/>
                    </a:ext>
                  </a:extLst>
                </a:gridCol>
                <a:gridCol w="2750119">
                  <a:extLst>
                    <a:ext uri="{9D8B030D-6E8A-4147-A177-3AD203B41FA5}">
                      <a16:colId xmlns:a16="http://schemas.microsoft.com/office/drawing/2014/main" val="673607321"/>
                    </a:ext>
                  </a:extLst>
                </a:gridCol>
                <a:gridCol w="1779018">
                  <a:extLst>
                    <a:ext uri="{9D8B030D-6E8A-4147-A177-3AD203B41FA5}">
                      <a16:colId xmlns:a16="http://schemas.microsoft.com/office/drawing/2014/main" val="867549874"/>
                    </a:ext>
                  </a:extLst>
                </a:gridCol>
              </a:tblGrid>
              <a:tr h="545650">
                <a:tc>
                  <a:txBody>
                    <a:bodyPr/>
                    <a:lstStyle/>
                    <a:p>
                      <a:pPr algn="just">
                        <a:lnSpc>
                          <a:spcPct val="150000"/>
                        </a:lnSpc>
                        <a:spcAft>
                          <a:spcPts val="600"/>
                        </a:spcAft>
                      </a:pPr>
                      <a:r>
                        <a:rPr lang="fr-CA" sz="2200" dirty="0">
                          <a:effectLst/>
                        </a:rPr>
                        <a:t>Phase</a:t>
                      </a:r>
                      <a:endParaRPr lang="en-CA" sz="2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600"/>
                        </a:spcAft>
                      </a:pPr>
                      <a:r>
                        <a:rPr lang="fr-CA" sz="2200" dirty="0">
                          <a:effectLst/>
                        </a:rPr>
                        <a:t>Total</a:t>
                      </a:r>
                      <a:endParaRPr lang="en-CA" sz="2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600"/>
                        </a:spcAft>
                      </a:pPr>
                      <a:r>
                        <a:rPr lang="fr-CA" sz="2200">
                          <a:effectLst/>
                        </a:rPr>
                        <a:t>Ressources Humaines</a:t>
                      </a:r>
                      <a:endParaRPr lang="en-CA"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600"/>
                        </a:spcAft>
                      </a:pPr>
                      <a:r>
                        <a:rPr lang="fr-CA" sz="2200" dirty="0">
                          <a:effectLst/>
                        </a:rPr>
                        <a:t>Matériel</a:t>
                      </a:r>
                      <a:endParaRPr lang="en-CA" sz="2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26185705"/>
                  </a:ext>
                </a:extLst>
              </a:tr>
              <a:tr h="382154">
                <a:tc>
                  <a:txBody>
                    <a:bodyPr/>
                    <a:lstStyle/>
                    <a:p>
                      <a:pPr algn="just">
                        <a:lnSpc>
                          <a:spcPct val="150000"/>
                        </a:lnSpc>
                        <a:spcAft>
                          <a:spcPts val="600"/>
                        </a:spcAft>
                      </a:pPr>
                      <a:r>
                        <a:rPr lang="fr-CA" sz="2200">
                          <a:effectLst/>
                        </a:rPr>
                        <a:t>1.Gestion de projet</a:t>
                      </a:r>
                      <a:endParaRPr lang="en-CA" sz="2200" b="0">
                        <a:effectLst/>
                        <a:latin typeface="Times New Roman" panose="02020603050405020304" pitchFamily="18" charset="0"/>
                        <a:ea typeface="Times New Roman" panose="02020603050405020304" pitchFamily="18" charset="0"/>
                      </a:endParaRPr>
                    </a:p>
                  </a:txBody>
                  <a:tcPr marL="68580" marR="68580" marT="0" marB="0">
                    <a:solidFill>
                      <a:srgbClr val="93A761">
                        <a:alpha val="20000"/>
                      </a:srgbClr>
                    </a:solidFill>
                  </a:tcPr>
                </a:tc>
                <a:tc>
                  <a:txBody>
                    <a:bodyPr/>
                    <a:lstStyle/>
                    <a:p>
                      <a:pPr algn="just">
                        <a:lnSpc>
                          <a:spcPct val="150000"/>
                        </a:lnSpc>
                        <a:spcAft>
                          <a:spcPts val="600"/>
                        </a:spcAft>
                      </a:pPr>
                      <a:r>
                        <a:rPr lang="fr-CA" sz="2200">
                          <a:effectLst/>
                        </a:rPr>
                        <a:t>10,469.60 $</a:t>
                      </a:r>
                      <a:endParaRPr lang="en-CA" sz="2200">
                        <a:effectLst/>
                        <a:latin typeface="Times New Roman" panose="02020603050405020304" pitchFamily="18" charset="0"/>
                        <a:ea typeface="Times New Roman" panose="02020603050405020304" pitchFamily="18" charset="0"/>
                      </a:endParaRPr>
                    </a:p>
                  </a:txBody>
                  <a:tcPr marL="68580" marR="68580" marT="0" marB="0">
                    <a:solidFill>
                      <a:srgbClr val="93A761">
                        <a:alpha val="20000"/>
                      </a:srgbClr>
                    </a:solidFill>
                  </a:tcPr>
                </a:tc>
                <a:tc>
                  <a:txBody>
                    <a:bodyPr/>
                    <a:lstStyle/>
                    <a:p>
                      <a:pPr algn="just">
                        <a:lnSpc>
                          <a:spcPct val="150000"/>
                        </a:lnSpc>
                        <a:spcAft>
                          <a:spcPts val="600"/>
                        </a:spcAft>
                      </a:pPr>
                      <a:r>
                        <a:rPr lang="fr-CA" sz="2200">
                          <a:effectLst/>
                        </a:rPr>
                        <a:t>6,669.60 $</a:t>
                      </a:r>
                      <a:endParaRPr lang="en-CA" sz="2200">
                        <a:effectLst/>
                        <a:latin typeface="Times New Roman" panose="02020603050405020304" pitchFamily="18" charset="0"/>
                        <a:ea typeface="Times New Roman" panose="02020603050405020304" pitchFamily="18" charset="0"/>
                      </a:endParaRPr>
                    </a:p>
                  </a:txBody>
                  <a:tcPr marL="68580" marR="68580" marT="0" marB="0">
                    <a:solidFill>
                      <a:srgbClr val="93A761">
                        <a:alpha val="20000"/>
                      </a:srgbClr>
                    </a:solidFill>
                  </a:tcPr>
                </a:tc>
                <a:tc>
                  <a:txBody>
                    <a:bodyPr/>
                    <a:lstStyle/>
                    <a:p>
                      <a:pPr algn="just">
                        <a:lnSpc>
                          <a:spcPct val="150000"/>
                        </a:lnSpc>
                        <a:spcAft>
                          <a:spcPts val="600"/>
                        </a:spcAft>
                      </a:pPr>
                      <a:r>
                        <a:rPr lang="fr-CA" sz="2200" dirty="0">
                          <a:effectLst/>
                        </a:rPr>
                        <a:t>3,800.00 $</a:t>
                      </a:r>
                      <a:endParaRPr lang="en-CA" sz="2200" dirty="0">
                        <a:effectLst/>
                        <a:latin typeface="Times New Roman" panose="02020603050405020304" pitchFamily="18" charset="0"/>
                        <a:ea typeface="Times New Roman" panose="02020603050405020304" pitchFamily="18" charset="0"/>
                      </a:endParaRPr>
                    </a:p>
                  </a:txBody>
                  <a:tcPr marL="68580" marR="68580" marT="0" marB="0">
                    <a:solidFill>
                      <a:srgbClr val="93A761">
                        <a:alpha val="20000"/>
                      </a:srgbClr>
                    </a:solidFill>
                  </a:tcPr>
                </a:tc>
                <a:extLst>
                  <a:ext uri="{0D108BD9-81ED-4DB2-BD59-A6C34878D82A}">
                    <a16:rowId xmlns:a16="http://schemas.microsoft.com/office/drawing/2014/main" val="3345558544"/>
                  </a:ext>
                </a:extLst>
              </a:tr>
              <a:tr h="623883">
                <a:tc>
                  <a:txBody>
                    <a:bodyPr/>
                    <a:lstStyle/>
                    <a:p>
                      <a:pPr algn="just">
                        <a:lnSpc>
                          <a:spcPct val="150000"/>
                        </a:lnSpc>
                        <a:spcAft>
                          <a:spcPts val="600"/>
                        </a:spcAft>
                      </a:pPr>
                      <a:r>
                        <a:rPr lang="fr-CA" sz="2200">
                          <a:effectLst/>
                        </a:rPr>
                        <a:t>2.Plantation printemps</a:t>
                      </a:r>
                      <a:endParaRPr lang="en-CA" sz="22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600"/>
                        </a:spcAft>
                      </a:pPr>
                      <a:r>
                        <a:rPr lang="fr-CA" sz="2200">
                          <a:effectLst/>
                        </a:rPr>
                        <a:t>11,113.50 $</a:t>
                      </a:r>
                      <a:endParaRPr lang="en-CA"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600"/>
                        </a:spcAft>
                      </a:pPr>
                      <a:r>
                        <a:rPr lang="fr-CA" sz="2200">
                          <a:effectLst/>
                        </a:rPr>
                        <a:t>10,813.50 $</a:t>
                      </a:r>
                      <a:endParaRPr lang="en-CA"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600"/>
                        </a:spcAft>
                      </a:pPr>
                      <a:r>
                        <a:rPr lang="fr-CA" sz="2200" dirty="0">
                          <a:effectLst/>
                        </a:rPr>
                        <a:t>300.00 $</a:t>
                      </a:r>
                      <a:endParaRPr lang="en-CA" sz="2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563101"/>
                  </a:ext>
                </a:extLst>
              </a:tr>
              <a:tr h="382154">
                <a:tc>
                  <a:txBody>
                    <a:bodyPr/>
                    <a:lstStyle/>
                    <a:p>
                      <a:pPr algn="just">
                        <a:lnSpc>
                          <a:spcPct val="150000"/>
                        </a:lnSpc>
                        <a:spcAft>
                          <a:spcPts val="600"/>
                        </a:spcAft>
                      </a:pPr>
                      <a:r>
                        <a:rPr lang="fr-CA" sz="2200">
                          <a:effectLst/>
                        </a:rPr>
                        <a:t>3.Plantation été</a:t>
                      </a:r>
                      <a:endParaRPr lang="en-CA" sz="2200" b="0">
                        <a:effectLst/>
                        <a:latin typeface="Times New Roman" panose="02020603050405020304" pitchFamily="18" charset="0"/>
                        <a:ea typeface="Times New Roman" panose="02020603050405020304" pitchFamily="18" charset="0"/>
                      </a:endParaRPr>
                    </a:p>
                  </a:txBody>
                  <a:tcPr marL="68580" marR="68580" marT="0" marB="0">
                    <a:solidFill>
                      <a:srgbClr val="93A761">
                        <a:alpha val="20000"/>
                      </a:srgbClr>
                    </a:solidFill>
                  </a:tcPr>
                </a:tc>
                <a:tc>
                  <a:txBody>
                    <a:bodyPr/>
                    <a:lstStyle/>
                    <a:p>
                      <a:pPr algn="just">
                        <a:lnSpc>
                          <a:spcPct val="150000"/>
                        </a:lnSpc>
                        <a:spcAft>
                          <a:spcPts val="600"/>
                        </a:spcAft>
                      </a:pPr>
                      <a:r>
                        <a:rPr lang="fr-CA" sz="2200">
                          <a:effectLst/>
                        </a:rPr>
                        <a:t>11,088.00 $</a:t>
                      </a:r>
                      <a:endParaRPr lang="en-CA" sz="2200">
                        <a:effectLst/>
                        <a:latin typeface="Times New Roman" panose="02020603050405020304" pitchFamily="18" charset="0"/>
                        <a:ea typeface="Times New Roman" panose="02020603050405020304" pitchFamily="18" charset="0"/>
                      </a:endParaRPr>
                    </a:p>
                  </a:txBody>
                  <a:tcPr marL="68580" marR="68580" marT="0" marB="0">
                    <a:solidFill>
                      <a:srgbClr val="93A761">
                        <a:alpha val="20000"/>
                      </a:srgbClr>
                    </a:solidFill>
                  </a:tcPr>
                </a:tc>
                <a:tc>
                  <a:txBody>
                    <a:bodyPr/>
                    <a:lstStyle/>
                    <a:p>
                      <a:pPr algn="just">
                        <a:lnSpc>
                          <a:spcPct val="150000"/>
                        </a:lnSpc>
                        <a:spcAft>
                          <a:spcPts val="600"/>
                        </a:spcAft>
                      </a:pPr>
                      <a:r>
                        <a:rPr lang="fr-CA" sz="2200">
                          <a:effectLst/>
                        </a:rPr>
                        <a:t>11,088.00 $</a:t>
                      </a:r>
                      <a:endParaRPr lang="en-CA" sz="2200">
                        <a:effectLst/>
                        <a:latin typeface="Times New Roman" panose="02020603050405020304" pitchFamily="18" charset="0"/>
                        <a:ea typeface="Times New Roman" panose="02020603050405020304" pitchFamily="18" charset="0"/>
                      </a:endParaRPr>
                    </a:p>
                  </a:txBody>
                  <a:tcPr marL="68580" marR="68580" marT="0" marB="0">
                    <a:solidFill>
                      <a:srgbClr val="93A761">
                        <a:alpha val="20000"/>
                      </a:srgbClr>
                    </a:solidFill>
                  </a:tcPr>
                </a:tc>
                <a:tc>
                  <a:txBody>
                    <a:bodyPr/>
                    <a:lstStyle/>
                    <a:p>
                      <a:pPr algn="just">
                        <a:lnSpc>
                          <a:spcPct val="150000"/>
                        </a:lnSpc>
                        <a:spcAft>
                          <a:spcPts val="600"/>
                        </a:spcAft>
                      </a:pPr>
                      <a:r>
                        <a:rPr lang="fr-CA" sz="2200" dirty="0">
                          <a:effectLst/>
                        </a:rPr>
                        <a:t>0.00 $</a:t>
                      </a:r>
                      <a:endParaRPr lang="en-CA" sz="2200" dirty="0">
                        <a:effectLst/>
                        <a:latin typeface="Times New Roman" panose="02020603050405020304" pitchFamily="18" charset="0"/>
                        <a:ea typeface="Times New Roman" panose="02020603050405020304" pitchFamily="18" charset="0"/>
                      </a:endParaRPr>
                    </a:p>
                  </a:txBody>
                  <a:tcPr marL="68580" marR="68580" marT="0" marB="0">
                    <a:solidFill>
                      <a:srgbClr val="93A761">
                        <a:alpha val="20000"/>
                      </a:srgbClr>
                    </a:solidFill>
                  </a:tcPr>
                </a:tc>
                <a:extLst>
                  <a:ext uri="{0D108BD9-81ED-4DB2-BD59-A6C34878D82A}">
                    <a16:rowId xmlns:a16="http://schemas.microsoft.com/office/drawing/2014/main" val="2206073962"/>
                  </a:ext>
                </a:extLst>
              </a:tr>
              <a:tr h="623883">
                <a:tc>
                  <a:txBody>
                    <a:bodyPr/>
                    <a:lstStyle/>
                    <a:p>
                      <a:pPr algn="just">
                        <a:lnSpc>
                          <a:spcPct val="150000"/>
                        </a:lnSpc>
                        <a:spcAft>
                          <a:spcPts val="600"/>
                        </a:spcAft>
                      </a:pPr>
                      <a:r>
                        <a:rPr lang="fr-CA" sz="2200">
                          <a:effectLst/>
                        </a:rPr>
                        <a:t>4.Plantation automne</a:t>
                      </a:r>
                      <a:endParaRPr lang="en-CA" sz="22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600"/>
                        </a:spcAft>
                      </a:pPr>
                      <a:r>
                        <a:rPr lang="fr-CA" sz="2200">
                          <a:effectLst/>
                        </a:rPr>
                        <a:t>11,347.00 $</a:t>
                      </a:r>
                      <a:endParaRPr lang="en-CA"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600"/>
                        </a:spcAft>
                      </a:pPr>
                      <a:r>
                        <a:rPr lang="fr-CA" sz="2200">
                          <a:effectLst/>
                        </a:rPr>
                        <a:t>10,747.00 $</a:t>
                      </a:r>
                      <a:endParaRPr lang="en-CA"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600"/>
                        </a:spcAft>
                      </a:pPr>
                      <a:r>
                        <a:rPr lang="fr-CA" sz="2200">
                          <a:effectLst/>
                        </a:rPr>
                        <a:t>600.00 $</a:t>
                      </a:r>
                      <a:endParaRPr lang="en-CA" sz="2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61089483"/>
                  </a:ext>
                </a:extLst>
              </a:tr>
              <a:tr h="382154">
                <a:tc>
                  <a:txBody>
                    <a:bodyPr/>
                    <a:lstStyle/>
                    <a:p>
                      <a:pPr algn="just">
                        <a:lnSpc>
                          <a:spcPct val="150000"/>
                        </a:lnSpc>
                        <a:spcAft>
                          <a:spcPts val="600"/>
                        </a:spcAft>
                      </a:pPr>
                      <a:r>
                        <a:rPr lang="fr-CA" sz="2200">
                          <a:effectLst/>
                        </a:rPr>
                        <a:t>5.Communication</a:t>
                      </a:r>
                      <a:endParaRPr lang="en-CA" sz="2200" b="0">
                        <a:effectLst/>
                        <a:latin typeface="Times New Roman" panose="02020603050405020304" pitchFamily="18" charset="0"/>
                        <a:ea typeface="Times New Roman" panose="02020603050405020304" pitchFamily="18" charset="0"/>
                      </a:endParaRPr>
                    </a:p>
                  </a:txBody>
                  <a:tcPr marL="68580" marR="68580" marT="0" marB="0">
                    <a:solidFill>
                      <a:srgbClr val="93A761">
                        <a:alpha val="20000"/>
                      </a:srgbClr>
                    </a:solidFill>
                  </a:tcPr>
                </a:tc>
                <a:tc>
                  <a:txBody>
                    <a:bodyPr/>
                    <a:lstStyle/>
                    <a:p>
                      <a:pPr algn="just">
                        <a:lnSpc>
                          <a:spcPct val="150000"/>
                        </a:lnSpc>
                        <a:spcAft>
                          <a:spcPts val="600"/>
                        </a:spcAft>
                      </a:pPr>
                      <a:r>
                        <a:rPr lang="fr-CA" sz="2200">
                          <a:effectLst/>
                        </a:rPr>
                        <a:t>1,617.00 $</a:t>
                      </a:r>
                      <a:endParaRPr lang="en-CA" sz="2200">
                        <a:effectLst/>
                        <a:latin typeface="Times New Roman" panose="02020603050405020304" pitchFamily="18" charset="0"/>
                        <a:ea typeface="Times New Roman" panose="02020603050405020304" pitchFamily="18" charset="0"/>
                      </a:endParaRPr>
                    </a:p>
                  </a:txBody>
                  <a:tcPr marL="68580" marR="68580" marT="0" marB="0">
                    <a:solidFill>
                      <a:srgbClr val="93A761">
                        <a:alpha val="20000"/>
                      </a:srgbClr>
                    </a:solidFill>
                  </a:tcPr>
                </a:tc>
                <a:tc>
                  <a:txBody>
                    <a:bodyPr/>
                    <a:lstStyle/>
                    <a:p>
                      <a:pPr algn="just">
                        <a:lnSpc>
                          <a:spcPct val="150000"/>
                        </a:lnSpc>
                        <a:spcAft>
                          <a:spcPts val="600"/>
                        </a:spcAft>
                      </a:pPr>
                      <a:r>
                        <a:rPr lang="fr-CA" sz="2200">
                          <a:effectLst/>
                        </a:rPr>
                        <a:t>1,617.00 $</a:t>
                      </a:r>
                      <a:endParaRPr lang="en-CA" sz="2200">
                        <a:effectLst/>
                        <a:latin typeface="Times New Roman" panose="02020603050405020304" pitchFamily="18" charset="0"/>
                        <a:ea typeface="Times New Roman" panose="02020603050405020304" pitchFamily="18" charset="0"/>
                      </a:endParaRPr>
                    </a:p>
                  </a:txBody>
                  <a:tcPr marL="68580" marR="68580" marT="0" marB="0">
                    <a:solidFill>
                      <a:srgbClr val="93A761">
                        <a:alpha val="20000"/>
                      </a:srgbClr>
                    </a:solidFill>
                  </a:tcPr>
                </a:tc>
                <a:tc>
                  <a:txBody>
                    <a:bodyPr/>
                    <a:lstStyle/>
                    <a:p>
                      <a:pPr algn="just">
                        <a:lnSpc>
                          <a:spcPct val="150000"/>
                        </a:lnSpc>
                        <a:spcAft>
                          <a:spcPts val="600"/>
                        </a:spcAft>
                      </a:pPr>
                      <a:r>
                        <a:rPr lang="fr-CA" sz="2200" dirty="0">
                          <a:effectLst/>
                        </a:rPr>
                        <a:t>0.00 $</a:t>
                      </a:r>
                      <a:endParaRPr lang="en-CA" sz="2200" dirty="0">
                        <a:effectLst/>
                        <a:latin typeface="Times New Roman" panose="02020603050405020304" pitchFamily="18" charset="0"/>
                        <a:ea typeface="Times New Roman" panose="02020603050405020304" pitchFamily="18" charset="0"/>
                      </a:endParaRPr>
                    </a:p>
                  </a:txBody>
                  <a:tcPr marL="68580" marR="68580" marT="0" marB="0">
                    <a:solidFill>
                      <a:srgbClr val="93A761">
                        <a:alpha val="20000"/>
                      </a:srgbClr>
                    </a:solidFill>
                  </a:tcPr>
                </a:tc>
                <a:extLst>
                  <a:ext uri="{0D108BD9-81ED-4DB2-BD59-A6C34878D82A}">
                    <a16:rowId xmlns:a16="http://schemas.microsoft.com/office/drawing/2014/main" val="785717278"/>
                  </a:ext>
                </a:extLst>
              </a:tr>
              <a:tr h="382154">
                <a:tc>
                  <a:txBody>
                    <a:bodyPr/>
                    <a:lstStyle/>
                    <a:p>
                      <a:pPr algn="just">
                        <a:lnSpc>
                          <a:spcPct val="150000"/>
                        </a:lnSpc>
                        <a:spcAft>
                          <a:spcPts val="600"/>
                        </a:spcAft>
                      </a:pPr>
                      <a:r>
                        <a:rPr lang="fr-CA" sz="2200">
                          <a:effectLst/>
                        </a:rPr>
                        <a:t>6.Suivi</a:t>
                      </a:r>
                      <a:endParaRPr lang="en-CA" sz="22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600"/>
                        </a:spcAft>
                      </a:pPr>
                      <a:r>
                        <a:rPr lang="fr-CA" sz="2200">
                          <a:effectLst/>
                        </a:rPr>
                        <a:t>5,712.00 $</a:t>
                      </a:r>
                      <a:endParaRPr lang="en-CA"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600"/>
                        </a:spcAft>
                      </a:pPr>
                      <a:r>
                        <a:rPr lang="fr-CA" sz="2200">
                          <a:effectLst/>
                        </a:rPr>
                        <a:t>5,712.00 $</a:t>
                      </a:r>
                      <a:endParaRPr lang="en-CA"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600"/>
                        </a:spcAft>
                      </a:pPr>
                      <a:r>
                        <a:rPr lang="fr-CA" sz="2200">
                          <a:effectLst/>
                        </a:rPr>
                        <a:t>0.00 $</a:t>
                      </a:r>
                      <a:endParaRPr lang="en-CA" sz="2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34589677"/>
                  </a:ext>
                </a:extLst>
              </a:tr>
              <a:tr h="382154">
                <a:tc>
                  <a:txBody>
                    <a:bodyPr/>
                    <a:lstStyle/>
                    <a:p>
                      <a:pPr algn="just">
                        <a:lnSpc>
                          <a:spcPct val="150000"/>
                        </a:lnSpc>
                        <a:spcAft>
                          <a:spcPts val="600"/>
                        </a:spcAft>
                      </a:pPr>
                      <a:r>
                        <a:rPr lang="fr-CA" sz="2200" dirty="0">
                          <a:effectLst/>
                        </a:rPr>
                        <a:t>TOTAL</a:t>
                      </a:r>
                      <a:endParaRPr lang="en-CA" sz="2200" b="0" dirty="0">
                        <a:effectLst/>
                        <a:latin typeface="Times New Roman" panose="02020603050405020304" pitchFamily="18" charset="0"/>
                        <a:ea typeface="Times New Roman" panose="02020603050405020304" pitchFamily="18" charset="0"/>
                      </a:endParaRPr>
                    </a:p>
                  </a:txBody>
                  <a:tcPr marL="68580" marR="68580" marT="0" marB="0">
                    <a:solidFill>
                      <a:srgbClr val="93A761">
                        <a:alpha val="20000"/>
                      </a:srgbClr>
                    </a:solidFill>
                  </a:tcPr>
                </a:tc>
                <a:tc>
                  <a:txBody>
                    <a:bodyPr/>
                    <a:lstStyle/>
                    <a:p>
                      <a:pPr algn="just">
                        <a:lnSpc>
                          <a:spcPct val="150000"/>
                        </a:lnSpc>
                        <a:spcAft>
                          <a:spcPts val="600"/>
                        </a:spcAft>
                      </a:pPr>
                      <a:r>
                        <a:rPr lang="fr-CA" sz="2200">
                          <a:effectLst/>
                        </a:rPr>
                        <a:t>51,347.10 $</a:t>
                      </a:r>
                      <a:endParaRPr lang="en-CA" sz="2200">
                        <a:effectLst/>
                        <a:latin typeface="Times New Roman" panose="02020603050405020304" pitchFamily="18" charset="0"/>
                        <a:ea typeface="Times New Roman" panose="02020603050405020304" pitchFamily="18" charset="0"/>
                      </a:endParaRPr>
                    </a:p>
                  </a:txBody>
                  <a:tcPr marL="68580" marR="68580" marT="0" marB="0">
                    <a:solidFill>
                      <a:srgbClr val="93A761">
                        <a:alpha val="20000"/>
                      </a:srgbClr>
                    </a:solidFill>
                  </a:tcPr>
                </a:tc>
                <a:tc>
                  <a:txBody>
                    <a:bodyPr/>
                    <a:lstStyle/>
                    <a:p>
                      <a:pPr algn="just">
                        <a:lnSpc>
                          <a:spcPct val="150000"/>
                        </a:lnSpc>
                        <a:spcAft>
                          <a:spcPts val="600"/>
                        </a:spcAft>
                      </a:pPr>
                      <a:r>
                        <a:rPr lang="fr-CA" sz="2200">
                          <a:effectLst/>
                        </a:rPr>
                        <a:t>46,647.10 $</a:t>
                      </a:r>
                      <a:endParaRPr lang="en-CA" sz="2200">
                        <a:effectLst/>
                        <a:latin typeface="Times New Roman" panose="02020603050405020304" pitchFamily="18" charset="0"/>
                        <a:ea typeface="Times New Roman" panose="02020603050405020304" pitchFamily="18" charset="0"/>
                      </a:endParaRPr>
                    </a:p>
                  </a:txBody>
                  <a:tcPr marL="68580" marR="68580" marT="0" marB="0">
                    <a:solidFill>
                      <a:srgbClr val="93A761">
                        <a:alpha val="20000"/>
                      </a:srgbClr>
                    </a:solidFill>
                  </a:tcPr>
                </a:tc>
                <a:tc>
                  <a:txBody>
                    <a:bodyPr/>
                    <a:lstStyle/>
                    <a:p>
                      <a:pPr algn="just">
                        <a:lnSpc>
                          <a:spcPct val="150000"/>
                        </a:lnSpc>
                        <a:spcAft>
                          <a:spcPts val="600"/>
                        </a:spcAft>
                      </a:pPr>
                      <a:r>
                        <a:rPr lang="fr-CA" sz="2200" dirty="0">
                          <a:effectLst/>
                        </a:rPr>
                        <a:t>4,700.00 $</a:t>
                      </a:r>
                      <a:endParaRPr lang="en-CA" sz="2200" dirty="0">
                        <a:effectLst/>
                        <a:latin typeface="Times New Roman" panose="02020603050405020304" pitchFamily="18" charset="0"/>
                        <a:ea typeface="Times New Roman" panose="02020603050405020304" pitchFamily="18" charset="0"/>
                      </a:endParaRPr>
                    </a:p>
                  </a:txBody>
                  <a:tcPr marL="68580" marR="68580" marT="0" marB="0">
                    <a:solidFill>
                      <a:srgbClr val="93A761">
                        <a:alpha val="20000"/>
                      </a:srgbClr>
                    </a:solidFill>
                  </a:tcPr>
                </a:tc>
                <a:extLst>
                  <a:ext uri="{0D108BD9-81ED-4DB2-BD59-A6C34878D82A}">
                    <a16:rowId xmlns:a16="http://schemas.microsoft.com/office/drawing/2014/main" val="4081796679"/>
                  </a:ext>
                </a:extLst>
              </a:tr>
            </a:tbl>
          </a:graphicData>
        </a:graphic>
      </p:graphicFrame>
    </p:spTree>
    <p:extLst>
      <p:ext uri="{BB962C8B-B14F-4D97-AF65-F5344CB8AC3E}">
        <p14:creationId xmlns:p14="http://schemas.microsoft.com/office/powerpoint/2010/main" val="226705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ORGANISATION DU PROJET – Approvisionnement</a:t>
            </a:r>
          </a:p>
        </p:txBody>
      </p:sp>
      <p:sp>
        <p:nvSpPr>
          <p:cNvPr id="6" name="ZoneTexte 5">
            <a:extLst>
              <a:ext uri="{FF2B5EF4-FFF2-40B4-BE49-F238E27FC236}">
                <a16:creationId xmlns:a16="http://schemas.microsoft.com/office/drawing/2014/main" id="{2006172F-3751-468C-BB52-1F769F556DB7}"/>
              </a:ext>
            </a:extLst>
          </p:cNvPr>
          <p:cNvSpPr txBox="1"/>
          <p:nvPr/>
        </p:nvSpPr>
        <p:spPr>
          <a:xfrm>
            <a:off x="829558" y="1879545"/>
            <a:ext cx="10363200" cy="3495637"/>
          </a:xfrm>
          <a:prstGeom prst="rect">
            <a:avLst/>
          </a:prstGeom>
          <a:noFill/>
        </p:spPr>
        <p:txBody>
          <a:bodyPr wrap="square" rtlCol="0">
            <a:spAutoFit/>
          </a:bodyPr>
          <a:lstStyle/>
          <a:p>
            <a:pPr marL="457200" indent="-457200">
              <a:lnSpc>
                <a:spcPct val="114000"/>
              </a:lnSpc>
              <a:buFont typeface="Courier New" panose="02070309020205020404" pitchFamily="49" charset="0"/>
              <a:buChar char="o"/>
            </a:pPr>
            <a:r>
              <a:rPr lang="fr-CA" sz="2200" dirty="0">
                <a:solidFill>
                  <a:srgbClr val="3C582D"/>
                </a:solidFill>
              </a:rPr>
              <a:t>Arbres commandés auprès des pépinières:</a:t>
            </a:r>
          </a:p>
          <a:p>
            <a:pPr marL="914400" lvl="1" indent="-457200">
              <a:lnSpc>
                <a:spcPct val="114000"/>
              </a:lnSpc>
              <a:buFont typeface="Courier New" panose="02070309020205020404" pitchFamily="49" charset="0"/>
              <a:buChar char="o"/>
            </a:pPr>
            <a:r>
              <a:rPr lang="fr-CA" sz="2200" dirty="0">
                <a:solidFill>
                  <a:srgbClr val="3C582D"/>
                </a:solidFill>
              </a:rPr>
              <a:t>Auclair et Frères</a:t>
            </a:r>
          </a:p>
          <a:p>
            <a:pPr marL="914400" lvl="1" indent="-457200">
              <a:lnSpc>
                <a:spcPct val="114000"/>
              </a:lnSpc>
              <a:buFont typeface="Courier New" panose="02070309020205020404" pitchFamily="49" charset="0"/>
              <a:buChar char="o"/>
            </a:pPr>
            <a:r>
              <a:rPr lang="fr-CA" sz="2200" dirty="0">
                <a:solidFill>
                  <a:srgbClr val="3C582D"/>
                </a:solidFill>
              </a:rPr>
              <a:t>Luc. B Auclair</a:t>
            </a:r>
          </a:p>
          <a:p>
            <a:pPr marL="914400" lvl="1" indent="-457200">
              <a:lnSpc>
                <a:spcPct val="114000"/>
              </a:lnSpc>
              <a:buFont typeface="Courier New" panose="02070309020205020404" pitchFamily="49" charset="0"/>
              <a:buChar char="o"/>
            </a:pPr>
            <a:r>
              <a:rPr lang="fr-CA" sz="2200" dirty="0">
                <a:solidFill>
                  <a:srgbClr val="3C582D"/>
                </a:solidFill>
              </a:rPr>
              <a:t>Soleil</a:t>
            </a:r>
          </a:p>
          <a:p>
            <a:pPr marL="914400" lvl="1" indent="-457200">
              <a:lnSpc>
                <a:spcPct val="114000"/>
              </a:lnSpc>
              <a:buFont typeface="Courier New" panose="02070309020205020404" pitchFamily="49" charset="0"/>
              <a:buChar char="o"/>
            </a:pPr>
            <a:r>
              <a:rPr lang="fr-CA" sz="2200" dirty="0" err="1">
                <a:solidFill>
                  <a:srgbClr val="3C582D"/>
                </a:solidFill>
              </a:rPr>
              <a:t>Savio</a:t>
            </a:r>
            <a:endParaRPr lang="fr-CA" sz="2200" dirty="0">
              <a:solidFill>
                <a:srgbClr val="3C582D"/>
              </a:solidFill>
            </a:endParaRPr>
          </a:p>
          <a:p>
            <a:pPr marL="914400" lvl="1" indent="-457200">
              <a:lnSpc>
                <a:spcPct val="114000"/>
              </a:lnSpc>
              <a:buFont typeface="Courier New" panose="02070309020205020404" pitchFamily="49" charset="0"/>
              <a:buChar char="o"/>
            </a:pPr>
            <a:r>
              <a:rPr lang="fr-CA" sz="2200" dirty="0">
                <a:solidFill>
                  <a:srgbClr val="3C582D"/>
                </a:solidFill>
              </a:rPr>
              <a:t>Vert Forêt</a:t>
            </a:r>
          </a:p>
          <a:p>
            <a:pPr marL="914400" lvl="1" indent="-457200">
              <a:lnSpc>
                <a:spcPct val="114000"/>
              </a:lnSpc>
              <a:buFont typeface="Courier New" panose="02070309020205020404" pitchFamily="49" charset="0"/>
              <a:buChar char="o"/>
            </a:pPr>
            <a:endParaRPr lang="fr-CA" sz="2200" dirty="0">
              <a:solidFill>
                <a:srgbClr val="3C582D"/>
              </a:solidFill>
            </a:endParaRPr>
          </a:p>
          <a:p>
            <a:pPr marL="457200" indent="-457200">
              <a:lnSpc>
                <a:spcPct val="114000"/>
              </a:lnSpc>
              <a:buFont typeface="Courier New" panose="02070309020205020404" pitchFamily="49" charset="0"/>
              <a:buChar char="o"/>
            </a:pPr>
            <a:r>
              <a:rPr lang="fr-CA" sz="2200" dirty="0">
                <a:solidFill>
                  <a:srgbClr val="3C582D"/>
                </a:solidFill>
              </a:rPr>
              <a:t>La terre et le paillis seront fournis par la Ville de Mont-Saint-Hilaire</a:t>
            </a:r>
          </a:p>
          <a:p>
            <a:pPr>
              <a:lnSpc>
                <a:spcPct val="114000"/>
              </a:lnSpc>
            </a:pPr>
            <a:endParaRPr lang="en-CA" dirty="0"/>
          </a:p>
        </p:txBody>
      </p:sp>
      <p:sp>
        <p:nvSpPr>
          <p:cNvPr id="3" name="Espace réservé du numéro de diapositive 2">
            <a:extLst>
              <a:ext uri="{FF2B5EF4-FFF2-40B4-BE49-F238E27FC236}">
                <a16:creationId xmlns:a16="http://schemas.microsoft.com/office/drawing/2014/main" id="{A13DBFA8-E1C8-492A-8477-E890D823CE50}"/>
              </a:ext>
            </a:extLst>
          </p:cNvPr>
          <p:cNvSpPr>
            <a:spLocks noGrp="1"/>
          </p:cNvSpPr>
          <p:nvPr>
            <p:ph type="sldNum" sz="quarter" idx="12"/>
          </p:nvPr>
        </p:nvSpPr>
        <p:spPr/>
        <p:txBody>
          <a:bodyPr/>
          <a:lstStyle/>
          <a:p>
            <a:fld id="{0730FDA8-C380-487C-8262-56859A965823}" type="slidenum">
              <a:rPr lang="en-CA" smtClean="0"/>
              <a:t>15</a:t>
            </a:fld>
            <a:endParaRPr lang="en-CA"/>
          </a:p>
        </p:txBody>
      </p:sp>
    </p:spTree>
    <p:extLst>
      <p:ext uri="{BB962C8B-B14F-4D97-AF65-F5344CB8AC3E}">
        <p14:creationId xmlns:p14="http://schemas.microsoft.com/office/powerpoint/2010/main" val="1379461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ORGANISATION DU PROJET – Plan de communication</a:t>
            </a:r>
          </a:p>
        </p:txBody>
      </p:sp>
      <p:sp>
        <p:nvSpPr>
          <p:cNvPr id="6" name="ZoneTexte 5">
            <a:extLst>
              <a:ext uri="{FF2B5EF4-FFF2-40B4-BE49-F238E27FC236}">
                <a16:creationId xmlns:a16="http://schemas.microsoft.com/office/drawing/2014/main" id="{2006172F-3751-468C-BB52-1F769F556DB7}"/>
              </a:ext>
            </a:extLst>
          </p:cNvPr>
          <p:cNvSpPr txBox="1"/>
          <p:nvPr/>
        </p:nvSpPr>
        <p:spPr>
          <a:xfrm>
            <a:off x="829558" y="1672155"/>
            <a:ext cx="10363200" cy="4653453"/>
          </a:xfrm>
          <a:prstGeom prst="rect">
            <a:avLst/>
          </a:prstGeom>
          <a:noFill/>
        </p:spPr>
        <p:txBody>
          <a:bodyPr wrap="square" rtlCol="0">
            <a:spAutoFit/>
          </a:bodyPr>
          <a:lstStyle/>
          <a:p>
            <a:pPr marL="457200" indent="-457200">
              <a:lnSpc>
                <a:spcPct val="114000"/>
              </a:lnSpc>
              <a:buFont typeface="Courier New" panose="02070309020205020404" pitchFamily="49" charset="0"/>
              <a:buChar char="o"/>
            </a:pPr>
            <a:r>
              <a:rPr lang="fr-CA" sz="2200" dirty="0">
                <a:solidFill>
                  <a:srgbClr val="3C582D"/>
                </a:solidFill>
              </a:rPr>
              <a:t>À l’interne (équipe de projet)</a:t>
            </a:r>
          </a:p>
          <a:p>
            <a:pPr marL="914400" lvl="1" indent="-457200">
              <a:lnSpc>
                <a:spcPct val="114000"/>
              </a:lnSpc>
              <a:buFont typeface="Courier New" panose="02070309020205020404" pitchFamily="49" charset="0"/>
              <a:buChar char="o"/>
            </a:pPr>
            <a:r>
              <a:rPr lang="fr-CA" sz="2200" dirty="0">
                <a:solidFill>
                  <a:srgbClr val="3C582D"/>
                </a:solidFill>
              </a:rPr>
              <a:t>Tous les membres de l’équipe de projet rendent des comptes à la responsable, qui assure le lien entre tous</a:t>
            </a:r>
          </a:p>
          <a:p>
            <a:pPr marL="914400" lvl="1" indent="-457200">
              <a:lnSpc>
                <a:spcPct val="114000"/>
              </a:lnSpc>
              <a:buFont typeface="Courier New" panose="02070309020205020404" pitchFamily="49" charset="0"/>
              <a:buChar char="o"/>
            </a:pPr>
            <a:r>
              <a:rPr lang="fr-CA" sz="2200" dirty="0">
                <a:solidFill>
                  <a:srgbClr val="3C582D"/>
                </a:solidFill>
              </a:rPr>
              <a:t>La responsable du projet assure le lien avec les différentes parties prenantes (bailleurs de fonds, écoles et municipalités) </a:t>
            </a:r>
          </a:p>
          <a:p>
            <a:pPr marL="914400" lvl="1" indent="-457200">
              <a:lnSpc>
                <a:spcPct val="114000"/>
              </a:lnSpc>
              <a:buFont typeface="Courier New" panose="02070309020205020404" pitchFamily="49" charset="0"/>
              <a:buChar char="o"/>
            </a:pPr>
            <a:endParaRPr lang="fr-CA" sz="2200" dirty="0">
              <a:solidFill>
                <a:srgbClr val="3C582D"/>
              </a:solidFill>
            </a:endParaRPr>
          </a:p>
          <a:p>
            <a:pPr marL="457200" indent="-457200">
              <a:lnSpc>
                <a:spcPct val="114000"/>
              </a:lnSpc>
              <a:buFont typeface="Courier New" panose="02070309020205020404" pitchFamily="49" charset="0"/>
              <a:buChar char="o"/>
            </a:pPr>
            <a:r>
              <a:rPr lang="fr-CA" sz="2200" dirty="0">
                <a:solidFill>
                  <a:srgbClr val="3C582D"/>
                </a:solidFill>
              </a:rPr>
              <a:t>À l’externe (médias)</a:t>
            </a:r>
          </a:p>
          <a:p>
            <a:pPr marL="914400" lvl="1" indent="-457200">
              <a:lnSpc>
                <a:spcPct val="114000"/>
              </a:lnSpc>
              <a:buFont typeface="Courier New" panose="02070309020205020404" pitchFamily="49" charset="0"/>
              <a:buChar char="o"/>
            </a:pPr>
            <a:r>
              <a:rPr lang="fr-CA" sz="2200" dirty="0">
                <a:solidFill>
                  <a:srgbClr val="3C582D"/>
                </a:solidFill>
              </a:rPr>
              <a:t>Pour faire connaître le projet et la RBMSH et célébrer le 40</a:t>
            </a:r>
            <a:r>
              <a:rPr lang="fr-CA" sz="2200" baseline="30000" dirty="0">
                <a:solidFill>
                  <a:srgbClr val="3C582D"/>
                </a:solidFill>
              </a:rPr>
              <a:t>e</a:t>
            </a:r>
            <a:r>
              <a:rPr lang="fr-CA" sz="2200" dirty="0">
                <a:solidFill>
                  <a:srgbClr val="3C582D"/>
                </a:solidFill>
              </a:rPr>
              <a:t> anniversaire</a:t>
            </a:r>
          </a:p>
          <a:p>
            <a:pPr marL="914400" lvl="1" indent="-457200">
              <a:lnSpc>
                <a:spcPct val="114000"/>
              </a:lnSpc>
              <a:buFont typeface="Courier New" panose="02070309020205020404" pitchFamily="49" charset="0"/>
              <a:buChar char="o"/>
            </a:pPr>
            <a:r>
              <a:rPr lang="fr-CA" sz="2200" dirty="0">
                <a:solidFill>
                  <a:srgbClr val="3C582D"/>
                </a:solidFill>
              </a:rPr>
              <a:t>Faire valoir la contribution des bailleurs de fonds et des partenaires</a:t>
            </a:r>
          </a:p>
          <a:p>
            <a:pPr marL="914400" lvl="1" indent="-457200">
              <a:lnSpc>
                <a:spcPct val="114000"/>
              </a:lnSpc>
              <a:buFont typeface="Courier New" panose="02070309020205020404" pitchFamily="49" charset="0"/>
              <a:buChar char="o"/>
            </a:pPr>
            <a:r>
              <a:rPr lang="fr-CA" sz="2200" dirty="0">
                <a:solidFill>
                  <a:srgbClr val="3C582D"/>
                </a:solidFill>
              </a:rPr>
              <a:t>Sensibiliser le grand public à l’importance des milieux naturels et des arbres urbains</a:t>
            </a:r>
          </a:p>
          <a:p>
            <a:pPr>
              <a:lnSpc>
                <a:spcPct val="114000"/>
              </a:lnSpc>
            </a:pPr>
            <a:endParaRPr lang="en-CA" dirty="0"/>
          </a:p>
        </p:txBody>
      </p:sp>
      <p:sp>
        <p:nvSpPr>
          <p:cNvPr id="3" name="Espace réservé du numéro de diapositive 2">
            <a:extLst>
              <a:ext uri="{FF2B5EF4-FFF2-40B4-BE49-F238E27FC236}">
                <a16:creationId xmlns:a16="http://schemas.microsoft.com/office/drawing/2014/main" id="{A13DBFA8-E1C8-492A-8477-E890D823CE50}"/>
              </a:ext>
            </a:extLst>
          </p:cNvPr>
          <p:cNvSpPr>
            <a:spLocks noGrp="1"/>
          </p:cNvSpPr>
          <p:nvPr>
            <p:ph type="sldNum" sz="quarter" idx="12"/>
          </p:nvPr>
        </p:nvSpPr>
        <p:spPr/>
        <p:txBody>
          <a:bodyPr/>
          <a:lstStyle/>
          <a:p>
            <a:fld id="{0730FDA8-C380-487C-8262-56859A965823}" type="slidenum">
              <a:rPr lang="en-CA" smtClean="0"/>
              <a:t>16</a:t>
            </a:fld>
            <a:endParaRPr lang="en-CA"/>
          </a:p>
        </p:txBody>
      </p:sp>
    </p:spTree>
    <p:extLst>
      <p:ext uri="{BB962C8B-B14F-4D97-AF65-F5344CB8AC3E}">
        <p14:creationId xmlns:p14="http://schemas.microsoft.com/office/powerpoint/2010/main" val="3549662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ORGANISATION DU PROJET – Plan de communication</a:t>
            </a:r>
          </a:p>
        </p:txBody>
      </p:sp>
      <p:graphicFrame>
        <p:nvGraphicFramePr>
          <p:cNvPr id="2" name="Tableau 1">
            <a:extLst>
              <a:ext uri="{FF2B5EF4-FFF2-40B4-BE49-F238E27FC236}">
                <a16:creationId xmlns:a16="http://schemas.microsoft.com/office/drawing/2014/main" id="{6050CABA-FE31-44C8-A655-53664A34E153}"/>
              </a:ext>
            </a:extLst>
          </p:cNvPr>
          <p:cNvGraphicFramePr>
            <a:graphicFrameLocks noGrp="1"/>
          </p:cNvGraphicFramePr>
          <p:nvPr>
            <p:extLst>
              <p:ext uri="{D42A27DB-BD31-4B8C-83A1-F6EECF244321}">
                <p14:modId xmlns:p14="http://schemas.microsoft.com/office/powerpoint/2010/main" val="3687542397"/>
              </p:ext>
            </p:extLst>
          </p:nvPr>
        </p:nvGraphicFramePr>
        <p:xfrm>
          <a:off x="829559" y="1534601"/>
          <a:ext cx="10265790" cy="4978908"/>
        </p:xfrm>
        <a:graphic>
          <a:graphicData uri="http://schemas.openxmlformats.org/drawingml/2006/table">
            <a:tbl>
              <a:tblPr firstRow="1" firstCol="1" bandRow="1">
                <a:tableStyleId>{68D230F3-CF80-4859-8CE7-A43EE81993B5}</a:tableStyleId>
              </a:tblPr>
              <a:tblGrid>
                <a:gridCol w="7653595">
                  <a:extLst>
                    <a:ext uri="{9D8B030D-6E8A-4147-A177-3AD203B41FA5}">
                      <a16:colId xmlns:a16="http://schemas.microsoft.com/office/drawing/2014/main" val="4095355285"/>
                    </a:ext>
                  </a:extLst>
                </a:gridCol>
                <a:gridCol w="2612195">
                  <a:extLst>
                    <a:ext uri="{9D8B030D-6E8A-4147-A177-3AD203B41FA5}">
                      <a16:colId xmlns:a16="http://schemas.microsoft.com/office/drawing/2014/main" val="2629515016"/>
                    </a:ext>
                  </a:extLst>
                </a:gridCol>
              </a:tblGrid>
              <a:tr h="385156">
                <a:tc>
                  <a:txBody>
                    <a:bodyPr/>
                    <a:lstStyle/>
                    <a:p>
                      <a:pPr algn="just">
                        <a:lnSpc>
                          <a:spcPct val="135000"/>
                        </a:lnSpc>
                        <a:spcBef>
                          <a:spcPts val="0"/>
                        </a:spcBef>
                        <a:spcAft>
                          <a:spcPts val="1200"/>
                        </a:spcAft>
                      </a:pPr>
                      <a:r>
                        <a:rPr lang="fr-CA" sz="2200" b="1" dirty="0">
                          <a:effectLst/>
                        </a:rPr>
                        <a:t>Publication</a:t>
                      </a:r>
                      <a:endParaRPr lang="en-CA"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5000"/>
                        </a:lnSpc>
                        <a:spcBef>
                          <a:spcPts val="0"/>
                        </a:spcBef>
                        <a:spcAft>
                          <a:spcPts val="1200"/>
                        </a:spcAft>
                      </a:pPr>
                      <a:r>
                        <a:rPr lang="fr-CA" sz="2200" b="1" dirty="0">
                          <a:effectLst/>
                        </a:rPr>
                        <a:t>Date prévue</a:t>
                      </a:r>
                      <a:endParaRPr lang="en-CA"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228050"/>
                  </a:ext>
                </a:extLst>
              </a:tr>
              <a:tr h="385156">
                <a:tc>
                  <a:txBody>
                    <a:bodyPr/>
                    <a:lstStyle/>
                    <a:p>
                      <a:pPr algn="just">
                        <a:lnSpc>
                          <a:spcPct val="135000"/>
                        </a:lnSpc>
                        <a:spcBef>
                          <a:spcPts val="0"/>
                        </a:spcBef>
                        <a:spcAft>
                          <a:spcPts val="1200"/>
                        </a:spcAft>
                      </a:pPr>
                      <a:r>
                        <a:rPr lang="fr-CA" sz="2200" b="0" dirty="0">
                          <a:effectLst/>
                        </a:rPr>
                        <a:t>Chronique – bulletin mensuel de juin</a:t>
                      </a:r>
                      <a:endParaRPr lang="en-CA" sz="2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93A761">
                        <a:alpha val="50000"/>
                      </a:srgbClr>
                    </a:solidFill>
                  </a:tcPr>
                </a:tc>
                <a:tc>
                  <a:txBody>
                    <a:bodyPr/>
                    <a:lstStyle/>
                    <a:p>
                      <a:pPr algn="just">
                        <a:lnSpc>
                          <a:spcPct val="135000"/>
                        </a:lnSpc>
                        <a:spcBef>
                          <a:spcPts val="0"/>
                        </a:spcBef>
                        <a:spcAft>
                          <a:spcPts val="1200"/>
                        </a:spcAft>
                      </a:pPr>
                      <a:r>
                        <a:rPr lang="fr-CA" sz="2200" b="0" dirty="0">
                          <a:effectLst/>
                        </a:rPr>
                        <a:t>2018-06-01</a:t>
                      </a:r>
                      <a:endParaRPr lang="en-CA" sz="2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93A761">
                        <a:alpha val="50000"/>
                      </a:srgbClr>
                    </a:solidFill>
                  </a:tcPr>
                </a:tc>
                <a:extLst>
                  <a:ext uri="{0D108BD9-81ED-4DB2-BD59-A6C34878D82A}">
                    <a16:rowId xmlns:a16="http://schemas.microsoft.com/office/drawing/2014/main" val="1517359783"/>
                  </a:ext>
                </a:extLst>
              </a:tr>
              <a:tr h="385156">
                <a:tc>
                  <a:txBody>
                    <a:bodyPr/>
                    <a:lstStyle/>
                    <a:p>
                      <a:pPr algn="just">
                        <a:lnSpc>
                          <a:spcPct val="135000"/>
                        </a:lnSpc>
                        <a:spcBef>
                          <a:spcPts val="0"/>
                        </a:spcBef>
                        <a:spcAft>
                          <a:spcPts val="1200"/>
                        </a:spcAft>
                      </a:pPr>
                      <a:r>
                        <a:rPr lang="fr-CA" sz="2200" b="0">
                          <a:effectLst/>
                        </a:rPr>
                        <a:t>Chronique – bulletin mensuel de septembre</a:t>
                      </a:r>
                      <a:endParaRPr lang="en-CA" sz="2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5000"/>
                        </a:lnSpc>
                        <a:spcBef>
                          <a:spcPts val="0"/>
                        </a:spcBef>
                        <a:spcAft>
                          <a:spcPts val="1200"/>
                        </a:spcAft>
                      </a:pPr>
                      <a:r>
                        <a:rPr lang="fr-CA" sz="2200" b="0" dirty="0">
                          <a:effectLst/>
                        </a:rPr>
                        <a:t>2018-09-01</a:t>
                      </a:r>
                      <a:endParaRPr lang="en-CA" sz="2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2136187"/>
                  </a:ext>
                </a:extLst>
              </a:tr>
              <a:tr h="385156">
                <a:tc>
                  <a:txBody>
                    <a:bodyPr/>
                    <a:lstStyle/>
                    <a:p>
                      <a:pPr algn="just">
                        <a:lnSpc>
                          <a:spcPct val="135000"/>
                        </a:lnSpc>
                        <a:spcBef>
                          <a:spcPts val="0"/>
                        </a:spcBef>
                        <a:spcAft>
                          <a:spcPts val="1200"/>
                        </a:spcAft>
                      </a:pPr>
                      <a:r>
                        <a:rPr lang="fr-CA" sz="2200" b="0">
                          <a:effectLst/>
                        </a:rPr>
                        <a:t>Chronique – bulletin mensuel de novembre</a:t>
                      </a:r>
                      <a:endParaRPr lang="en-CA" sz="2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9D3B0"/>
                    </a:solidFill>
                  </a:tcPr>
                </a:tc>
                <a:tc>
                  <a:txBody>
                    <a:bodyPr/>
                    <a:lstStyle/>
                    <a:p>
                      <a:pPr algn="just">
                        <a:lnSpc>
                          <a:spcPct val="135000"/>
                        </a:lnSpc>
                        <a:spcBef>
                          <a:spcPts val="0"/>
                        </a:spcBef>
                        <a:spcAft>
                          <a:spcPts val="1200"/>
                        </a:spcAft>
                      </a:pPr>
                      <a:r>
                        <a:rPr lang="fr-CA" sz="2200" b="0" dirty="0">
                          <a:effectLst/>
                        </a:rPr>
                        <a:t>2018-11-01</a:t>
                      </a:r>
                      <a:endParaRPr lang="en-CA" sz="2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9D3B0"/>
                    </a:solidFill>
                  </a:tcPr>
                </a:tc>
                <a:extLst>
                  <a:ext uri="{0D108BD9-81ED-4DB2-BD59-A6C34878D82A}">
                    <a16:rowId xmlns:a16="http://schemas.microsoft.com/office/drawing/2014/main" val="2006013117"/>
                  </a:ext>
                </a:extLst>
              </a:tr>
              <a:tr h="385156">
                <a:tc>
                  <a:txBody>
                    <a:bodyPr/>
                    <a:lstStyle/>
                    <a:p>
                      <a:pPr algn="just">
                        <a:lnSpc>
                          <a:spcPct val="135000"/>
                        </a:lnSpc>
                        <a:spcBef>
                          <a:spcPts val="0"/>
                        </a:spcBef>
                        <a:spcAft>
                          <a:spcPts val="1200"/>
                        </a:spcAft>
                      </a:pPr>
                      <a:r>
                        <a:rPr lang="fr-CA" sz="2200" b="0">
                          <a:effectLst/>
                        </a:rPr>
                        <a:t>Communiqué de presse pour l’Œil Régional</a:t>
                      </a:r>
                      <a:endParaRPr lang="en-CA" sz="2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5000"/>
                        </a:lnSpc>
                        <a:spcBef>
                          <a:spcPts val="0"/>
                        </a:spcBef>
                        <a:spcAft>
                          <a:spcPts val="1200"/>
                        </a:spcAft>
                      </a:pPr>
                      <a:r>
                        <a:rPr lang="fr-CA" sz="2200" b="0" dirty="0">
                          <a:effectLst/>
                        </a:rPr>
                        <a:t>2018-11-07</a:t>
                      </a:r>
                      <a:endParaRPr lang="en-CA" sz="2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6064013"/>
                  </a:ext>
                </a:extLst>
              </a:tr>
              <a:tr h="385156">
                <a:tc>
                  <a:txBody>
                    <a:bodyPr/>
                    <a:lstStyle/>
                    <a:p>
                      <a:pPr algn="just">
                        <a:lnSpc>
                          <a:spcPct val="135000"/>
                        </a:lnSpc>
                        <a:spcBef>
                          <a:spcPts val="0"/>
                        </a:spcBef>
                        <a:spcAft>
                          <a:spcPts val="1200"/>
                        </a:spcAft>
                      </a:pPr>
                      <a:r>
                        <a:rPr lang="fr-CA" sz="2200" b="0">
                          <a:effectLst/>
                        </a:rPr>
                        <a:t>Article – bulletin Horizon (Mont-Saint-Hilaire)</a:t>
                      </a:r>
                      <a:endParaRPr lang="en-CA" sz="2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9D3B0"/>
                    </a:solidFill>
                  </a:tcPr>
                </a:tc>
                <a:tc>
                  <a:txBody>
                    <a:bodyPr/>
                    <a:lstStyle/>
                    <a:p>
                      <a:pPr algn="just">
                        <a:lnSpc>
                          <a:spcPct val="135000"/>
                        </a:lnSpc>
                        <a:spcBef>
                          <a:spcPts val="0"/>
                        </a:spcBef>
                        <a:spcAft>
                          <a:spcPts val="1200"/>
                        </a:spcAft>
                      </a:pPr>
                      <a:r>
                        <a:rPr lang="fr-CA" sz="2200" b="0" dirty="0">
                          <a:effectLst/>
                        </a:rPr>
                        <a:t>2018-11-09</a:t>
                      </a:r>
                      <a:endParaRPr lang="en-CA" sz="2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9D3B0"/>
                    </a:solidFill>
                  </a:tcPr>
                </a:tc>
                <a:extLst>
                  <a:ext uri="{0D108BD9-81ED-4DB2-BD59-A6C34878D82A}">
                    <a16:rowId xmlns:a16="http://schemas.microsoft.com/office/drawing/2014/main" val="3987288497"/>
                  </a:ext>
                </a:extLst>
              </a:tr>
              <a:tr h="385156">
                <a:tc>
                  <a:txBody>
                    <a:bodyPr/>
                    <a:lstStyle/>
                    <a:p>
                      <a:pPr algn="just">
                        <a:lnSpc>
                          <a:spcPct val="135000"/>
                        </a:lnSpc>
                        <a:spcBef>
                          <a:spcPts val="0"/>
                        </a:spcBef>
                        <a:spcAft>
                          <a:spcPts val="1200"/>
                        </a:spcAft>
                      </a:pPr>
                      <a:r>
                        <a:rPr lang="fr-CA" sz="2200" b="0">
                          <a:effectLst/>
                        </a:rPr>
                        <a:t>Article – Journal La Criée (Saint-Jean-Baptiste)</a:t>
                      </a:r>
                      <a:endParaRPr lang="en-CA" sz="2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5000"/>
                        </a:lnSpc>
                        <a:spcBef>
                          <a:spcPts val="0"/>
                        </a:spcBef>
                        <a:spcAft>
                          <a:spcPts val="1200"/>
                        </a:spcAft>
                      </a:pPr>
                      <a:r>
                        <a:rPr lang="fr-CA" sz="2200" b="0">
                          <a:effectLst/>
                        </a:rPr>
                        <a:t>2018-11-09</a:t>
                      </a:r>
                      <a:endParaRPr lang="en-CA" sz="2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7358267"/>
                  </a:ext>
                </a:extLst>
              </a:tr>
              <a:tr h="385156">
                <a:tc>
                  <a:txBody>
                    <a:bodyPr/>
                    <a:lstStyle/>
                    <a:p>
                      <a:pPr algn="just">
                        <a:lnSpc>
                          <a:spcPct val="135000"/>
                        </a:lnSpc>
                        <a:spcBef>
                          <a:spcPts val="0"/>
                        </a:spcBef>
                        <a:spcAft>
                          <a:spcPts val="1200"/>
                        </a:spcAft>
                      </a:pPr>
                      <a:r>
                        <a:rPr lang="fr-CA" sz="2200" b="0">
                          <a:effectLst/>
                        </a:rPr>
                        <a:t>Article – Le Dyonisien (Saint-Denis-sur-Richelieu)</a:t>
                      </a:r>
                      <a:endParaRPr lang="en-CA" sz="2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9D3B0"/>
                    </a:solidFill>
                  </a:tcPr>
                </a:tc>
                <a:tc>
                  <a:txBody>
                    <a:bodyPr/>
                    <a:lstStyle/>
                    <a:p>
                      <a:pPr algn="just">
                        <a:lnSpc>
                          <a:spcPct val="135000"/>
                        </a:lnSpc>
                        <a:spcBef>
                          <a:spcPts val="0"/>
                        </a:spcBef>
                        <a:spcAft>
                          <a:spcPts val="1200"/>
                        </a:spcAft>
                      </a:pPr>
                      <a:r>
                        <a:rPr lang="fr-CA" sz="2200" b="0" dirty="0">
                          <a:effectLst/>
                        </a:rPr>
                        <a:t>2018-11-09</a:t>
                      </a:r>
                      <a:endParaRPr lang="en-CA" sz="2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9D3B0"/>
                    </a:solidFill>
                  </a:tcPr>
                </a:tc>
                <a:extLst>
                  <a:ext uri="{0D108BD9-81ED-4DB2-BD59-A6C34878D82A}">
                    <a16:rowId xmlns:a16="http://schemas.microsoft.com/office/drawing/2014/main" val="2277929342"/>
                  </a:ext>
                </a:extLst>
              </a:tr>
              <a:tr h="385156">
                <a:tc>
                  <a:txBody>
                    <a:bodyPr/>
                    <a:lstStyle/>
                    <a:p>
                      <a:pPr algn="just">
                        <a:lnSpc>
                          <a:spcPct val="135000"/>
                        </a:lnSpc>
                        <a:spcBef>
                          <a:spcPts val="0"/>
                        </a:spcBef>
                        <a:spcAft>
                          <a:spcPts val="1200"/>
                        </a:spcAft>
                      </a:pPr>
                      <a:r>
                        <a:rPr lang="fr-CA" sz="2200" b="0">
                          <a:effectLst/>
                        </a:rPr>
                        <a:t>Article – Journal Le Patriote (Saint-Charles-sur-Richelieu)</a:t>
                      </a:r>
                      <a:endParaRPr lang="en-CA" sz="2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5000"/>
                        </a:lnSpc>
                        <a:spcBef>
                          <a:spcPts val="0"/>
                        </a:spcBef>
                        <a:spcAft>
                          <a:spcPts val="1200"/>
                        </a:spcAft>
                      </a:pPr>
                      <a:r>
                        <a:rPr lang="fr-CA" sz="2200" b="0">
                          <a:effectLst/>
                        </a:rPr>
                        <a:t>2018-11-09</a:t>
                      </a:r>
                      <a:endParaRPr lang="en-CA" sz="2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98684774"/>
                  </a:ext>
                </a:extLst>
              </a:tr>
              <a:tr h="385156">
                <a:tc>
                  <a:txBody>
                    <a:bodyPr/>
                    <a:lstStyle/>
                    <a:p>
                      <a:pPr algn="just">
                        <a:lnSpc>
                          <a:spcPct val="135000"/>
                        </a:lnSpc>
                        <a:spcBef>
                          <a:spcPts val="0"/>
                        </a:spcBef>
                        <a:spcAft>
                          <a:spcPts val="1200"/>
                        </a:spcAft>
                      </a:pPr>
                      <a:r>
                        <a:rPr lang="fr-CA" sz="2200" b="0">
                          <a:effectLst/>
                        </a:rPr>
                        <a:t>Publication sur le site web du Centre de la Nature</a:t>
                      </a:r>
                      <a:endParaRPr lang="en-CA" sz="2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9D3B0"/>
                    </a:solidFill>
                  </a:tcPr>
                </a:tc>
                <a:tc>
                  <a:txBody>
                    <a:bodyPr/>
                    <a:lstStyle/>
                    <a:p>
                      <a:pPr algn="just">
                        <a:lnSpc>
                          <a:spcPct val="135000"/>
                        </a:lnSpc>
                        <a:spcBef>
                          <a:spcPts val="0"/>
                        </a:spcBef>
                        <a:spcAft>
                          <a:spcPts val="1200"/>
                        </a:spcAft>
                      </a:pPr>
                      <a:r>
                        <a:rPr lang="fr-CA" sz="2200" b="0" dirty="0">
                          <a:effectLst/>
                        </a:rPr>
                        <a:t>2018-11-12</a:t>
                      </a:r>
                      <a:endParaRPr lang="en-CA" sz="2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9D3B0"/>
                    </a:solidFill>
                  </a:tcPr>
                </a:tc>
                <a:extLst>
                  <a:ext uri="{0D108BD9-81ED-4DB2-BD59-A6C34878D82A}">
                    <a16:rowId xmlns:a16="http://schemas.microsoft.com/office/drawing/2014/main" val="1127295994"/>
                  </a:ext>
                </a:extLst>
              </a:tr>
              <a:tr h="385156">
                <a:tc>
                  <a:txBody>
                    <a:bodyPr/>
                    <a:lstStyle/>
                    <a:p>
                      <a:pPr algn="just">
                        <a:lnSpc>
                          <a:spcPct val="135000"/>
                        </a:lnSpc>
                        <a:spcBef>
                          <a:spcPts val="0"/>
                        </a:spcBef>
                        <a:spcAft>
                          <a:spcPts val="1200"/>
                        </a:spcAft>
                      </a:pPr>
                      <a:r>
                        <a:rPr lang="fr-CA" sz="2200" b="0" dirty="0">
                          <a:effectLst/>
                        </a:rPr>
                        <a:t>Publication sur Facebook (Centre de la Nature)</a:t>
                      </a:r>
                      <a:endParaRPr lang="en-CA" sz="2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35000"/>
                        </a:lnSpc>
                        <a:spcBef>
                          <a:spcPts val="0"/>
                        </a:spcBef>
                        <a:spcAft>
                          <a:spcPts val="1200"/>
                        </a:spcAft>
                      </a:pPr>
                      <a:r>
                        <a:rPr lang="fr-CA" sz="2200" b="0" dirty="0">
                          <a:effectLst/>
                        </a:rPr>
                        <a:t>2018-11-13</a:t>
                      </a:r>
                      <a:endParaRPr lang="en-CA" sz="2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29532869"/>
                  </a:ext>
                </a:extLst>
              </a:tr>
            </a:tbl>
          </a:graphicData>
        </a:graphic>
      </p:graphicFrame>
      <p:sp>
        <p:nvSpPr>
          <p:cNvPr id="4" name="Espace réservé du numéro de diapositive 3">
            <a:extLst>
              <a:ext uri="{FF2B5EF4-FFF2-40B4-BE49-F238E27FC236}">
                <a16:creationId xmlns:a16="http://schemas.microsoft.com/office/drawing/2014/main" id="{7C62D93E-D0B1-4D0A-B0C0-A7E9E2729E72}"/>
              </a:ext>
            </a:extLst>
          </p:cNvPr>
          <p:cNvSpPr>
            <a:spLocks noGrp="1"/>
          </p:cNvSpPr>
          <p:nvPr>
            <p:ph type="sldNum" sz="quarter" idx="12"/>
          </p:nvPr>
        </p:nvSpPr>
        <p:spPr/>
        <p:txBody>
          <a:bodyPr/>
          <a:lstStyle/>
          <a:p>
            <a:fld id="{0730FDA8-C380-487C-8262-56859A965823}" type="slidenum">
              <a:rPr lang="en-CA" smtClean="0"/>
              <a:t>17</a:t>
            </a:fld>
            <a:endParaRPr lang="en-CA"/>
          </a:p>
        </p:txBody>
      </p:sp>
    </p:spTree>
    <p:extLst>
      <p:ext uri="{BB962C8B-B14F-4D97-AF65-F5344CB8AC3E}">
        <p14:creationId xmlns:p14="http://schemas.microsoft.com/office/powerpoint/2010/main" val="1959861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ORGANISATION DU PROJET – Plan de gestion des risques</a:t>
            </a:r>
          </a:p>
        </p:txBody>
      </p:sp>
      <p:sp>
        <p:nvSpPr>
          <p:cNvPr id="4" name="Espace réservé du numéro de diapositive 3">
            <a:extLst>
              <a:ext uri="{FF2B5EF4-FFF2-40B4-BE49-F238E27FC236}">
                <a16:creationId xmlns:a16="http://schemas.microsoft.com/office/drawing/2014/main" id="{282F6C0B-A357-4046-BF76-18708ECF21C7}"/>
              </a:ext>
            </a:extLst>
          </p:cNvPr>
          <p:cNvSpPr>
            <a:spLocks noGrp="1"/>
          </p:cNvSpPr>
          <p:nvPr>
            <p:ph type="sldNum" sz="quarter" idx="12"/>
          </p:nvPr>
        </p:nvSpPr>
        <p:spPr/>
        <p:txBody>
          <a:bodyPr/>
          <a:lstStyle/>
          <a:p>
            <a:fld id="{0730FDA8-C380-487C-8262-56859A965823}" type="slidenum">
              <a:rPr lang="en-CA" smtClean="0"/>
              <a:t>18</a:t>
            </a:fld>
            <a:endParaRPr lang="en-CA"/>
          </a:p>
        </p:txBody>
      </p:sp>
      <p:graphicFrame>
        <p:nvGraphicFramePr>
          <p:cNvPr id="5" name="Tableau 4">
            <a:extLst>
              <a:ext uri="{FF2B5EF4-FFF2-40B4-BE49-F238E27FC236}">
                <a16:creationId xmlns:a16="http://schemas.microsoft.com/office/drawing/2014/main" id="{604A390C-D1BB-4CDC-AF90-9438BAB0062C}"/>
              </a:ext>
            </a:extLst>
          </p:cNvPr>
          <p:cNvGraphicFramePr>
            <a:graphicFrameLocks noGrp="1"/>
          </p:cNvGraphicFramePr>
          <p:nvPr>
            <p:extLst>
              <p:ext uri="{D42A27DB-BD31-4B8C-83A1-F6EECF244321}">
                <p14:modId xmlns:p14="http://schemas.microsoft.com/office/powerpoint/2010/main" val="1015755938"/>
              </p:ext>
            </p:extLst>
          </p:nvPr>
        </p:nvGraphicFramePr>
        <p:xfrm>
          <a:off x="922940" y="2077548"/>
          <a:ext cx="10325100" cy="2707005"/>
        </p:xfrm>
        <a:graphic>
          <a:graphicData uri="http://schemas.openxmlformats.org/drawingml/2006/table">
            <a:tbl>
              <a:tblPr firstRow="1" firstCol="1" bandRow="1">
                <a:tableStyleId>{68D230F3-CF80-4859-8CE7-A43EE81993B5}</a:tableStyleId>
              </a:tblPr>
              <a:tblGrid>
                <a:gridCol w="4628515">
                  <a:extLst>
                    <a:ext uri="{9D8B030D-6E8A-4147-A177-3AD203B41FA5}">
                      <a16:colId xmlns:a16="http://schemas.microsoft.com/office/drawing/2014/main" val="1995779455"/>
                    </a:ext>
                  </a:extLst>
                </a:gridCol>
                <a:gridCol w="1741805">
                  <a:extLst>
                    <a:ext uri="{9D8B030D-6E8A-4147-A177-3AD203B41FA5}">
                      <a16:colId xmlns:a16="http://schemas.microsoft.com/office/drawing/2014/main" val="2870040679"/>
                    </a:ext>
                  </a:extLst>
                </a:gridCol>
                <a:gridCol w="1958340">
                  <a:extLst>
                    <a:ext uri="{9D8B030D-6E8A-4147-A177-3AD203B41FA5}">
                      <a16:colId xmlns:a16="http://schemas.microsoft.com/office/drawing/2014/main" val="2104569620"/>
                    </a:ext>
                  </a:extLst>
                </a:gridCol>
                <a:gridCol w="1996440">
                  <a:extLst>
                    <a:ext uri="{9D8B030D-6E8A-4147-A177-3AD203B41FA5}">
                      <a16:colId xmlns:a16="http://schemas.microsoft.com/office/drawing/2014/main" val="1841000972"/>
                    </a:ext>
                  </a:extLst>
                </a:gridCol>
              </a:tblGrid>
              <a:tr h="480060">
                <a:tc>
                  <a:txBody>
                    <a:bodyPr/>
                    <a:lstStyle/>
                    <a:p>
                      <a:pPr>
                        <a:lnSpc>
                          <a:spcPct val="130000"/>
                        </a:lnSpc>
                        <a:spcAft>
                          <a:spcPts val="800"/>
                        </a:spcAft>
                      </a:pPr>
                      <a:r>
                        <a:rPr lang="fr-CA" sz="2200">
                          <a:effectLst/>
                        </a:rPr>
                        <a:t>Risque </a:t>
                      </a:r>
                      <a:endParaRPr lang="en-CA"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30000"/>
                        </a:lnSpc>
                        <a:spcAft>
                          <a:spcPts val="800"/>
                        </a:spcAft>
                      </a:pPr>
                      <a:r>
                        <a:rPr lang="fr-CA" sz="2200">
                          <a:effectLst/>
                        </a:rPr>
                        <a:t>Probabilité </a:t>
                      </a:r>
                      <a:endParaRPr lang="en-CA"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30000"/>
                        </a:lnSpc>
                        <a:spcAft>
                          <a:spcPts val="800"/>
                        </a:spcAft>
                      </a:pPr>
                      <a:r>
                        <a:rPr lang="fr-CA" sz="2200">
                          <a:effectLst/>
                        </a:rPr>
                        <a:t>Incidence</a:t>
                      </a:r>
                      <a:endParaRPr lang="en-CA"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30000"/>
                        </a:lnSpc>
                        <a:spcAft>
                          <a:spcPts val="800"/>
                        </a:spcAft>
                      </a:pPr>
                      <a:r>
                        <a:rPr lang="fr-CA" sz="2200">
                          <a:effectLst/>
                        </a:rPr>
                        <a:t>Stratégie</a:t>
                      </a:r>
                      <a:endParaRPr lang="en-CA"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66357848"/>
                  </a:ext>
                </a:extLst>
              </a:tr>
              <a:tr h="405765">
                <a:tc>
                  <a:txBody>
                    <a:bodyPr/>
                    <a:lstStyle/>
                    <a:p>
                      <a:pPr>
                        <a:lnSpc>
                          <a:spcPct val="130000"/>
                        </a:lnSpc>
                        <a:spcAft>
                          <a:spcPts val="800"/>
                        </a:spcAft>
                      </a:pPr>
                      <a:r>
                        <a:rPr lang="fr-CA" sz="2200" b="0">
                          <a:effectLst/>
                        </a:rPr>
                        <a:t>Financement moindre</a:t>
                      </a:r>
                      <a:endParaRPr lang="en-CA" sz="22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solidFill>
                      <a:srgbClr val="C9D3B0"/>
                    </a:solidFill>
                  </a:tcPr>
                </a:tc>
                <a:tc>
                  <a:txBody>
                    <a:bodyPr/>
                    <a:lstStyle/>
                    <a:p>
                      <a:pPr>
                        <a:lnSpc>
                          <a:spcPct val="130000"/>
                        </a:lnSpc>
                        <a:spcAft>
                          <a:spcPts val="800"/>
                        </a:spcAft>
                      </a:pPr>
                      <a:r>
                        <a:rPr lang="fr-CA" sz="2200" dirty="0">
                          <a:effectLst/>
                        </a:rPr>
                        <a:t>Élevée</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solidFill>
                      <a:srgbClr val="C9D3B0"/>
                    </a:solidFill>
                  </a:tcPr>
                </a:tc>
                <a:tc>
                  <a:txBody>
                    <a:bodyPr/>
                    <a:lstStyle/>
                    <a:p>
                      <a:pPr>
                        <a:lnSpc>
                          <a:spcPct val="130000"/>
                        </a:lnSpc>
                        <a:spcAft>
                          <a:spcPts val="800"/>
                        </a:spcAft>
                      </a:pPr>
                      <a:r>
                        <a:rPr lang="fr-CA" sz="2200" dirty="0">
                          <a:effectLst/>
                        </a:rPr>
                        <a:t> Élevée</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solidFill>
                      <a:srgbClr val="C9D3B0"/>
                    </a:solidFill>
                  </a:tcPr>
                </a:tc>
                <a:tc>
                  <a:txBody>
                    <a:bodyPr/>
                    <a:lstStyle/>
                    <a:p>
                      <a:pPr>
                        <a:lnSpc>
                          <a:spcPct val="130000"/>
                        </a:lnSpc>
                        <a:spcAft>
                          <a:spcPts val="800"/>
                        </a:spcAft>
                      </a:pPr>
                      <a:r>
                        <a:rPr lang="fr-CA" sz="2200" dirty="0">
                          <a:effectLst/>
                        </a:rPr>
                        <a:t>Acceptation </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solidFill>
                      <a:srgbClr val="C9D3B0"/>
                    </a:solidFill>
                  </a:tcPr>
                </a:tc>
                <a:extLst>
                  <a:ext uri="{0D108BD9-81ED-4DB2-BD59-A6C34878D82A}">
                    <a16:rowId xmlns:a16="http://schemas.microsoft.com/office/drawing/2014/main" val="1875449618"/>
                  </a:ext>
                </a:extLst>
              </a:tr>
              <a:tr h="405765">
                <a:tc>
                  <a:txBody>
                    <a:bodyPr/>
                    <a:lstStyle/>
                    <a:p>
                      <a:pPr>
                        <a:lnSpc>
                          <a:spcPct val="130000"/>
                        </a:lnSpc>
                        <a:spcAft>
                          <a:spcPts val="800"/>
                        </a:spcAft>
                      </a:pPr>
                      <a:r>
                        <a:rPr lang="fr-CA" sz="2200" b="0" dirty="0">
                          <a:effectLst/>
                        </a:rPr>
                        <a:t>Conditions de terrain difficiles</a:t>
                      </a:r>
                      <a:endParaRPr lang="en-CA" sz="2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30000"/>
                        </a:lnSpc>
                        <a:spcAft>
                          <a:spcPts val="800"/>
                        </a:spcAft>
                      </a:pPr>
                      <a:r>
                        <a:rPr lang="fr-CA" sz="2200">
                          <a:effectLst/>
                        </a:rPr>
                        <a:t>Moyenne</a:t>
                      </a:r>
                      <a:endParaRPr lang="en-CA"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30000"/>
                        </a:lnSpc>
                        <a:spcAft>
                          <a:spcPts val="800"/>
                        </a:spcAft>
                      </a:pPr>
                      <a:r>
                        <a:rPr lang="fr-CA" sz="2200">
                          <a:effectLst/>
                        </a:rPr>
                        <a:t>Moyenne</a:t>
                      </a:r>
                      <a:endParaRPr lang="en-CA"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30000"/>
                        </a:lnSpc>
                        <a:spcAft>
                          <a:spcPts val="800"/>
                        </a:spcAft>
                      </a:pPr>
                      <a:r>
                        <a:rPr lang="fr-CA" sz="2200">
                          <a:effectLst/>
                        </a:rPr>
                        <a:t>Atténuation  </a:t>
                      </a:r>
                      <a:endParaRPr lang="en-CA"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993859157"/>
                  </a:ext>
                </a:extLst>
              </a:tr>
              <a:tr h="405765">
                <a:tc>
                  <a:txBody>
                    <a:bodyPr/>
                    <a:lstStyle/>
                    <a:p>
                      <a:pPr>
                        <a:lnSpc>
                          <a:spcPct val="130000"/>
                        </a:lnSpc>
                        <a:spcAft>
                          <a:spcPts val="800"/>
                        </a:spcAft>
                      </a:pPr>
                      <a:r>
                        <a:rPr lang="fr-CA" sz="2200" b="0">
                          <a:effectLst/>
                        </a:rPr>
                        <a:t>Taux de survie insuffisant</a:t>
                      </a:r>
                      <a:endParaRPr lang="en-CA" sz="22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solidFill>
                      <a:srgbClr val="C9D3B0"/>
                    </a:solidFill>
                  </a:tcPr>
                </a:tc>
                <a:tc>
                  <a:txBody>
                    <a:bodyPr/>
                    <a:lstStyle/>
                    <a:p>
                      <a:pPr>
                        <a:lnSpc>
                          <a:spcPct val="130000"/>
                        </a:lnSpc>
                        <a:spcAft>
                          <a:spcPts val="800"/>
                        </a:spcAft>
                      </a:pPr>
                      <a:r>
                        <a:rPr lang="fr-CA" sz="2200">
                          <a:effectLst/>
                        </a:rPr>
                        <a:t>Moyenne</a:t>
                      </a:r>
                      <a:endParaRPr lang="en-CA"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solidFill>
                      <a:srgbClr val="C9D3B0"/>
                    </a:solidFill>
                  </a:tcPr>
                </a:tc>
                <a:tc>
                  <a:txBody>
                    <a:bodyPr/>
                    <a:lstStyle/>
                    <a:p>
                      <a:pPr>
                        <a:lnSpc>
                          <a:spcPct val="130000"/>
                        </a:lnSpc>
                        <a:spcAft>
                          <a:spcPts val="800"/>
                        </a:spcAft>
                      </a:pPr>
                      <a:r>
                        <a:rPr lang="fr-CA" sz="2200" dirty="0">
                          <a:effectLst/>
                          <a:latin typeface="Calibri" panose="020F0502020204030204" pitchFamily="34" charset="0"/>
                          <a:ea typeface="Calibri" panose="020F0502020204030204" pitchFamily="34" charset="0"/>
                          <a:cs typeface="Times New Roman" panose="02020603050405020304" pitchFamily="18" charset="0"/>
                        </a:rPr>
                        <a:t>Moyenne</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solidFill>
                      <a:srgbClr val="C9D3B0"/>
                    </a:solidFill>
                  </a:tcPr>
                </a:tc>
                <a:tc>
                  <a:txBody>
                    <a:bodyPr/>
                    <a:lstStyle/>
                    <a:p>
                      <a:pPr>
                        <a:lnSpc>
                          <a:spcPct val="130000"/>
                        </a:lnSpc>
                        <a:spcAft>
                          <a:spcPts val="800"/>
                        </a:spcAft>
                      </a:pPr>
                      <a:r>
                        <a:rPr lang="fr-CA" sz="2200" dirty="0">
                          <a:effectLst/>
                        </a:rPr>
                        <a:t>Acceptation </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solidFill>
                      <a:srgbClr val="C9D3B0"/>
                    </a:solidFill>
                  </a:tcPr>
                </a:tc>
                <a:extLst>
                  <a:ext uri="{0D108BD9-81ED-4DB2-BD59-A6C34878D82A}">
                    <a16:rowId xmlns:a16="http://schemas.microsoft.com/office/drawing/2014/main" val="839201816"/>
                  </a:ext>
                </a:extLst>
              </a:tr>
              <a:tr h="405765">
                <a:tc>
                  <a:txBody>
                    <a:bodyPr/>
                    <a:lstStyle/>
                    <a:p>
                      <a:pPr>
                        <a:lnSpc>
                          <a:spcPct val="130000"/>
                        </a:lnSpc>
                        <a:spcAft>
                          <a:spcPts val="800"/>
                        </a:spcAft>
                      </a:pPr>
                      <a:r>
                        <a:rPr lang="fr-CA" sz="2200" b="0">
                          <a:effectLst/>
                        </a:rPr>
                        <a:t>Articles non publiés</a:t>
                      </a:r>
                      <a:endParaRPr lang="en-CA" sz="22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30000"/>
                        </a:lnSpc>
                        <a:spcAft>
                          <a:spcPts val="800"/>
                        </a:spcAft>
                      </a:pPr>
                      <a:r>
                        <a:rPr lang="fr-CA" sz="2200">
                          <a:effectLst/>
                        </a:rPr>
                        <a:t>Moyenne</a:t>
                      </a:r>
                      <a:endParaRPr lang="en-CA"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30000"/>
                        </a:lnSpc>
                        <a:spcAft>
                          <a:spcPts val="800"/>
                        </a:spcAft>
                      </a:pPr>
                      <a:r>
                        <a:rPr lang="fr-CA" sz="2200">
                          <a:effectLst/>
                        </a:rPr>
                        <a:t>Moyenne</a:t>
                      </a:r>
                      <a:endParaRPr lang="en-CA"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30000"/>
                        </a:lnSpc>
                        <a:spcAft>
                          <a:spcPts val="800"/>
                        </a:spcAft>
                      </a:pPr>
                      <a:r>
                        <a:rPr lang="fr-CA" sz="2200">
                          <a:effectLst/>
                        </a:rPr>
                        <a:t>Acceptation </a:t>
                      </a:r>
                      <a:endParaRPr lang="en-CA"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585708937"/>
                  </a:ext>
                </a:extLst>
              </a:tr>
              <a:tr h="405765">
                <a:tc>
                  <a:txBody>
                    <a:bodyPr/>
                    <a:lstStyle/>
                    <a:p>
                      <a:pPr>
                        <a:lnSpc>
                          <a:spcPct val="130000"/>
                        </a:lnSpc>
                        <a:spcAft>
                          <a:spcPts val="800"/>
                        </a:spcAft>
                      </a:pPr>
                      <a:r>
                        <a:rPr lang="fr-CA" sz="2200" b="0" dirty="0">
                          <a:effectLst/>
                        </a:rPr>
                        <a:t>Conditions météorologiques</a:t>
                      </a:r>
                      <a:endParaRPr lang="en-CA" sz="2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solidFill>
                      <a:srgbClr val="C9D3B0"/>
                    </a:solidFill>
                  </a:tcPr>
                </a:tc>
                <a:tc>
                  <a:txBody>
                    <a:bodyPr/>
                    <a:lstStyle/>
                    <a:p>
                      <a:pPr>
                        <a:lnSpc>
                          <a:spcPct val="130000"/>
                        </a:lnSpc>
                        <a:spcAft>
                          <a:spcPts val="800"/>
                        </a:spcAft>
                      </a:pPr>
                      <a:r>
                        <a:rPr lang="fr-CA" sz="2200">
                          <a:effectLst/>
                        </a:rPr>
                        <a:t>Moyenne</a:t>
                      </a:r>
                      <a:endParaRPr lang="en-CA"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solidFill>
                      <a:srgbClr val="C9D3B0"/>
                    </a:solidFill>
                  </a:tcPr>
                </a:tc>
                <a:tc>
                  <a:txBody>
                    <a:bodyPr/>
                    <a:lstStyle/>
                    <a:p>
                      <a:pPr>
                        <a:lnSpc>
                          <a:spcPct val="130000"/>
                        </a:lnSpc>
                        <a:spcAft>
                          <a:spcPts val="800"/>
                        </a:spcAft>
                      </a:pPr>
                      <a:r>
                        <a:rPr lang="fr-CA" sz="2200">
                          <a:effectLst/>
                        </a:rPr>
                        <a:t> faible</a:t>
                      </a:r>
                      <a:endParaRPr lang="en-CA"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solidFill>
                      <a:srgbClr val="C9D3B0"/>
                    </a:solidFill>
                  </a:tcPr>
                </a:tc>
                <a:tc>
                  <a:txBody>
                    <a:bodyPr/>
                    <a:lstStyle/>
                    <a:p>
                      <a:pPr>
                        <a:lnSpc>
                          <a:spcPct val="130000"/>
                        </a:lnSpc>
                        <a:spcAft>
                          <a:spcPts val="800"/>
                        </a:spcAft>
                      </a:pPr>
                      <a:r>
                        <a:rPr lang="fr-CA" sz="2200" dirty="0">
                          <a:effectLst/>
                        </a:rPr>
                        <a:t>Atténuation </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solidFill>
                      <a:srgbClr val="C9D3B0"/>
                    </a:solidFill>
                  </a:tcPr>
                </a:tc>
                <a:extLst>
                  <a:ext uri="{0D108BD9-81ED-4DB2-BD59-A6C34878D82A}">
                    <a16:rowId xmlns:a16="http://schemas.microsoft.com/office/drawing/2014/main" val="2339738812"/>
                  </a:ext>
                </a:extLst>
              </a:tr>
            </a:tbl>
          </a:graphicData>
        </a:graphic>
      </p:graphicFrame>
      <p:sp>
        <p:nvSpPr>
          <p:cNvPr id="8" name="ZoneTexte 7">
            <a:extLst>
              <a:ext uri="{FF2B5EF4-FFF2-40B4-BE49-F238E27FC236}">
                <a16:creationId xmlns:a16="http://schemas.microsoft.com/office/drawing/2014/main" id="{769A1DDC-0D70-4862-837A-556738606FEE}"/>
              </a:ext>
            </a:extLst>
          </p:cNvPr>
          <p:cNvSpPr txBox="1"/>
          <p:nvPr/>
        </p:nvSpPr>
        <p:spPr>
          <a:xfrm>
            <a:off x="922940" y="5145634"/>
            <a:ext cx="9624768" cy="1423788"/>
          </a:xfrm>
          <a:prstGeom prst="rect">
            <a:avLst/>
          </a:prstGeom>
          <a:noFill/>
        </p:spPr>
        <p:txBody>
          <a:bodyPr wrap="square" rtlCol="0">
            <a:spAutoFit/>
          </a:bodyPr>
          <a:lstStyle/>
          <a:p>
            <a:pPr>
              <a:lnSpc>
                <a:spcPct val="150000"/>
              </a:lnSpc>
            </a:pPr>
            <a:r>
              <a:rPr lang="fr-CA" sz="2200" dirty="0">
                <a:solidFill>
                  <a:srgbClr val="3C582D"/>
                </a:solidFill>
              </a:rPr>
              <a:t>La philosophie au Centre de la Nature…</a:t>
            </a:r>
          </a:p>
          <a:p>
            <a:pPr>
              <a:lnSpc>
                <a:spcPct val="150000"/>
              </a:lnSpc>
            </a:pPr>
            <a:r>
              <a:rPr lang="fr-CA" sz="2200" dirty="0">
                <a:solidFill>
                  <a:srgbClr val="3C582D"/>
                </a:solidFill>
              </a:rPr>
              <a:t>			…Rien n’est impossible, on trouve toujours une solution!</a:t>
            </a:r>
          </a:p>
          <a:p>
            <a:pPr>
              <a:lnSpc>
                <a:spcPct val="114000"/>
              </a:lnSpc>
            </a:pPr>
            <a:endParaRPr lang="en-CA" dirty="0"/>
          </a:p>
        </p:txBody>
      </p:sp>
    </p:spTree>
    <p:extLst>
      <p:ext uri="{BB962C8B-B14F-4D97-AF65-F5344CB8AC3E}">
        <p14:creationId xmlns:p14="http://schemas.microsoft.com/office/powerpoint/2010/main" val="33434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SUIVI DU PROJET</a:t>
            </a:r>
          </a:p>
        </p:txBody>
      </p:sp>
      <p:sp>
        <p:nvSpPr>
          <p:cNvPr id="4" name="Espace réservé du numéro de diapositive 3">
            <a:extLst>
              <a:ext uri="{FF2B5EF4-FFF2-40B4-BE49-F238E27FC236}">
                <a16:creationId xmlns:a16="http://schemas.microsoft.com/office/drawing/2014/main" id="{282F6C0B-A357-4046-BF76-18708ECF21C7}"/>
              </a:ext>
            </a:extLst>
          </p:cNvPr>
          <p:cNvSpPr>
            <a:spLocks noGrp="1"/>
          </p:cNvSpPr>
          <p:nvPr>
            <p:ph type="sldNum" sz="quarter" idx="12"/>
          </p:nvPr>
        </p:nvSpPr>
        <p:spPr/>
        <p:txBody>
          <a:bodyPr/>
          <a:lstStyle/>
          <a:p>
            <a:fld id="{0730FDA8-C380-487C-8262-56859A965823}" type="slidenum">
              <a:rPr lang="en-CA" smtClean="0"/>
              <a:t>19</a:t>
            </a:fld>
            <a:endParaRPr lang="en-CA"/>
          </a:p>
        </p:txBody>
      </p:sp>
      <p:sp>
        <p:nvSpPr>
          <p:cNvPr id="8" name="ZoneTexte 7">
            <a:extLst>
              <a:ext uri="{FF2B5EF4-FFF2-40B4-BE49-F238E27FC236}">
                <a16:creationId xmlns:a16="http://schemas.microsoft.com/office/drawing/2014/main" id="{A82AF185-7879-459D-8DF9-53C0B38E486E}"/>
              </a:ext>
            </a:extLst>
          </p:cNvPr>
          <p:cNvSpPr txBox="1"/>
          <p:nvPr/>
        </p:nvSpPr>
        <p:spPr>
          <a:xfrm>
            <a:off x="829558" y="1958960"/>
            <a:ext cx="9624768" cy="2421432"/>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fr-CA" sz="2200" dirty="0">
                <a:solidFill>
                  <a:srgbClr val="3C582D"/>
                </a:solidFill>
              </a:rPr>
              <a:t>Suivi du contenu et maîtrise de la qualité</a:t>
            </a:r>
          </a:p>
          <a:p>
            <a:pPr marL="457200" indent="-457200">
              <a:lnSpc>
                <a:spcPct val="150000"/>
              </a:lnSpc>
              <a:buFont typeface="Courier New" panose="02070309020205020404" pitchFamily="49" charset="0"/>
              <a:buChar char="o"/>
            </a:pPr>
            <a:r>
              <a:rPr lang="fr-CA" sz="2200" dirty="0">
                <a:solidFill>
                  <a:srgbClr val="3C582D"/>
                </a:solidFill>
              </a:rPr>
              <a:t>Suivi et maîtrise des coûts, des ressources et des délais et gestion des risques</a:t>
            </a:r>
          </a:p>
          <a:p>
            <a:pPr marL="457200" indent="-457200">
              <a:lnSpc>
                <a:spcPct val="150000"/>
              </a:lnSpc>
              <a:buFont typeface="Courier New" panose="02070309020205020404" pitchFamily="49" charset="0"/>
              <a:buChar char="o"/>
            </a:pPr>
            <a:r>
              <a:rPr lang="fr-CA" sz="2200" dirty="0">
                <a:solidFill>
                  <a:srgbClr val="3C582D"/>
                </a:solidFill>
              </a:rPr>
              <a:t>Suivi et maîtrise des communications</a:t>
            </a:r>
          </a:p>
          <a:p>
            <a:pPr marL="457200" indent="-457200">
              <a:lnSpc>
                <a:spcPct val="150000"/>
              </a:lnSpc>
              <a:buFont typeface="Courier New" panose="02070309020205020404" pitchFamily="49" charset="0"/>
              <a:buChar char="o"/>
            </a:pPr>
            <a:r>
              <a:rPr lang="fr-CA" sz="2200" dirty="0">
                <a:solidFill>
                  <a:srgbClr val="3C582D"/>
                </a:solidFill>
              </a:rPr>
              <a:t>Suivi des approvisionnements</a:t>
            </a:r>
          </a:p>
          <a:p>
            <a:pPr>
              <a:lnSpc>
                <a:spcPct val="114000"/>
              </a:lnSpc>
            </a:pPr>
            <a:endParaRPr lang="en-CA" dirty="0"/>
          </a:p>
        </p:txBody>
      </p:sp>
    </p:spTree>
    <p:extLst>
      <p:ext uri="{BB962C8B-B14F-4D97-AF65-F5344CB8AC3E}">
        <p14:creationId xmlns:p14="http://schemas.microsoft.com/office/powerpoint/2010/main" val="7672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PLAN DE LA PRÉSENTATION</a:t>
            </a:r>
          </a:p>
        </p:txBody>
      </p:sp>
      <p:sp>
        <p:nvSpPr>
          <p:cNvPr id="8" name="ZoneTexte 7">
            <a:extLst>
              <a:ext uri="{FF2B5EF4-FFF2-40B4-BE49-F238E27FC236}">
                <a16:creationId xmlns:a16="http://schemas.microsoft.com/office/drawing/2014/main" id="{6D1CDEDB-6959-4200-95E9-69D0B8F8447B}"/>
              </a:ext>
            </a:extLst>
          </p:cNvPr>
          <p:cNvSpPr txBox="1"/>
          <p:nvPr/>
        </p:nvSpPr>
        <p:spPr>
          <a:xfrm>
            <a:off x="829558" y="2265680"/>
            <a:ext cx="7288281" cy="3677930"/>
          </a:xfrm>
          <a:prstGeom prst="rect">
            <a:avLst/>
          </a:prstGeom>
          <a:noFill/>
        </p:spPr>
        <p:txBody>
          <a:bodyPr wrap="square" rtlCol="0">
            <a:spAutoFit/>
          </a:bodyPr>
          <a:lstStyle/>
          <a:p>
            <a:pPr marL="457200" indent="-457200">
              <a:lnSpc>
                <a:spcPct val="150000"/>
              </a:lnSpc>
              <a:spcAft>
                <a:spcPts val="1200"/>
              </a:spcAft>
              <a:buFont typeface="Courier New" panose="02070309020205020404" pitchFamily="49" charset="0"/>
              <a:buChar char="o"/>
            </a:pPr>
            <a:r>
              <a:rPr lang="fr-CA" sz="2200" dirty="0">
                <a:solidFill>
                  <a:srgbClr val="3C582D"/>
                </a:solidFill>
              </a:rPr>
              <a:t>Mise en contexte</a:t>
            </a:r>
          </a:p>
          <a:p>
            <a:pPr marL="457200" indent="-457200">
              <a:lnSpc>
                <a:spcPct val="150000"/>
              </a:lnSpc>
              <a:spcAft>
                <a:spcPts val="1200"/>
              </a:spcAft>
              <a:buFont typeface="Courier New" panose="02070309020205020404" pitchFamily="49" charset="0"/>
              <a:buChar char="o"/>
            </a:pPr>
            <a:r>
              <a:rPr lang="fr-CA" sz="2200" dirty="0">
                <a:solidFill>
                  <a:srgbClr val="3C582D"/>
                </a:solidFill>
              </a:rPr>
              <a:t>Objectifs du projet</a:t>
            </a:r>
          </a:p>
          <a:p>
            <a:pPr marL="457200" indent="-457200">
              <a:lnSpc>
                <a:spcPct val="150000"/>
              </a:lnSpc>
              <a:spcAft>
                <a:spcPts val="1200"/>
              </a:spcAft>
              <a:buFont typeface="Courier New" panose="02070309020205020404" pitchFamily="49" charset="0"/>
              <a:buChar char="o"/>
            </a:pPr>
            <a:r>
              <a:rPr lang="fr-CA" sz="2200" dirty="0">
                <a:solidFill>
                  <a:srgbClr val="3C582D"/>
                </a:solidFill>
              </a:rPr>
              <a:t>Organisation du projet</a:t>
            </a:r>
          </a:p>
          <a:p>
            <a:pPr marL="457200" indent="-457200">
              <a:lnSpc>
                <a:spcPct val="150000"/>
              </a:lnSpc>
              <a:spcAft>
                <a:spcPts val="1200"/>
              </a:spcAft>
              <a:buFont typeface="Courier New" panose="02070309020205020404" pitchFamily="49" charset="0"/>
              <a:buChar char="o"/>
            </a:pPr>
            <a:r>
              <a:rPr lang="fr-CA" sz="2200" dirty="0">
                <a:solidFill>
                  <a:srgbClr val="3C582D"/>
                </a:solidFill>
              </a:rPr>
              <a:t>Suivi du projet</a:t>
            </a:r>
          </a:p>
          <a:p>
            <a:pPr marL="457200" indent="-457200">
              <a:lnSpc>
                <a:spcPct val="150000"/>
              </a:lnSpc>
              <a:spcAft>
                <a:spcPts val="1200"/>
              </a:spcAft>
              <a:buFont typeface="Courier New" panose="02070309020205020404" pitchFamily="49" charset="0"/>
              <a:buChar char="o"/>
            </a:pPr>
            <a:r>
              <a:rPr lang="fr-CA" sz="2200" dirty="0">
                <a:solidFill>
                  <a:srgbClr val="3C582D"/>
                </a:solidFill>
              </a:rPr>
              <a:t>La suite du projet…</a:t>
            </a:r>
          </a:p>
          <a:p>
            <a:endParaRPr lang="en-CA" dirty="0"/>
          </a:p>
        </p:txBody>
      </p:sp>
      <p:pic>
        <p:nvPicPr>
          <p:cNvPr id="17" name="Picture 10" descr="Image associÃ©e">
            <a:extLst>
              <a:ext uri="{FF2B5EF4-FFF2-40B4-BE49-F238E27FC236}">
                <a16:creationId xmlns:a16="http://schemas.microsoft.com/office/drawing/2014/main" id="{C4BA8EAD-4874-4F4A-8ED4-3200B18BEF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65" t="4637" r="29744" b="42858"/>
          <a:stretch/>
        </p:blipFill>
        <p:spPr bwMode="auto">
          <a:xfrm>
            <a:off x="5506720" y="1388794"/>
            <a:ext cx="5884858" cy="5459779"/>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33F59A64-3483-40BC-B7E5-2CE3FF928CEB}"/>
              </a:ext>
            </a:extLst>
          </p:cNvPr>
          <p:cNvSpPr>
            <a:spLocks noGrp="1"/>
          </p:cNvSpPr>
          <p:nvPr>
            <p:ph type="sldNum" sz="quarter" idx="12"/>
          </p:nvPr>
        </p:nvSpPr>
        <p:spPr/>
        <p:txBody>
          <a:bodyPr/>
          <a:lstStyle/>
          <a:p>
            <a:fld id="{0730FDA8-C380-487C-8262-56859A965823}" type="slidenum">
              <a:rPr lang="en-CA" smtClean="0"/>
              <a:t>2</a:t>
            </a:fld>
            <a:endParaRPr lang="en-CA"/>
          </a:p>
        </p:txBody>
      </p:sp>
    </p:spTree>
    <p:extLst>
      <p:ext uri="{BB962C8B-B14F-4D97-AF65-F5344CB8AC3E}">
        <p14:creationId xmlns:p14="http://schemas.microsoft.com/office/powerpoint/2010/main" val="149477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SUIVI DU PROJET – Suivi du contenu et maîtrise de la qualité</a:t>
            </a:r>
          </a:p>
        </p:txBody>
      </p:sp>
      <p:sp>
        <p:nvSpPr>
          <p:cNvPr id="4" name="Espace réservé du numéro de diapositive 3">
            <a:extLst>
              <a:ext uri="{FF2B5EF4-FFF2-40B4-BE49-F238E27FC236}">
                <a16:creationId xmlns:a16="http://schemas.microsoft.com/office/drawing/2014/main" id="{282F6C0B-A357-4046-BF76-18708ECF21C7}"/>
              </a:ext>
            </a:extLst>
          </p:cNvPr>
          <p:cNvSpPr>
            <a:spLocks noGrp="1"/>
          </p:cNvSpPr>
          <p:nvPr>
            <p:ph type="sldNum" sz="quarter" idx="12"/>
          </p:nvPr>
        </p:nvSpPr>
        <p:spPr/>
        <p:txBody>
          <a:bodyPr/>
          <a:lstStyle/>
          <a:p>
            <a:fld id="{0730FDA8-C380-487C-8262-56859A965823}" type="slidenum">
              <a:rPr lang="en-CA" smtClean="0"/>
              <a:t>20</a:t>
            </a:fld>
            <a:endParaRPr lang="en-CA"/>
          </a:p>
        </p:txBody>
      </p:sp>
      <p:sp>
        <p:nvSpPr>
          <p:cNvPr id="8" name="ZoneTexte 7">
            <a:extLst>
              <a:ext uri="{FF2B5EF4-FFF2-40B4-BE49-F238E27FC236}">
                <a16:creationId xmlns:a16="http://schemas.microsoft.com/office/drawing/2014/main" id="{A82AF185-7879-459D-8DF9-53C0B38E486E}"/>
              </a:ext>
            </a:extLst>
          </p:cNvPr>
          <p:cNvSpPr txBox="1"/>
          <p:nvPr/>
        </p:nvSpPr>
        <p:spPr>
          <a:xfrm>
            <a:off x="829558" y="1958960"/>
            <a:ext cx="9624768" cy="2123658"/>
          </a:xfrm>
          <a:prstGeom prst="rect">
            <a:avLst/>
          </a:prstGeom>
          <a:noFill/>
        </p:spPr>
        <p:txBody>
          <a:bodyPr wrap="square" rtlCol="0">
            <a:spAutoFit/>
          </a:bodyPr>
          <a:lstStyle/>
          <a:p>
            <a:pPr marL="914400" lvl="1" indent="-457200">
              <a:lnSpc>
                <a:spcPct val="150000"/>
              </a:lnSpc>
              <a:buFont typeface="Courier New" panose="02070309020205020404" pitchFamily="49" charset="0"/>
              <a:buChar char="o"/>
            </a:pPr>
            <a:r>
              <a:rPr lang="fr-FR" sz="2200" dirty="0">
                <a:solidFill>
                  <a:srgbClr val="3C582D"/>
                </a:solidFill>
              </a:rPr>
              <a:t>Demandes de changement</a:t>
            </a:r>
          </a:p>
          <a:p>
            <a:pPr marL="914400" lvl="1" indent="-457200">
              <a:lnSpc>
                <a:spcPct val="150000"/>
              </a:lnSpc>
              <a:buFont typeface="Courier New" panose="02070309020205020404" pitchFamily="49" charset="0"/>
              <a:buChar char="o"/>
            </a:pPr>
            <a:r>
              <a:rPr lang="fr-FR" sz="2200" dirty="0">
                <a:solidFill>
                  <a:srgbClr val="3C582D"/>
                </a:solidFill>
              </a:rPr>
              <a:t>Documentation</a:t>
            </a:r>
          </a:p>
          <a:p>
            <a:pPr marL="914400" lvl="1" indent="-457200">
              <a:lnSpc>
                <a:spcPct val="150000"/>
              </a:lnSpc>
              <a:buFont typeface="Courier New" panose="02070309020205020404" pitchFamily="49" charset="0"/>
              <a:buChar char="o"/>
            </a:pPr>
            <a:r>
              <a:rPr lang="fr-FR" sz="2200" dirty="0">
                <a:solidFill>
                  <a:srgbClr val="3C582D"/>
                </a:solidFill>
              </a:rPr>
              <a:t>Avancement</a:t>
            </a:r>
          </a:p>
          <a:p>
            <a:pPr marL="914400" lvl="1" indent="-457200">
              <a:lnSpc>
                <a:spcPct val="150000"/>
              </a:lnSpc>
              <a:buFont typeface="Courier New" panose="02070309020205020404" pitchFamily="49" charset="0"/>
              <a:buChar char="o"/>
            </a:pPr>
            <a:r>
              <a:rPr lang="fr-FR" sz="2200" dirty="0">
                <a:solidFill>
                  <a:srgbClr val="3C582D"/>
                </a:solidFill>
              </a:rPr>
              <a:t>Qualité</a:t>
            </a:r>
          </a:p>
        </p:txBody>
      </p:sp>
    </p:spTree>
    <p:extLst>
      <p:ext uri="{BB962C8B-B14F-4D97-AF65-F5344CB8AC3E}">
        <p14:creationId xmlns:p14="http://schemas.microsoft.com/office/powerpoint/2010/main" val="1819067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SUIVI DU PROJET – Suivi et maîtrise des coûts, ressources et délais</a:t>
            </a:r>
          </a:p>
        </p:txBody>
      </p:sp>
      <p:sp>
        <p:nvSpPr>
          <p:cNvPr id="4" name="Espace réservé du numéro de diapositive 3">
            <a:extLst>
              <a:ext uri="{FF2B5EF4-FFF2-40B4-BE49-F238E27FC236}">
                <a16:creationId xmlns:a16="http://schemas.microsoft.com/office/drawing/2014/main" id="{282F6C0B-A357-4046-BF76-18708ECF21C7}"/>
              </a:ext>
            </a:extLst>
          </p:cNvPr>
          <p:cNvSpPr>
            <a:spLocks noGrp="1"/>
          </p:cNvSpPr>
          <p:nvPr>
            <p:ph type="sldNum" sz="quarter" idx="12"/>
          </p:nvPr>
        </p:nvSpPr>
        <p:spPr/>
        <p:txBody>
          <a:bodyPr/>
          <a:lstStyle/>
          <a:p>
            <a:fld id="{0730FDA8-C380-487C-8262-56859A965823}" type="slidenum">
              <a:rPr lang="en-CA" smtClean="0"/>
              <a:t>21</a:t>
            </a:fld>
            <a:endParaRPr lang="en-CA"/>
          </a:p>
        </p:txBody>
      </p:sp>
      <p:sp>
        <p:nvSpPr>
          <p:cNvPr id="8" name="ZoneTexte 7">
            <a:extLst>
              <a:ext uri="{FF2B5EF4-FFF2-40B4-BE49-F238E27FC236}">
                <a16:creationId xmlns:a16="http://schemas.microsoft.com/office/drawing/2014/main" id="{A82AF185-7879-459D-8DF9-53C0B38E486E}"/>
              </a:ext>
            </a:extLst>
          </p:cNvPr>
          <p:cNvSpPr txBox="1"/>
          <p:nvPr/>
        </p:nvSpPr>
        <p:spPr>
          <a:xfrm>
            <a:off x="829558" y="1958960"/>
            <a:ext cx="9624768" cy="1615827"/>
          </a:xfrm>
          <a:prstGeom prst="rect">
            <a:avLst/>
          </a:prstGeom>
          <a:noFill/>
        </p:spPr>
        <p:txBody>
          <a:bodyPr wrap="square" rtlCol="0">
            <a:spAutoFit/>
          </a:bodyPr>
          <a:lstStyle/>
          <a:p>
            <a:pPr marL="914400" lvl="1" indent="-457200">
              <a:lnSpc>
                <a:spcPct val="150000"/>
              </a:lnSpc>
              <a:buFont typeface="Courier New" panose="02070309020205020404" pitchFamily="49" charset="0"/>
              <a:buChar char="o"/>
            </a:pPr>
            <a:r>
              <a:rPr lang="fr-FR" sz="2200" dirty="0">
                <a:solidFill>
                  <a:srgbClr val="3C582D"/>
                </a:solidFill>
              </a:rPr>
              <a:t>SDP</a:t>
            </a:r>
          </a:p>
          <a:p>
            <a:pPr marL="914400" lvl="1" indent="-457200">
              <a:lnSpc>
                <a:spcPct val="150000"/>
              </a:lnSpc>
              <a:buFont typeface="Courier New" panose="02070309020205020404" pitchFamily="49" charset="0"/>
              <a:buChar char="o"/>
            </a:pPr>
            <a:r>
              <a:rPr lang="fr-FR" sz="2200" dirty="0">
                <a:solidFill>
                  <a:srgbClr val="3C582D"/>
                </a:solidFill>
              </a:rPr>
              <a:t>Gantt</a:t>
            </a:r>
          </a:p>
          <a:p>
            <a:pPr marL="914400" lvl="1" indent="-457200">
              <a:lnSpc>
                <a:spcPct val="150000"/>
              </a:lnSpc>
              <a:buFont typeface="Courier New" panose="02070309020205020404" pitchFamily="49" charset="0"/>
              <a:buChar char="o"/>
            </a:pPr>
            <a:r>
              <a:rPr lang="fr-FR" sz="2200" dirty="0">
                <a:solidFill>
                  <a:srgbClr val="3C582D"/>
                </a:solidFill>
              </a:rPr>
              <a:t>Rencontres</a:t>
            </a:r>
          </a:p>
        </p:txBody>
      </p:sp>
    </p:spTree>
    <p:extLst>
      <p:ext uri="{BB962C8B-B14F-4D97-AF65-F5344CB8AC3E}">
        <p14:creationId xmlns:p14="http://schemas.microsoft.com/office/powerpoint/2010/main" val="391064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SUIVI DU PROJET – Suivi et maîtrise des communications</a:t>
            </a:r>
          </a:p>
        </p:txBody>
      </p:sp>
      <p:sp>
        <p:nvSpPr>
          <p:cNvPr id="4" name="Espace réservé du numéro de diapositive 3">
            <a:extLst>
              <a:ext uri="{FF2B5EF4-FFF2-40B4-BE49-F238E27FC236}">
                <a16:creationId xmlns:a16="http://schemas.microsoft.com/office/drawing/2014/main" id="{282F6C0B-A357-4046-BF76-18708ECF21C7}"/>
              </a:ext>
            </a:extLst>
          </p:cNvPr>
          <p:cNvSpPr>
            <a:spLocks noGrp="1"/>
          </p:cNvSpPr>
          <p:nvPr>
            <p:ph type="sldNum" sz="quarter" idx="12"/>
          </p:nvPr>
        </p:nvSpPr>
        <p:spPr/>
        <p:txBody>
          <a:bodyPr/>
          <a:lstStyle/>
          <a:p>
            <a:fld id="{0730FDA8-C380-487C-8262-56859A965823}" type="slidenum">
              <a:rPr lang="en-CA" smtClean="0"/>
              <a:t>22</a:t>
            </a:fld>
            <a:endParaRPr lang="en-CA"/>
          </a:p>
        </p:txBody>
      </p:sp>
      <p:sp>
        <p:nvSpPr>
          <p:cNvPr id="8" name="ZoneTexte 7">
            <a:extLst>
              <a:ext uri="{FF2B5EF4-FFF2-40B4-BE49-F238E27FC236}">
                <a16:creationId xmlns:a16="http://schemas.microsoft.com/office/drawing/2014/main" id="{A82AF185-7879-459D-8DF9-53C0B38E486E}"/>
              </a:ext>
            </a:extLst>
          </p:cNvPr>
          <p:cNvSpPr txBox="1"/>
          <p:nvPr/>
        </p:nvSpPr>
        <p:spPr>
          <a:xfrm>
            <a:off x="829558" y="1958960"/>
            <a:ext cx="9624768" cy="3594702"/>
          </a:xfrm>
          <a:prstGeom prst="rect">
            <a:avLst/>
          </a:prstGeom>
          <a:noFill/>
        </p:spPr>
        <p:txBody>
          <a:bodyPr wrap="square" rtlCol="0">
            <a:spAutoFit/>
          </a:bodyPr>
          <a:lstStyle/>
          <a:p>
            <a:pPr marL="914400" lvl="1" indent="-457200">
              <a:lnSpc>
                <a:spcPct val="150000"/>
              </a:lnSpc>
              <a:buFont typeface="Courier New" panose="02070309020205020404" pitchFamily="49" charset="0"/>
              <a:buChar char="o"/>
            </a:pPr>
            <a:r>
              <a:rPr lang="fr-FR" sz="2200" dirty="0">
                <a:solidFill>
                  <a:srgbClr val="3C582D"/>
                </a:solidFill>
              </a:rPr>
              <a:t>Communication à l’interne</a:t>
            </a:r>
          </a:p>
          <a:p>
            <a:pPr marL="914400" lvl="1" indent="-457200">
              <a:lnSpc>
                <a:spcPct val="150000"/>
              </a:lnSpc>
              <a:buFont typeface="Courier New" panose="02070309020205020404" pitchFamily="49" charset="0"/>
              <a:buChar char="o"/>
            </a:pPr>
            <a:r>
              <a:rPr lang="fr-FR" sz="2200" dirty="0">
                <a:solidFill>
                  <a:srgbClr val="3C582D"/>
                </a:solidFill>
              </a:rPr>
              <a:t>Communication avec les partenaires</a:t>
            </a:r>
          </a:p>
          <a:p>
            <a:pPr marL="1371600" lvl="2" indent="-457200">
              <a:lnSpc>
                <a:spcPct val="150000"/>
              </a:lnSpc>
              <a:buFont typeface="Courier New" panose="02070309020205020404" pitchFamily="49" charset="0"/>
              <a:buChar char="o"/>
            </a:pPr>
            <a:r>
              <a:rPr lang="fr-FR" sz="2200" dirty="0">
                <a:solidFill>
                  <a:srgbClr val="3C582D"/>
                </a:solidFill>
              </a:rPr>
              <a:t>Bailleurs de fond</a:t>
            </a:r>
          </a:p>
          <a:p>
            <a:pPr marL="1371600" lvl="2" indent="-457200">
              <a:lnSpc>
                <a:spcPct val="150000"/>
              </a:lnSpc>
              <a:buFont typeface="Courier New" panose="02070309020205020404" pitchFamily="49" charset="0"/>
              <a:buChar char="o"/>
            </a:pPr>
            <a:r>
              <a:rPr lang="fr-FR" sz="2200" dirty="0">
                <a:solidFill>
                  <a:srgbClr val="3C582D"/>
                </a:solidFill>
              </a:rPr>
              <a:t>Municipalités</a:t>
            </a:r>
          </a:p>
          <a:p>
            <a:pPr marL="1371600" lvl="2" indent="-457200">
              <a:lnSpc>
                <a:spcPct val="150000"/>
              </a:lnSpc>
              <a:buFont typeface="Courier New" panose="02070309020205020404" pitchFamily="49" charset="0"/>
              <a:buChar char="o"/>
            </a:pPr>
            <a:r>
              <a:rPr lang="fr-FR" sz="2200" dirty="0">
                <a:solidFill>
                  <a:srgbClr val="3C582D"/>
                </a:solidFill>
              </a:rPr>
              <a:t>Écoles</a:t>
            </a:r>
          </a:p>
          <a:p>
            <a:pPr marL="1371600" lvl="2" indent="-457200">
              <a:lnSpc>
                <a:spcPct val="150000"/>
              </a:lnSpc>
              <a:buFont typeface="Courier New" panose="02070309020205020404" pitchFamily="49" charset="0"/>
              <a:buChar char="o"/>
            </a:pPr>
            <a:r>
              <a:rPr lang="fr-FR" sz="2200" dirty="0">
                <a:solidFill>
                  <a:srgbClr val="3C582D"/>
                </a:solidFill>
              </a:rPr>
              <a:t>Médias</a:t>
            </a:r>
          </a:p>
          <a:p>
            <a:pPr marL="1371600" lvl="2" indent="-457200">
              <a:lnSpc>
                <a:spcPct val="150000"/>
              </a:lnSpc>
              <a:buFont typeface="Courier New" panose="02070309020205020404" pitchFamily="49" charset="0"/>
              <a:buChar char="o"/>
            </a:pPr>
            <a:r>
              <a:rPr lang="fr-FR" sz="2200" dirty="0">
                <a:solidFill>
                  <a:srgbClr val="3C582D"/>
                </a:solidFill>
              </a:rPr>
              <a:t>Fournisseurs</a:t>
            </a:r>
          </a:p>
        </p:txBody>
      </p:sp>
    </p:spTree>
    <p:extLst>
      <p:ext uri="{BB962C8B-B14F-4D97-AF65-F5344CB8AC3E}">
        <p14:creationId xmlns:p14="http://schemas.microsoft.com/office/powerpoint/2010/main" val="1858763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SUIVI DU PROJET - Approvisionnements</a:t>
            </a:r>
          </a:p>
        </p:txBody>
      </p:sp>
      <p:sp>
        <p:nvSpPr>
          <p:cNvPr id="4" name="Espace réservé du numéro de diapositive 3">
            <a:extLst>
              <a:ext uri="{FF2B5EF4-FFF2-40B4-BE49-F238E27FC236}">
                <a16:creationId xmlns:a16="http://schemas.microsoft.com/office/drawing/2014/main" id="{282F6C0B-A357-4046-BF76-18708ECF21C7}"/>
              </a:ext>
            </a:extLst>
          </p:cNvPr>
          <p:cNvSpPr>
            <a:spLocks noGrp="1"/>
          </p:cNvSpPr>
          <p:nvPr>
            <p:ph type="sldNum" sz="quarter" idx="12"/>
          </p:nvPr>
        </p:nvSpPr>
        <p:spPr/>
        <p:txBody>
          <a:bodyPr/>
          <a:lstStyle/>
          <a:p>
            <a:fld id="{0730FDA8-C380-487C-8262-56859A965823}" type="slidenum">
              <a:rPr lang="en-CA" smtClean="0"/>
              <a:t>23</a:t>
            </a:fld>
            <a:endParaRPr lang="en-CA"/>
          </a:p>
        </p:txBody>
      </p:sp>
      <p:sp>
        <p:nvSpPr>
          <p:cNvPr id="8" name="ZoneTexte 7">
            <a:extLst>
              <a:ext uri="{FF2B5EF4-FFF2-40B4-BE49-F238E27FC236}">
                <a16:creationId xmlns:a16="http://schemas.microsoft.com/office/drawing/2014/main" id="{A82AF185-7879-459D-8DF9-53C0B38E486E}"/>
              </a:ext>
            </a:extLst>
          </p:cNvPr>
          <p:cNvSpPr txBox="1"/>
          <p:nvPr/>
        </p:nvSpPr>
        <p:spPr>
          <a:xfrm>
            <a:off x="829558" y="1958960"/>
            <a:ext cx="9624768" cy="2071208"/>
          </a:xfrm>
          <a:prstGeom prst="rect">
            <a:avLst/>
          </a:prstGeom>
          <a:noFill/>
        </p:spPr>
        <p:txBody>
          <a:bodyPr wrap="square" rtlCol="0">
            <a:spAutoFit/>
          </a:bodyPr>
          <a:lstStyle/>
          <a:p>
            <a:pPr marL="914400" lvl="1" indent="-457200">
              <a:lnSpc>
                <a:spcPct val="150000"/>
              </a:lnSpc>
              <a:buFont typeface="Courier New" panose="02070309020205020404" pitchFamily="49" charset="0"/>
              <a:buChar char="o"/>
            </a:pPr>
            <a:r>
              <a:rPr lang="fr-FR" sz="2200" dirty="0">
                <a:solidFill>
                  <a:srgbClr val="3C582D"/>
                </a:solidFill>
              </a:rPr>
              <a:t>Commandes des arbres</a:t>
            </a:r>
          </a:p>
          <a:p>
            <a:pPr marL="914400" lvl="1" indent="-457200">
              <a:lnSpc>
                <a:spcPct val="150000"/>
              </a:lnSpc>
              <a:buFont typeface="Courier New" panose="02070309020205020404" pitchFamily="49" charset="0"/>
              <a:buChar char="o"/>
            </a:pPr>
            <a:r>
              <a:rPr lang="fr-FR" sz="2200" dirty="0">
                <a:solidFill>
                  <a:srgbClr val="3C582D"/>
                </a:solidFill>
              </a:rPr>
              <a:t>Transport des arbres</a:t>
            </a:r>
          </a:p>
          <a:p>
            <a:pPr marL="914400" lvl="1" indent="-457200">
              <a:lnSpc>
                <a:spcPct val="150000"/>
              </a:lnSpc>
              <a:buFont typeface="Courier New" panose="02070309020205020404" pitchFamily="49" charset="0"/>
              <a:buChar char="o"/>
            </a:pPr>
            <a:r>
              <a:rPr lang="fr-FR" sz="2200" dirty="0">
                <a:solidFill>
                  <a:srgbClr val="3C582D"/>
                </a:solidFill>
              </a:rPr>
              <a:t>Assurance qualité</a:t>
            </a:r>
          </a:p>
          <a:p>
            <a:pPr marL="914400" lvl="1" indent="-457200">
              <a:lnSpc>
                <a:spcPct val="150000"/>
              </a:lnSpc>
              <a:buFont typeface="Courier New" panose="02070309020205020404" pitchFamily="49" charset="0"/>
              <a:buChar char="o"/>
            </a:pPr>
            <a:r>
              <a:rPr lang="fr-FR" sz="2200" dirty="0">
                <a:solidFill>
                  <a:srgbClr val="3C582D"/>
                </a:solidFill>
              </a:rPr>
              <a:t>Demandes de changement</a:t>
            </a:r>
          </a:p>
        </p:txBody>
      </p:sp>
    </p:spTree>
    <p:extLst>
      <p:ext uri="{BB962C8B-B14F-4D97-AF65-F5344CB8AC3E}">
        <p14:creationId xmlns:p14="http://schemas.microsoft.com/office/powerpoint/2010/main" val="40814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PLAN DE CLÔTURE DU PROJET</a:t>
            </a:r>
          </a:p>
        </p:txBody>
      </p:sp>
      <p:sp>
        <p:nvSpPr>
          <p:cNvPr id="4" name="Espace réservé du numéro de diapositive 3">
            <a:extLst>
              <a:ext uri="{FF2B5EF4-FFF2-40B4-BE49-F238E27FC236}">
                <a16:creationId xmlns:a16="http://schemas.microsoft.com/office/drawing/2014/main" id="{282F6C0B-A357-4046-BF76-18708ECF21C7}"/>
              </a:ext>
            </a:extLst>
          </p:cNvPr>
          <p:cNvSpPr>
            <a:spLocks noGrp="1"/>
          </p:cNvSpPr>
          <p:nvPr>
            <p:ph type="sldNum" sz="quarter" idx="12"/>
          </p:nvPr>
        </p:nvSpPr>
        <p:spPr/>
        <p:txBody>
          <a:bodyPr/>
          <a:lstStyle/>
          <a:p>
            <a:fld id="{0730FDA8-C380-487C-8262-56859A965823}" type="slidenum">
              <a:rPr lang="en-CA" smtClean="0"/>
              <a:t>24</a:t>
            </a:fld>
            <a:endParaRPr lang="en-CA"/>
          </a:p>
        </p:txBody>
      </p:sp>
      <p:sp>
        <p:nvSpPr>
          <p:cNvPr id="8" name="ZoneTexte 7">
            <a:extLst>
              <a:ext uri="{FF2B5EF4-FFF2-40B4-BE49-F238E27FC236}">
                <a16:creationId xmlns:a16="http://schemas.microsoft.com/office/drawing/2014/main" id="{A82AF185-7879-459D-8DF9-53C0B38E486E}"/>
              </a:ext>
            </a:extLst>
          </p:cNvPr>
          <p:cNvSpPr txBox="1"/>
          <p:nvPr/>
        </p:nvSpPr>
        <p:spPr>
          <a:xfrm>
            <a:off x="857838" y="1693535"/>
            <a:ext cx="9624768" cy="4662815"/>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fr-CA" sz="2200" dirty="0">
                <a:solidFill>
                  <a:srgbClr val="3C582D"/>
                </a:solidFill>
              </a:rPr>
              <a:t>Remise des rapports</a:t>
            </a:r>
          </a:p>
          <a:p>
            <a:pPr marL="457200" indent="-457200">
              <a:lnSpc>
                <a:spcPct val="150000"/>
              </a:lnSpc>
              <a:buFont typeface="Courier New" panose="02070309020205020404" pitchFamily="49" charset="0"/>
              <a:buChar char="o"/>
            </a:pPr>
            <a:endParaRPr lang="fr-CA" sz="2200" dirty="0">
              <a:solidFill>
                <a:srgbClr val="3C582D"/>
              </a:solidFill>
            </a:endParaRPr>
          </a:p>
          <a:p>
            <a:pPr marL="457200" indent="-457200">
              <a:lnSpc>
                <a:spcPct val="150000"/>
              </a:lnSpc>
              <a:buFont typeface="Courier New" panose="02070309020205020404" pitchFamily="49" charset="0"/>
              <a:buChar char="o"/>
            </a:pPr>
            <a:endParaRPr lang="fr-CA" sz="2200" dirty="0">
              <a:solidFill>
                <a:srgbClr val="3C582D"/>
              </a:solidFill>
            </a:endParaRPr>
          </a:p>
          <a:p>
            <a:pPr marL="457200" indent="-457200">
              <a:lnSpc>
                <a:spcPct val="150000"/>
              </a:lnSpc>
              <a:buFont typeface="Courier New" panose="02070309020205020404" pitchFamily="49" charset="0"/>
              <a:buChar char="o"/>
            </a:pPr>
            <a:endParaRPr lang="fr-CA" sz="2200" dirty="0">
              <a:solidFill>
                <a:srgbClr val="3C582D"/>
              </a:solidFill>
            </a:endParaRPr>
          </a:p>
          <a:p>
            <a:pPr marL="457200" indent="-457200">
              <a:lnSpc>
                <a:spcPct val="150000"/>
              </a:lnSpc>
              <a:buFont typeface="Courier New" panose="02070309020205020404" pitchFamily="49" charset="0"/>
              <a:buChar char="o"/>
            </a:pPr>
            <a:endParaRPr lang="fr-CA" sz="2200" dirty="0">
              <a:solidFill>
                <a:srgbClr val="3C582D"/>
              </a:solidFill>
            </a:endParaRPr>
          </a:p>
          <a:p>
            <a:pPr marL="457200" indent="-457200">
              <a:lnSpc>
                <a:spcPct val="150000"/>
              </a:lnSpc>
              <a:buFont typeface="Courier New" panose="02070309020205020404" pitchFamily="49" charset="0"/>
              <a:buChar char="o"/>
            </a:pPr>
            <a:endParaRPr lang="fr-CA" sz="2200" dirty="0">
              <a:solidFill>
                <a:srgbClr val="3C582D"/>
              </a:solidFill>
            </a:endParaRPr>
          </a:p>
          <a:p>
            <a:pPr marL="457200" indent="-457200">
              <a:lnSpc>
                <a:spcPct val="150000"/>
              </a:lnSpc>
              <a:buFont typeface="Courier New" panose="02070309020205020404" pitchFamily="49" charset="0"/>
              <a:buChar char="o"/>
            </a:pPr>
            <a:endParaRPr lang="fr-CA" sz="2200" dirty="0">
              <a:solidFill>
                <a:srgbClr val="3C582D"/>
              </a:solidFill>
            </a:endParaRPr>
          </a:p>
          <a:p>
            <a:pPr marL="457200" indent="-457200">
              <a:lnSpc>
                <a:spcPct val="150000"/>
              </a:lnSpc>
              <a:buFont typeface="Courier New" panose="02070309020205020404" pitchFamily="49" charset="0"/>
              <a:buChar char="o"/>
            </a:pPr>
            <a:endParaRPr lang="fr-CA" sz="2200" dirty="0">
              <a:solidFill>
                <a:srgbClr val="3C582D"/>
              </a:solidFill>
            </a:endParaRPr>
          </a:p>
          <a:p>
            <a:pPr marL="457200" indent="-457200">
              <a:lnSpc>
                <a:spcPct val="150000"/>
              </a:lnSpc>
              <a:buFont typeface="Courier New" panose="02070309020205020404" pitchFamily="49" charset="0"/>
              <a:buChar char="o"/>
            </a:pPr>
            <a:r>
              <a:rPr lang="fr-CA" sz="2200" dirty="0">
                <a:solidFill>
                  <a:srgbClr val="3C582D"/>
                </a:solidFill>
              </a:rPr>
              <a:t>Bilan de suivi</a:t>
            </a:r>
          </a:p>
        </p:txBody>
      </p:sp>
      <p:graphicFrame>
        <p:nvGraphicFramePr>
          <p:cNvPr id="2" name="Tableau 1">
            <a:extLst>
              <a:ext uri="{FF2B5EF4-FFF2-40B4-BE49-F238E27FC236}">
                <a16:creationId xmlns:a16="http://schemas.microsoft.com/office/drawing/2014/main" id="{36315564-DAD5-4440-A6F1-B6CD0F7C8467}"/>
              </a:ext>
            </a:extLst>
          </p:cNvPr>
          <p:cNvGraphicFramePr>
            <a:graphicFrameLocks noGrp="1"/>
          </p:cNvGraphicFramePr>
          <p:nvPr>
            <p:extLst>
              <p:ext uri="{D42A27DB-BD31-4B8C-83A1-F6EECF244321}">
                <p14:modId xmlns:p14="http://schemas.microsoft.com/office/powerpoint/2010/main" val="4170557937"/>
              </p:ext>
            </p:extLst>
          </p:nvPr>
        </p:nvGraphicFramePr>
        <p:xfrm>
          <a:off x="1998482" y="2439781"/>
          <a:ext cx="8332953" cy="2921243"/>
        </p:xfrm>
        <a:graphic>
          <a:graphicData uri="http://schemas.openxmlformats.org/drawingml/2006/table">
            <a:tbl>
              <a:tblPr firstRow="1" firstCol="1" bandRow="1">
                <a:tableStyleId>{68D230F3-CF80-4859-8CE7-A43EE81993B5}</a:tableStyleId>
              </a:tblPr>
              <a:tblGrid>
                <a:gridCol w="4185159">
                  <a:extLst>
                    <a:ext uri="{9D8B030D-6E8A-4147-A177-3AD203B41FA5}">
                      <a16:colId xmlns:a16="http://schemas.microsoft.com/office/drawing/2014/main" val="2111462662"/>
                    </a:ext>
                  </a:extLst>
                </a:gridCol>
                <a:gridCol w="4147794">
                  <a:extLst>
                    <a:ext uri="{9D8B030D-6E8A-4147-A177-3AD203B41FA5}">
                      <a16:colId xmlns:a16="http://schemas.microsoft.com/office/drawing/2014/main" val="1930855490"/>
                    </a:ext>
                  </a:extLst>
                </a:gridCol>
              </a:tblGrid>
              <a:tr h="421818">
                <a:tc>
                  <a:txBody>
                    <a:bodyPr/>
                    <a:lstStyle/>
                    <a:p>
                      <a:pPr algn="just">
                        <a:lnSpc>
                          <a:spcPct val="150000"/>
                        </a:lnSpc>
                        <a:spcAft>
                          <a:spcPts val="600"/>
                        </a:spcAft>
                      </a:pPr>
                      <a:r>
                        <a:rPr lang="fr-CA" sz="2200">
                          <a:effectLst/>
                        </a:rPr>
                        <a:t>Rapport</a:t>
                      </a:r>
                      <a:endParaRPr lang="en-CA" sz="2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600"/>
                        </a:spcAft>
                      </a:pPr>
                      <a:r>
                        <a:rPr lang="fr-CA" sz="2200">
                          <a:effectLst/>
                        </a:rPr>
                        <a:t>Date de remise</a:t>
                      </a:r>
                      <a:endParaRPr lang="en-CA" sz="2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50909075"/>
                  </a:ext>
                </a:extLst>
              </a:tr>
              <a:tr h="1412483">
                <a:tc>
                  <a:txBody>
                    <a:bodyPr/>
                    <a:lstStyle/>
                    <a:p>
                      <a:pPr algn="just">
                        <a:lnSpc>
                          <a:spcPct val="114000"/>
                        </a:lnSpc>
                        <a:spcAft>
                          <a:spcPts val="600"/>
                        </a:spcAft>
                      </a:pPr>
                      <a:r>
                        <a:rPr lang="fr-CA" sz="2200" b="0">
                          <a:effectLst/>
                        </a:rPr>
                        <a:t>NAQ/Hydro-Québec</a:t>
                      </a:r>
                      <a:endParaRPr lang="en-CA" sz="2200" b="0">
                        <a:effectLst/>
                      </a:endParaRPr>
                    </a:p>
                    <a:p>
                      <a:pPr marL="342900" lvl="0" indent="-342900" algn="just">
                        <a:lnSpc>
                          <a:spcPct val="114000"/>
                        </a:lnSpc>
                        <a:spcAft>
                          <a:spcPts val="600"/>
                        </a:spcAft>
                        <a:buFont typeface="Calibri" panose="020F0502020204030204" pitchFamily="34" charset="0"/>
                        <a:buChar char="-"/>
                      </a:pPr>
                      <a:r>
                        <a:rPr lang="fr-CA" sz="2200" b="0">
                          <a:effectLst/>
                        </a:rPr>
                        <a:t>Rapport de projet</a:t>
                      </a:r>
                      <a:endParaRPr lang="en-CA" sz="2200" b="0">
                        <a:effectLst/>
                      </a:endParaRPr>
                    </a:p>
                    <a:p>
                      <a:pPr marL="342900" lvl="0" indent="-342900" algn="just">
                        <a:lnSpc>
                          <a:spcPct val="114000"/>
                        </a:lnSpc>
                        <a:spcAft>
                          <a:spcPts val="600"/>
                        </a:spcAft>
                        <a:buFont typeface="Calibri" panose="020F0502020204030204" pitchFamily="34" charset="0"/>
                        <a:buChar char="-"/>
                      </a:pPr>
                      <a:r>
                        <a:rPr lang="fr-CA" sz="2200" b="0">
                          <a:effectLst/>
                        </a:rPr>
                        <a:t>Suivi</a:t>
                      </a:r>
                      <a:endParaRPr lang="en-CA" sz="2200" b="0">
                        <a:effectLst/>
                        <a:latin typeface="Times New Roman" panose="02020603050405020304" pitchFamily="18" charset="0"/>
                        <a:ea typeface="Calibri" panose="020F0502020204030204" pitchFamily="34" charset="0"/>
                      </a:endParaRPr>
                    </a:p>
                  </a:txBody>
                  <a:tcPr marL="68580" marR="68580" marT="0" marB="0">
                    <a:solidFill>
                      <a:srgbClr val="8FA35B">
                        <a:alpha val="20000"/>
                      </a:srgbClr>
                    </a:solidFill>
                  </a:tcPr>
                </a:tc>
                <a:tc>
                  <a:txBody>
                    <a:bodyPr/>
                    <a:lstStyle/>
                    <a:p>
                      <a:pPr algn="just">
                        <a:lnSpc>
                          <a:spcPct val="114000"/>
                        </a:lnSpc>
                        <a:spcAft>
                          <a:spcPts val="600"/>
                        </a:spcAft>
                      </a:pPr>
                      <a:r>
                        <a:rPr lang="fr-CA" sz="2200" b="0" dirty="0">
                          <a:effectLst/>
                        </a:rPr>
                        <a:t> </a:t>
                      </a:r>
                      <a:endParaRPr lang="en-CA" sz="2200" b="0" dirty="0">
                        <a:effectLst/>
                      </a:endParaRPr>
                    </a:p>
                    <a:p>
                      <a:pPr marL="342900" lvl="0" indent="-342900" algn="just">
                        <a:lnSpc>
                          <a:spcPct val="114000"/>
                        </a:lnSpc>
                        <a:spcAft>
                          <a:spcPts val="600"/>
                        </a:spcAft>
                        <a:buFont typeface="Calibri" panose="020F0502020204030204" pitchFamily="34" charset="0"/>
                        <a:buChar char="-"/>
                      </a:pPr>
                      <a:r>
                        <a:rPr lang="fr-CA" sz="2200" b="0" dirty="0">
                          <a:effectLst/>
                        </a:rPr>
                        <a:t>Décembre 2018</a:t>
                      </a:r>
                      <a:endParaRPr lang="en-CA" sz="2200" b="0" dirty="0">
                        <a:effectLst/>
                      </a:endParaRPr>
                    </a:p>
                    <a:p>
                      <a:pPr marL="342900" lvl="0" indent="-342900" algn="just">
                        <a:lnSpc>
                          <a:spcPct val="114000"/>
                        </a:lnSpc>
                        <a:spcAft>
                          <a:spcPts val="600"/>
                        </a:spcAft>
                        <a:buFont typeface="Calibri" panose="020F0502020204030204" pitchFamily="34" charset="0"/>
                        <a:buChar char="-"/>
                      </a:pPr>
                      <a:r>
                        <a:rPr lang="fr-CA" sz="2200" b="0" dirty="0">
                          <a:effectLst/>
                        </a:rPr>
                        <a:t>Décembre 2019</a:t>
                      </a:r>
                      <a:endParaRPr lang="en-CA" sz="2200" b="0" dirty="0">
                        <a:effectLst/>
                        <a:latin typeface="Times New Roman" panose="02020603050405020304" pitchFamily="18" charset="0"/>
                        <a:ea typeface="Calibri" panose="020F0502020204030204" pitchFamily="34" charset="0"/>
                      </a:endParaRPr>
                    </a:p>
                  </a:txBody>
                  <a:tcPr marL="68580" marR="68580" marT="0" marB="0">
                    <a:solidFill>
                      <a:srgbClr val="8FA35B">
                        <a:alpha val="20000"/>
                      </a:srgbClr>
                    </a:solidFill>
                  </a:tcPr>
                </a:tc>
                <a:extLst>
                  <a:ext uri="{0D108BD9-81ED-4DB2-BD59-A6C34878D82A}">
                    <a16:rowId xmlns:a16="http://schemas.microsoft.com/office/drawing/2014/main" val="117776525"/>
                  </a:ext>
                </a:extLst>
              </a:tr>
              <a:tr h="421818">
                <a:tc>
                  <a:txBody>
                    <a:bodyPr/>
                    <a:lstStyle/>
                    <a:p>
                      <a:pPr algn="just">
                        <a:lnSpc>
                          <a:spcPct val="150000"/>
                        </a:lnSpc>
                        <a:spcAft>
                          <a:spcPts val="600"/>
                        </a:spcAft>
                      </a:pPr>
                      <a:r>
                        <a:rPr lang="fr-CA" sz="2200" b="0">
                          <a:effectLst/>
                        </a:rPr>
                        <a:t>Fondation du Grand Montréal</a:t>
                      </a:r>
                      <a:endParaRPr lang="en-CA" sz="2200" b="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lvl="0" indent="-342900" algn="just">
                        <a:lnSpc>
                          <a:spcPct val="150000"/>
                        </a:lnSpc>
                        <a:spcAft>
                          <a:spcPts val="600"/>
                        </a:spcAft>
                        <a:buFont typeface="Calibri" panose="020F0502020204030204" pitchFamily="34" charset="0"/>
                        <a:buChar char="-"/>
                      </a:pPr>
                      <a:r>
                        <a:rPr lang="fr-CA" sz="2200" b="0">
                          <a:effectLst/>
                        </a:rPr>
                        <a:t>Février 2019</a:t>
                      </a:r>
                      <a:endParaRPr lang="en-CA" sz="2200" b="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722469455"/>
                  </a:ext>
                </a:extLst>
              </a:tr>
              <a:tr h="421818">
                <a:tc>
                  <a:txBody>
                    <a:bodyPr/>
                    <a:lstStyle/>
                    <a:p>
                      <a:pPr algn="just">
                        <a:lnSpc>
                          <a:spcPct val="150000"/>
                        </a:lnSpc>
                        <a:spcAft>
                          <a:spcPts val="600"/>
                        </a:spcAft>
                      </a:pPr>
                      <a:r>
                        <a:rPr lang="fr-CA" sz="2200" b="0">
                          <a:effectLst/>
                        </a:rPr>
                        <a:t>Fondation TD</a:t>
                      </a:r>
                      <a:endParaRPr lang="en-CA" sz="2200" b="0">
                        <a:effectLst/>
                        <a:latin typeface="Times New Roman" panose="02020603050405020304" pitchFamily="18" charset="0"/>
                        <a:ea typeface="Times New Roman" panose="02020603050405020304" pitchFamily="18" charset="0"/>
                      </a:endParaRPr>
                    </a:p>
                  </a:txBody>
                  <a:tcPr marL="68580" marR="68580" marT="0" marB="0">
                    <a:solidFill>
                      <a:srgbClr val="8FA35B">
                        <a:alpha val="20000"/>
                      </a:srgbClr>
                    </a:solidFill>
                  </a:tcPr>
                </a:tc>
                <a:tc>
                  <a:txBody>
                    <a:bodyPr/>
                    <a:lstStyle/>
                    <a:p>
                      <a:pPr marL="342900" lvl="0" indent="-342900" algn="just">
                        <a:lnSpc>
                          <a:spcPct val="150000"/>
                        </a:lnSpc>
                        <a:spcAft>
                          <a:spcPts val="600"/>
                        </a:spcAft>
                        <a:buFont typeface="Calibri" panose="020F0502020204030204" pitchFamily="34" charset="0"/>
                        <a:buChar char="-"/>
                      </a:pPr>
                      <a:r>
                        <a:rPr lang="fr-CA" sz="2200" b="0" dirty="0">
                          <a:effectLst/>
                        </a:rPr>
                        <a:t>Décembre 2018</a:t>
                      </a:r>
                      <a:endParaRPr lang="en-CA" sz="2200" b="0" dirty="0">
                        <a:effectLst/>
                        <a:latin typeface="Times New Roman" panose="02020603050405020304" pitchFamily="18" charset="0"/>
                        <a:ea typeface="Calibri" panose="020F0502020204030204" pitchFamily="34" charset="0"/>
                      </a:endParaRPr>
                    </a:p>
                  </a:txBody>
                  <a:tcPr marL="68580" marR="68580" marT="0" marB="0">
                    <a:solidFill>
                      <a:srgbClr val="8FA35B">
                        <a:alpha val="20000"/>
                      </a:srgbClr>
                    </a:solidFill>
                  </a:tcPr>
                </a:tc>
                <a:extLst>
                  <a:ext uri="{0D108BD9-81ED-4DB2-BD59-A6C34878D82A}">
                    <a16:rowId xmlns:a16="http://schemas.microsoft.com/office/drawing/2014/main" val="4184213036"/>
                  </a:ext>
                </a:extLst>
              </a:tr>
            </a:tbl>
          </a:graphicData>
        </a:graphic>
      </p:graphicFrame>
    </p:spTree>
    <p:extLst>
      <p:ext uri="{BB962C8B-B14F-4D97-AF65-F5344CB8AC3E}">
        <p14:creationId xmlns:p14="http://schemas.microsoft.com/office/powerpoint/2010/main" val="2588849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ET POUR LA SUITE…</a:t>
            </a:r>
          </a:p>
        </p:txBody>
      </p:sp>
      <p:sp>
        <p:nvSpPr>
          <p:cNvPr id="4" name="Espace réservé du numéro de diapositive 3">
            <a:extLst>
              <a:ext uri="{FF2B5EF4-FFF2-40B4-BE49-F238E27FC236}">
                <a16:creationId xmlns:a16="http://schemas.microsoft.com/office/drawing/2014/main" id="{282F6C0B-A357-4046-BF76-18708ECF21C7}"/>
              </a:ext>
            </a:extLst>
          </p:cNvPr>
          <p:cNvSpPr>
            <a:spLocks noGrp="1"/>
          </p:cNvSpPr>
          <p:nvPr>
            <p:ph type="sldNum" sz="quarter" idx="12"/>
          </p:nvPr>
        </p:nvSpPr>
        <p:spPr/>
        <p:txBody>
          <a:bodyPr/>
          <a:lstStyle/>
          <a:p>
            <a:fld id="{0730FDA8-C380-487C-8262-56859A965823}" type="slidenum">
              <a:rPr lang="en-CA" smtClean="0"/>
              <a:t>25</a:t>
            </a:fld>
            <a:endParaRPr lang="en-CA"/>
          </a:p>
        </p:txBody>
      </p:sp>
      <p:sp>
        <p:nvSpPr>
          <p:cNvPr id="8" name="ZoneTexte 7">
            <a:extLst>
              <a:ext uri="{FF2B5EF4-FFF2-40B4-BE49-F238E27FC236}">
                <a16:creationId xmlns:a16="http://schemas.microsoft.com/office/drawing/2014/main" id="{A82AF185-7879-459D-8DF9-53C0B38E486E}"/>
              </a:ext>
            </a:extLst>
          </p:cNvPr>
          <p:cNvSpPr txBox="1"/>
          <p:nvPr/>
        </p:nvSpPr>
        <p:spPr>
          <a:xfrm>
            <a:off x="829558" y="1958960"/>
            <a:ext cx="9624768" cy="4154984"/>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fr-CA" sz="2200" dirty="0">
                <a:solidFill>
                  <a:srgbClr val="3C582D"/>
                </a:solidFill>
              </a:rPr>
              <a:t>Attente de réponses de plusieurs bailleurs de fonds</a:t>
            </a:r>
          </a:p>
          <a:p>
            <a:pPr marL="457200" indent="-457200">
              <a:lnSpc>
                <a:spcPct val="150000"/>
              </a:lnSpc>
              <a:buFont typeface="Courier New" panose="02070309020205020404" pitchFamily="49" charset="0"/>
              <a:buChar char="o"/>
            </a:pPr>
            <a:r>
              <a:rPr lang="fr-CA" sz="2200" dirty="0">
                <a:solidFill>
                  <a:srgbClr val="3C582D"/>
                </a:solidFill>
              </a:rPr>
              <a:t>Encore des demandes de financement à envoyer</a:t>
            </a:r>
          </a:p>
          <a:p>
            <a:pPr marL="457200" indent="-457200">
              <a:lnSpc>
                <a:spcPct val="150000"/>
              </a:lnSpc>
              <a:buFont typeface="Courier New" panose="02070309020205020404" pitchFamily="49" charset="0"/>
              <a:buChar char="o"/>
            </a:pPr>
            <a:r>
              <a:rPr lang="fr-CA" sz="2200" dirty="0">
                <a:solidFill>
                  <a:srgbClr val="3C582D"/>
                </a:solidFill>
              </a:rPr>
              <a:t>Les écoles ont été contactées, les arbres commandés et les plantations du mois de mai planifiées</a:t>
            </a:r>
          </a:p>
          <a:p>
            <a:pPr marL="457200" indent="-457200">
              <a:lnSpc>
                <a:spcPct val="150000"/>
              </a:lnSpc>
              <a:buFont typeface="Courier New" panose="02070309020205020404" pitchFamily="49" charset="0"/>
              <a:buChar char="o"/>
            </a:pPr>
            <a:r>
              <a:rPr lang="fr-CA" sz="2200" dirty="0">
                <a:solidFill>
                  <a:srgbClr val="3C582D"/>
                </a:solidFill>
              </a:rPr>
              <a:t>Déjà plusieurs ajouts et modifications au projet …on vise maintenant 10 000 arbres en 2 ans !?</a:t>
            </a:r>
          </a:p>
          <a:p>
            <a:pPr marL="457200" indent="-457200">
              <a:lnSpc>
                <a:spcPct val="150000"/>
              </a:lnSpc>
              <a:buFont typeface="Courier New" panose="02070309020205020404" pitchFamily="49" charset="0"/>
              <a:buChar char="o"/>
            </a:pPr>
            <a:endParaRPr lang="fr-CA" sz="2200" dirty="0">
              <a:solidFill>
                <a:srgbClr val="3C582D"/>
              </a:solidFill>
            </a:endParaRPr>
          </a:p>
          <a:p>
            <a:pPr>
              <a:lnSpc>
                <a:spcPct val="150000"/>
              </a:lnSpc>
            </a:pPr>
            <a:endParaRPr lang="fr-CA" sz="2200" dirty="0">
              <a:solidFill>
                <a:srgbClr val="3C582D"/>
              </a:solidFill>
            </a:endParaRPr>
          </a:p>
        </p:txBody>
      </p:sp>
    </p:spTree>
    <p:extLst>
      <p:ext uri="{BB962C8B-B14F-4D97-AF65-F5344CB8AC3E}">
        <p14:creationId xmlns:p14="http://schemas.microsoft.com/office/powerpoint/2010/main" val="440017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Image associÃ©e">
            <a:extLst>
              <a:ext uri="{FF2B5EF4-FFF2-40B4-BE49-F238E27FC236}">
                <a16:creationId xmlns:a16="http://schemas.microsoft.com/office/drawing/2014/main" id="{3366C298-D0FF-4BDE-BE33-EAB7ABEDBB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165" t="4637" r="29744" b="42858"/>
          <a:stretch/>
        </p:blipFill>
        <p:spPr bwMode="auto">
          <a:xfrm>
            <a:off x="-1" y="10160"/>
            <a:ext cx="6272209" cy="68476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à coins arrondis 11">
            <a:extLst>
              <a:ext uri="{FF2B5EF4-FFF2-40B4-BE49-F238E27FC236}">
                <a16:creationId xmlns:a16="http://schemas.microsoft.com/office/drawing/2014/main" id="{854FBCAA-DCC3-434B-BAB8-DD694D865772}"/>
              </a:ext>
            </a:extLst>
          </p:cNvPr>
          <p:cNvSpPr/>
          <p:nvPr/>
        </p:nvSpPr>
        <p:spPr>
          <a:xfrm>
            <a:off x="-333880" y="3379708"/>
            <a:ext cx="12725578" cy="191976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r"/>
            <a:endParaRPr lang="fr-CA" dirty="0"/>
          </a:p>
          <a:p>
            <a:pPr algn="r"/>
            <a:endParaRPr lang="fr-CA" dirty="0"/>
          </a:p>
        </p:txBody>
      </p:sp>
      <p:sp>
        <p:nvSpPr>
          <p:cNvPr id="12" name="ZoneTexte 11">
            <a:extLst>
              <a:ext uri="{FF2B5EF4-FFF2-40B4-BE49-F238E27FC236}">
                <a16:creationId xmlns:a16="http://schemas.microsoft.com/office/drawing/2014/main" id="{CB644610-C660-45F9-B3FA-183EE5A6FD53}"/>
              </a:ext>
            </a:extLst>
          </p:cNvPr>
          <p:cNvSpPr txBox="1"/>
          <p:nvPr/>
        </p:nvSpPr>
        <p:spPr>
          <a:xfrm>
            <a:off x="-319252" y="3847673"/>
            <a:ext cx="12192001" cy="1144929"/>
          </a:xfrm>
          <a:prstGeom prst="rect">
            <a:avLst/>
          </a:prstGeom>
          <a:noFill/>
        </p:spPr>
        <p:txBody>
          <a:bodyPr wrap="square" rtlCol="0">
            <a:spAutoFit/>
          </a:bodyPr>
          <a:lstStyle/>
          <a:p>
            <a:pPr algn="r">
              <a:lnSpc>
                <a:spcPct val="114000"/>
              </a:lnSpc>
            </a:pPr>
            <a:r>
              <a:rPr lang="fr-CA" sz="6000" b="1" dirty="0">
                <a:solidFill>
                  <a:schemeClr val="bg1"/>
                </a:solidFill>
                <a:effectLst>
                  <a:outerShdw blurRad="38100" dist="38100" dir="2700000" algn="tl">
                    <a:srgbClr val="000000">
                      <a:alpha val="43137"/>
                    </a:srgbClr>
                  </a:outerShdw>
                </a:effectLst>
              </a:rPr>
              <a:t>DES QUESTIONS ???</a:t>
            </a:r>
            <a:endParaRPr lang="fr-CA" sz="4000" b="1" dirty="0">
              <a:solidFill>
                <a:schemeClr val="bg1"/>
              </a:solidFill>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C84CC55B-1A27-413B-909E-FDD3546707D2}"/>
              </a:ext>
            </a:extLst>
          </p:cNvPr>
          <p:cNvSpPr>
            <a:spLocks noGrp="1"/>
          </p:cNvSpPr>
          <p:nvPr>
            <p:ph type="sldNum" sz="quarter" idx="12"/>
          </p:nvPr>
        </p:nvSpPr>
        <p:spPr/>
        <p:txBody>
          <a:bodyPr/>
          <a:lstStyle/>
          <a:p>
            <a:fld id="{0730FDA8-C380-487C-8262-56859A965823}" type="slidenum">
              <a:rPr lang="en-CA" smtClean="0"/>
              <a:t>26</a:t>
            </a:fld>
            <a:endParaRPr lang="en-CA"/>
          </a:p>
        </p:txBody>
      </p:sp>
    </p:spTree>
    <p:extLst>
      <p:ext uri="{BB962C8B-B14F-4D97-AF65-F5344CB8AC3E}">
        <p14:creationId xmlns:p14="http://schemas.microsoft.com/office/powerpoint/2010/main" val="92479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MISE EN CONTEXTE – Centre de la Nature </a:t>
            </a:r>
          </a:p>
        </p:txBody>
      </p:sp>
      <p:sp>
        <p:nvSpPr>
          <p:cNvPr id="6" name="ZoneTexte 5">
            <a:extLst>
              <a:ext uri="{FF2B5EF4-FFF2-40B4-BE49-F238E27FC236}">
                <a16:creationId xmlns:a16="http://schemas.microsoft.com/office/drawing/2014/main" id="{2006172F-3751-468C-BB52-1F769F556DB7}"/>
              </a:ext>
            </a:extLst>
          </p:cNvPr>
          <p:cNvSpPr txBox="1"/>
          <p:nvPr/>
        </p:nvSpPr>
        <p:spPr>
          <a:xfrm>
            <a:off x="829558" y="1543534"/>
            <a:ext cx="6570483" cy="5307158"/>
          </a:xfrm>
          <a:prstGeom prst="rect">
            <a:avLst/>
          </a:prstGeom>
          <a:noFill/>
        </p:spPr>
        <p:txBody>
          <a:bodyPr wrap="square" rtlCol="0">
            <a:spAutoFit/>
          </a:bodyPr>
          <a:lstStyle/>
          <a:p>
            <a:pPr marL="457200" indent="-457200">
              <a:lnSpc>
                <a:spcPct val="114000"/>
              </a:lnSpc>
              <a:spcAft>
                <a:spcPts val="600"/>
              </a:spcAft>
              <a:buFont typeface="Courier New" panose="02070309020205020404" pitchFamily="49" charset="0"/>
              <a:buChar char="o"/>
            </a:pPr>
            <a:r>
              <a:rPr lang="fr-CA" sz="2200" dirty="0">
                <a:solidFill>
                  <a:srgbClr val="3C582D"/>
                </a:solidFill>
              </a:rPr>
              <a:t>Conservation des milieux naturels</a:t>
            </a:r>
          </a:p>
          <a:p>
            <a:pPr marL="914400" lvl="1" indent="-457200">
              <a:lnSpc>
                <a:spcPct val="114000"/>
              </a:lnSpc>
              <a:spcAft>
                <a:spcPts val="600"/>
              </a:spcAft>
              <a:buSzPct val="80000"/>
              <a:buFont typeface="Courier New" panose="02070309020205020404" pitchFamily="49" charset="0"/>
              <a:buChar char="o"/>
            </a:pPr>
            <a:r>
              <a:rPr lang="fr-CA" sz="2200" dirty="0">
                <a:solidFill>
                  <a:srgbClr val="3C582D"/>
                </a:solidFill>
              </a:rPr>
              <a:t>Protection et gestion de milieux naturels </a:t>
            </a:r>
          </a:p>
          <a:p>
            <a:pPr marL="914400" lvl="1" indent="-457200">
              <a:lnSpc>
                <a:spcPct val="114000"/>
              </a:lnSpc>
              <a:spcAft>
                <a:spcPts val="600"/>
              </a:spcAft>
              <a:buSzPct val="80000"/>
              <a:buFont typeface="Courier New" panose="02070309020205020404" pitchFamily="49" charset="0"/>
              <a:buChar char="o"/>
            </a:pPr>
            <a:r>
              <a:rPr lang="fr-CA" sz="2200" dirty="0">
                <a:solidFill>
                  <a:srgbClr val="3C582D"/>
                </a:solidFill>
              </a:rPr>
              <a:t>Aménagement et restauration de milieux naturels</a:t>
            </a:r>
          </a:p>
          <a:p>
            <a:pPr marL="914400" lvl="1" indent="-457200">
              <a:lnSpc>
                <a:spcPct val="114000"/>
              </a:lnSpc>
              <a:spcAft>
                <a:spcPts val="600"/>
              </a:spcAft>
              <a:buSzPct val="80000"/>
              <a:buFont typeface="Courier New" panose="02070309020205020404" pitchFamily="49" charset="0"/>
              <a:buChar char="o"/>
            </a:pPr>
            <a:r>
              <a:rPr lang="fr-CA" sz="2200" dirty="0">
                <a:solidFill>
                  <a:srgbClr val="3C582D"/>
                </a:solidFill>
              </a:rPr>
              <a:t>Sensibilisation et engagement des citoyens</a:t>
            </a:r>
          </a:p>
          <a:p>
            <a:pPr marL="914400" lvl="1" indent="-457200">
              <a:lnSpc>
                <a:spcPct val="114000"/>
              </a:lnSpc>
              <a:spcAft>
                <a:spcPts val="600"/>
              </a:spcAft>
              <a:buSzPct val="80000"/>
              <a:buFont typeface="Courier New" panose="02070309020205020404" pitchFamily="49" charset="0"/>
              <a:buChar char="o"/>
            </a:pPr>
            <a:endParaRPr lang="fr-CA" sz="2200" dirty="0">
              <a:solidFill>
                <a:srgbClr val="3C582D"/>
              </a:solidFill>
            </a:endParaRPr>
          </a:p>
          <a:p>
            <a:pPr marL="457200" indent="-457200">
              <a:lnSpc>
                <a:spcPct val="114000"/>
              </a:lnSpc>
              <a:spcAft>
                <a:spcPts val="600"/>
              </a:spcAft>
              <a:buSzPct val="100000"/>
              <a:buFont typeface="Courier New" panose="02070309020205020404" pitchFamily="49" charset="0"/>
              <a:buChar char="o"/>
            </a:pPr>
            <a:r>
              <a:rPr lang="fr-CA" sz="2200" dirty="0">
                <a:solidFill>
                  <a:srgbClr val="3C582D"/>
                </a:solidFill>
              </a:rPr>
              <a:t>Réserve de biosphère du mont Saint-Hilaire</a:t>
            </a:r>
          </a:p>
          <a:p>
            <a:pPr marL="914400" lvl="1" indent="-457200">
              <a:lnSpc>
                <a:spcPct val="114000"/>
              </a:lnSpc>
              <a:spcAft>
                <a:spcPts val="600"/>
              </a:spcAft>
              <a:buSzPct val="80000"/>
              <a:buFont typeface="Courier New" panose="02070309020205020404" pitchFamily="49" charset="0"/>
              <a:buChar char="o"/>
            </a:pPr>
            <a:r>
              <a:rPr lang="fr-CA" sz="2200" dirty="0">
                <a:solidFill>
                  <a:srgbClr val="3C582D"/>
                </a:solidFill>
              </a:rPr>
              <a:t>Reconnaissance de l’UNESCO</a:t>
            </a:r>
          </a:p>
          <a:p>
            <a:pPr marL="914400" lvl="1" indent="-457200">
              <a:lnSpc>
                <a:spcPct val="114000"/>
              </a:lnSpc>
              <a:spcAft>
                <a:spcPts val="600"/>
              </a:spcAft>
              <a:buSzPct val="80000"/>
              <a:buFont typeface="Courier New" panose="02070309020205020404" pitchFamily="49" charset="0"/>
              <a:buChar char="o"/>
            </a:pPr>
            <a:r>
              <a:rPr lang="fr-CA" sz="2200" dirty="0">
                <a:solidFill>
                  <a:srgbClr val="3C582D"/>
                </a:solidFill>
              </a:rPr>
              <a:t>Conservation, développement durable et développement des capacités</a:t>
            </a:r>
          </a:p>
          <a:p>
            <a:pPr marL="914400" lvl="1" indent="-457200">
              <a:lnSpc>
                <a:spcPct val="114000"/>
              </a:lnSpc>
              <a:spcAft>
                <a:spcPts val="600"/>
              </a:spcAft>
              <a:buSzPct val="80000"/>
              <a:buFont typeface="Courier New" panose="02070309020205020404" pitchFamily="49" charset="0"/>
              <a:buChar char="o"/>
            </a:pPr>
            <a:r>
              <a:rPr lang="fr-CA" sz="2200" dirty="0">
                <a:solidFill>
                  <a:srgbClr val="3C582D"/>
                </a:solidFill>
              </a:rPr>
              <a:t>40 ans cette année!</a:t>
            </a:r>
          </a:p>
          <a:p>
            <a:endParaRPr lang="en-CA" dirty="0"/>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3</a:t>
            </a:fld>
            <a:endParaRPr lang="en-CA"/>
          </a:p>
        </p:txBody>
      </p:sp>
      <p:pic>
        <p:nvPicPr>
          <p:cNvPr id="9" name="Image 8">
            <a:extLst>
              <a:ext uri="{FF2B5EF4-FFF2-40B4-BE49-F238E27FC236}">
                <a16:creationId xmlns:a16="http://schemas.microsoft.com/office/drawing/2014/main" id="{FEA97004-EAA2-4BFF-8251-4A080C9C7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0041" y="0"/>
            <a:ext cx="4437529" cy="6858000"/>
          </a:xfrm>
          <a:prstGeom prst="rect">
            <a:avLst/>
          </a:prstGeom>
        </p:spPr>
      </p:pic>
    </p:spTree>
    <p:extLst>
      <p:ext uri="{BB962C8B-B14F-4D97-AF65-F5344CB8AC3E}">
        <p14:creationId xmlns:p14="http://schemas.microsoft.com/office/powerpoint/2010/main" val="429265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APERÇU DU PROJET - BUT</a:t>
            </a:r>
          </a:p>
        </p:txBody>
      </p:sp>
      <p:sp>
        <p:nvSpPr>
          <p:cNvPr id="7" name="ZoneTexte 6">
            <a:extLst>
              <a:ext uri="{FF2B5EF4-FFF2-40B4-BE49-F238E27FC236}">
                <a16:creationId xmlns:a16="http://schemas.microsoft.com/office/drawing/2014/main" id="{0F460705-5F39-4CC9-85B0-8304CE453AE1}"/>
              </a:ext>
            </a:extLst>
          </p:cNvPr>
          <p:cNvSpPr txBox="1"/>
          <p:nvPr/>
        </p:nvSpPr>
        <p:spPr>
          <a:xfrm>
            <a:off x="801277" y="1910352"/>
            <a:ext cx="10271760" cy="2631490"/>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fr-CA" sz="2200" dirty="0">
                <a:solidFill>
                  <a:srgbClr val="3C582D"/>
                </a:solidFill>
              </a:rPr>
              <a:t>Pour souligner le 40</a:t>
            </a:r>
            <a:r>
              <a:rPr lang="fr-CA" sz="2200" baseline="30000" dirty="0">
                <a:solidFill>
                  <a:srgbClr val="3C582D"/>
                </a:solidFill>
              </a:rPr>
              <a:t>e</a:t>
            </a:r>
            <a:r>
              <a:rPr lang="fr-CA" sz="2200" dirty="0">
                <a:solidFill>
                  <a:srgbClr val="3C582D"/>
                </a:solidFill>
              </a:rPr>
              <a:t> anniversaire de la Réserve de biosphère et les succès en conservation (protection de 400ha de milieux naturels)</a:t>
            </a:r>
          </a:p>
          <a:p>
            <a:pPr lvl="1">
              <a:lnSpc>
                <a:spcPct val="150000"/>
              </a:lnSpc>
            </a:pPr>
            <a:endParaRPr lang="fr-CA" sz="2200" dirty="0">
              <a:solidFill>
                <a:srgbClr val="3C582D"/>
              </a:solidFill>
            </a:endParaRPr>
          </a:p>
          <a:p>
            <a:pPr marL="457200" indent="-457200">
              <a:lnSpc>
                <a:spcPct val="150000"/>
              </a:lnSpc>
              <a:buFont typeface="Courier New" panose="02070309020205020404" pitchFamily="49" charset="0"/>
              <a:buChar char="o"/>
            </a:pPr>
            <a:r>
              <a:rPr lang="fr-CA" sz="2200" dirty="0">
                <a:solidFill>
                  <a:srgbClr val="3C582D"/>
                </a:solidFill>
              </a:rPr>
              <a:t>Le Centre de la Nature s’offre un cadeau…</a:t>
            </a:r>
          </a:p>
          <a:p>
            <a:pPr lvl="1">
              <a:lnSpc>
                <a:spcPct val="150000"/>
              </a:lnSpc>
            </a:pPr>
            <a:r>
              <a:rPr lang="fr-CA" sz="2200" dirty="0">
                <a:solidFill>
                  <a:srgbClr val="3C582D"/>
                </a:solidFill>
              </a:rPr>
              <a:t>	…. La plantation de 4 000 arbres sur le territoire</a:t>
            </a: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4</a:t>
            </a:fld>
            <a:endParaRPr lang="en-CA"/>
          </a:p>
        </p:txBody>
      </p:sp>
    </p:spTree>
    <p:extLst>
      <p:ext uri="{BB962C8B-B14F-4D97-AF65-F5344CB8AC3E}">
        <p14:creationId xmlns:p14="http://schemas.microsoft.com/office/powerpoint/2010/main" val="102110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APERÇU DU PROJET - OBJECTIFS</a:t>
            </a:r>
          </a:p>
        </p:txBody>
      </p:sp>
      <p:sp>
        <p:nvSpPr>
          <p:cNvPr id="7" name="ZoneTexte 6">
            <a:extLst>
              <a:ext uri="{FF2B5EF4-FFF2-40B4-BE49-F238E27FC236}">
                <a16:creationId xmlns:a16="http://schemas.microsoft.com/office/drawing/2014/main" id="{0F460705-5F39-4CC9-85B0-8304CE453AE1}"/>
              </a:ext>
            </a:extLst>
          </p:cNvPr>
          <p:cNvSpPr txBox="1"/>
          <p:nvPr/>
        </p:nvSpPr>
        <p:spPr>
          <a:xfrm>
            <a:off x="829558" y="1693535"/>
            <a:ext cx="10271760" cy="4683077"/>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fr-CA" sz="2200" dirty="0">
                <a:solidFill>
                  <a:srgbClr val="3C582D"/>
                </a:solidFill>
              </a:rPr>
              <a:t>Planter 4 000 arbres sur le territoire de 4 municipalité de la RB</a:t>
            </a:r>
          </a:p>
          <a:p>
            <a:pPr marL="914400" lvl="1" indent="-457200">
              <a:lnSpc>
                <a:spcPct val="114000"/>
              </a:lnSpc>
              <a:buSzPct val="80000"/>
              <a:buFont typeface="Courier New" panose="02070309020205020404" pitchFamily="49" charset="0"/>
              <a:buChar char="o"/>
            </a:pPr>
            <a:r>
              <a:rPr lang="fr-CA" sz="2200" dirty="0">
                <a:solidFill>
                  <a:srgbClr val="3C582D"/>
                </a:solidFill>
              </a:rPr>
              <a:t>Améliorer la connectivité des milieux naturels</a:t>
            </a:r>
          </a:p>
          <a:p>
            <a:pPr marL="914400" lvl="1" indent="-457200">
              <a:lnSpc>
                <a:spcPct val="114000"/>
              </a:lnSpc>
              <a:buSzPct val="80000"/>
              <a:buFont typeface="Courier New" panose="02070309020205020404" pitchFamily="49" charset="0"/>
              <a:buChar char="o"/>
            </a:pPr>
            <a:r>
              <a:rPr lang="fr-CA" sz="2200" dirty="0">
                <a:solidFill>
                  <a:srgbClr val="3C582D"/>
                </a:solidFill>
              </a:rPr>
              <a:t>Améliorer la qualité de vie des citoyens</a:t>
            </a:r>
          </a:p>
          <a:p>
            <a:pPr marL="914400" lvl="1" indent="-457200">
              <a:lnSpc>
                <a:spcPct val="114000"/>
              </a:lnSpc>
              <a:buSzPct val="80000"/>
              <a:buFont typeface="Courier New" panose="02070309020205020404" pitchFamily="49" charset="0"/>
              <a:buChar char="o"/>
            </a:pPr>
            <a:r>
              <a:rPr lang="fr-CA" sz="2200" dirty="0">
                <a:solidFill>
                  <a:srgbClr val="3C582D"/>
                </a:solidFill>
              </a:rPr>
              <a:t>Réduire les ilots de  chaleur</a:t>
            </a:r>
          </a:p>
          <a:p>
            <a:pPr marL="914400" lvl="1" indent="-457200">
              <a:lnSpc>
                <a:spcPct val="114000"/>
              </a:lnSpc>
              <a:buFont typeface="Courier New" panose="02070309020205020404" pitchFamily="49" charset="0"/>
              <a:buChar char="o"/>
            </a:pPr>
            <a:endParaRPr lang="fr-CA" sz="2200" dirty="0">
              <a:solidFill>
                <a:srgbClr val="3C582D"/>
              </a:solidFill>
            </a:endParaRPr>
          </a:p>
          <a:p>
            <a:pPr marL="457200" indent="-457200">
              <a:lnSpc>
                <a:spcPct val="150000"/>
              </a:lnSpc>
              <a:buFont typeface="Courier New" panose="02070309020205020404" pitchFamily="49" charset="0"/>
              <a:buChar char="o"/>
            </a:pPr>
            <a:r>
              <a:rPr lang="fr-CA" sz="2200" dirty="0">
                <a:solidFill>
                  <a:srgbClr val="3C582D"/>
                </a:solidFill>
              </a:rPr>
              <a:t>Engager les citoyens à la plantation de ces arbres</a:t>
            </a:r>
          </a:p>
          <a:p>
            <a:pPr marL="457200" indent="-457200">
              <a:lnSpc>
                <a:spcPct val="150000"/>
              </a:lnSpc>
              <a:buFont typeface="Courier New" panose="02070309020205020404" pitchFamily="49" charset="0"/>
              <a:buChar char="o"/>
            </a:pPr>
            <a:endParaRPr lang="fr-CA" sz="2200" dirty="0">
              <a:solidFill>
                <a:srgbClr val="3C582D"/>
              </a:solidFill>
            </a:endParaRPr>
          </a:p>
          <a:p>
            <a:pPr marL="457200" indent="-457200">
              <a:lnSpc>
                <a:spcPct val="150000"/>
              </a:lnSpc>
              <a:buFont typeface="Courier New" panose="02070309020205020404" pitchFamily="49" charset="0"/>
              <a:buChar char="o"/>
            </a:pPr>
            <a:r>
              <a:rPr lang="fr-CA" sz="2200" dirty="0">
                <a:solidFill>
                  <a:srgbClr val="3C582D"/>
                </a:solidFill>
              </a:rPr>
              <a:t>Faire connaître la Réserve de biosphère et susciter un sentiment d’appartenance et de fierté</a:t>
            </a:r>
          </a:p>
          <a:p>
            <a:pPr marL="457200" indent="-457200">
              <a:lnSpc>
                <a:spcPct val="150000"/>
              </a:lnSpc>
              <a:buFont typeface="Courier New" panose="02070309020205020404" pitchFamily="49" charset="0"/>
              <a:buChar char="o"/>
            </a:pPr>
            <a:endParaRPr lang="fr-CA" sz="2200" dirty="0">
              <a:solidFill>
                <a:srgbClr val="3C582D"/>
              </a:solidFill>
            </a:endParaRP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5</a:t>
            </a:fld>
            <a:endParaRPr lang="en-CA"/>
          </a:p>
        </p:txBody>
      </p:sp>
    </p:spTree>
    <p:extLst>
      <p:ext uri="{BB962C8B-B14F-4D97-AF65-F5344CB8AC3E}">
        <p14:creationId xmlns:p14="http://schemas.microsoft.com/office/powerpoint/2010/main" val="3470355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ORGANISATION DU PROJET </a:t>
            </a:r>
          </a:p>
        </p:txBody>
      </p:sp>
      <p:sp>
        <p:nvSpPr>
          <p:cNvPr id="7" name="ZoneTexte 6">
            <a:extLst>
              <a:ext uri="{FF2B5EF4-FFF2-40B4-BE49-F238E27FC236}">
                <a16:creationId xmlns:a16="http://schemas.microsoft.com/office/drawing/2014/main" id="{0F460705-5F39-4CC9-85B0-8304CE453AE1}"/>
              </a:ext>
            </a:extLst>
          </p:cNvPr>
          <p:cNvSpPr txBox="1"/>
          <p:nvPr/>
        </p:nvSpPr>
        <p:spPr>
          <a:xfrm>
            <a:off x="829558" y="1693535"/>
            <a:ext cx="10271760" cy="4154984"/>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fr-CA" sz="2200" dirty="0">
                <a:solidFill>
                  <a:srgbClr val="3C582D"/>
                </a:solidFill>
              </a:rPr>
              <a:t>Équipe de projet</a:t>
            </a:r>
          </a:p>
          <a:p>
            <a:pPr marL="457200" indent="-457200">
              <a:lnSpc>
                <a:spcPct val="150000"/>
              </a:lnSpc>
              <a:buFont typeface="Courier New" panose="02070309020205020404" pitchFamily="49" charset="0"/>
              <a:buChar char="o"/>
            </a:pPr>
            <a:r>
              <a:rPr lang="fr-CA" sz="2200" dirty="0">
                <a:solidFill>
                  <a:srgbClr val="3C582D"/>
                </a:solidFill>
              </a:rPr>
              <a:t>Rôle et responsabilités</a:t>
            </a:r>
          </a:p>
          <a:p>
            <a:pPr marL="457200" indent="-457200">
              <a:lnSpc>
                <a:spcPct val="150000"/>
              </a:lnSpc>
              <a:buFont typeface="Courier New" panose="02070309020205020404" pitchFamily="49" charset="0"/>
              <a:buChar char="o"/>
            </a:pPr>
            <a:r>
              <a:rPr lang="fr-CA" sz="2200" dirty="0">
                <a:solidFill>
                  <a:srgbClr val="3C582D"/>
                </a:solidFill>
              </a:rPr>
              <a:t>Parties prenantes et exigences</a:t>
            </a:r>
          </a:p>
          <a:p>
            <a:pPr marL="457200" indent="-457200">
              <a:lnSpc>
                <a:spcPct val="150000"/>
              </a:lnSpc>
              <a:buFont typeface="Courier New" panose="02070309020205020404" pitchFamily="49" charset="0"/>
              <a:buChar char="o"/>
            </a:pPr>
            <a:r>
              <a:rPr lang="fr-CA" sz="2200" dirty="0">
                <a:solidFill>
                  <a:srgbClr val="3C582D"/>
                </a:solidFill>
              </a:rPr>
              <a:t>SDP</a:t>
            </a:r>
          </a:p>
          <a:p>
            <a:pPr marL="457200" indent="-457200">
              <a:lnSpc>
                <a:spcPct val="150000"/>
              </a:lnSpc>
              <a:buFont typeface="Courier New" panose="02070309020205020404" pitchFamily="49" charset="0"/>
              <a:buChar char="o"/>
            </a:pPr>
            <a:r>
              <a:rPr lang="fr-CA" sz="2200" dirty="0">
                <a:solidFill>
                  <a:srgbClr val="3C582D"/>
                </a:solidFill>
              </a:rPr>
              <a:t>GANTT</a:t>
            </a:r>
          </a:p>
          <a:p>
            <a:pPr marL="457200" indent="-457200">
              <a:lnSpc>
                <a:spcPct val="150000"/>
              </a:lnSpc>
              <a:buFont typeface="Courier New" panose="02070309020205020404" pitchFamily="49" charset="0"/>
              <a:buChar char="o"/>
            </a:pPr>
            <a:r>
              <a:rPr lang="fr-CA" sz="2200" dirty="0">
                <a:solidFill>
                  <a:srgbClr val="3C582D"/>
                </a:solidFill>
              </a:rPr>
              <a:t>approvisionnements</a:t>
            </a:r>
          </a:p>
          <a:p>
            <a:pPr marL="457200" indent="-457200">
              <a:lnSpc>
                <a:spcPct val="150000"/>
              </a:lnSpc>
              <a:buFont typeface="Courier New" panose="02070309020205020404" pitchFamily="49" charset="0"/>
              <a:buChar char="o"/>
            </a:pPr>
            <a:endParaRPr lang="fr-CA" sz="2200" dirty="0">
              <a:solidFill>
                <a:srgbClr val="3C582D"/>
              </a:solidFill>
            </a:endParaRPr>
          </a:p>
          <a:p>
            <a:pPr marL="457200" indent="-457200">
              <a:lnSpc>
                <a:spcPct val="150000"/>
              </a:lnSpc>
              <a:buFont typeface="Courier New" panose="02070309020205020404" pitchFamily="49" charset="0"/>
              <a:buChar char="o"/>
            </a:pPr>
            <a:endParaRPr lang="fr-CA" sz="2200" dirty="0">
              <a:solidFill>
                <a:srgbClr val="3C582D"/>
              </a:solidFill>
            </a:endParaRP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6</a:t>
            </a:fld>
            <a:endParaRPr lang="en-CA" dirty="0"/>
          </a:p>
        </p:txBody>
      </p:sp>
    </p:spTree>
    <p:extLst>
      <p:ext uri="{BB962C8B-B14F-4D97-AF65-F5344CB8AC3E}">
        <p14:creationId xmlns:p14="http://schemas.microsoft.com/office/powerpoint/2010/main" val="337230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ORGANISATION DU PROJET – Équipe de projet</a:t>
            </a: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7</a:t>
            </a:fld>
            <a:endParaRPr lang="en-CA" dirty="0"/>
          </a:p>
        </p:txBody>
      </p:sp>
      <p:pic>
        <p:nvPicPr>
          <p:cNvPr id="6" name="Picture 4">
            <a:extLst>
              <a:ext uri="{FF2B5EF4-FFF2-40B4-BE49-F238E27FC236}">
                <a16:creationId xmlns:a16="http://schemas.microsoft.com/office/drawing/2014/main" id="{3C9E496B-F7B1-496D-9F61-703E76B17E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95546" y="1693534"/>
            <a:ext cx="10458254" cy="4662815"/>
          </a:xfrm>
          <a:prstGeom prst="rect">
            <a:avLst/>
          </a:prstGeom>
          <a:noFill/>
          <a:ln>
            <a:noFill/>
          </a:ln>
        </p:spPr>
      </p:pic>
      <p:sp>
        <p:nvSpPr>
          <p:cNvPr id="8" name="ZoneTexte 7">
            <a:extLst>
              <a:ext uri="{FF2B5EF4-FFF2-40B4-BE49-F238E27FC236}">
                <a16:creationId xmlns:a16="http://schemas.microsoft.com/office/drawing/2014/main" id="{88EE5343-B583-4C42-87AA-CFB3D84E93C6}"/>
              </a:ext>
            </a:extLst>
          </p:cNvPr>
          <p:cNvSpPr txBox="1"/>
          <p:nvPr/>
        </p:nvSpPr>
        <p:spPr>
          <a:xfrm>
            <a:off x="829558" y="1693535"/>
            <a:ext cx="10271760" cy="1615827"/>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fr-CA" sz="2200" dirty="0">
                <a:solidFill>
                  <a:srgbClr val="3C582D"/>
                </a:solidFill>
              </a:rPr>
              <a:t>organigramme</a:t>
            </a:r>
          </a:p>
          <a:p>
            <a:pPr marL="457200" indent="-457200">
              <a:lnSpc>
                <a:spcPct val="150000"/>
              </a:lnSpc>
              <a:buFont typeface="Courier New" panose="02070309020205020404" pitchFamily="49" charset="0"/>
              <a:buChar char="o"/>
            </a:pPr>
            <a:endParaRPr lang="fr-CA" sz="2200" dirty="0">
              <a:solidFill>
                <a:srgbClr val="3C582D"/>
              </a:solidFill>
            </a:endParaRPr>
          </a:p>
          <a:p>
            <a:pPr marL="457200" indent="-457200">
              <a:lnSpc>
                <a:spcPct val="150000"/>
              </a:lnSpc>
              <a:buFont typeface="Courier New" panose="02070309020205020404" pitchFamily="49" charset="0"/>
              <a:buChar char="o"/>
            </a:pPr>
            <a:endParaRPr lang="fr-CA" sz="2200" dirty="0">
              <a:solidFill>
                <a:srgbClr val="3C582D"/>
              </a:solidFill>
            </a:endParaRPr>
          </a:p>
        </p:txBody>
      </p:sp>
    </p:spTree>
    <p:extLst>
      <p:ext uri="{BB962C8B-B14F-4D97-AF65-F5344CB8AC3E}">
        <p14:creationId xmlns:p14="http://schemas.microsoft.com/office/powerpoint/2010/main" val="377383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ORGANISATION DU PROJET – Rôles et responsabilités</a:t>
            </a:r>
          </a:p>
        </p:txBody>
      </p:sp>
      <p:sp>
        <p:nvSpPr>
          <p:cNvPr id="7" name="ZoneTexte 6">
            <a:extLst>
              <a:ext uri="{FF2B5EF4-FFF2-40B4-BE49-F238E27FC236}">
                <a16:creationId xmlns:a16="http://schemas.microsoft.com/office/drawing/2014/main" id="{0F460705-5F39-4CC9-85B0-8304CE453AE1}"/>
              </a:ext>
            </a:extLst>
          </p:cNvPr>
          <p:cNvSpPr txBox="1"/>
          <p:nvPr/>
        </p:nvSpPr>
        <p:spPr>
          <a:xfrm>
            <a:off x="829558" y="1693535"/>
            <a:ext cx="10271760" cy="4568495"/>
          </a:xfrm>
          <a:prstGeom prst="rect">
            <a:avLst/>
          </a:prstGeom>
          <a:noFill/>
        </p:spPr>
        <p:txBody>
          <a:bodyPr wrap="square" rtlCol="0">
            <a:spAutoFit/>
          </a:bodyPr>
          <a:lstStyle/>
          <a:p>
            <a:pPr marL="457200" indent="-457200">
              <a:lnSpc>
                <a:spcPct val="114000"/>
              </a:lnSpc>
              <a:buFont typeface="Courier New" panose="02070309020205020404" pitchFamily="49" charset="0"/>
              <a:buChar char="o"/>
            </a:pPr>
            <a:r>
              <a:rPr lang="fr-CA" sz="2200" dirty="0">
                <a:solidFill>
                  <a:srgbClr val="3C582D"/>
                </a:solidFill>
              </a:rPr>
              <a:t>Responsable du projet (Geneviève)</a:t>
            </a:r>
          </a:p>
          <a:p>
            <a:pPr marL="914400" lvl="1" indent="-457200">
              <a:lnSpc>
                <a:spcPct val="114000"/>
              </a:lnSpc>
              <a:spcAft>
                <a:spcPts val="600"/>
              </a:spcAft>
              <a:buSzPct val="80000"/>
              <a:buFont typeface="Courier New" panose="02070309020205020404" pitchFamily="49" charset="0"/>
              <a:buChar char="o"/>
            </a:pPr>
            <a:r>
              <a:rPr lang="fr-CA" sz="2200" dirty="0">
                <a:solidFill>
                  <a:srgbClr val="3C582D"/>
                </a:solidFill>
              </a:rPr>
              <a:t>Assure la bonne exécution des activités du projet</a:t>
            </a:r>
          </a:p>
          <a:p>
            <a:pPr marL="457200" indent="-457200">
              <a:lnSpc>
                <a:spcPct val="114000"/>
              </a:lnSpc>
              <a:buFont typeface="Courier New" panose="02070309020205020404" pitchFamily="49" charset="0"/>
              <a:buChar char="o"/>
            </a:pPr>
            <a:r>
              <a:rPr lang="fr-CA" sz="2200" dirty="0">
                <a:solidFill>
                  <a:srgbClr val="3C582D"/>
                </a:solidFill>
              </a:rPr>
              <a:t>Équipe de conservation</a:t>
            </a:r>
          </a:p>
          <a:p>
            <a:pPr marL="914400" lvl="1" indent="-457200">
              <a:lnSpc>
                <a:spcPct val="114000"/>
              </a:lnSpc>
              <a:buSzPct val="80000"/>
              <a:buFont typeface="Courier New" panose="02070309020205020404" pitchFamily="49" charset="0"/>
              <a:buChar char="o"/>
            </a:pPr>
            <a:r>
              <a:rPr lang="fr-CA" sz="2200" dirty="0">
                <a:solidFill>
                  <a:srgbClr val="3C582D"/>
                </a:solidFill>
              </a:rPr>
              <a:t>Responsable des ateliers avec les écoles</a:t>
            </a:r>
          </a:p>
          <a:p>
            <a:pPr marL="914400" lvl="1" indent="-457200">
              <a:lnSpc>
                <a:spcPct val="114000"/>
              </a:lnSpc>
              <a:buSzPct val="80000"/>
              <a:buFont typeface="Courier New" panose="02070309020205020404" pitchFamily="49" charset="0"/>
              <a:buChar char="o"/>
            </a:pPr>
            <a:r>
              <a:rPr lang="fr-CA" sz="2200" dirty="0">
                <a:solidFill>
                  <a:srgbClr val="3C582D"/>
                </a:solidFill>
              </a:rPr>
              <a:t>Géoréférencement des arbres</a:t>
            </a:r>
          </a:p>
          <a:p>
            <a:pPr marL="914400" lvl="1" indent="-457200">
              <a:lnSpc>
                <a:spcPct val="114000"/>
              </a:lnSpc>
              <a:spcAft>
                <a:spcPts val="600"/>
              </a:spcAft>
              <a:buSzPct val="80000"/>
              <a:buFont typeface="Courier New" panose="02070309020205020404" pitchFamily="49" charset="0"/>
              <a:buChar char="o"/>
            </a:pPr>
            <a:r>
              <a:rPr lang="fr-CA" sz="2200" dirty="0">
                <a:solidFill>
                  <a:srgbClr val="3C582D"/>
                </a:solidFill>
              </a:rPr>
              <a:t>Suivi du taux de survie</a:t>
            </a:r>
          </a:p>
          <a:p>
            <a:pPr marL="457200" indent="-457200">
              <a:lnSpc>
                <a:spcPct val="114000"/>
              </a:lnSpc>
              <a:buFont typeface="Courier New" panose="02070309020205020404" pitchFamily="49" charset="0"/>
              <a:buChar char="o"/>
            </a:pPr>
            <a:r>
              <a:rPr lang="fr-CA" sz="2200" dirty="0">
                <a:solidFill>
                  <a:srgbClr val="3C582D"/>
                </a:solidFill>
              </a:rPr>
              <a:t>Équipe terrain</a:t>
            </a:r>
          </a:p>
          <a:p>
            <a:pPr marL="914400" lvl="1" indent="-457200">
              <a:lnSpc>
                <a:spcPct val="114000"/>
              </a:lnSpc>
              <a:buSzPct val="80000"/>
              <a:buFont typeface="Courier New" panose="02070309020205020404" pitchFamily="49" charset="0"/>
              <a:buChar char="o"/>
            </a:pPr>
            <a:r>
              <a:rPr lang="fr-CA" sz="2200" dirty="0">
                <a:solidFill>
                  <a:srgbClr val="3C582D"/>
                </a:solidFill>
              </a:rPr>
              <a:t>Préparation du terrain et plantations</a:t>
            </a:r>
          </a:p>
          <a:p>
            <a:pPr marL="914400" lvl="1" indent="-457200">
              <a:lnSpc>
                <a:spcPct val="114000"/>
              </a:lnSpc>
              <a:spcAft>
                <a:spcPts val="600"/>
              </a:spcAft>
              <a:buSzPct val="80000"/>
              <a:buFont typeface="Courier New" panose="02070309020205020404" pitchFamily="49" charset="0"/>
              <a:buChar char="o"/>
            </a:pPr>
            <a:r>
              <a:rPr lang="fr-CA" sz="2200" dirty="0">
                <a:solidFill>
                  <a:srgbClr val="3C582D"/>
                </a:solidFill>
              </a:rPr>
              <a:t>Encadrement des activités bénévoles</a:t>
            </a:r>
          </a:p>
          <a:p>
            <a:pPr marL="457200" indent="-457200">
              <a:lnSpc>
                <a:spcPct val="114000"/>
              </a:lnSpc>
              <a:buFont typeface="Courier New" panose="02070309020205020404" pitchFamily="49" charset="0"/>
              <a:buChar char="o"/>
            </a:pPr>
            <a:r>
              <a:rPr lang="fr-CA" sz="2200" dirty="0">
                <a:solidFill>
                  <a:srgbClr val="3C582D"/>
                </a:solidFill>
              </a:rPr>
              <a:t>Écoles/ élèves</a:t>
            </a:r>
          </a:p>
          <a:p>
            <a:pPr marL="457200" indent="-457200">
              <a:lnSpc>
                <a:spcPct val="114000"/>
              </a:lnSpc>
              <a:buFont typeface="Courier New" panose="02070309020205020404" pitchFamily="49" charset="0"/>
              <a:buChar char="o"/>
            </a:pPr>
            <a:r>
              <a:rPr lang="fr-CA" sz="2200" dirty="0">
                <a:solidFill>
                  <a:srgbClr val="3C582D"/>
                </a:solidFill>
              </a:rPr>
              <a:t>fournisseurs</a:t>
            </a: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8</a:t>
            </a:fld>
            <a:endParaRPr lang="en-CA" dirty="0"/>
          </a:p>
        </p:txBody>
      </p:sp>
    </p:spTree>
    <p:extLst>
      <p:ext uri="{BB962C8B-B14F-4D97-AF65-F5344CB8AC3E}">
        <p14:creationId xmlns:p14="http://schemas.microsoft.com/office/powerpoint/2010/main" val="47772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a:solidFill>
                  <a:schemeClr val="bg1"/>
                </a:solidFill>
                <a:effectLst>
                  <a:outerShdw blurRad="38100" dist="38100" dir="2700000" algn="tl">
                    <a:srgbClr val="000000">
                      <a:alpha val="43137"/>
                    </a:srgbClr>
                  </a:outerShdw>
                </a:effectLst>
              </a:rPr>
              <a:t>ORGANISATION DU PROJET – Parties prenantes</a:t>
            </a: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9</a:t>
            </a:fld>
            <a:endParaRPr lang="en-CA" dirty="0"/>
          </a:p>
        </p:txBody>
      </p:sp>
      <p:graphicFrame>
        <p:nvGraphicFramePr>
          <p:cNvPr id="2" name="Tableau 1">
            <a:extLst>
              <a:ext uri="{FF2B5EF4-FFF2-40B4-BE49-F238E27FC236}">
                <a16:creationId xmlns:a16="http://schemas.microsoft.com/office/drawing/2014/main" id="{E2A81BFA-1BEC-4BAF-ACD5-4EB7F18D35AD}"/>
              </a:ext>
            </a:extLst>
          </p:cNvPr>
          <p:cNvGraphicFramePr>
            <a:graphicFrameLocks noGrp="1"/>
          </p:cNvGraphicFramePr>
          <p:nvPr>
            <p:extLst>
              <p:ext uri="{D42A27DB-BD31-4B8C-83A1-F6EECF244321}">
                <p14:modId xmlns:p14="http://schemas.microsoft.com/office/powerpoint/2010/main" val="2944792288"/>
              </p:ext>
            </p:extLst>
          </p:nvPr>
        </p:nvGraphicFramePr>
        <p:xfrm>
          <a:off x="594377" y="1409379"/>
          <a:ext cx="10982226" cy="4946971"/>
        </p:xfrm>
        <a:graphic>
          <a:graphicData uri="http://schemas.openxmlformats.org/drawingml/2006/table">
            <a:tbl>
              <a:tblPr firstRow="1" firstCol="1" bandRow="1">
                <a:tableStyleId>{68D230F3-CF80-4859-8CE7-A43EE81993B5}</a:tableStyleId>
              </a:tblPr>
              <a:tblGrid>
                <a:gridCol w="5872898">
                  <a:extLst>
                    <a:ext uri="{9D8B030D-6E8A-4147-A177-3AD203B41FA5}">
                      <a16:colId xmlns:a16="http://schemas.microsoft.com/office/drawing/2014/main" val="4240280396"/>
                    </a:ext>
                  </a:extLst>
                </a:gridCol>
                <a:gridCol w="5109328">
                  <a:extLst>
                    <a:ext uri="{9D8B030D-6E8A-4147-A177-3AD203B41FA5}">
                      <a16:colId xmlns:a16="http://schemas.microsoft.com/office/drawing/2014/main" val="2866749514"/>
                    </a:ext>
                  </a:extLst>
                </a:gridCol>
              </a:tblGrid>
              <a:tr h="317600">
                <a:tc>
                  <a:txBody>
                    <a:bodyPr/>
                    <a:lstStyle/>
                    <a:p>
                      <a:pPr algn="just">
                        <a:lnSpc>
                          <a:spcPct val="150000"/>
                        </a:lnSpc>
                        <a:spcAft>
                          <a:spcPts val="600"/>
                        </a:spcAft>
                      </a:pPr>
                      <a:r>
                        <a:rPr lang="en-CA" sz="2200" dirty="0">
                          <a:effectLst/>
                        </a:rPr>
                        <a:t>PARTIE PRENANTE</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en-CA" sz="2200" dirty="0">
                          <a:effectLst/>
                        </a:rPr>
                        <a:t>ATTENTES/EXIGENCES</a:t>
                      </a:r>
                      <a:endParaRPr lang="en-CA"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4153726"/>
                  </a:ext>
                </a:extLst>
              </a:tr>
              <a:tr h="2163632">
                <a:tc>
                  <a:txBody>
                    <a:bodyPr/>
                    <a:lstStyle/>
                    <a:p>
                      <a:pPr algn="just">
                        <a:lnSpc>
                          <a:spcPct val="114000"/>
                        </a:lnSpc>
                        <a:spcAft>
                          <a:spcPts val="0"/>
                        </a:spcAft>
                      </a:pPr>
                      <a:r>
                        <a:rPr lang="fr-CA" sz="2200" dirty="0">
                          <a:effectLst/>
                        </a:rPr>
                        <a:t>Bailleurs de fonds </a:t>
                      </a:r>
                    </a:p>
                    <a:p>
                      <a:pPr marL="342900" indent="-342900" algn="just">
                        <a:lnSpc>
                          <a:spcPct val="114000"/>
                        </a:lnSpc>
                        <a:spcAft>
                          <a:spcPts val="0"/>
                        </a:spcAft>
                        <a:buFontTx/>
                        <a:buChar char="-"/>
                      </a:pPr>
                      <a:r>
                        <a:rPr lang="fr-CA" sz="2200" b="0" dirty="0">
                          <a:effectLst/>
                        </a:rPr>
                        <a:t>RB Charlevoix – G7</a:t>
                      </a:r>
                    </a:p>
                    <a:p>
                      <a:pPr marL="342900" indent="-342900" algn="just">
                        <a:lnSpc>
                          <a:spcPct val="114000"/>
                        </a:lnSpc>
                        <a:spcAft>
                          <a:spcPts val="0"/>
                        </a:spcAft>
                        <a:buFontTx/>
                        <a:buChar char="-"/>
                      </a:pPr>
                      <a:r>
                        <a:rPr lang="fr-CA" sz="2200" b="0" dirty="0">
                          <a:effectLst/>
                        </a:rPr>
                        <a:t>One </a:t>
                      </a:r>
                      <a:r>
                        <a:rPr lang="fr-CA" sz="2200" b="0" dirty="0" err="1">
                          <a:effectLst/>
                        </a:rPr>
                        <a:t>Tree</a:t>
                      </a:r>
                      <a:r>
                        <a:rPr lang="fr-CA" sz="2200" b="0" dirty="0">
                          <a:effectLst/>
                        </a:rPr>
                        <a:t> </a:t>
                      </a:r>
                      <a:r>
                        <a:rPr lang="fr-CA" sz="2200" b="0" dirty="0" err="1">
                          <a:effectLst/>
                        </a:rPr>
                        <a:t>Planted</a:t>
                      </a:r>
                      <a:endParaRPr lang="fr-CA" sz="2200" b="0" dirty="0">
                        <a:effectLst/>
                      </a:endParaRPr>
                    </a:p>
                    <a:p>
                      <a:pPr marL="342900" indent="-342900" algn="just">
                        <a:lnSpc>
                          <a:spcPct val="114000"/>
                        </a:lnSpc>
                        <a:spcAft>
                          <a:spcPts val="0"/>
                        </a:spcAft>
                        <a:buFontTx/>
                        <a:buChar char="-"/>
                      </a:pPr>
                      <a:r>
                        <a:rPr lang="fr-CA" sz="2200" b="0" dirty="0">
                          <a:effectLst/>
                        </a:rPr>
                        <a:t>Fondation du Grand Montréal </a:t>
                      </a:r>
                    </a:p>
                    <a:p>
                      <a:pPr marL="342900" indent="-342900" algn="just">
                        <a:lnSpc>
                          <a:spcPct val="114000"/>
                        </a:lnSpc>
                        <a:spcAft>
                          <a:spcPts val="0"/>
                        </a:spcAft>
                        <a:buFontTx/>
                        <a:buChar char="-"/>
                      </a:pPr>
                      <a:r>
                        <a:rPr lang="fr-CA" sz="2200" b="0" dirty="0">
                          <a:effectLst/>
                        </a:rPr>
                        <a:t>Fondation TD)</a:t>
                      </a:r>
                      <a:endParaRPr lang="en-CA" sz="2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8FA35B">
                        <a:alpha val="20000"/>
                      </a:srgbClr>
                    </a:solidFill>
                  </a:tcPr>
                </a:tc>
                <a:tc>
                  <a:txBody>
                    <a:bodyPr/>
                    <a:lstStyle/>
                    <a:p>
                      <a:pPr marL="342900" lvl="0" indent="-342900" algn="just">
                        <a:lnSpc>
                          <a:spcPct val="114000"/>
                        </a:lnSpc>
                        <a:spcAft>
                          <a:spcPts val="0"/>
                        </a:spcAft>
                        <a:buFont typeface="Times New Roman" panose="02020603050405020304" pitchFamily="18" charset="0"/>
                        <a:buChar char="-"/>
                      </a:pPr>
                      <a:r>
                        <a:rPr lang="fr-FR" sz="2200" dirty="0">
                          <a:effectLst/>
                        </a:rPr>
                        <a:t>Nombre d’arbres plantés</a:t>
                      </a:r>
                      <a:endParaRPr lang="en-CA" sz="2200" dirty="0">
                        <a:effectLst/>
                      </a:endParaRPr>
                    </a:p>
                    <a:p>
                      <a:pPr marL="342900" lvl="0" indent="-342900" algn="just">
                        <a:lnSpc>
                          <a:spcPct val="114000"/>
                        </a:lnSpc>
                        <a:spcAft>
                          <a:spcPts val="0"/>
                        </a:spcAft>
                        <a:buFont typeface="Times New Roman" panose="02020603050405020304" pitchFamily="18" charset="0"/>
                        <a:buChar char="-"/>
                      </a:pPr>
                      <a:r>
                        <a:rPr lang="fr-FR" sz="2200" dirty="0">
                          <a:effectLst/>
                        </a:rPr>
                        <a:t>Implication de la communauté</a:t>
                      </a:r>
                      <a:endParaRPr lang="en-CA" sz="2200" dirty="0">
                        <a:effectLst/>
                      </a:endParaRPr>
                    </a:p>
                    <a:p>
                      <a:pPr marL="342900" lvl="0" indent="-342900" algn="just">
                        <a:lnSpc>
                          <a:spcPct val="114000"/>
                        </a:lnSpc>
                        <a:spcAft>
                          <a:spcPts val="0"/>
                        </a:spcAft>
                        <a:buFont typeface="Times New Roman" panose="02020603050405020304" pitchFamily="18" charset="0"/>
                        <a:buChar char="-"/>
                      </a:pPr>
                      <a:r>
                        <a:rPr lang="fr-FR" sz="2200" dirty="0">
                          <a:effectLst/>
                        </a:rPr>
                        <a:t>Taux de survie des arbres</a:t>
                      </a:r>
                      <a:endParaRPr lang="en-CA" sz="2200" dirty="0">
                        <a:effectLst/>
                      </a:endParaRPr>
                    </a:p>
                    <a:p>
                      <a:pPr marL="342900" lvl="0" indent="-342900" algn="just">
                        <a:lnSpc>
                          <a:spcPct val="114000"/>
                        </a:lnSpc>
                        <a:spcAft>
                          <a:spcPts val="0"/>
                        </a:spcAft>
                        <a:buFont typeface="Times New Roman" panose="02020603050405020304" pitchFamily="18" charset="0"/>
                        <a:buChar char="-"/>
                      </a:pPr>
                      <a:r>
                        <a:rPr lang="fr-FR" sz="2200" dirty="0">
                          <a:effectLst/>
                        </a:rPr>
                        <a:t>Faire valoir la contribution au projet</a:t>
                      </a:r>
                      <a:endParaRPr lang="en-CA" sz="2200" dirty="0">
                        <a:effectLst/>
                      </a:endParaRPr>
                    </a:p>
                    <a:p>
                      <a:pPr marL="342900" lvl="0" indent="-342900" algn="just">
                        <a:lnSpc>
                          <a:spcPct val="114000"/>
                        </a:lnSpc>
                        <a:spcAft>
                          <a:spcPts val="0"/>
                        </a:spcAft>
                        <a:buFont typeface="Times New Roman" panose="02020603050405020304" pitchFamily="18" charset="0"/>
                        <a:buChar char="-"/>
                      </a:pPr>
                      <a:r>
                        <a:rPr lang="fr-FR" sz="2200" dirty="0">
                          <a:effectLst/>
                        </a:rPr>
                        <a:t>Rapport sur le projet</a:t>
                      </a:r>
                      <a:endParaRPr lang="en-CA"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8FA35B">
                        <a:alpha val="20000"/>
                      </a:srgbClr>
                    </a:solidFill>
                  </a:tcPr>
                </a:tc>
                <a:extLst>
                  <a:ext uri="{0D108BD9-81ED-4DB2-BD59-A6C34878D82A}">
                    <a16:rowId xmlns:a16="http://schemas.microsoft.com/office/drawing/2014/main" val="2508871191"/>
                  </a:ext>
                </a:extLst>
              </a:tr>
              <a:tr h="1240615">
                <a:tc>
                  <a:txBody>
                    <a:bodyPr/>
                    <a:lstStyle/>
                    <a:p>
                      <a:pPr algn="just">
                        <a:lnSpc>
                          <a:spcPct val="114000"/>
                        </a:lnSpc>
                        <a:spcAft>
                          <a:spcPts val="0"/>
                        </a:spcAft>
                      </a:pPr>
                      <a:r>
                        <a:rPr lang="fr-FR" sz="2200" dirty="0">
                          <a:effectLst/>
                        </a:rPr>
                        <a:t>Propriétaires des terrains</a:t>
                      </a:r>
                    </a:p>
                    <a:p>
                      <a:pPr marL="342900" indent="-342900" algn="just">
                        <a:lnSpc>
                          <a:spcPct val="114000"/>
                        </a:lnSpc>
                        <a:spcAft>
                          <a:spcPts val="0"/>
                        </a:spcAft>
                        <a:buFont typeface="Calibri" panose="020F0502020204030204" pitchFamily="34" charset="0"/>
                        <a:buChar char="‐"/>
                      </a:pPr>
                      <a:r>
                        <a:rPr lang="fr-FR" sz="2200" b="0" dirty="0">
                          <a:effectLst/>
                        </a:rPr>
                        <a:t>Mont-Saint-Hilaire</a:t>
                      </a:r>
                    </a:p>
                    <a:p>
                      <a:pPr marL="342900" indent="-342900" algn="just">
                        <a:lnSpc>
                          <a:spcPct val="114000"/>
                        </a:lnSpc>
                        <a:spcAft>
                          <a:spcPts val="0"/>
                        </a:spcAft>
                        <a:buFont typeface="Calibri" panose="020F0502020204030204" pitchFamily="34" charset="0"/>
                        <a:buChar char="‐"/>
                      </a:pPr>
                      <a:r>
                        <a:rPr lang="fr-FR" sz="2200" b="0" dirty="0">
                          <a:effectLst/>
                        </a:rPr>
                        <a:t>Saint-Charles-sur-Richelieu</a:t>
                      </a:r>
                    </a:p>
                    <a:p>
                      <a:pPr marL="342900" indent="-342900" algn="just">
                        <a:lnSpc>
                          <a:spcPct val="114000"/>
                        </a:lnSpc>
                        <a:spcAft>
                          <a:spcPts val="0"/>
                        </a:spcAft>
                        <a:buFont typeface="Calibri" panose="020F0502020204030204" pitchFamily="34" charset="0"/>
                        <a:buChar char="‐"/>
                      </a:pPr>
                      <a:r>
                        <a:rPr lang="fr-FR" sz="2200" b="0" dirty="0">
                          <a:effectLst/>
                        </a:rPr>
                        <a:t>Centre de la Nature</a:t>
                      </a:r>
                      <a:endParaRPr lang="en-CA" sz="2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4000"/>
                        </a:lnSpc>
                        <a:spcAft>
                          <a:spcPts val="0"/>
                        </a:spcAft>
                        <a:buFont typeface="Times New Roman" panose="02020603050405020304" pitchFamily="18" charset="0"/>
                        <a:buChar char="-"/>
                      </a:pPr>
                      <a:r>
                        <a:rPr lang="fr-FR" sz="2200">
                          <a:effectLst/>
                        </a:rPr>
                        <a:t>Choix des sites</a:t>
                      </a:r>
                      <a:endParaRPr lang="en-CA" sz="2200">
                        <a:effectLst/>
                      </a:endParaRPr>
                    </a:p>
                    <a:p>
                      <a:pPr marL="342900" lvl="0" indent="-342900" algn="just">
                        <a:lnSpc>
                          <a:spcPct val="114000"/>
                        </a:lnSpc>
                        <a:spcAft>
                          <a:spcPts val="0"/>
                        </a:spcAft>
                        <a:buFont typeface="Times New Roman" panose="02020603050405020304" pitchFamily="18" charset="0"/>
                        <a:buChar char="-"/>
                      </a:pPr>
                      <a:r>
                        <a:rPr lang="fr-FR" sz="2200">
                          <a:effectLst/>
                        </a:rPr>
                        <a:t>Choix des essences d’arbres</a:t>
                      </a:r>
                      <a:endParaRPr lang="en-CA" sz="2200">
                        <a:effectLst/>
                      </a:endParaRPr>
                    </a:p>
                    <a:p>
                      <a:pPr marL="342900" lvl="0" indent="-342900" algn="just">
                        <a:lnSpc>
                          <a:spcPct val="114000"/>
                        </a:lnSpc>
                        <a:spcAft>
                          <a:spcPts val="0"/>
                        </a:spcAft>
                        <a:buFont typeface="Times New Roman" panose="02020603050405020304" pitchFamily="18" charset="0"/>
                        <a:buChar char="-"/>
                      </a:pPr>
                      <a:r>
                        <a:rPr lang="fr-FR" sz="2200">
                          <a:effectLst/>
                        </a:rPr>
                        <a:t>Information aux citoyens</a:t>
                      </a:r>
                      <a:endParaRPr lang="en-CA"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3853230"/>
                  </a:ext>
                </a:extLst>
              </a:tr>
              <a:tr h="369386">
                <a:tc>
                  <a:txBody>
                    <a:bodyPr/>
                    <a:lstStyle/>
                    <a:p>
                      <a:pPr algn="just">
                        <a:lnSpc>
                          <a:spcPct val="114000"/>
                        </a:lnSpc>
                        <a:spcAft>
                          <a:spcPts val="0"/>
                        </a:spcAft>
                      </a:pPr>
                      <a:r>
                        <a:rPr lang="en-CA" sz="2200" dirty="0" err="1">
                          <a:effectLst/>
                        </a:rPr>
                        <a:t>Écoles</a:t>
                      </a:r>
                      <a:endParaRPr lang="en-CA" sz="2200" dirty="0">
                        <a:effectLst/>
                      </a:endParaRPr>
                    </a:p>
                  </a:txBody>
                  <a:tcPr marL="68580" marR="68580" marT="0" marB="0">
                    <a:solidFill>
                      <a:srgbClr val="93A761">
                        <a:alpha val="20000"/>
                      </a:srgbClr>
                    </a:solidFill>
                  </a:tcPr>
                </a:tc>
                <a:tc>
                  <a:txBody>
                    <a:bodyPr/>
                    <a:lstStyle/>
                    <a:p>
                      <a:pPr marL="342900" lvl="0" indent="-342900" algn="just">
                        <a:lnSpc>
                          <a:spcPct val="114000"/>
                        </a:lnSpc>
                        <a:spcAft>
                          <a:spcPts val="0"/>
                        </a:spcAft>
                        <a:buFont typeface="Times New Roman" panose="02020603050405020304" pitchFamily="18" charset="0"/>
                        <a:buChar char="-"/>
                      </a:pPr>
                      <a:r>
                        <a:rPr lang="fr-FR" sz="2200" dirty="0">
                          <a:effectLst/>
                        </a:rPr>
                        <a:t>Bénévolat à faire par les élèves</a:t>
                      </a:r>
                      <a:endParaRPr lang="en-CA"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93A761">
                        <a:alpha val="20000"/>
                      </a:srgbClr>
                    </a:solidFill>
                  </a:tcPr>
                </a:tc>
                <a:extLst>
                  <a:ext uri="{0D108BD9-81ED-4DB2-BD59-A6C34878D82A}">
                    <a16:rowId xmlns:a16="http://schemas.microsoft.com/office/drawing/2014/main" val="2287911948"/>
                  </a:ext>
                </a:extLst>
              </a:tr>
              <a:tr h="369386">
                <a:tc>
                  <a:txBody>
                    <a:bodyPr/>
                    <a:lstStyle/>
                    <a:p>
                      <a:pPr algn="just">
                        <a:lnSpc>
                          <a:spcPct val="114000"/>
                        </a:lnSpc>
                        <a:spcAft>
                          <a:spcPts val="0"/>
                        </a:spcAft>
                      </a:pPr>
                      <a:r>
                        <a:rPr lang="en-CA" sz="2200" dirty="0" err="1">
                          <a:effectLst/>
                        </a:rPr>
                        <a:t>Fournisseurs</a:t>
                      </a:r>
                      <a:endParaRPr lang="en-CA" sz="2200" dirty="0">
                        <a:effectLst/>
                      </a:endParaRPr>
                    </a:p>
                  </a:txBody>
                  <a:tcPr marL="68580" marR="68580" marT="0" marB="0">
                    <a:solidFill>
                      <a:srgbClr val="93A761">
                        <a:alpha val="20000"/>
                      </a:srgbClr>
                    </a:solidFill>
                  </a:tcPr>
                </a:tc>
                <a:tc>
                  <a:txBody>
                    <a:bodyPr/>
                    <a:lstStyle/>
                    <a:p>
                      <a:pPr marL="342900" lvl="0" indent="-342900" algn="just">
                        <a:lnSpc>
                          <a:spcPct val="114000"/>
                        </a:lnSpc>
                        <a:spcAft>
                          <a:spcPts val="0"/>
                        </a:spcAft>
                        <a:buFont typeface="Times New Roman" panose="02020603050405020304" pitchFamily="18" charset="0"/>
                        <a:buChar char="-"/>
                      </a:pPr>
                      <a:r>
                        <a:rPr lang="en-CA" sz="2200" dirty="0" err="1">
                          <a:effectLst/>
                          <a:latin typeface="Calibri" panose="020F0502020204030204" pitchFamily="34" charset="0"/>
                          <a:ea typeface="Times New Roman" panose="02020603050405020304" pitchFamily="18" charset="0"/>
                          <a:cs typeface="Times New Roman" panose="02020603050405020304" pitchFamily="18" charset="0"/>
                        </a:rPr>
                        <a:t>Founir</a:t>
                      </a:r>
                      <a:r>
                        <a:rPr lang="en-CA" sz="2200" dirty="0">
                          <a:effectLst/>
                          <a:latin typeface="Calibri" panose="020F0502020204030204" pitchFamily="34" charset="0"/>
                          <a:ea typeface="Times New Roman" panose="02020603050405020304" pitchFamily="18" charset="0"/>
                          <a:cs typeface="Times New Roman" panose="02020603050405020304" pitchFamily="18" charset="0"/>
                        </a:rPr>
                        <a:t> les </a:t>
                      </a:r>
                      <a:r>
                        <a:rPr lang="en-CA" sz="2200" dirty="0" err="1">
                          <a:effectLst/>
                          <a:latin typeface="Calibri" panose="020F0502020204030204" pitchFamily="34" charset="0"/>
                          <a:ea typeface="Times New Roman" panose="02020603050405020304" pitchFamily="18" charset="0"/>
                          <a:cs typeface="Times New Roman" panose="02020603050405020304" pitchFamily="18" charset="0"/>
                        </a:rPr>
                        <a:t>arbres</a:t>
                      </a:r>
                      <a:endParaRPr lang="en-CA"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93A761">
                        <a:alpha val="20000"/>
                      </a:srgbClr>
                    </a:solidFill>
                  </a:tcPr>
                </a:tc>
                <a:extLst>
                  <a:ext uri="{0D108BD9-81ED-4DB2-BD59-A6C34878D82A}">
                    <a16:rowId xmlns:a16="http://schemas.microsoft.com/office/drawing/2014/main" val="3973872891"/>
                  </a:ext>
                </a:extLst>
              </a:tr>
            </a:tbl>
          </a:graphicData>
        </a:graphic>
      </p:graphicFrame>
    </p:spTree>
    <p:extLst>
      <p:ext uri="{BB962C8B-B14F-4D97-AF65-F5344CB8AC3E}">
        <p14:creationId xmlns:p14="http://schemas.microsoft.com/office/powerpoint/2010/main" val="369585371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784</TotalTime>
  <Words>2337</Words>
  <Application>Microsoft Office PowerPoint</Application>
  <PresentationFormat>Grand écran</PresentationFormat>
  <Paragraphs>391</Paragraphs>
  <Slides>26</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26</vt:i4>
      </vt:variant>
    </vt:vector>
  </HeadingPairs>
  <TitlesOfParts>
    <vt:vector size="32" baseType="lpstr">
      <vt:lpstr>Arial</vt:lpstr>
      <vt:lpstr>Calibri</vt:lpstr>
      <vt:lpstr>Calibri Light</vt:lpstr>
      <vt:lpstr>Courier New</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crise du verglas  1998</dc:title>
  <dc:creator>Marie-Pier</dc:creator>
  <cp:lastModifiedBy>Benoit Putallaz</cp:lastModifiedBy>
  <cp:revision>81</cp:revision>
  <dcterms:created xsi:type="dcterms:W3CDTF">2018-03-23T01:30:08Z</dcterms:created>
  <dcterms:modified xsi:type="dcterms:W3CDTF">2018-04-16T23:27:44Z</dcterms:modified>
</cp:coreProperties>
</file>