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38" r:id="rId1"/>
  </p:sldMasterIdLst>
  <p:notesMasterIdLst>
    <p:notesMasterId r:id="rId23"/>
  </p:notesMasterIdLst>
  <p:sldIdLst>
    <p:sldId id="257" r:id="rId2"/>
    <p:sldId id="258" r:id="rId3"/>
    <p:sldId id="262" r:id="rId4"/>
    <p:sldId id="261" r:id="rId5"/>
    <p:sldId id="286" r:id="rId6"/>
    <p:sldId id="275" r:id="rId7"/>
    <p:sldId id="276" r:id="rId8"/>
    <p:sldId id="277" r:id="rId9"/>
    <p:sldId id="287" r:id="rId10"/>
    <p:sldId id="278" r:id="rId11"/>
    <p:sldId id="279" r:id="rId12"/>
    <p:sldId id="288" r:id="rId13"/>
    <p:sldId id="289" r:id="rId14"/>
    <p:sldId id="290" r:id="rId15"/>
    <p:sldId id="291" r:id="rId16"/>
    <p:sldId id="292" r:id="rId17"/>
    <p:sldId id="294" r:id="rId18"/>
    <p:sldId id="274" r:id="rId19"/>
    <p:sldId id="273" r:id="rId20"/>
    <p:sldId id="295" r:id="rId21"/>
    <p:sldId id="29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3A761"/>
    <a:srgbClr val="3C582D"/>
    <a:srgbClr val="8FA35B"/>
    <a:srgbClr val="9EA391"/>
    <a:srgbClr val="C9D3B0"/>
    <a:srgbClr val="587643"/>
    <a:srgbClr val="87A045"/>
    <a:srgbClr val="95C012"/>
    <a:srgbClr val="8BB725"/>
    <a:srgbClr val="6E87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Style léger 1 - Accentuation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0A1B5D5-9B99-4C35-A422-299274C87663}" styleName="Style moyen 1 - Accentuation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1326" autoAdjust="0"/>
  </p:normalViewPr>
  <p:slideViewPr>
    <p:cSldViewPr snapToGrid="0">
      <p:cViewPr varScale="1">
        <p:scale>
          <a:sx n="53" d="100"/>
          <a:sy n="53" d="100"/>
        </p:scale>
        <p:origin x="14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0E9E02-E4A6-4143-BC9B-9B339DD72A70}" type="datetimeFigureOut">
              <a:rPr lang="en-CA" smtClean="0"/>
              <a:t>4/23/19</a:t>
            </a:fld>
            <a:endParaRPr lang="en-CA"/>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7D4409-4729-4BF6-A8CE-D9DD7254DBF2}" type="slidenum">
              <a:rPr lang="en-CA" smtClean="0"/>
              <a:t>‹#›</a:t>
            </a:fld>
            <a:endParaRPr lang="en-CA"/>
          </a:p>
        </p:txBody>
      </p:sp>
    </p:spTree>
    <p:extLst>
      <p:ext uri="{BB962C8B-B14F-4D97-AF65-F5344CB8AC3E}">
        <p14:creationId xmlns:p14="http://schemas.microsoft.com/office/powerpoint/2010/main" val="1540111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C87D4409-4729-4BF6-A8CE-D9DD7254DBF2}" type="slidenum">
              <a:rPr lang="en-CA" smtClean="0"/>
              <a:t>1</a:t>
            </a:fld>
            <a:endParaRPr lang="en-CA"/>
          </a:p>
        </p:txBody>
      </p:sp>
    </p:spTree>
    <p:extLst>
      <p:ext uri="{BB962C8B-B14F-4D97-AF65-F5344CB8AC3E}">
        <p14:creationId xmlns:p14="http://schemas.microsoft.com/office/powerpoint/2010/main" val="37048140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 </a:t>
            </a:r>
            <a:r>
              <a:rPr lang="fr-CA" dirty="0" smtClean="0"/>
              <a:t> voir rapport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la faune, la flore, les milieux humides, l’eau, le sol, le paysage et les humains eux-mêmes</a:t>
            </a:r>
            <a:endParaRPr lang="fr-CA" dirty="0"/>
          </a:p>
        </p:txBody>
      </p:sp>
      <p:sp>
        <p:nvSpPr>
          <p:cNvPr id="4" name="Espace réservé du numéro de diapositive 3"/>
          <p:cNvSpPr>
            <a:spLocks noGrp="1"/>
          </p:cNvSpPr>
          <p:nvPr>
            <p:ph type="sldNum" sz="quarter" idx="10"/>
          </p:nvPr>
        </p:nvSpPr>
        <p:spPr/>
        <p:txBody>
          <a:bodyPr/>
          <a:lstStyle/>
          <a:p>
            <a:fld id="{C87D4409-4729-4BF6-A8CE-D9DD7254DBF2}" type="slidenum">
              <a:rPr lang="en-CA" smtClean="0"/>
              <a:t>12</a:t>
            </a:fld>
            <a:endParaRPr lang="en-CA"/>
          </a:p>
        </p:txBody>
      </p:sp>
    </p:spTree>
    <p:extLst>
      <p:ext uri="{BB962C8B-B14F-4D97-AF65-F5344CB8AC3E}">
        <p14:creationId xmlns:p14="http://schemas.microsoft.com/office/powerpoint/2010/main" val="39284653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 </a:t>
            </a:r>
            <a:r>
              <a:rPr lang="fr-CA" dirty="0" smtClean="0"/>
              <a:t> voir </a:t>
            </a:r>
            <a:r>
              <a:rPr lang="fr-CA" dirty="0" smtClean="0"/>
              <a:t>rapport</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CA"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CA" dirty="0" smtClean="0"/>
              <a:t>Pression</a:t>
            </a:r>
            <a:r>
              <a:rPr lang="fr-CA" baseline="0" dirty="0" smtClean="0"/>
              <a:t> à la hausse des coût</a:t>
            </a:r>
            <a:r>
              <a:rPr lang="fr-CA" dirty="0" smtClean="0"/>
              <a: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CA"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fr-CA" dirty="0"/>
          </a:p>
        </p:txBody>
      </p:sp>
      <p:sp>
        <p:nvSpPr>
          <p:cNvPr id="4" name="Espace réservé du numéro de diapositive 3"/>
          <p:cNvSpPr>
            <a:spLocks noGrp="1"/>
          </p:cNvSpPr>
          <p:nvPr>
            <p:ph type="sldNum" sz="quarter" idx="10"/>
          </p:nvPr>
        </p:nvSpPr>
        <p:spPr/>
        <p:txBody>
          <a:bodyPr/>
          <a:lstStyle/>
          <a:p>
            <a:fld id="{C87D4409-4729-4BF6-A8CE-D9DD7254DBF2}" type="slidenum">
              <a:rPr lang="en-CA" smtClean="0"/>
              <a:t>13</a:t>
            </a:fld>
            <a:endParaRPr lang="en-CA"/>
          </a:p>
        </p:txBody>
      </p:sp>
    </p:spTree>
    <p:extLst>
      <p:ext uri="{BB962C8B-B14F-4D97-AF65-F5344CB8AC3E}">
        <p14:creationId xmlns:p14="http://schemas.microsoft.com/office/powerpoint/2010/main" val="5952740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 </a:t>
            </a:r>
          </a:p>
        </p:txBody>
      </p:sp>
      <p:sp>
        <p:nvSpPr>
          <p:cNvPr id="4" name="Espace réservé du numéro de diapositive 3"/>
          <p:cNvSpPr>
            <a:spLocks noGrp="1"/>
          </p:cNvSpPr>
          <p:nvPr>
            <p:ph type="sldNum" sz="quarter" idx="10"/>
          </p:nvPr>
        </p:nvSpPr>
        <p:spPr/>
        <p:txBody>
          <a:bodyPr/>
          <a:lstStyle/>
          <a:p>
            <a:fld id="{C87D4409-4729-4BF6-A8CE-D9DD7254DBF2}" type="slidenum">
              <a:rPr lang="en-CA" smtClean="0"/>
              <a:t>14</a:t>
            </a:fld>
            <a:endParaRPr lang="en-CA"/>
          </a:p>
        </p:txBody>
      </p:sp>
    </p:spTree>
    <p:extLst>
      <p:ext uri="{BB962C8B-B14F-4D97-AF65-F5344CB8AC3E}">
        <p14:creationId xmlns:p14="http://schemas.microsoft.com/office/powerpoint/2010/main" val="38786341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 </a:t>
            </a:r>
          </a:p>
        </p:txBody>
      </p:sp>
      <p:sp>
        <p:nvSpPr>
          <p:cNvPr id="4" name="Espace réservé du numéro de diapositive 3"/>
          <p:cNvSpPr>
            <a:spLocks noGrp="1"/>
          </p:cNvSpPr>
          <p:nvPr>
            <p:ph type="sldNum" sz="quarter" idx="10"/>
          </p:nvPr>
        </p:nvSpPr>
        <p:spPr/>
        <p:txBody>
          <a:bodyPr/>
          <a:lstStyle/>
          <a:p>
            <a:fld id="{C87D4409-4729-4BF6-A8CE-D9DD7254DBF2}" type="slidenum">
              <a:rPr lang="en-CA" smtClean="0"/>
              <a:t>15</a:t>
            </a:fld>
            <a:endParaRPr lang="en-CA"/>
          </a:p>
        </p:txBody>
      </p:sp>
    </p:spTree>
    <p:extLst>
      <p:ext uri="{BB962C8B-B14F-4D97-AF65-F5344CB8AC3E}">
        <p14:creationId xmlns:p14="http://schemas.microsoft.com/office/powerpoint/2010/main" val="3359719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b="0" i="0" kern="1200" dirty="0" smtClean="0">
                <a:solidFill>
                  <a:schemeClr val="tx1"/>
                </a:solidFill>
                <a:effectLst/>
                <a:latin typeface="+mn-lt"/>
                <a:ea typeface="+mn-ea"/>
                <a:cs typeface="+mn-cs"/>
              </a:rPr>
              <a:t>Usines</a:t>
            </a:r>
            <a:r>
              <a:rPr lang="fr-FR" sz="1200" b="0" i="0" kern="1200" baseline="0" dirty="0" smtClean="0">
                <a:solidFill>
                  <a:schemeClr val="tx1"/>
                </a:solidFill>
                <a:effectLst/>
                <a:latin typeface="+mn-lt"/>
                <a:ea typeface="+mn-ea"/>
                <a:cs typeface="+mn-cs"/>
              </a:rPr>
              <a:t> </a:t>
            </a:r>
            <a:r>
              <a:rPr lang="fr-FR" sz="1200" b="0" i="0" kern="1200" dirty="0" smtClean="0">
                <a:solidFill>
                  <a:schemeClr val="tx1"/>
                </a:solidFill>
                <a:effectLst/>
                <a:latin typeface="+mn-lt"/>
                <a:ea typeface="+mn-ea"/>
                <a:cs typeface="+mn-cs"/>
              </a:rPr>
              <a:t>de fabrication et d’assemblage de composantes d’éoliennes ont été construites dans la</a:t>
            </a:r>
            <a:r>
              <a:rPr lang="fr-FR" sz="1200" b="0" i="0" kern="1200" baseline="0" dirty="0" smtClean="0">
                <a:solidFill>
                  <a:schemeClr val="tx1"/>
                </a:solidFill>
                <a:effectLst/>
                <a:latin typeface="+mn-lt"/>
                <a:ea typeface="+mn-ea"/>
                <a:cs typeface="+mn-cs"/>
              </a:rPr>
              <a:t> </a:t>
            </a:r>
            <a:r>
              <a:rPr lang="fr-FR" sz="1200" b="0" i="0" kern="1200" dirty="0" smtClean="0">
                <a:solidFill>
                  <a:schemeClr val="tx1"/>
                </a:solidFill>
                <a:effectLst/>
                <a:latin typeface="+mn-lt"/>
                <a:ea typeface="+mn-ea"/>
                <a:cs typeface="+mn-cs"/>
              </a:rPr>
              <a:t>péninsule gaspésienne</a:t>
            </a:r>
            <a:r>
              <a:rPr lang="fr-FR" dirty="0" smtClean="0"/>
              <a:t> MRC de Matane, </a:t>
            </a:r>
            <a:r>
              <a:rPr lang="en-CA" sz="1200" b="0" i="0" kern="1200" dirty="0" smtClean="0">
                <a:solidFill>
                  <a:schemeClr val="tx1"/>
                </a:solidFill>
                <a:effectLst/>
                <a:latin typeface="+mn-lt"/>
                <a:ea typeface="+mn-ea"/>
                <a:cs typeface="+mn-cs"/>
              </a:rPr>
              <a:t>Gaspésie–</a:t>
            </a:r>
            <a:r>
              <a:rPr lang="en-CA" sz="1200" b="0" i="0" kern="1200" dirty="0" err="1" smtClean="0">
                <a:solidFill>
                  <a:schemeClr val="tx1"/>
                </a:solidFill>
                <a:effectLst/>
                <a:latin typeface="+mn-lt"/>
                <a:ea typeface="+mn-ea"/>
                <a:cs typeface="+mn-cs"/>
              </a:rPr>
              <a:t>Îles</a:t>
            </a:r>
            <a:r>
              <a:rPr lang="en-CA" sz="1200" b="0" i="0" kern="1200" dirty="0" smtClean="0">
                <a:solidFill>
                  <a:schemeClr val="tx1"/>
                </a:solidFill>
                <a:effectLst/>
                <a:latin typeface="+mn-lt"/>
                <a:ea typeface="+mn-ea"/>
                <a:cs typeface="+mn-cs"/>
              </a:rPr>
              <a:t>-de-la-Madeleine,</a:t>
            </a:r>
            <a:r>
              <a:rPr lang="en-CA" sz="1200" b="0" i="0" kern="1200" baseline="0" dirty="0" smtClean="0">
                <a:solidFill>
                  <a:schemeClr val="tx1"/>
                </a:solidFill>
                <a:effectLst/>
                <a:latin typeface="+mn-lt"/>
                <a:ea typeface="+mn-ea"/>
                <a:cs typeface="+mn-cs"/>
              </a:rPr>
              <a:t> Bas-Saint-Laurent </a:t>
            </a:r>
          </a:p>
          <a:p>
            <a:r>
              <a:rPr lang="en-CA" sz="1200" b="0" i="0" kern="1200" baseline="0" dirty="0" smtClean="0">
                <a:solidFill>
                  <a:schemeClr val="tx1"/>
                </a:solidFill>
                <a:effectLst/>
                <a:latin typeface="+mn-lt"/>
                <a:ea typeface="+mn-ea"/>
                <a:cs typeface="+mn-cs"/>
              </a:rPr>
              <a:t>- </a:t>
            </a:r>
            <a:r>
              <a:rPr lang="fr-FR" dirty="0" smtClean="0"/>
              <a:t>qu’un minimum de 60 % des coûts globaux du parc éolien, incluant l’installation des</a:t>
            </a:r>
            <a:r>
              <a:rPr lang="fr-FR" baseline="0" dirty="0" smtClean="0"/>
              <a:t> </a:t>
            </a:r>
            <a:r>
              <a:rPr lang="fr-FR" dirty="0" smtClean="0"/>
              <a:t>éoliennes, soit dépensé au Québec ;</a:t>
            </a:r>
            <a:r>
              <a:rPr lang="fr-FR" baseline="0" dirty="0" smtClean="0"/>
              <a:t> </a:t>
            </a:r>
          </a:p>
          <a:p>
            <a:r>
              <a:rPr lang="fr-FR" dirty="0" smtClean="0"/>
              <a:t>– qu’un minimum de 35 % des coûts des éoliennes (excluant l’installation) se traduise par</a:t>
            </a:r>
            <a:r>
              <a:rPr lang="fr-FR" baseline="0" dirty="0" smtClean="0"/>
              <a:t> </a:t>
            </a:r>
            <a:r>
              <a:rPr lang="fr-FR" dirty="0" smtClean="0"/>
              <a:t>des dépenses ou des investissements manufacturiers dans la région cible (Gaspésie–</a:t>
            </a:r>
            <a:r>
              <a:rPr lang="fr-FR" baseline="0" dirty="0" smtClean="0"/>
              <a:t> </a:t>
            </a:r>
            <a:r>
              <a:rPr lang="fr-FR" dirty="0" smtClean="0"/>
              <a:t>Îles-de-la-Madeleine et MRC de la </a:t>
            </a:r>
            <a:r>
              <a:rPr lang="fr-FR" dirty="0" err="1" smtClean="0"/>
              <a:t>Matanie</a:t>
            </a:r>
            <a:r>
              <a:rPr lang="fr-FR" dirty="0" smtClean="0"/>
              <a:t>).</a:t>
            </a:r>
            <a:br>
              <a:rPr lang="fr-FR" dirty="0" smtClean="0"/>
            </a:br>
            <a:r>
              <a:rPr lang="fr-FR" dirty="0" smtClean="0"/>
              <a:t>- 4GWh</a:t>
            </a:r>
            <a:r>
              <a:rPr lang="fr-FR" baseline="0" dirty="0" smtClean="0"/>
              <a:t> = 200 foyers de 20MWh</a:t>
            </a:r>
            <a:endParaRPr lang="en-CA" dirty="0"/>
          </a:p>
        </p:txBody>
      </p:sp>
      <p:sp>
        <p:nvSpPr>
          <p:cNvPr id="4" name="Slide Number Placeholder 3"/>
          <p:cNvSpPr>
            <a:spLocks noGrp="1"/>
          </p:cNvSpPr>
          <p:nvPr>
            <p:ph type="sldNum" sz="quarter" idx="10"/>
          </p:nvPr>
        </p:nvSpPr>
        <p:spPr/>
        <p:txBody>
          <a:bodyPr/>
          <a:lstStyle/>
          <a:p>
            <a:fld id="{C87D4409-4729-4BF6-A8CE-D9DD7254DBF2}" type="slidenum">
              <a:rPr lang="en-CA" smtClean="0"/>
              <a:t>3</a:t>
            </a:fld>
            <a:endParaRPr lang="en-CA"/>
          </a:p>
        </p:txBody>
      </p:sp>
    </p:spTree>
    <p:extLst>
      <p:ext uri="{BB962C8B-B14F-4D97-AF65-F5344CB8AC3E}">
        <p14:creationId xmlns:p14="http://schemas.microsoft.com/office/powerpoint/2010/main" val="1951720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https://en.wikipedia.org/wiki/World_energy_consumption</a:t>
            </a:r>
          </a:p>
          <a:p>
            <a:r>
              <a:rPr lang="fr-FR" sz="1200" kern="1200" dirty="0" err="1" smtClean="0">
                <a:solidFill>
                  <a:schemeClr val="tx1"/>
                </a:solidFill>
                <a:effectLst/>
                <a:latin typeface="+mn-lt"/>
                <a:ea typeface="+mn-ea"/>
                <a:cs typeface="+mn-cs"/>
              </a:rPr>
              <a:t>Levelized</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Cost</a:t>
            </a:r>
            <a:r>
              <a:rPr lang="fr-FR" sz="1200" kern="1200" dirty="0" smtClean="0">
                <a:solidFill>
                  <a:schemeClr val="tx1"/>
                </a:solidFill>
                <a:effectLst/>
                <a:latin typeface="+mn-lt"/>
                <a:ea typeface="+mn-ea"/>
                <a:cs typeface="+mn-cs"/>
              </a:rPr>
              <a:t> Of </a:t>
            </a:r>
            <a:r>
              <a:rPr lang="fr-FR" sz="1200" kern="1200" dirty="0" err="1" smtClean="0">
                <a:solidFill>
                  <a:schemeClr val="tx1"/>
                </a:solidFill>
                <a:effectLst/>
                <a:latin typeface="+mn-lt"/>
                <a:ea typeface="+mn-ea"/>
                <a:cs typeface="+mn-cs"/>
              </a:rPr>
              <a:t>Electricity</a:t>
            </a:r>
            <a:r>
              <a:rPr lang="fr-FR" sz="1200" kern="1200" dirty="0" smtClean="0">
                <a:solidFill>
                  <a:schemeClr val="tx1"/>
                </a:solidFill>
                <a:effectLst/>
                <a:latin typeface="+mn-lt"/>
                <a:ea typeface="+mn-ea"/>
                <a:cs typeface="+mn-cs"/>
              </a:rPr>
              <a:t> – LCOE; </a:t>
            </a:r>
            <a:endParaRPr lang="en-CA" sz="1200" kern="1200" dirty="0" smtClean="0">
              <a:solidFill>
                <a:schemeClr val="tx1"/>
              </a:solidFill>
              <a:effectLst/>
              <a:latin typeface="+mn-lt"/>
              <a:ea typeface="+mn-ea"/>
              <a:cs typeface="+mn-cs"/>
            </a:endParaRPr>
          </a:p>
          <a:p>
            <a:r>
              <a:rPr lang="en-CA" sz="1200" kern="1200" dirty="0" smtClean="0">
                <a:solidFill>
                  <a:schemeClr val="tx1"/>
                </a:solidFill>
                <a:effectLst/>
                <a:latin typeface="+mn-lt"/>
                <a:ea typeface="+mn-ea"/>
                <a:cs typeface="+mn-cs"/>
              </a:rPr>
              <a:t>IRENA, 2017</a:t>
            </a:r>
          </a:p>
          <a:p>
            <a:r>
              <a:rPr lang="en-CA" dirty="0" smtClean="0"/>
              <a:t>shell-scenario-sky.pdf</a:t>
            </a:r>
            <a:endParaRPr lang="en-CA" dirty="0"/>
          </a:p>
        </p:txBody>
      </p:sp>
      <p:sp>
        <p:nvSpPr>
          <p:cNvPr id="4" name="Slide Number Placeholder 3"/>
          <p:cNvSpPr>
            <a:spLocks noGrp="1"/>
          </p:cNvSpPr>
          <p:nvPr>
            <p:ph type="sldNum" sz="quarter" idx="10"/>
          </p:nvPr>
        </p:nvSpPr>
        <p:spPr/>
        <p:txBody>
          <a:bodyPr/>
          <a:lstStyle/>
          <a:p>
            <a:fld id="{C87D4409-4729-4BF6-A8CE-D9DD7254DBF2}" type="slidenum">
              <a:rPr lang="en-CA" smtClean="0"/>
              <a:t>5</a:t>
            </a:fld>
            <a:endParaRPr lang="en-CA"/>
          </a:p>
        </p:txBody>
      </p:sp>
    </p:spTree>
    <p:extLst>
      <p:ext uri="{BB962C8B-B14F-4D97-AF65-F5344CB8AC3E}">
        <p14:creationId xmlns:p14="http://schemas.microsoft.com/office/powerpoint/2010/main" val="2620789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i="0" kern="1200" dirty="0" smtClean="0">
                <a:solidFill>
                  <a:schemeClr val="tx1"/>
                </a:solidFill>
                <a:effectLst/>
                <a:latin typeface="+mn-lt"/>
                <a:ea typeface="+mn-ea"/>
                <a:cs typeface="+mn-cs"/>
              </a:rPr>
              <a:t>(RNCAN, 2018)</a:t>
            </a:r>
            <a:r>
              <a:rPr lang="fr-CA" sz="1200" i="1" kern="1200" dirty="0" smtClean="0">
                <a:solidFill>
                  <a:schemeClr val="tx1"/>
                </a:solidFill>
                <a:effectLst/>
                <a:latin typeface="+mn-lt"/>
                <a:ea typeface="+mn-ea"/>
                <a:cs typeface="+mn-cs"/>
              </a:rPr>
              <a:t>.</a:t>
            </a:r>
            <a:endParaRPr lang="en-CA" dirty="0"/>
          </a:p>
        </p:txBody>
      </p:sp>
      <p:sp>
        <p:nvSpPr>
          <p:cNvPr id="4" name="Slide Number Placeholder 3"/>
          <p:cNvSpPr>
            <a:spLocks noGrp="1"/>
          </p:cNvSpPr>
          <p:nvPr>
            <p:ph type="sldNum" sz="quarter" idx="10"/>
          </p:nvPr>
        </p:nvSpPr>
        <p:spPr/>
        <p:txBody>
          <a:bodyPr/>
          <a:lstStyle/>
          <a:p>
            <a:fld id="{C87D4409-4729-4BF6-A8CE-D9DD7254DBF2}" type="slidenum">
              <a:rPr lang="en-CA" smtClean="0"/>
              <a:t>6</a:t>
            </a:fld>
            <a:endParaRPr lang="en-CA"/>
          </a:p>
        </p:txBody>
      </p:sp>
    </p:spTree>
    <p:extLst>
      <p:ext uri="{BB962C8B-B14F-4D97-AF65-F5344CB8AC3E}">
        <p14:creationId xmlns:p14="http://schemas.microsoft.com/office/powerpoint/2010/main" val="24920070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Gisement éolien</a:t>
            </a:r>
            <a:endParaRPr lang="en-CA" dirty="0"/>
          </a:p>
        </p:txBody>
      </p:sp>
      <p:sp>
        <p:nvSpPr>
          <p:cNvPr id="4" name="Slide Number Placeholder 3"/>
          <p:cNvSpPr>
            <a:spLocks noGrp="1"/>
          </p:cNvSpPr>
          <p:nvPr>
            <p:ph type="sldNum" sz="quarter" idx="10"/>
          </p:nvPr>
        </p:nvSpPr>
        <p:spPr/>
        <p:txBody>
          <a:bodyPr/>
          <a:lstStyle/>
          <a:p>
            <a:fld id="{C87D4409-4729-4BF6-A8CE-D9DD7254DBF2}" type="slidenum">
              <a:rPr lang="en-CA" smtClean="0"/>
              <a:t>7</a:t>
            </a:fld>
            <a:endParaRPr lang="en-CA"/>
          </a:p>
        </p:txBody>
      </p:sp>
    </p:spTree>
    <p:extLst>
      <p:ext uri="{BB962C8B-B14F-4D97-AF65-F5344CB8AC3E}">
        <p14:creationId xmlns:p14="http://schemas.microsoft.com/office/powerpoint/2010/main" val="2091480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smtClean="0">
                <a:solidFill>
                  <a:schemeClr val="tx1"/>
                </a:solidFill>
                <a:effectLst/>
                <a:latin typeface="+mn-lt"/>
                <a:ea typeface="+mn-ea"/>
                <a:cs typeface="+mn-cs"/>
              </a:rPr>
              <a:t>Il s’avère donc intéressant de peser les avantages pour les humains d’initier de tels projets par rapport aux contraintes et impacts causé sur la faune, la flore, les milieux humides, l’eau, le sol, le paysage et les humains eux-mêmes. Des cartes sont très utilisées dans le cadre de ces projets à des fins d’analyse, de planification et de communication, ce qui démontre l’utilité et l’importance des systèmes d’information géographique (SIG) dans ce secteur. </a:t>
            </a:r>
          </a:p>
          <a:p>
            <a:endParaRPr lang="fr-FR" sz="1200" b="0" i="0" kern="1200" dirty="0" smtClean="0">
              <a:solidFill>
                <a:schemeClr val="tx1"/>
              </a:solidFill>
              <a:effectLst/>
              <a:latin typeface="+mn-lt"/>
              <a:ea typeface="+mn-ea"/>
              <a:cs typeface="+mn-cs"/>
            </a:endParaRPr>
          </a:p>
          <a:p>
            <a:r>
              <a:rPr lang="fr-FR" sz="1200" b="0" i="0" kern="1200" dirty="0" smtClean="0">
                <a:solidFill>
                  <a:schemeClr val="tx1"/>
                </a:solidFill>
                <a:effectLst/>
                <a:latin typeface="+mn-lt"/>
                <a:ea typeface="+mn-ea"/>
                <a:cs typeface="+mn-cs"/>
              </a:rPr>
              <a:t>Le </a:t>
            </a:r>
            <a:r>
              <a:rPr lang="fr-FR" sz="1200" b="0" i="0" kern="1200" dirty="0" smtClean="0">
                <a:solidFill>
                  <a:schemeClr val="tx1"/>
                </a:solidFill>
                <a:effectLst/>
                <a:latin typeface="+mn-lt"/>
                <a:ea typeface="+mn-ea"/>
                <a:cs typeface="+mn-cs"/>
              </a:rPr>
              <a:t>parc éolien Nicolas-</a:t>
            </a:r>
            <a:r>
              <a:rPr lang="fr-FR" sz="1200" b="0" i="0" kern="1200" dirty="0" err="1" smtClean="0">
                <a:solidFill>
                  <a:schemeClr val="tx1"/>
                </a:solidFill>
                <a:effectLst/>
                <a:latin typeface="+mn-lt"/>
                <a:ea typeface="+mn-ea"/>
                <a:cs typeface="+mn-cs"/>
              </a:rPr>
              <a:t>Riou</a:t>
            </a:r>
            <a:r>
              <a:rPr lang="fr-FR" sz="1200" b="0" i="0" kern="1200" dirty="0" smtClean="0">
                <a:solidFill>
                  <a:schemeClr val="tx1"/>
                </a:solidFill>
                <a:effectLst/>
                <a:latin typeface="+mn-lt"/>
                <a:ea typeface="+mn-ea"/>
                <a:cs typeface="+mn-cs"/>
              </a:rPr>
              <a:t> représente un partenariat entre EDF </a:t>
            </a:r>
            <a:r>
              <a:rPr lang="fr-FR" sz="1200" b="0" i="0" kern="1200" dirty="0" err="1" smtClean="0">
                <a:solidFill>
                  <a:schemeClr val="tx1"/>
                </a:solidFill>
                <a:effectLst/>
                <a:latin typeface="+mn-lt"/>
                <a:ea typeface="+mn-ea"/>
                <a:cs typeface="+mn-cs"/>
              </a:rPr>
              <a:t>Renewables</a:t>
            </a:r>
            <a:r>
              <a:rPr lang="fr-FR" sz="1200" b="0" i="0" kern="1200" dirty="0" smtClean="0">
                <a:solidFill>
                  <a:schemeClr val="tx1"/>
                </a:solidFill>
                <a:effectLst/>
                <a:latin typeface="+mn-lt"/>
                <a:ea typeface="+mn-ea"/>
                <a:cs typeface="+mn-cs"/>
              </a:rPr>
              <a:t>, Régie </a:t>
            </a:r>
            <a:r>
              <a:rPr lang="fr-FR" sz="1200" b="0" i="0" kern="1200" dirty="0" err="1" smtClean="0">
                <a:solidFill>
                  <a:schemeClr val="tx1"/>
                </a:solidFill>
                <a:effectLst/>
                <a:latin typeface="+mn-lt"/>
                <a:ea typeface="+mn-ea"/>
                <a:cs typeface="+mn-cs"/>
              </a:rPr>
              <a:t>intermunicipale</a:t>
            </a:r>
            <a:r>
              <a:rPr lang="fr-FR" sz="1200" b="0" i="0" kern="1200" dirty="0" smtClean="0">
                <a:solidFill>
                  <a:schemeClr val="tx1"/>
                </a:solidFill>
                <a:effectLst/>
                <a:latin typeface="+mn-lt"/>
                <a:ea typeface="+mn-ea"/>
                <a:cs typeface="+mn-cs"/>
              </a:rPr>
              <a:t> de l’énergie du Bas-Saint-Laurent (RIEBSL), société détenue par les MRC du Bas-Saint-Laurent ainsi que la Première Nation </a:t>
            </a:r>
            <a:r>
              <a:rPr lang="fr-FR" sz="1200" b="0" i="0" kern="1200" dirty="0" err="1" smtClean="0">
                <a:solidFill>
                  <a:schemeClr val="tx1"/>
                </a:solidFill>
                <a:effectLst/>
                <a:latin typeface="+mn-lt"/>
                <a:ea typeface="+mn-ea"/>
                <a:cs typeface="+mn-cs"/>
              </a:rPr>
              <a:t>Malécite</a:t>
            </a:r>
            <a:r>
              <a:rPr lang="fr-FR" sz="1200" b="0" i="0" kern="1200" dirty="0" smtClean="0">
                <a:solidFill>
                  <a:schemeClr val="tx1"/>
                </a:solidFill>
                <a:effectLst/>
                <a:latin typeface="+mn-lt"/>
                <a:ea typeface="+mn-ea"/>
                <a:cs typeface="+mn-cs"/>
              </a:rPr>
              <a:t> de </a:t>
            </a:r>
            <a:r>
              <a:rPr lang="fr-FR" sz="1200" b="0" i="0" kern="1200" dirty="0" err="1" smtClean="0">
                <a:solidFill>
                  <a:schemeClr val="tx1"/>
                </a:solidFill>
                <a:effectLst/>
                <a:latin typeface="+mn-lt"/>
                <a:ea typeface="+mn-ea"/>
                <a:cs typeface="+mn-cs"/>
              </a:rPr>
              <a:t>Viger</a:t>
            </a:r>
            <a:r>
              <a:rPr lang="fr-FR" sz="1200" b="0" i="0" kern="1200" dirty="0" smtClean="0">
                <a:solidFill>
                  <a:schemeClr val="tx1"/>
                </a:solidFill>
                <a:effectLst/>
                <a:latin typeface="+mn-lt"/>
                <a:ea typeface="+mn-ea"/>
                <a:cs typeface="+mn-cs"/>
              </a:rPr>
              <a:t> et Régie </a:t>
            </a:r>
            <a:r>
              <a:rPr lang="fr-FR" sz="1200" b="0" i="0" kern="1200" dirty="0" err="1" smtClean="0">
                <a:solidFill>
                  <a:schemeClr val="tx1"/>
                </a:solidFill>
                <a:effectLst/>
                <a:latin typeface="+mn-lt"/>
                <a:ea typeface="+mn-ea"/>
                <a:cs typeface="+mn-cs"/>
              </a:rPr>
              <a:t>intermunicipale</a:t>
            </a:r>
            <a:r>
              <a:rPr lang="fr-FR" sz="1200" b="0" i="0" kern="1200" dirty="0" smtClean="0">
                <a:solidFill>
                  <a:schemeClr val="tx1"/>
                </a:solidFill>
                <a:effectLst/>
                <a:latin typeface="+mn-lt"/>
                <a:ea typeface="+mn-ea"/>
                <a:cs typeface="+mn-cs"/>
              </a:rPr>
              <a:t> de l’Énergie – Gaspésie-Îles-de-la-Madeleine (RIEGÎM), composée des MRC de la région ainsi que de l’agglomération des Îles-de-la-Madeleine. Le projet éolien est détenu à 50% par EDF </a:t>
            </a:r>
            <a:r>
              <a:rPr lang="fr-FR" sz="1200" b="0" i="0" kern="1200" dirty="0" err="1" smtClean="0">
                <a:solidFill>
                  <a:schemeClr val="tx1"/>
                </a:solidFill>
                <a:effectLst/>
                <a:latin typeface="+mn-lt"/>
                <a:ea typeface="+mn-ea"/>
                <a:cs typeface="+mn-cs"/>
              </a:rPr>
              <a:t>Renewables</a:t>
            </a:r>
            <a:r>
              <a:rPr lang="fr-FR" sz="1200" b="0" i="0" kern="1200" dirty="0" smtClean="0">
                <a:solidFill>
                  <a:schemeClr val="tx1"/>
                </a:solidFill>
                <a:effectLst/>
                <a:latin typeface="+mn-lt"/>
                <a:ea typeface="+mn-ea"/>
                <a:cs typeface="+mn-cs"/>
              </a:rPr>
              <a:t>, à 33.33% par RIEBSL et à 16.67% par RIEGÎM.</a:t>
            </a:r>
          </a:p>
          <a:p>
            <a:r>
              <a:rPr lang="fr-FR" sz="1200" b="0" i="0" kern="1200" dirty="0" smtClean="0">
                <a:solidFill>
                  <a:schemeClr val="tx1"/>
                </a:solidFill>
                <a:effectLst/>
                <a:latin typeface="+mn-lt"/>
                <a:ea typeface="+mn-ea"/>
                <a:cs typeface="+mn-cs"/>
              </a:rPr>
              <a:t>Également, des contributions financières annuelles de plus de 1.1 million de dollars seront versées aux MRC de Basques et Rimouski-</a:t>
            </a:r>
            <a:r>
              <a:rPr lang="fr-FR" sz="1200" b="0" i="0" kern="1200" dirty="0" err="1" smtClean="0">
                <a:solidFill>
                  <a:schemeClr val="tx1"/>
                </a:solidFill>
                <a:effectLst/>
                <a:latin typeface="+mn-lt"/>
                <a:ea typeface="+mn-ea"/>
                <a:cs typeface="+mn-cs"/>
              </a:rPr>
              <a:t>Neigette</a:t>
            </a:r>
            <a:r>
              <a:rPr lang="fr-FR" sz="1200" b="0" i="0" kern="1200" dirty="0" smtClean="0">
                <a:solidFill>
                  <a:schemeClr val="tx1"/>
                </a:solidFill>
                <a:effectLst/>
                <a:latin typeface="+mn-lt"/>
                <a:ea typeface="+mn-ea"/>
                <a:cs typeface="+mn-cs"/>
              </a:rPr>
              <a:t> pendant les 25 ans d’opération du projet.</a:t>
            </a:r>
          </a:p>
          <a:p>
            <a:r>
              <a:rPr lang="en-CA" dirty="0" smtClean="0"/>
              <a:t>Source : https://www.edf-re.ca/fr/project/nicolas-riou/</a:t>
            </a:r>
            <a:endParaRPr lang="en-CA" dirty="0"/>
          </a:p>
        </p:txBody>
      </p:sp>
      <p:sp>
        <p:nvSpPr>
          <p:cNvPr id="4" name="Espace réservé du numéro de diapositive 3"/>
          <p:cNvSpPr>
            <a:spLocks noGrp="1"/>
          </p:cNvSpPr>
          <p:nvPr>
            <p:ph type="sldNum" sz="quarter" idx="10"/>
          </p:nvPr>
        </p:nvSpPr>
        <p:spPr/>
        <p:txBody>
          <a:bodyPr/>
          <a:lstStyle/>
          <a:p>
            <a:fld id="{C87D4409-4729-4BF6-A8CE-D9DD7254DBF2}" type="slidenum">
              <a:rPr lang="en-CA" smtClean="0"/>
              <a:t>8</a:t>
            </a:fld>
            <a:endParaRPr lang="en-CA"/>
          </a:p>
        </p:txBody>
      </p:sp>
    </p:spTree>
    <p:extLst>
      <p:ext uri="{BB962C8B-B14F-4D97-AF65-F5344CB8AC3E}">
        <p14:creationId xmlns:p14="http://schemas.microsoft.com/office/powerpoint/2010/main" val="631820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kern="1200" dirty="0" smtClean="0">
                <a:solidFill>
                  <a:schemeClr val="tx1"/>
                </a:solidFill>
                <a:effectLst/>
                <a:latin typeface="+mn-lt"/>
                <a:ea typeface="+mn-ea"/>
                <a:cs typeface="+mn-cs"/>
              </a:rPr>
              <a:t>Le parc éolien Nicolas-</a:t>
            </a:r>
            <a:r>
              <a:rPr lang="fr-FR" sz="1200" b="0" i="0" kern="1200" dirty="0" err="1" smtClean="0">
                <a:solidFill>
                  <a:schemeClr val="tx1"/>
                </a:solidFill>
                <a:effectLst/>
                <a:latin typeface="+mn-lt"/>
                <a:ea typeface="+mn-ea"/>
                <a:cs typeface="+mn-cs"/>
              </a:rPr>
              <a:t>Riou</a:t>
            </a:r>
            <a:r>
              <a:rPr lang="fr-FR" sz="1200" b="0" i="0" kern="1200" dirty="0" smtClean="0">
                <a:solidFill>
                  <a:schemeClr val="tx1"/>
                </a:solidFill>
                <a:effectLst/>
                <a:latin typeface="+mn-lt"/>
                <a:ea typeface="+mn-ea"/>
                <a:cs typeface="+mn-cs"/>
              </a:rPr>
              <a:t> représente un partenariat entre EDF </a:t>
            </a:r>
            <a:r>
              <a:rPr lang="fr-FR" sz="1200" b="0" i="0" kern="1200" dirty="0" err="1" smtClean="0">
                <a:solidFill>
                  <a:schemeClr val="tx1"/>
                </a:solidFill>
                <a:effectLst/>
                <a:latin typeface="+mn-lt"/>
                <a:ea typeface="+mn-ea"/>
                <a:cs typeface="+mn-cs"/>
              </a:rPr>
              <a:t>Renewables</a:t>
            </a:r>
            <a:r>
              <a:rPr lang="fr-FR" sz="1200" b="0" i="0" kern="1200" dirty="0" smtClean="0">
                <a:solidFill>
                  <a:schemeClr val="tx1"/>
                </a:solidFill>
                <a:effectLst/>
                <a:latin typeface="+mn-lt"/>
                <a:ea typeface="+mn-ea"/>
                <a:cs typeface="+mn-cs"/>
              </a:rPr>
              <a:t>, Régie </a:t>
            </a:r>
            <a:r>
              <a:rPr lang="fr-FR" sz="1200" b="0" i="0" kern="1200" dirty="0" err="1" smtClean="0">
                <a:solidFill>
                  <a:schemeClr val="tx1"/>
                </a:solidFill>
                <a:effectLst/>
                <a:latin typeface="+mn-lt"/>
                <a:ea typeface="+mn-ea"/>
                <a:cs typeface="+mn-cs"/>
              </a:rPr>
              <a:t>intermunicipale</a:t>
            </a:r>
            <a:r>
              <a:rPr lang="fr-FR" sz="1200" b="0" i="0" kern="1200" dirty="0" smtClean="0">
                <a:solidFill>
                  <a:schemeClr val="tx1"/>
                </a:solidFill>
                <a:effectLst/>
                <a:latin typeface="+mn-lt"/>
                <a:ea typeface="+mn-ea"/>
                <a:cs typeface="+mn-cs"/>
              </a:rPr>
              <a:t> de l’énergie du Bas-Saint-Laurent (RIEBSL), société détenue par les MRC du Bas-Saint-Laurent ainsi que la Première Nation </a:t>
            </a:r>
            <a:r>
              <a:rPr lang="fr-FR" sz="1200" b="0" i="0" kern="1200" dirty="0" err="1" smtClean="0">
                <a:solidFill>
                  <a:schemeClr val="tx1"/>
                </a:solidFill>
                <a:effectLst/>
                <a:latin typeface="+mn-lt"/>
                <a:ea typeface="+mn-ea"/>
                <a:cs typeface="+mn-cs"/>
              </a:rPr>
              <a:t>Malécite</a:t>
            </a:r>
            <a:r>
              <a:rPr lang="fr-FR" sz="1200" b="0" i="0" kern="1200" dirty="0" smtClean="0">
                <a:solidFill>
                  <a:schemeClr val="tx1"/>
                </a:solidFill>
                <a:effectLst/>
                <a:latin typeface="+mn-lt"/>
                <a:ea typeface="+mn-ea"/>
                <a:cs typeface="+mn-cs"/>
              </a:rPr>
              <a:t> de </a:t>
            </a:r>
            <a:r>
              <a:rPr lang="fr-FR" sz="1200" b="0" i="0" kern="1200" dirty="0" err="1" smtClean="0">
                <a:solidFill>
                  <a:schemeClr val="tx1"/>
                </a:solidFill>
                <a:effectLst/>
                <a:latin typeface="+mn-lt"/>
                <a:ea typeface="+mn-ea"/>
                <a:cs typeface="+mn-cs"/>
              </a:rPr>
              <a:t>Viger</a:t>
            </a:r>
            <a:r>
              <a:rPr lang="fr-FR" sz="1200" b="0" i="0" kern="1200" dirty="0" smtClean="0">
                <a:solidFill>
                  <a:schemeClr val="tx1"/>
                </a:solidFill>
                <a:effectLst/>
                <a:latin typeface="+mn-lt"/>
                <a:ea typeface="+mn-ea"/>
                <a:cs typeface="+mn-cs"/>
              </a:rPr>
              <a:t> et Régie </a:t>
            </a:r>
            <a:r>
              <a:rPr lang="fr-FR" sz="1200" b="0" i="0" kern="1200" dirty="0" err="1" smtClean="0">
                <a:solidFill>
                  <a:schemeClr val="tx1"/>
                </a:solidFill>
                <a:effectLst/>
                <a:latin typeface="+mn-lt"/>
                <a:ea typeface="+mn-ea"/>
                <a:cs typeface="+mn-cs"/>
              </a:rPr>
              <a:t>intermunicipale</a:t>
            </a:r>
            <a:r>
              <a:rPr lang="fr-FR" sz="1200" b="0" i="0" kern="1200" dirty="0" smtClean="0">
                <a:solidFill>
                  <a:schemeClr val="tx1"/>
                </a:solidFill>
                <a:effectLst/>
                <a:latin typeface="+mn-lt"/>
                <a:ea typeface="+mn-ea"/>
                <a:cs typeface="+mn-cs"/>
              </a:rPr>
              <a:t> de l’Énergie – Gaspésie-Îles-de-la-Madeleine (RIEGÎM), composée des MRC de la région ainsi que de l’agglomération des Îles-de-la-Madeleine. Le projet éolien est détenu à 50% par EDF </a:t>
            </a:r>
            <a:r>
              <a:rPr lang="fr-FR" sz="1200" b="0" i="0" kern="1200" dirty="0" err="1" smtClean="0">
                <a:solidFill>
                  <a:schemeClr val="tx1"/>
                </a:solidFill>
                <a:effectLst/>
                <a:latin typeface="+mn-lt"/>
                <a:ea typeface="+mn-ea"/>
                <a:cs typeface="+mn-cs"/>
              </a:rPr>
              <a:t>Renewables</a:t>
            </a:r>
            <a:r>
              <a:rPr lang="fr-FR" sz="1200" b="0" i="0" kern="1200" dirty="0" smtClean="0">
                <a:solidFill>
                  <a:schemeClr val="tx1"/>
                </a:solidFill>
                <a:effectLst/>
                <a:latin typeface="+mn-lt"/>
                <a:ea typeface="+mn-ea"/>
                <a:cs typeface="+mn-cs"/>
              </a:rPr>
              <a:t>, à 33.33% par RIEBSL et à 16.67% par RIEGÎM.</a:t>
            </a:r>
          </a:p>
          <a:p>
            <a:r>
              <a:rPr lang="fr-FR" sz="1200" b="0" i="0" kern="1200" dirty="0" smtClean="0">
                <a:solidFill>
                  <a:schemeClr val="tx1"/>
                </a:solidFill>
                <a:effectLst/>
                <a:latin typeface="+mn-lt"/>
                <a:ea typeface="+mn-ea"/>
                <a:cs typeface="+mn-cs"/>
              </a:rPr>
              <a:t>Également, des contributions financières annuelles de plus de 1.1 million de dollars seront versées aux MRC de Basques et Rimouski-</a:t>
            </a:r>
            <a:r>
              <a:rPr lang="fr-FR" sz="1200" b="0" i="0" kern="1200" dirty="0" err="1" smtClean="0">
                <a:solidFill>
                  <a:schemeClr val="tx1"/>
                </a:solidFill>
                <a:effectLst/>
                <a:latin typeface="+mn-lt"/>
                <a:ea typeface="+mn-ea"/>
                <a:cs typeface="+mn-cs"/>
              </a:rPr>
              <a:t>Neigette</a:t>
            </a:r>
            <a:r>
              <a:rPr lang="fr-FR" sz="1200" b="0" i="0" kern="1200" dirty="0" smtClean="0">
                <a:solidFill>
                  <a:schemeClr val="tx1"/>
                </a:solidFill>
                <a:effectLst/>
                <a:latin typeface="+mn-lt"/>
                <a:ea typeface="+mn-ea"/>
                <a:cs typeface="+mn-cs"/>
              </a:rPr>
              <a:t> pendant les 25 ans d’opération du projet.</a:t>
            </a:r>
          </a:p>
          <a:p>
            <a:r>
              <a:rPr lang="en-CA" dirty="0" smtClean="0"/>
              <a:t>Source : https://www.edf-re.ca/fr/project/nicolas-riou</a:t>
            </a:r>
            <a:r>
              <a:rPr lang="en-CA" dirty="0" smtClean="0"/>
              <a:t>/</a:t>
            </a:r>
          </a:p>
          <a:p>
            <a:r>
              <a:rPr lang="fr-FR" sz="1200" b="0" i="0" kern="1200" dirty="0" smtClean="0">
                <a:solidFill>
                  <a:schemeClr val="tx1"/>
                </a:solidFill>
                <a:effectLst/>
                <a:latin typeface="+mn-lt"/>
                <a:ea typeface="+mn-ea"/>
                <a:cs typeface="+mn-cs"/>
              </a:rPr>
              <a:t>promoteur est une société en commandite</a:t>
            </a:r>
            <a:r>
              <a:rPr lang="fr-FR" dirty="0" smtClean="0"/>
              <a:t> </a:t>
            </a:r>
            <a:br>
              <a:rPr lang="fr-FR" dirty="0" smtClean="0"/>
            </a:br>
            <a:endParaRPr lang="en-CA" dirty="0"/>
          </a:p>
        </p:txBody>
      </p:sp>
      <p:sp>
        <p:nvSpPr>
          <p:cNvPr id="4" name="Espace réservé du numéro de diapositive 3"/>
          <p:cNvSpPr>
            <a:spLocks noGrp="1"/>
          </p:cNvSpPr>
          <p:nvPr>
            <p:ph type="sldNum" sz="quarter" idx="10"/>
          </p:nvPr>
        </p:nvSpPr>
        <p:spPr/>
        <p:txBody>
          <a:bodyPr/>
          <a:lstStyle/>
          <a:p>
            <a:fld id="{C87D4409-4729-4BF6-A8CE-D9DD7254DBF2}" type="slidenum">
              <a:rPr lang="en-CA" smtClean="0"/>
              <a:t>9</a:t>
            </a:fld>
            <a:endParaRPr lang="en-CA"/>
          </a:p>
        </p:txBody>
      </p:sp>
    </p:spTree>
    <p:extLst>
      <p:ext uri="{BB962C8B-B14F-4D97-AF65-F5344CB8AC3E}">
        <p14:creationId xmlns:p14="http://schemas.microsoft.com/office/powerpoint/2010/main" val="25385552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000" dirty="0" smtClean="0">
                <a:solidFill>
                  <a:srgbClr val="3C582D"/>
                </a:solidFill>
              </a:rPr>
              <a:t>pour le transport des personnes, des composantes éoliennes, des matériaux, des outils;</a:t>
            </a:r>
          </a:p>
          <a:p>
            <a:endParaRPr lang="fr-FR" sz="1000" dirty="0" smtClean="0"/>
          </a:p>
          <a:p>
            <a:r>
              <a:rPr lang="fr-FR" sz="1200" b="0" i="0" kern="1200" smtClean="0">
                <a:solidFill>
                  <a:schemeClr val="tx1"/>
                </a:solidFill>
                <a:effectLst/>
                <a:latin typeface="+mn-lt"/>
                <a:ea typeface="+mn-ea"/>
                <a:cs typeface="+mn-cs"/>
              </a:rPr>
              <a:t>BAPE : Bureau</a:t>
            </a:r>
            <a:r>
              <a:rPr lang="fr-FR" sz="1200" b="0" i="0" kern="1200" baseline="0" smtClean="0">
                <a:solidFill>
                  <a:schemeClr val="tx1"/>
                </a:solidFill>
                <a:effectLst/>
                <a:latin typeface="+mn-lt"/>
                <a:ea typeface="+mn-ea"/>
                <a:cs typeface="+mn-cs"/>
              </a:rPr>
              <a:t> </a:t>
            </a:r>
            <a:r>
              <a:rPr lang="fr-FR" sz="1200" b="0" i="0" kern="1200" dirty="0" smtClean="0">
                <a:solidFill>
                  <a:schemeClr val="tx1"/>
                </a:solidFill>
                <a:effectLst/>
                <a:latin typeface="+mn-lt"/>
                <a:ea typeface="+mn-ea"/>
                <a:cs typeface="+mn-cs"/>
              </a:rPr>
              <a:t>d’audiences</a:t>
            </a:r>
            <a:r>
              <a:rPr lang="fr-FR" sz="1200" b="0" i="0" kern="1200" baseline="0" dirty="0" smtClean="0">
                <a:solidFill>
                  <a:schemeClr val="tx1"/>
                </a:solidFill>
                <a:effectLst/>
                <a:latin typeface="+mn-lt"/>
                <a:ea typeface="+mn-ea"/>
                <a:cs typeface="+mn-cs"/>
              </a:rPr>
              <a:t> </a:t>
            </a:r>
            <a:r>
              <a:rPr lang="fr-FR" sz="1200" b="0" i="0" kern="1200" dirty="0" smtClean="0">
                <a:solidFill>
                  <a:schemeClr val="tx1"/>
                </a:solidFill>
                <a:effectLst/>
                <a:latin typeface="+mn-lt"/>
                <a:ea typeface="+mn-ea"/>
                <a:cs typeface="+mn-cs"/>
              </a:rPr>
              <a:t>publiques sur</a:t>
            </a:r>
            <a:r>
              <a:rPr lang="fr-FR" sz="1200" b="0" i="0" kern="1200" baseline="0" dirty="0" smtClean="0">
                <a:solidFill>
                  <a:schemeClr val="tx1"/>
                </a:solidFill>
                <a:effectLst/>
                <a:latin typeface="+mn-lt"/>
                <a:ea typeface="+mn-ea"/>
                <a:cs typeface="+mn-cs"/>
              </a:rPr>
              <a:t> </a:t>
            </a:r>
            <a:r>
              <a:rPr lang="fr-FR" sz="1200" b="0" i="0" kern="1200" dirty="0" smtClean="0">
                <a:solidFill>
                  <a:schemeClr val="tx1"/>
                </a:solidFill>
                <a:effectLst/>
                <a:latin typeface="+mn-lt"/>
                <a:ea typeface="+mn-ea"/>
                <a:cs typeface="+mn-cs"/>
              </a:rPr>
              <a:t>l’environnement</a:t>
            </a:r>
            <a:r>
              <a:rPr lang="fr-FR" sz="1000" dirty="0" smtClean="0"/>
              <a:t> </a:t>
            </a:r>
            <a:br>
              <a:rPr lang="fr-FR" sz="1000" dirty="0" smtClean="0"/>
            </a:br>
            <a:endParaRPr lang="en-CA" sz="1000" dirty="0"/>
          </a:p>
        </p:txBody>
      </p:sp>
      <p:sp>
        <p:nvSpPr>
          <p:cNvPr id="4" name="Espace réservé du numéro de diapositive 3"/>
          <p:cNvSpPr>
            <a:spLocks noGrp="1"/>
          </p:cNvSpPr>
          <p:nvPr>
            <p:ph type="sldNum" sz="quarter" idx="10"/>
          </p:nvPr>
        </p:nvSpPr>
        <p:spPr/>
        <p:txBody>
          <a:bodyPr/>
          <a:lstStyle/>
          <a:p>
            <a:fld id="{C87D4409-4729-4BF6-A8CE-D9DD7254DBF2}" type="slidenum">
              <a:rPr lang="en-CA" smtClean="0"/>
              <a:t>10</a:t>
            </a:fld>
            <a:endParaRPr lang="en-CA"/>
          </a:p>
        </p:txBody>
      </p:sp>
    </p:spTree>
    <p:extLst>
      <p:ext uri="{BB962C8B-B14F-4D97-AF65-F5344CB8AC3E}">
        <p14:creationId xmlns:p14="http://schemas.microsoft.com/office/powerpoint/2010/main" val="6048528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 </a:t>
            </a:r>
            <a:r>
              <a:rPr lang="fr-CA" dirty="0" smtClean="0"/>
              <a:t>voir rapport</a:t>
            </a:r>
            <a:endParaRPr lang="fr-CA" dirty="0"/>
          </a:p>
        </p:txBody>
      </p:sp>
      <p:sp>
        <p:nvSpPr>
          <p:cNvPr id="4" name="Espace réservé du numéro de diapositive 3"/>
          <p:cNvSpPr>
            <a:spLocks noGrp="1"/>
          </p:cNvSpPr>
          <p:nvPr>
            <p:ph type="sldNum" sz="quarter" idx="10"/>
          </p:nvPr>
        </p:nvSpPr>
        <p:spPr/>
        <p:txBody>
          <a:bodyPr/>
          <a:lstStyle/>
          <a:p>
            <a:fld id="{C87D4409-4729-4BF6-A8CE-D9DD7254DBF2}" type="slidenum">
              <a:rPr lang="en-CA" smtClean="0"/>
              <a:t>11</a:t>
            </a:fld>
            <a:endParaRPr lang="en-CA"/>
          </a:p>
        </p:txBody>
      </p:sp>
    </p:spTree>
    <p:extLst>
      <p:ext uri="{BB962C8B-B14F-4D97-AF65-F5344CB8AC3E}">
        <p14:creationId xmlns:p14="http://schemas.microsoft.com/office/powerpoint/2010/main" val="3863578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799356-3F41-41BA-A3DC-4207CFB0F1C0}"/>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CA"/>
          </a:p>
        </p:txBody>
      </p:sp>
      <p:sp>
        <p:nvSpPr>
          <p:cNvPr id="3" name="Sous-titre 2">
            <a:extLst>
              <a:ext uri="{FF2B5EF4-FFF2-40B4-BE49-F238E27FC236}">
                <a16:creationId xmlns:a16="http://schemas.microsoft.com/office/drawing/2014/main" id="{79E69ED1-3EFC-4C3F-8A9D-B45FB8C7F0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CA"/>
          </a:p>
        </p:txBody>
      </p:sp>
      <p:sp>
        <p:nvSpPr>
          <p:cNvPr id="4" name="Espace réservé de la date 3">
            <a:extLst>
              <a:ext uri="{FF2B5EF4-FFF2-40B4-BE49-F238E27FC236}">
                <a16:creationId xmlns:a16="http://schemas.microsoft.com/office/drawing/2014/main" id="{3D1C5FA9-2DD8-4286-8AE7-044681BB1920}"/>
              </a:ext>
            </a:extLst>
          </p:cNvPr>
          <p:cNvSpPr>
            <a:spLocks noGrp="1"/>
          </p:cNvSpPr>
          <p:nvPr>
            <p:ph type="dt" sz="half" idx="10"/>
          </p:nvPr>
        </p:nvSpPr>
        <p:spPr/>
        <p:txBody>
          <a:bodyPr/>
          <a:lstStyle/>
          <a:p>
            <a:fld id="{ADE028E6-5997-4C51-9F9D-07F94AA19B94}" type="datetime1">
              <a:rPr lang="en-CA" smtClean="0"/>
              <a:t>4/23/19</a:t>
            </a:fld>
            <a:endParaRPr lang="en-CA"/>
          </a:p>
        </p:txBody>
      </p:sp>
      <p:sp>
        <p:nvSpPr>
          <p:cNvPr id="5" name="Espace réservé du pied de page 4">
            <a:extLst>
              <a:ext uri="{FF2B5EF4-FFF2-40B4-BE49-F238E27FC236}">
                <a16:creationId xmlns:a16="http://schemas.microsoft.com/office/drawing/2014/main" id="{A5991A81-7F45-4F49-9278-A67D9A4EEF6A}"/>
              </a:ext>
            </a:extLst>
          </p:cNvPr>
          <p:cNvSpPr>
            <a:spLocks noGrp="1"/>
          </p:cNvSpPr>
          <p:nvPr>
            <p:ph type="ftr" sz="quarter" idx="11"/>
          </p:nvPr>
        </p:nvSpPr>
        <p:spPr/>
        <p:txBody>
          <a:bodyPr/>
          <a:lstStyle/>
          <a:p>
            <a:endParaRPr lang="en-CA"/>
          </a:p>
        </p:txBody>
      </p:sp>
      <p:sp>
        <p:nvSpPr>
          <p:cNvPr id="6" name="Espace réservé du numéro de diapositive 5">
            <a:extLst>
              <a:ext uri="{FF2B5EF4-FFF2-40B4-BE49-F238E27FC236}">
                <a16:creationId xmlns:a16="http://schemas.microsoft.com/office/drawing/2014/main" id="{53055BBA-7C0A-409B-863C-52D7D9C127AC}"/>
              </a:ext>
            </a:extLst>
          </p:cNvPr>
          <p:cNvSpPr>
            <a:spLocks noGrp="1"/>
          </p:cNvSpPr>
          <p:nvPr>
            <p:ph type="sldNum" sz="quarter" idx="12"/>
          </p:nvPr>
        </p:nvSpPr>
        <p:spPr/>
        <p:txBody>
          <a:bodyPr/>
          <a:lstStyle/>
          <a:p>
            <a:fld id="{0730FDA8-C380-487C-8262-56859A965823}" type="slidenum">
              <a:rPr lang="en-CA" smtClean="0"/>
              <a:t>‹#›</a:t>
            </a:fld>
            <a:endParaRPr lang="en-CA"/>
          </a:p>
        </p:txBody>
      </p:sp>
    </p:spTree>
    <p:extLst>
      <p:ext uri="{BB962C8B-B14F-4D97-AF65-F5344CB8AC3E}">
        <p14:creationId xmlns:p14="http://schemas.microsoft.com/office/powerpoint/2010/main" val="2708401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1666FE-17C5-4D0B-9149-F6C160165822}"/>
              </a:ext>
            </a:extLst>
          </p:cNvPr>
          <p:cNvSpPr>
            <a:spLocks noGrp="1"/>
          </p:cNvSpPr>
          <p:nvPr>
            <p:ph type="title"/>
          </p:nvPr>
        </p:nvSpPr>
        <p:spPr/>
        <p:txBody>
          <a:bodyPr/>
          <a:lstStyle/>
          <a:p>
            <a:r>
              <a:rPr lang="fr-FR"/>
              <a:t>Modifiez le style du titre</a:t>
            </a:r>
            <a:endParaRPr lang="en-CA"/>
          </a:p>
        </p:txBody>
      </p:sp>
      <p:sp>
        <p:nvSpPr>
          <p:cNvPr id="3" name="Espace réservé du texte vertical 2">
            <a:extLst>
              <a:ext uri="{FF2B5EF4-FFF2-40B4-BE49-F238E27FC236}">
                <a16:creationId xmlns:a16="http://schemas.microsoft.com/office/drawing/2014/main" id="{A939C568-DA6B-41FE-8D69-32FC8B612458}"/>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4" name="Espace réservé de la date 3">
            <a:extLst>
              <a:ext uri="{FF2B5EF4-FFF2-40B4-BE49-F238E27FC236}">
                <a16:creationId xmlns:a16="http://schemas.microsoft.com/office/drawing/2014/main" id="{E6A21029-4B27-4E68-9004-B73FEDB947D1}"/>
              </a:ext>
            </a:extLst>
          </p:cNvPr>
          <p:cNvSpPr>
            <a:spLocks noGrp="1"/>
          </p:cNvSpPr>
          <p:nvPr>
            <p:ph type="dt" sz="half" idx="10"/>
          </p:nvPr>
        </p:nvSpPr>
        <p:spPr/>
        <p:txBody>
          <a:bodyPr/>
          <a:lstStyle/>
          <a:p>
            <a:fld id="{40C3ACF4-1F58-41C1-8627-88B24884E38D}" type="datetime1">
              <a:rPr lang="en-CA" smtClean="0"/>
              <a:t>4/23/19</a:t>
            </a:fld>
            <a:endParaRPr lang="en-CA"/>
          </a:p>
        </p:txBody>
      </p:sp>
      <p:sp>
        <p:nvSpPr>
          <p:cNvPr id="5" name="Espace réservé du pied de page 4">
            <a:extLst>
              <a:ext uri="{FF2B5EF4-FFF2-40B4-BE49-F238E27FC236}">
                <a16:creationId xmlns:a16="http://schemas.microsoft.com/office/drawing/2014/main" id="{FD16B82E-3AE8-4511-BAEE-A0496DA6FF25}"/>
              </a:ext>
            </a:extLst>
          </p:cNvPr>
          <p:cNvSpPr>
            <a:spLocks noGrp="1"/>
          </p:cNvSpPr>
          <p:nvPr>
            <p:ph type="ftr" sz="quarter" idx="11"/>
          </p:nvPr>
        </p:nvSpPr>
        <p:spPr/>
        <p:txBody>
          <a:bodyPr/>
          <a:lstStyle/>
          <a:p>
            <a:endParaRPr lang="en-CA"/>
          </a:p>
        </p:txBody>
      </p:sp>
      <p:sp>
        <p:nvSpPr>
          <p:cNvPr id="6" name="Espace réservé du numéro de diapositive 5">
            <a:extLst>
              <a:ext uri="{FF2B5EF4-FFF2-40B4-BE49-F238E27FC236}">
                <a16:creationId xmlns:a16="http://schemas.microsoft.com/office/drawing/2014/main" id="{59A16966-EE6D-4D78-80A6-D8678FA79E32}"/>
              </a:ext>
            </a:extLst>
          </p:cNvPr>
          <p:cNvSpPr>
            <a:spLocks noGrp="1"/>
          </p:cNvSpPr>
          <p:nvPr>
            <p:ph type="sldNum" sz="quarter" idx="12"/>
          </p:nvPr>
        </p:nvSpPr>
        <p:spPr/>
        <p:txBody>
          <a:bodyPr/>
          <a:lstStyle/>
          <a:p>
            <a:fld id="{0730FDA8-C380-487C-8262-56859A965823}" type="slidenum">
              <a:rPr lang="en-CA" smtClean="0"/>
              <a:t>‹#›</a:t>
            </a:fld>
            <a:endParaRPr lang="en-CA"/>
          </a:p>
        </p:txBody>
      </p:sp>
    </p:spTree>
    <p:extLst>
      <p:ext uri="{BB962C8B-B14F-4D97-AF65-F5344CB8AC3E}">
        <p14:creationId xmlns:p14="http://schemas.microsoft.com/office/powerpoint/2010/main" val="2516567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7553E2D7-BCEF-446A-BDEF-706AC859C138}"/>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CA"/>
          </a:p>
        </p:txBody>
      </p:sp>
      <p:sp>
        <p:nvSpPr>
          <p:cNvPr id="3" name="Espace réservé du texte vertical 2">
            <a:extLst>
              <a:ext uri="{FF2B5EF4-FFF2-40B4-BE49-F238E27FC236}">
                <a16:creationId xmlns:a16="http://schemas.microsoft.com/office/drawing/2014/main" id="{97A8BC4F-15C1-4E9A-8A56-EE6D12ACCF6B}"/>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4" name="Espace réservé de la date 3">
            <a:extLst>
              <a:ext uri="{FF2B5EF4-FFF2-40B4-BE49-F238E27FC236}">
                <a16:creationId xmlns:a16="http://schemas.microsoft.com/office/drawing/2014/main" id="{18BE9D40-25A0-4282-9FD6-86F435F2FE5A}"/>
              </a:ext>
            </a:extLst>
          </p:cNvPr>
          <p:cNvSpPr>
            <a:spLocks noGrp="1"/>
          </p:cNvSpPr>
          <p:nvPr>
            <p:ph type="dt" sz="half" idx="10"/>
          </p:nvPr>
        </p:nvSpPr>
        <p:spPr/>
        <p:txBody>
          <a:bodyPr/>
          <a:lstStyle/>
          <a:p>
            <a:fld id="{75140238-0394-4BCD-B091-A7A9A7272471}" type="datetime1">
              <a:rPr lang="en-CA" smtClean="0"/>
              <a:t>4/23/19</a:t>
            </a:fld>
            <a:endParaRPr lang="en-CA"/>
          </a:p>
        </p:txBody>
      </p:sp>
      <p:sp>
        <p:nvSpPr>
          <p:cNvPr id="5" name="Espace réservé du pied de page 4">
            <a:extLst>
              <a:ext uri="{FF2B5EF4-FFF2-40B4-BE49-F238E27FC236}">
                <a16:creationId xmlns:a16="http://schemas.microsoft.com/office/drawing/2014/main" id="{E040BD63-11BF-45BB-B964-502361E5FCFD}"/>
              </a:ext>
            </a:extLst>
          </p:cNvPr>
          <p:cNvSpPr>
            <a:spLocks noGrp="1"/>
          </p:cNvSpPr>
          <p:nvPr>
            <p:ph type="ftr" sz="quarter" idx="11"/>
          </p:nvPr>
        </p:nvSpPr>
        <p:spPr/>
        <p:txBody>
          <a:bodyPr/>
          <a:lstStyle/>
          <a:p>
            <a:endParaRPr lang="en-CA"/>
          </a:p>
        </p:txBody>
      </p:sp>
      <p:sp>
        <p:nvSpPr>
          <p:cNvPr id="6" name="Espace réservé du numéro de diapositive 5">
            <a:extLst>
              <a:ext uri="{FF2B5EF4-FFF2-40B4-BE49-F238E27FC236}">
                <a16:creationId xmlns:a16="http://schemas.microsoft.com/office/drawing/2014/main" id="{A400F56A-497B-4B74-903B-670528023DE6}"/>
              </a:ext>
            </a:extLst>
          </p:cNvPr>
          <p:cNvSpPr>
            <a:spLocks noGrp="1"/>
          </p:cNvSpPr>
          <p:nvPr>
            <p:ph type="sldNum" sz="quarter" idx="12"/>
          </p:nvPr>
        </p:nvSpPr>
        <p:spPr/>
        <p:txBody>
          <a:bodyPr/>
          <a:lstStyle/>
          <a:p>
            <a:fld id="{0730FDA8-C380-487C-8262-56859A965823}" type="slidenum">
              <a:rPr lang="en-CA" smtClean="0"/>
              <a:t>‹#›</a:t>
            </a:fld>
            <a:endParaRPr lang="en-CA"/>
          </a:p>
        </p:txBody>
      </p:sp>
    </p:spTree>
    <p:extLst>
      <p:ext uri="{BB962C8B-B14F-4D97-AF65-F5344CB8AC3E}">
        <p14:creationId xmlns:p14="http://schemas.microsoft.com/office/powerpoint/2010/main" val="457739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4EAFFA-1AAD-449A-AB90-3CAFA5EA5C3C}"/>
              </a:ext>
            </a:extLst>
          </p:cNvPr>
          <p:cNvSpPr>
            <a:spLocks noGrp="1"/>
          </p:cNvSpPr>
          <p:nvPr>
            <p:ph type="title"/>
          </p:nvPr>
        </p:nvSpPr>
        <p:spPr/>
        <p:txBody>
          <a:bodyPr/>
          <a:lstStyle/>
          <a:p>
            <a:r>
              <a:rPr lang="fr-FR"/>
              <a:t>Modifiez le style du titre</a:t>
            </a:r>
            <a:endParaRPr lang="en-CA"/>
          </a:p>
        </p:txBody>
      </p:sp>
      <p:sp>
        <p:nvSpPr>
          <p:cNvPr id="3" name="Espace réservé du contenu 2">
            <a:extLst>
              <a:ext uri="{FF2B5EF4-FFF2-40B4-BE49-F238E27FC236}">
                <a16:creationId xmlns:a16="http://schemas.microsoft.com/office/drawing/2014/main" id="{068148AA-64F4-437C-A53D-30EE3362EA60}"/>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4" name="Espace réservé de la date 3">
            <a:extLst>
              <a:ext uri="{FF2B5EF4-FFF2-40B4-BE49-F238E27FC236}">
                <a16:creationId xmlns:a16="http://schemas.microsoft.com/office/drawing/2014/main" id="{7CBC411E-455F-4AD0-9E3E-F032C7AEBD8C}"/>
              </a:ext>
            </a:extLst>
          </p:cNvPr>
          <p:cNvSpPr>
            <a:spLocks noGrp="1"/>
          </p:cNvSpPr>
          <p:nvPr>
            <p:ph type="dt" sz="half" idx="10"/>
          </p:nvPr>
        </p:nvSpPr>
        <p:spPr/>
        <p:txBody>
          <a:bodyPr/>
          <a:lstStyle/>
          <a:p>
            <a:fld id="{04221EED-24E5-44E1-956E-B2DBCCEFD5E4}" type="datetime1">
              <a:rPr lang="en-CA" smtClean="0"/>
              <a:t>4/23/19</a:t>
            </a:fld>
            <a:endParaRPr lang="en-CA"/>
          </a:p>
        </p:txBody>
      </p:sp>
      <p:sp>
        <p:nvSpPr>
          <p:cNvPr id="5" name="Espace réservé du pied de page 4">
            <a:extLst>
              <a:ext uri="{FF2B5EF4-FFF2-40B4-BE49-F238E27FC236}">
                <a16:creationId xmlns:a16="http://schemas.microsoft.com/office/drawing/2014/main" id="{F7A02CFA-7788-43A0-8826-7BE4FC89754B}"/>
              </a:ext>
            </a:extLst>
          </p:cNvPr>
          <p:cNvSpPr>
            <a:spLocks noGrp="1"/>
          </p:cNvSpPr>
          <p:nvPr>
            <p:ph type="ftr" sz="quarter" idx="11"/>
          </p:nvPr>
        </p:nvSpPr>
        <p:spPr/>
        <p:txBody>
          <a:bodyPr/>
          <a:lstStyle/>
          <a:p>
            <a:endParaRPr lang="en-CA"/>
          </a:p>
        </p:txBody>
      </p:sp>
      <p:sp>
        <p:nvSpPr>
          <p:cNvPr id="6" name="Espace réservé du numéro de diapositive 5">
            <a:extLst>
              <a:ext uri="{FF2B5EF4-FFF2-40B4-BE49-F238E27FC236}">
                <a16:creationId xmlns:a16="http://schemas.microsoft.com/office/drawing/2014/main" id="{489F078A-9F6C-46EE-95C2-1E599B054258}"/>
              </a:ext>
            </a:extLst>
          </p:cNvPr>
          <p:cNvSpPr>
            <a:spLocks noGrp="1"/>
          </p:cNvSpPr>
          <p:nvPr>
            <p:ph type="sldNum" sz="quarter" idx="12"/>
          </p:nvPr>
        </p:nvSpPr>
        <p:spPr/>
        <p:txBody>
          <a:bodyPr/>
          <a:lstStyle/>
          <a:p>
            <a:fld id="{0730FDA8-C380-487C-8262-56859A965823}" type="slidenum">
              <a:rPr lang="en-CA" smtClean="0"/>
              <a:t>‹#›</a:t>
            </a:fld>
            <a:endParaRPr lang="en-CA"/>
          </a:p>
        </p:txBody>
      </p:sp>
    </p:spTree>
    <p:extLst>
      <p:ext uri="{BB962C8B-B14F-4D97-AF65-F5344CB8AC3E}">
        <p14:creationId xmlns:p14="http://schemas.microsoft.com/office/powerpoint/2010/main" val="1079123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C6ADD1-C010-4695-83B6-322E5EF42D02}"/>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CA"/>
          </a:p>
        </p:txBody>
      </p:sp>
      <p:sp>
        <p:nvSpPr>
          <p:cNvPr id="3" name="Espace réservé du texte 2">
            <a:extLst>
              <a:ext uri="{FF2B5EF4-FFF2-40B4-BE49-F238E27FC236}">
                <a16:creationId xmlns:a16="http://schemas.microsoft.com/office/drawing/2014/main" id="{B322A113-02BA-478D-A139-BDE74E6148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D5D96BC3-86C9-4C19-86BB-514DE913FBF0}"/>
              </a:ext>
            </a:extLst>
          </p:cNvPr>
          <p:cNvSpPr>
            <a:spLocks noGrp="1"/>
          </p:cNvSpPr>
          <p:nvPr>
            <p:ph type="dt" sz="half" idx="10"/>
          </p:nvPr>
        </p:nvSpPr>
        <p:spPr/>
        <p:txBody>
          <a:bodyPr/>
          <a:lstStyle/>
          <a:p>
            <a:fld id="{E84E83B5-E6D0-4F20-9F0C-CC3694B36394}" type="datetime1">
              <a:rPr lang="en-CA" smtClean="0"/>
              <a:t>4/23/19</a:t>
            </a:fld>
            <a:endParaRPr lang="en-CA"/>
          </a:p>
        </p:txBody>
      </p:sp>
      <p:sp>
        <p:nvSpPr>
          <p:cNvPr id="5" name="Espace réservé du pied de page 4">
            <a:extLst>
              <a:ext uri="{FF2B5EF4-FFF2-40B4-BE49-F238E27FC236}">
                <a16:creationId xmlns:a16="http://schemas.microsoft.com/office/drawing/2014/main" id="{E3B9AE64-CF55-4A44-A2FE-F7B699445C11}"/>
              </a:ext>
            </a:extLst>
          </p:cNvPr>
          <p:cNvSpPr>
            <a:spLocks noGrp="1"/>
          </p:cNvSpPr>
          <p:nvPr>
            <p:ph type="ftr" sz="quarter" idx="11"/>
          </p:nvPr>
        </p:nvSpPr>
        <p:spPr/>
        <p:txBody>
          <a:bodyPr/>
          <a:lstStyle/>
          <a:p>
            <a:endParaRPr lang="en-CA"/>
          </a:p>
        </p:txBody>
      </p:sp>
      <p:sp>
        <p:nvSpPr>
          <p:cNvPr id="6" name="Espace réservé du numéro de diapositive 5">
            <a:extLst>
              <a:ext uri="{FF2B5EF4-FFF2-40B4-BE49-F238E27FC236}">
                <a16:creationId xmlns:a16="http://schemas.microsoft.com/office/drawing/2014/main" id="{63AAC2D0-A67F-4511-97CA-1C42EB496901}"/>
              </a:ext>
            </a:extLst>
          </p:cNvPr>
          <p:cNvSpPr>
            <a:spLocks noGrp="1"/>
          </p:cNvSpPr>
          <p:nvPr>
            <p:ph type="sldNum" sz="quarter" idx="12"/>
          </p:nvPr>
        </p:nvSpPr>
        <p:spPr/>
        <p:txBody>
          <a:bodyPr/>
          <a:lstStyle/>
          <a:p>
            <a:fld id="{0730FDA8-C380-487C-8262-56859A965823}" type="slidenum">
              <a:rPr lang="en-CA" smtClean="0"/>
              <a:t>‹#›</a:t>
            </a:fld>
            <a:endParaRPr lang="en-CA"/>
          </a:p>
        </p:txBody>
      </p:sp>
    </p:spTree>
    <p:extLst>
      <p:ext uri="{BB962C8B-B14F-4D97-AF65-F5344CB8AC3E}">
        <p14:creationId xmlns:p14="http://schemas.microsoft.com/office/powerpoint/2010/main" val="3328793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45A429-85A1-4BBD-BCAA-1A8A97F79E55}"/>
              </a:ext>
            </a:extLst>
          </p:cNvPr>
          <p:cNvSpPr>
            <a:spLocks noGrp="1"/>
          </p:cNvSpPr>
          <p:nvPr>
            <p:ph type="title"/>
          </p:nvPr>
        </p:nvSpPr>
        <p:spPr/>
        <p:txBody>
          <a:bodyPr/>
          <a:lstStyle/>
          <a:p>
            <a:r>
              <a:rPr lang="fr-FR"/>
              <a:t>Modifiez le style du titre</a:t>
            </a:r>
            <a:endParaRPr lang="en-CA"/>
          </a:p>
        </p:txBody>
      </p:sp>
      <p:sp>
        <p:nvSpPr>
          <p:cNvPr id="3" name="Espace réservé du contenu 2">
            <a:extLst>
              <a:ext uri="{FF2B5EF4-FFF2-40B4-BE49-F238E27FC236}">
                <a16:creationId xmlns:a16="http://schemas.microsoft.com/office/drawing/2014/main" id="{2297B0A1-7BBD-42CE-8457-24F79EA57636}"/>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4" name="Espace réservé du contenu 3">
            <a:extLst>
              <a:ext uri="{FF2B5EF4-FFF2-40B4-BE49-F238E27FC236}">
                <a16:creationId xmlns:a16="http://schemas.microsoft.com/office/drawing/2014/main" id="{7EC261E1-542C-48CA-BD0F-C1965218F5D2}"/>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5" name="Espace réservé de la date 4">
            <a:extLst>
              <a:ext uri="{FF2B5EF4-FFF2-40B4-BE49-F238E27FC236}">
                <a16:creationId xmlns:a16="http://schemas.microsoft.com/office/drawing/2014/main" id="{05637551-0FE7-42B5-8151-4AAD4C05B382}"/>
              </a:ext>
            </a:extLst>
          </p:cNvPr>
          <p:cNvSpPr>
            <a:spLocks noGrp="1"/>
          </p:cNvSpPr>
          <p:nvPr>
            <p:ph type="dt" sz="half" idx="10"/>
          </p:nvPr>
        </p:nvSpPr>
        <p:spPr/>
        <p:txBody>
          <a:bodyPr/>
          <a:lstStyle/>
          <a:p>
            <a:fld id="{1D571632-D797-4FF1-BF5F-AE850EE5EA56}" type="datetime1">
              <a:rPr lang="en-CA" smtClean="0"/>
              <a:t>4/23/19</a:t>
            </a:fld>
            <a:endParaRPr lang="en-CA"/>
          </a:p>
        </p:txBody>
      </p:sp>
      <p:sp>
        <p:nvSpPr>
          <p:cNvPr id="6" name="Espace réservé du pied de page 5">
            <a:extLst>
              <a:ext uri="{FF2B5EF4-FFF2-40B4-BE49-F238E27FC236}">
                <a16:creationId xmlns:a16="http://schemas.microsoft.com/office/drawing/2014/main" id="{457079F9-A2FA-4FB4-864E-B0003E017840}"/>
              </a:ext>
            </a:extLst>
          </p:cNvPr>
          <p:cNvSpPr>
            <a:spLocks noGrp="1"/>
          </p:cNvSpPr>
          <p:nvPr>
            <p:ph type="ftr" sz="quarter" idx="11"/>
          </p:nvPr>
        </p:nvSpPr>
        <p:spPr/>
        <p:txBody>
          <a:bodyPr/>
          <a:lstStyle/>
          <a:p>
            <a:endParaRPr lang="en-CA"/>
          </a:p>
        </p:txBody>
      </p:sp>
      <p:sp>
        <p:nvSpPr>
          <p:cNvPr id="7" name="Espace réservé du numéro de diapositive 6">
            <a:extLst>
              <a:ext uri="{FF2B5EF4-FFF2-40B4-BE49-F238E27FC236}">
                <a16:creationId xmlns:a16="http://schemas.microsoft.com/office/drawing/2014/main" id="{940047B9-0EF1-4B78-B1CA-16242C6FC155}"/>
              </a:ext>
            </a:extLst>
          </p:cNvPr>
          <p:cNvSpPr>
            <a:spLocks noGrp="1"/>
          </p:cNvSpPr>
          <p:nvPr>
            <p:ph type="sldNum" sz="quarter" idx="12"/>
          </p:nvPr>
        </p:nvSpPr>
        <p:spPr/>
        <p:txBody>
          <a:bodyPr/>
          <a:lstStyle/>
          <a:p>
            <a:fld id="{0730FDA8-C380-487C-8262-56859A965823}" type="slidenum">
              <a:rPr lang="en-CA" smtClean="0"/>
              <a:t>‹#›</a:t>
            </a:fld>
            <a:endParaRPr lang="en-CA"/>
          </a:p>
        </p:txBody>
      </p:sp>
    </p:spTree>
    <p:extLst>
      <p:ext uri="{BB962C8B-B14F-4D97-AF65-F5344CB8AC3E}">
        <p14:creationId xmlns:p14="http://schemas.microsoft.com/office/powerpoint/2010/main" val="843782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66E5F6-BCF6-4BC2-B42C-43DE6B8C4A7F}"/>
              </a:ext>
            </a:extLst>
          </p:cNvPr>
          <p:cNvSpPr>
            <a:spLocks noGrp="1"/>
          </p:cNvSpPr>
          <p:nvPr>
            <p:ph type="title"/>
          </p:nvPr>
        </p:nvSpPr>
        <p:spPr>
          <a:xfrm>
            <a:off x="839788" y="365125"/>
            <a:ext cx="10515600" cy="1325563"/>
          </a:xfrm>
        </p:spPr>
        <p:txBody>
          <a:bodyPr/>
          <a:lstStyle/>
          <a:p>
            <a:r>
              <a:rPr lang="fr-FR"/>
              <a:t>Modifiez le style du titre</a:t>
            </a:r>
            <a:endParaRPr lang="en-CA"/>
          </a:p>
        </p:txBody>
      </p:sp>
      <p:sp>
        <p:nvSpPr>
          <p:cNvPr id="3" name="Espace réservé du texte 2">
            <a:extLst>
              <a:ext uri="{FF2B5EF4-FFF2-40B4-BE49-F238E27FC236}">
                <a16:creationId xmlns:a16="http://schemas.microsoft.com/office/drawing/2014/main" id="{DBF3E6D9-2CE3-433D-8C4B-00E550C06C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5FD1F5E5-1BC2-45D9-B082-FE4EC0C819F4}"/>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5" name="Espace réservé du texte 4">
            <a:extLst>
              <a:ext uri="{FF2B5EF4-FFF2-40B4-BE49-F238E27FC236}">
                <a16:creationId xmlns:a16="http://schemas.microsoft.com/office/drawing/2014/main" id="{8D8ED58E-522F-477A-B408-E804C78230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EADCAD59-1328-478C-9437-1C5917FFD861}"/>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7" name="Espace réservé de la date 6">
            <a:extLst>
              <a:ext uri="{FF2B5EF4-FFF2-40B4-BE49-F238E27FC236}">
                <a16:creationId xmlns:a16="http://schemas.microsoft.com/office/drawing/2014/main" id="{FD682F8A-DD15-436A-9B38-3FDF728427E2}"/>
              </a:ext>
            </a:extLst>
          </p:cNvPr>
          <p:cNvSpPr>
            <a:spLocks noGrp="1"/>
          </p:cNvSpPr>
          <p:nvPr>
            <p:ph type="dt" sz="half" idx="10"/>
          </p:nvPr>
        </p:nvSpPr>
        <p:spPr/>
        <p:txBody>
          <a:bodyPr/>
          <a:lstStyle/>
          <a:p>
            <a:fld id="{42A021C9-DA9F-4AAA-B84B-79C96568D018}" type="datetime1">
              <a:rPr lang="en-CA" smtClean="0"/>
              <a:t>4/23/19</a:t>
            </a:fld>
            <a:endParaRPr lang="en-CA"/>
          </a:p>
        </p:txBody>
      </p:sp>
      <p:sp>
        <p:nvSpPr>
          <p:cNvPr id="8" name="Espace réservé du pied de page 7">
            <a:extLst>
              <a:ext uri="{FF2B5EF4-FFF2-40B4-BE49-F238E27FC236}">
                <a16:creationId xmlns:a16="http://schemas.microsoft.com/office/drawing/2014/main" id="{399035E9-EEAE-48F8-BFD3-4722F346EF89}"/>
              </a:ext>
            </a:extLst>
          </p:cNvPr>
          <p:cNvSpPr>
            <a:spLocks noGrp="1"/>
          </p:cNvSpPr>
          <p:nvPr>
            <p:ph type="ftr" sz="quarter" idx="11"/>
          </p:nvPr>
        </p:nvSpPr>
        <p:spPr/>
        <p:txBody>
          <a:bodyPr/>
          <a:lstStyle/>
          <a:p>
            <a:endParaRPr lang="en-CA"/>
          </a:p>
        </p:txBody>
      </p:sp>
      <p:sp>
        <p:nvSpPr>
          <p:cNvPr id="9" name="Espace réservé du numéro de diapositive 8">
            <a:extLst>
              <a:ext uri="{FF2B5EF4-FFF2-40B4-BE49-F238E27FC236}">
                <a16:creationId xmlns:a16="http://schemas.microsoft.com/office/drawing/2014/main" id="{DB08D3BD-A990-4A35-8904-F9F199B1CDA5}"/>
              </a:ext>
            </a:extLst>
          </p:cNvPr>
          <p:cNvSpPr>
            <a:spLocks noGrp="1"/>
          </p:cNvSpPr>
          <p:nvPr>
            <p:ph type="sldNum" sz="quarter" idx="12"/>
          </p:nvPr>
        </p:nvSpPr>
        <p:spPr/>
        <p:txBody>
          <a:bodyPr/>
          <a:lstStyle/>
          <a:p>
            <a:fld id="{0730FDA8-C380-487C-8262-56859A965823}" type="slidenum">
              <a:rPr lang="en-CA" smtClean="0"/>
              <a:t>‹#›</a:t>
            </a:fld>
            <a:endParaRPr lang="en-CA"/>
          </a:p>
        </p:txBody>
      </p:sp>
    </p:spTree>
    <p:extLst>
      <p:ext uri="{BB962C8B-B14F-4D97-AF65-F5344CB8AC3E}">
        <p14:creationId xmlns:p14="http://schemas.microsoft.com/office/powerpoint/2010/main" val="323579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113548-A25B-4E64-9722-161ADE6322F6}"/>
              </a:ext>
            </a:extLst>
          </p:cNvPr>
          <p:cNvSpPr>
            <a:spLocks noGrp="1"/>
          </p:cNvSpPr>
          <p:nvPr>
            <p:ph type="title"/>
          </p:nvPr>
        </p:nvSpPr>
        <p:spPr/>
        <p:txBody>
          <a:bodyPr/>
          <a:lstStyle/>
          <a:p>
            <a:r>
              <a:rPr lang="fr-FR"/>
              <a:t>Modifiez le style du titre</a:t>
            </a:r>
            <a:endParaRPr lang="en-CA"/>
          </a:p>
        </p:txBody>
      </p:sp>
      <p:sp>
        <p:nvSpPr>
          <p:cNvPr id="3" name="Espace réservé de la date 2">
            <a:extLst>
              <a:ext uri="{FF2B5EF4-FFF2-40B4-BE49-F238E27FC236}">
                <a16:creationId xmlns:a16="http://schemas.microsoft.com/office/drawing/2014/main" id="{60FAD928-69FC-44C8-9FDF-6D67CCA993DE}"/>
              </a:ext>
            </a:extLst>
          </p:cNvPr>
          <p:cNvSpPr>
            <a:spLocks noGrp="1"/>
          </p:cNvSpPr>
          <p:nvPr>
            <p:ph type="dt" sz="half" idx="10"/>
          </p:nvPr>
        </p:nvSpPr>
        <p:spPr/>
        <p:txBody>
          <a:bodyPr/>
          <a:lstStyle/>
          <a:p>
            <a:fld id="{CB403965-A2A1-4DC4-A8FE-21C86CB0CAB5}" type="datetime1">
              <a:rPr lang="en-CA" smtClean="0"/>
              <a:t>4/23/19</a:t>
            </a:fld>
            <a:endParaRPr lang="en-CA"/>
          </a:p>
        </p:txBody>
      </p:sp>
      <p:sp>
        <p:nvSpPr>
          <p:cNvPr id="4" name="Espace réservé du pied de page 3">
            <a:extLst>
              <a:ext uri="{FF2B5EF4-FFF2-40B4-BE49-F238E27FC236}">
                <a16:creationId xmlns:a16="http://schemas.microsoft.com/office/drawing/2014/main" id="{B3B6E4D7-8A7C-4BC1-A14C-FBDAE5ED8426}"/>
              </a:ext>
            </a:extLst>
          </p:cNvPr>
          <p:cNvSpPr>
            <a:spLocks noGrp="1"/>
          </p:cNvSpPr>
          <p:nvPr>
            <p:ph type="ftr" sz="quarter" idx="11"/>
          </p:nvPr>
        </p:nvSpPr>
        <p:spPr/>
        <p:txBody>
          <a:bodyPr/>
          <a:lstStyle/>
          <a:p>
            <a:endParaRPr lang="en-CA"/>
          </a:p>
        </p:txBody>
      </p:sp>
      <p:sp>
        <p:nvSpPr>
          <p:cNvPr id="5" name="Espace réservé du numéro de diapositive 4">
            <a:extLst>
              <a:ext uri="{FF2B5EF4-FFF2-40B4-BE49-F238E27FC236}">
                <a16:creationId xmlns:a16="http://schemas.microsoft.com/office/drawing/2014/main" id="{2FA9A70B-F391-46AD-A6F4-F7955FDB409B}"/>
              </a:ext>
            </a:extLst>
          </p:cNvPr>
          <p:cNvSpPr>
            <a:spLocks noGrp="1"/>
          </p:cNvSpPr>
          <p:nvPr>
            <p:ph type="sldNum" sz="quarter" idx="12"/>
          </p:nvPr>
        </p:nvSpPr>
        <p:spPr/>
        <p:txBody>
          <a:bodyPr/>
          <a:lstStyle/>
          <a:p>
            <a:fld id="{0730FDA8-C380-487C-8262-56859A965823}" type="slidenum">
              <a:rPr lang="en-CA" smtClean="0"/>
              <a:t>‹#›</a:t>
            </a:fld>
            <a:endParaRPr lang="en-CA"/>
          </a:p>
        </p:txBody>
      </p:sp>
    </p:spTree>
    <p:extLst>
      <p:ext uri="{BB962C8B-B14F-4D97-AF65-F5344CB8AC3E}">
        <p14:creationId xmlns:p14="http://schemas.microsoft.com/office/powerpoint/2010/main" val="2875496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69D3CFF1-BF5D-4AB1-BAF7-4345EC638509}"/>
              </a:ext>
            </a:extLst>
          </p:cNvPr>
          <p:cNvSpPr>
            <a:spLocks noGrp="1"/>
          </p:cNvSpPr>
          <p:nvPr>
            <p:ph type="dt" sz="half" idx="10"/>
          </p:nvPr>
        </p:nvSpPr>
        <p:spPr/>
        <p:txBody>
          <a:bodyPr/>
          <a:lstStyle/>
          <a:p>
            <a:fld id="{AC8957D5-070B-4833-9D73-5C859E9C50A4}" type="datetime1">
              <a:rPr lang="en-CA" smtClean="0"/>
              <a:t>4/23/19</a:t>
            </a:fld>
            <a:endParaRPr lang="en-CA"/>
          </a:p>
        </p:txBody>
      </p:sp>
      <p:sp>
        <p:nvSpPr>
          <p:cNvPr id="3" name="Espace réservé du pied de page 2">
            <a:extLst>
              <a:ext uri="{FF2B5EF4-FFF2-40B4-BE49-F238E27FC236}">
                <a16:creationId xmlns:a16="http://schemas.microsoft.com/office/drawing/2014/main" id="{ECBE41BD-4412-4FBD-BFD3-46E231B794BB}"/>
              </a:ext>
            </a:extLst>
          </p:cNvPr>
          <p:cNvSpPr>
            <a:spLocks noGrp="1"/>
          </p:cNvSpPr>
          <p:nvPr>
            <p:ph type="ftr" sz="quarter" idx="11"/>
          </p:nvPr>
        </p:nvSpPr>
        <p:spPr/>
        <p:txBody>
          <a:bodyPr/>
          <a:lstStyle/>
          <a:p>
            <a:endParaRPr lang="en-CA"/>
          </a:p>
        </p:txBody>
      </p:sp>
      <p:sp>
        <p:nvSpPr>
          <p:cNvPr id="4" name="Espace réservé du numéro de diapositive 3">
            <a:extLst>
              <a:ext uri="{FF2B5EF4-FFF2-40B4-BE49-F238E27FC236}">
                <a16:creationId xmlns:a16="http://schemas.microsoft.com/office/drawing/2014/main" id="{62C72CE6-D34C-49D1-A454-7C69D37569A4}"/>
              </a:ext>
            </a:extLst>
          </p:cNvPr>
          <p:cNvSpPr>
            <a:spLocks noGrp="1"/>
          </p:cNvSpPr>
          <p:nvPr>
            <p:ph type="sldNum" sz="quarter" idx="12"/>
          </p:nvPr>
        </p:nvSpPr>
        <p:spPr/>
        <p:txBody>
          <a:bodyPr/>
          <a:lstStyle/>
          <a:p>
            <a:fld id="{0730FDA8-C380-487C-8262-56859A965823}" type="slidenum">
              <a:rPr lang="en-CA" smtClean="0"/>
              <a:t>‹#›</a:t>
            </a:fld>
            <a:endParaRPr lang="en-CA"/>
          </a:p>
        </p:txBody>
      </p:sp>
    </p:spTree>
    <p:extLst>
      <p:ext uri="{BB962C8B-B14F-4D97-AF65-F5344CB8AC3E}">
        <p14:creationId xmlns:p14="http://schemas.microsoft.com/office/powerpoint/2010/main" val="1341285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D7BFD2-F4FD-4F08-B447-7A9974B2406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CA"/>
          </a:p>
        </p:txBody>
      </p:sp>
      <p:sp>
        <p:nvSpPr>
          <p:cNvPr id="3" name="Espace réservé du contenu 2">
            <a:extLst>
              <a:ext uri="{FF2B5EF4-FFF2-40B4-BE49-F238E27FC236}">
                <a16:creationId xmlns:a16="http://schemas.microsoft.com/office/drawing/2014/main" id="{9A59CD15-14A6-483A-B53B-BF1FA2A510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4" name="Espace réservé du texte 3">
            <a:extLst>
              <a:ext uri="{FF2B5EF4-FFF2-40B4-BE49-F238E27FC236}">
                <a16:creationId xmlns:a16="http://schemas.microsoft.com/office/drawing/2014/main" id="{4547A172-9597-4048-8A95-1D6056F674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BC56E0D6-AAE3-43B8-B35B-7EEB041A0A1E}"/>
              </a:ext>
            </a:extLst>
          </p:cNvPr>
          <p:cNvSpPr>
            <a:spLocks noGrp="1"/>
          </p:cNvSpPr>
          <p:nvPr>
            <p:ph type="dt" sz="half" idx="10"/>
          </p:nvPr>
        </p:nvSpPr>
        <p:spPr/>
        <p:txBody>
          <a:bodyPr/>
          <a:lstStyle/>
          <a:p>
            <a:fld id="{62D6986E-63A1-4521-8CD0-20DE54B81DF4}" type="datetime1">
              <a:rPr lang="en-CA" smtClean="0"/>
              <a:t>4/23/19</a:t>
            </a:fld>
            <a:endParaRPr lang="en-CA"/>
          </a:p>
        </p:txBody>
      </p:sp>
      <p:sp>
        <p:nvSpPr>
          <p:cNvPr id="6" name="Espace réservé du pied de page 5">
            <a:extLst>
              <a:ext uri="{FF2B5EF4-FFF2-40B4-BE49-F238E27FC236}">
                <a16:creationId xmlns:a16="http://schemas.microsoft.com/office/drawing/2014/main" id="{D5C7E314-569C-4389-8968-8364D675AE9E}"/>
              </a:ext>
            </a:extLst>
          </p:cNvPr>
          <p:cNvSpPr>
            <a:spLocks noGrp="1"/>
          </p:cNvSpPr>
          <p:nvPr>
            <p:ph type="ftr" sz="quarter" idx="11"/>
          </p:nvPr>
        </p:nvSpPr>
        <p:spPr/>
        <p:txBody>
          <a:bodyPr/>
          <a:lstStyle/>
          <a:p>
            <a:endParaRPr lang="en-CA"/>
          </a:p>
        </p:txBody>
      </p:sp>
      <p:sp>
        <p:nvSpPr>
          <p:cNvPr id="7" name="Espace réservé du numéro de diapositive 6">
            <a:extLst>
              <a:ext uri="{FF2B5EF4-FFF2-40B4-BE49-F238E27FC236}">
                <a16:creationId xmlns:a16="http://schemas.microsoft.com/office/drawing/2014/main" id="{BE0CD5D7-A427-47D9-8B6F-2095DBBFA433}"/>
              </a:ext>
            </a:extLst>
          </p:cNvPr>
          <p:cNvSpPr>
            <a:spLocks noGrp="1"/>
          </p:cNvSpPr>
          <p:nvPr>
            <p:ph type="sldNum" sz="quarter" idx="12"/>
          </p:nvPr>
        </p:nvSpPr>
        <p:spPr/>
        <p:txBody>
          <a:bodyPr/>
          <a:lstStyle/>
          <a:p>
            <a:fld id="{0730FDA8-C380-487C-8262-56859A965823}" type="slidenum">
              <a:rPr lang="en-CA" smtClean="0"/>
              <a:t>‹#›</a:t>
            </a:fld>
            <a:endParaRPr lang="en-CA"/>
          </a:p>
        </p:txBody>
      </p:sp>
    </p:spTree>
    <p:extLst>
      <p:ext uri="{BB962C8B-B14F-4D97-AF65-F5344CB8AC3E}">
        <p14:creationId xmlns:p14="http://schemas.microsoft.com/office/powerpoint/2010/main" val="2461502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585933-3F85-4A81-AB48-AB53BDD571F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CA"/>
          </a:p>
        </p:txBody>
      </p:sp>
      <p:sp>
        <p:nvSpPr>
          <p:cNvPr id="3" name="Espace réservé pour une image  2">
            <a:extLst>
              <a:ext uri="{FF2B5EF4-FFF2-40B4-BE49-F238E27FC236}">
                <a16:creationId xmlns:a16="http://schemas.microsoft.com/office/drawing/2014/main" id="{EE3859B8-389C-4B48-A4F3-11D943CED2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Espace réservé du texte 3">
            <a:extLst>
              <a:ext uri="{FF2B5EF4-FFF2-40B4-BE49-F238E27FC236}">
                <a16:creationId xmlns:a16="http://schemas.microsoft.com/office/drawing/2014/main" id="{FE8D65A3-4FA3-4605-99A3-E17751DD2B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A03B98D8-C91B-46F3-BB3E-46355BEDC99D}"/>
              </a:ext>
            </a:extLst>
          </p:cNvPr>
          <p:cNvSpPr>
            <a:spLocks noGrp="1"/>
          </p:cNvSpPr>
          <p:nvPr>
            <p:ph type="dt" sz="half" idx="10"/>
          </p:nvPr>
        </p:nvSpPr>
        <p:spPr/>
        <p:txBody>
          <a:bodyPr/>
          <a:lstStyle/>
          <a:p>
            <a:fld id="{2DF454D2-436D-4867-A6B5-AA82B5548399}" type="datetime1">
              <a:rPr lang="en-CA" smtClean="0"/>
              <a:t>4/23/19</a:t>
            </a:fld>
            <a:endParaRPr lang="en-CA"/>
          </a:p>
        </p:txBody>
      </p:sp>
      <p:sp>
        <p:nvSpPr>
          <p:cNvPr id="6" name="Espace réservé du pied de page 5">
            <a:extLst>
              <a:ext uri="{FF2B5EF4-FFF2-40B4-BE49-F238E27FC236}">
                <a16:creationId xmlns:a16="http://schemas.microsoft.com/office/drawing/2014/main" id="{105D0F64-47B8-42A6-BDBE-1BA1956A9E5C}"/>
              </a:ext>
            </a:extLst>
          </p:cNvPr>
          <p:cNvSpPr>
            <a:spLocks noGrp="1"/>
          </p:cNvSpPr>
          <p:nvPr>
            <p:ph type="ftr" sz="quarter" idx="11"/>
          </p:nvPr>
        </p:nvSpPr>
        <p:spPr/>
        <p:txBody>
          <a:bodyPr/>
          <a:lstStyle/>
          <a:p>
            <a:endParaRPr lang="en-CA"/>
          </a:p>
        </p:txBody>
      </p:sp>
      <p:sp>
        <p:nvSpPr>
          <p:cNvPr id="7" name="Espace réservé du numéro de diapositive 6">
            <a:extLst>
              <a:ext uri="{FF2B5EF4-FFF2-40B4-BE49-F238E27FC236}">
                <a16:creationId xmlns:a16="http://schemas.microsoft.com/office/drawing/2014/main" id="{6AF657BA-954A-434D-8BCA-86FF4E1200ED}"/>
              </a:ext>
            </a:extLst>
          </p:cNvPr>
          <p:cNvSpPr>
            <a:spLocks noGrp="1"/>
          </p:cNvSpPr>
          <p:nvPr>
            <p:ph type="sldNum" sz="quarter" idx="12"/>
          </p:nvPr>
        </p:nvSpPr>
        <p:spPr/>
        <p:txBody>
          <a:bodyPr/>
          <a:lstStyle/>
          <a:p>
            <a:fld id="{0730FDA8-C380-487C-8262-56859A965823}" type="slidenum">
              <a:rPr lang="en-CA" smtClean="0"/>
              <a:t>‹#›</a:t>
            </a:fld>
            <a:endParaRPr lang="en-CA"/>
          </a:p>
        </p:txBody>
      </p:sp>
    </p:spTree>
    <p:extLst>
      <p:ext uri="{BB962C8B-B14F-4D97-AF65-F5344CB8AC3E}">
        <p14:creationId xmlns:p14="http://schemas.microsoft.com/office/powerpoint/2010/main" val="4089655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7EA0529-50EB-459D-BDC6-9BE33C8848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CA"/>
          </a:p>
        </p:txBody>
      </p:sp>
      <p:sp>
        <p:nvSpPr>
          <p:cNvPr id="3" name="Espace réservé du texte 2">
            <a:extLst>
              <a:ext uri="{FF2B5EF4-FFF2-40B4-BE49-F238E27FC236}">
                <a16:creationId xmlns:a16="http://schemas.microsoft.com/office/drawing/2014/main" id="{4C7062F7-94CC-41B7-9118-F191EA2C3E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4" name="Espace réservé de la date 3">
            <a:extLst>
              <a:ext uri="{FF2B5EF4-FFF2-40B4-BE49-F238E27FC236}">
                <a16:creationId xmlns:a16="http://schemas.microsoft.com/office/drawing/2014/main" id="{CF7C2787-ECA5-461A-9F38-1723351B10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D7F820-D17B-457E-864D-79B0F1437387}" type="datetime1">
              <a:rPr lang="en-CA" smtClean="0"/>
              <a:t>4/23/19</a:t>
            </a:fld>
            <a:endParaRPr lang="en-CA"/>
          </a:p>
        </p:txBody>
      </p:sp>
      <p:sp>
        <p:nvSpPr>
          <p:cNvPr id="5" name="Espace réservé du pied de page 4">
            <a:extLst>
              <a:ext uri="{FF2B5EF4-FFF2-40B4-BE49-F238E27FC236}">
                <a16:creationId xmlns:a16="http://schemas.microsoft.com/office/drawing/2014/main" id="{710DA2CA-09B9-4625-9EA3-3B8DC3DCC1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Espace réservé du numéro de diapositive 5">
            <a:extLst>
              <a:ext uri="{FF2B5EF4-FFF2-40B4-BE49-F238E27FC236}">
                <a16:creationId xmlns:a16="http://schemas.microsoft.com/office/drawing/2014/main" id="{EB8CBB43-2F64-42F1-9137-29DA380DD6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30FDA8-C380-487C-8262-56859A965823}" type="slidenum">
              <a:rPr lang="en-CA" smtClean="0"/>
              <a:t>‹#›</a:t>
            </a:fld>
            <a:endParaRPr lang="en-CA"/>
          </a:p>
        </p:txBody>
      </p:sp>
    </p:spTree>
    <p:extLst>
      <p:ext uri="{BB962C8B-B14F-4D97-AF65-F5344CB8AC3E}">
        <p14:creationId xmlns:p14="http://schemas.microsoft.com/office/powerpoint/2010/main" val="1077423163"/>
      </p:ext>
    </p:extLst>
  </p:cSld>
  <p:clrMap bg1="lt1" tx1="dk1" bg2="lt2" tx2="dk2" accent1="accent1" accent2="accent2" accent3="accent3" accent4="accent4" accent5="accent5" accent6="accent6" hlink="hlink" folHlink="folHlink"/>
  <p:sldLayoutIdLst>
    <p:sldLayoutId id="2147484039" r:id="rId1"/>
    <p:sldLayoutId id="2147484040" r:id="rId2"/>
    <p:sldLayoutId id="2147484041" r:id="rId3"/>
    <p:sldLayoutId id="2147484042" r:id="rId4"/>
    <p:sldLayoutId id="2147484043" r:id="rId5"/>
    <p:sldLayoutId id="2147484044" r:id="rId6"/>
    <p:sldLayoutId id="2147484045" r:id="rId7"/>
    <p:sldLayoutId id="2147484046" r:id="rId8"/>
    <p:sldLayoutId id="2147484047" r:id="rId9"/>
    <p:sldLayoutId id="2147484048" r:id="rId10"/>
    <p:sldLayoutId id="214748404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s://ourworldindata.org/energy-production-and-changing-energy-sources" TargetMode="External"/><Relationship Id="rId13" Type="http://schemas.openxmlformats.org/officeDocument/2006/relationships/hyperlink" Target="http://www.environnement.gouv.qc.ca/evaluations/decret/2016/393-2016-ra.pdf" TargetMode="External"/><Relationship Id="rId18" Type="http://schemas.openxmlformats.org/officeDocument/2006/relationships/hyperlink" Target="http://www.rncreq.org/pdf/GuideFiliereEolienne.pdf" TargetMode="External"/><Relationship Id="rId3" Type="http://schemas.openxmlformats.org/officeDocument/2006/relationships/hyperlink" Target="https://ouvert.canada.ca/data/fr/dataset/490db619-ab58-4a2a-a245-2376ce1840de" TargetMode="External"/><Relationship Id="rId21" Type="http://schemas.openxmlformats.org/officeDocument/2006/relationships/hyperlink" Target="http://ecoconseil.uqac.ca/wp-content/uploads/2017/04/Guide_utilisation_GADD_2016_SM.pdf" TargetMode="External"/><Relationship Id="rId7" Type="http://schemas.openxmlformats.org/officeDocument/2006/relationships/hyperlink" Target="http://geopoliticsofrenewables.org/assets/geopolitics/Reports/wp-content/uploads/2019/01/Global_commission_renewable_energy_2019.pdf" TargetMode="External"/><Relationship Id="rId12" Type="http://schemas.openxmlformats.org/officeDocument/2006/relationships/hyperlink" Target="https://www.irena.org/DocumentDownloads/Publications/IRENA_REthinking_Energy_2017.pdf" TargetMode="External"/><Relationship Id="rId17" Type="http://schemas.openxmlformats.org/officeDocument/2006/relationships/hyperlink" Target="https://www.rncan.gc.ca/energie-faits-saillants" TargetMode="External"/><Relationship Id="rId2" Type="http://schemas.openxmlformats.org/officeDocument/2006/relationships/hyperlink" Target="http://www.bape.gouv.qc.ca/sections/rapports/publications/bape321.pdf" TargetMode="External"/><Relationship Id="rId16" Type="http://schemas.openxmlformats.org/officeDocument/2006/relationships/hyperlink" Target="https://www.nrcan.gc.ca/sites/www.nrcan.gc.ca/files/canmetenergy/pdf/fichier/81770/windtrm_resource_map.pdf" TargetMode="External"/><Relationship Id="rId20" Type="http://schemas.openxmlformats.org/officeDocument/2006/relationships/hyperlink" Target="https://mern.gouv.qc.ca/energie/politique/pdf/lettre/ER_20150715_106_TechnoCentre_eolien.pdf" TargetMode="External"/><Relationship Id="rId1" Type="http://schemas.openxmlformats.org/officeDocument/2006/relationships/slideLayout" Target="../slideLayouts/slideLayout2.xml"/><Relationship Id="rId6" Type="http://schemas.openxmlformats.org/officeDocument/2006/relationships/hyperlink" Target="https://www.edf-re.ca/fr/project/nicolas-riou/" TargetMode="External"/><Relationship Id="rId11" Type="http://schemas.openxmlformats.org/officeDocument/2006/relationships/hyperlink" Target="http://www.stat.gouv.qc.ca/statistiques/economie/indice-vitalite-economique/classement_mrc.html" TargetMode="External"/><Relationship Id="rId5" Type="http://schemas.openxmlformats.org/officeDocument/2006/relationships/hyperlink" Target="http://www.bape.gouv.qc.ca/sections/mandats/eole_nicolas-riou/documents/PR3.2.pdf" TargetMode="External"/><Relationship Id="rId15" Type="http://schemas.openxmlformats.org/officeDocument/2006/relationships/hyperlink" Target="https://mern.gouv.qc.ca/energie/eolien/eolien-potentiel.jsp" TargetMode="External"/><Relationship Id="rId10" Type="http://schemas.openxmlformats.org/officeDocument/2006/relationships/hyperlink" Target="http://www.hydroquebec.com/data/documents-donnees/pdf/rapport-annuel.pdf" TargetMode="External"/><Relationship Id="rId19" Type="http://schemas.openxmlformats.org/officeDocument/2006/relationships/hyperlink" Target="https://www.shell.com/promos/meeting-the-goals-of-the-paris-agreement/_jcr_content.stream/1530643931055/eca19f7fc0d20adbe830d3b0b27bcc9ef72198f5/shell-scenario-sky.pdf" TargetMode="External"/><Relationship Id="rId4" Type="http://schemas.openxmlformats.org/officeDocument/2006/relationships/hyperlink" Target="http://www.bape.gouv.qc.ca/sections/mandats/eole_nicolas-riou/documents/PR3.1.pdf" TargetMode="External"/><Relationship Id="rId9" Type="http://schemas.openxmlformats.org/officeDocument/2006/relationships/hyperlink" Target="http://www.hydroquebec.com/data/loi-sur-acces/pdf/c-5448-document.pdf" TargetMode="External"/><Relationship Id="rId14" Type="http://schemas.openxmlformats.org/officeDocument/2006/relationships/hyperlink" Target="https://mern.gouv.qc.ca/energie/politique/documents/fascicule-4.pdf"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7623" y="93556"/>
            <a:ext cx="5422202" cy="6835881"/>
          </a:xfrm>
          <a:prstGeom prst="rect">
            <a:avLst/>
          </a:prstGeom>
        </p:spPr>
      </p:pic>
      <p:sp>
        <p:nvSpPr>
          <p:cNvPr id="11" name="Rectangle à coins arrondis 11">
            <a:extLst>
              <a:ext uri="{FF2B5EF4-FFF2-40B4-BE49-F238E27FC236}">
                <a16:creationId xmlns:a16="http://schemas.microsoft.com/office/drawing/2014/main" id="{854FBCAA-DCC3-434B-BAB8-DD694D865772}"/>
              </a:ext>
            </a:extLst>
          </p:cNvPr>
          <p:cNvSpPr/>
          <p:nvPr/>
        </p:nvSpPr>
        <p:spPr>
          <a:xfrm>
            <a:off x="-333880" y="3379708"/>
            <a:ext cx="12725578" cy="1919767"/>
          </a:xfrm>
          <a:prstGeom prst="roundRect">
            <a:avLst/>
          </a:prstGeom>
          <a:solidFill>
            <a:srgbClr val="87A045">
              <a:alpha val="85000"/>
            </a:srgb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3"/>
          </a:lnRef>
          <a:fillRef idx="3">
            <a:schemeClr val="accent3"/>
          </a:fillRef>
          <a:effectRef idx="3">
            <a:schemeClr val="accent3"/>
          </a:effectRef>
          <a:fontRef idx="minor">
            <a:schemeClr val="lt1"/>
          </a:fontRef>
        </p:style>
        <p:txBody>
          <a:bodyPr rtlCol="0" anchor="ctr"/>
          <a:lstStyle/>
          <a:p>
            <a:pPr algn="r"/>
            <a:endParaRPr lang="fr-CA" dirty="0"/>
          </a:p>
          <a:p>
            <a:pPr algn="r"/>
            <a:endParaRPr lang="fr-CA" dirty="0"/>
          </a:p>
        </p:txBody>
      </p:sp>
      <p:sp>
        <p:nvSpPr>
          <p:cNvPr id="12" name="ZoneTexte 11">
            <a:extLst>
              <a:ext uri="{FF2B5EF4-FFF2-40B4-BE49-F238E27FC236}">
                <a16:creationId xmlns:a16="http://schemas.microsoft.com/office/drawing/2014/main" id="{CB644610-C660-45F9-B3FA-183EE5A6FD53}"/>
              </a:ext>
            </a:extLst>
          </p:cNvPr>
          <p:cNvSpPr txBox="1"/>
          <p:nvPr/>
        </p:nvSpPr>
        <p:spPr>
          <a:xfrm>
            <a:off x="-441435" y="3612005"/>
            <a:ext cx="12192001" cy="1455783"/>
          </a:xfrm>
          <a:prstGeom prst="rect">
            <a:avLst/>
          </a:prstGeom>
          <a:noFill/>
        </p:spPr>
        <p:txBody>
          <a:bodyPr wrap="square" rtlCol="0">
            <a:spAutoFit/>
          </a:bodyPr>
          <a:lstStyle/>
          <a:p>
            <a:pPr algn="r">
              <a:lnSpc>
                <a:spcPct val="114000"/>
              </a:lnSpc>
            </a:pPr>
            <a:r>
              <a:rPr lang="en-CA" sz="4000" b="1" dirty="0" err="1" smtClean="0">
                <a:solidFill>
                  <a:schemeClr val="bg1"/>
                </a:solidFill>
                <a:effectLst>
                  <a:outerShdw blurRad="38100" dist="38100" dir="2700000" algn="tl">
                    <a:srgbClr val="000000">
                      <a:alpha val="43137"/>
                    </a:srgbClr>
                  </a:outerShdw>
                </a:effectLst>
              </a:rPr>
              <a:t>Fili</a:t>
            </a:r>
            <a:r>
              <a:rPr lang="fr-FR" sz="4000" b="1" dirty="0" smtClean="0">
                <a:solidFill>
                  <a:schemeClr val="bg1"/>
                </a:solidFill>
                <a:effectLst>
                  <a:outerShdw blurRad="38100" dist="38100" dir="2700000" algn="tl">
                    <a:srgbClr val="000000">
                      <a:alpha val="43137"/>
                    </a:srgbClr>
                  </a:outerShdw>
                </a:effectLst>
              </a:rPr>
              <a:t>ère éolienne au Québec et</a:t>
            </a:r>
          </a:p>
          <a:p>
            <a:pPr algn="r">
              <a:lnSpc>
                <a:spcPct val="114000"/>
              </a:lnSpc>
            </a:pPr>
            <a:r>
              <a:rPr lang="fr-FR" sz="4000" b="1" dirty="0">
                <a:solidFill>
                  <a:schemeClr val="bg1"/>
                </a:solidFill>
                <a:effectLst>
                  <a:outerShdw blurRad="38100" dist="38100" dir="2700000" algn="tl">
                    <a:srgbClr val="000000">
                      <a:alpha val="43137"/>
                    </a:srgbClr>
                  </a:outerShdw>
                </a:effectLst>
              </a:rPr>
              <a:t>d</a:t>
            </a:r>
            <a:r>
              <a:rPr lang="fr-FR" sz="4000" b="1" dirty="0" smtClean="0">
                <a:solidFill>
                  <a:schemeClr val="bg1"/>
                </a:solidFill>
                <a:effectLst>
                  <a:outerShdw blurRad="38100" dist="38100" dir="2700000" algn="tl">
                    <a:srgbClr val="000000">
                      <a:alpha val="43137"/>
                    </a:srgbClr>
                  </a:outerShdw>
                </a:effectLst>
              </a:rPr>
              <a:t>éveloppement durable</a:t>
            </a:r>
            <a:endParaRPr lang="fr-CA" sz="4000" b="1" dirty="0">
              <a:solidFill>
                <a:schemeClr val="bg1"/>
              </a:solidFill>
              <a:effectLst>
                <a:outerShdw blurRad="38100" dist="38100" dir="2700000" algn="tl">
                  <a:srgbClr val="000000">
                    <a:alpha val="43137"/>
                  </a:srgbClr>
                </a:outerShdw>
              </a:effectLst>
            </a:endParaRPr>
          </a:p>
        </p:txBody>
      </p:sp>
      <p:sp>
        <p:nvSpPr>
          <p:cNvPr id="13" name="ZoneTexte 12">
            <a:extLst>
              <a:ext uri="{FF2B5EF4-FFF2-40B4-BE49-F238E27FC236}">
                <a16:creationId xmlns:a16="http://schemas.microsoft.com/office/drawing/2014/main" id="{45C5000F-CD38-4B2E-A89F-BFD7BEA9FDEF}"/>
              </a:ext>
            </a:extLst>
          </p:cNvPr>
          <p:cNvSpPr txBox="1"/>
          <p:nvPr/>
        </p:nvSpPr>
        <p:spPr>
          <a:xfrm>
            <a:off x="4540469" y="638311"/>
            <a:ext cx="7210097" cy="1077218"/>
          </a:xfrm>
          <a:prstGeom prst="rect">
            <a:avLst/>
          </a:prstGeom>
          <a:noFill/>
        </p:spPr>
        <p:txBody>
          <a:bodyPr wrap="square" rtlCol="0">
            <a:spAutoFit/>
          </a:bodyPr>
          <a:lstStyle/>
          <a:p>
            <a:pPr algn="r"/>
            <a:r>
              <a:rPr lang="fr-CA" sz="3200" b="1" dirty="0">
                <a:solidFill>
                  <a:srgbClr val="587643"/>
                </a:solidFill>
              </a:rPr>
              <a:t>Présentation </a:t>
            </a:r>
            <a:r>
              <a:rPr lang="fr-CA" sz="3200" b="1" dirty="0" smtClean="0">
                <a:solidFill>
                  <a:srgbClr val="587643"/>
                </a:solidFill>
              </a:rPr>
              <a:t>du projet de session</a:t>
            </a:r>
          </a:p>
          <a:p>
            <a:pPr algn="r"/>
            <a:r>
              <a:rPr lang="fr-FR" sz="3200" b="1" dirty="0">
                <a:solidFill>
                  <a:srgbClr val="587643"/>
                </a:solidFill>
              </a:rPr>
              <a:t>L</a:t>
            </a:r>
            <a:r>
              <a:rPr lang="fr-FR" sz="3200" b="1" dirty="0" smtClean="0">
                <a:solidFill>
                  <a:srgbClr val="587643"/>
                </a:solidFill>
              </a:rPr>
              <a:t>es </a:t>
            </a:r>
            <a:r>
              <a:rPr lang="fr-FR" sz="3200" b="1" dirty="0">
                <a:solidFill>
                  <a:srgbClr val="587643"/>
                </a:solidFill>
              </a:rPr>
              <a:t>énergies renouvelables </a:t>
            </a:r>
            <a:r>
              <a:rPr lang="fr-FR" sz="3200" b="1" dirty="0" smtClean="0">
                <a:solidFill>
                  <a:srgbClr val="587643"/>
                </a:solidFill>
              </a:rPr>
              <a:t>au Québec</a:t>
            </a:r>
            <a:endParaRPr lang="en-CA" sz="3000" b="1" dirty="0"/>
          </a:p>
        </p:txBody>
      </p:sp>
      <p:sp>
        <p:nvSpPr>
          <p:cNvPr id="19" name="Sous-titre 2">
            <a:extLst>
              <a:ext uri="{FF2B5EF4-FFF2-40B4-BE49-F238E27FC236}">
                <a16:creationId xmlns:a16="http://schemas.microsoft.com/office/drawing/2014/main" id="{4461D03B-B848-463B-BD2F-1076B5EB669E}"/>
              </a:ext>
            </a:extLst>
          </p:cNvPr>
          <p:cNvSpPr txBox="1">
            <a:spLocks/>
          </p:cNvSpPr>
          <p:nvPr/>
        </p:nvSpPr>
        <p:spPr>
          <a:xfrm>
            <a:off x="2606566" y="2073782"/>
            <a:ext cx="9144000" cy="671418"/>
          </a:xfrm>
          <a:prstGeom prst="rect">
            <a:avLst/>
          </a:prstGeom>
        </p:spPr>
        <p:txBody>
          <a:bodyPr vert="horz" lIns="68580" tIns="34290" rIns="68580" bIns="3429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fr-CA" sz="1800" dirty="0">
                <a:solidFill>
                  <a:srgbClr val="587643"/>
                </a:solidFill>
              </a:rPr>
              <a:t>Hiver </a:t>
            </a:r>
            <a:r>
              <a:rPr lang="fr-CA" sz="1800" dirty="0" smtClean="0">
                <a:solidFill>
                  <a:srgbClr val="587643"/>
                </a:solidFill>
              </a:rPr>
              <a:t>2019 – GMQ 703</a:t>
            </a:r>
            <a:endParaRPr lang="fr-CA" sz="1800" dirty="0">
              <a:solidFill>
                <a:srgbClr val="587643"/>
              </a:solidFill>
            </a:endParaRPr>
          </a:p>
          <a:p>
            <a:pPr algn="r"/>
            <a:r>
              <a:rPr lang="fr-CA" sz="1800" dirty="0">
                <a:solidFill>
                  <a:srgbClr val="587643"/>
                </a:solidFill>
              </a:rPr>
              <a:t>Université de Sherbrooke</a:t>
            </a:r>
          </a:p>
        </p:txBody>
      </p:sp>
      <p:sp>
        <p:nvSpPr>
          <p:cNvPr id="21" name="Sous-titre 2">
            <a:extLst>
              <a:ext uri="{FF2B5EF4-FFF2-40B4-BE49-F238E27FC236}">
                <a16:creationId xmlns:a16="http://schemas.microsoft.com/office/drawing/2014/main" id="{0CC2DB85-391B-4840-843A-FA0C218E833F}"/>
              </a:ext>
            </a:extLst>
          </p:cNvPr>
          <p:cNvSpPr txBox="1">
            <a:spLocks/>
          </p:cNvSpPr>
          <p:nvPr/>
        </p:nvSpPr>
        <p:spPr>
          <a:xfrm>
            <a:off x="3891280" y="5884470"/>
            <a:ext cx="7859286" cy="356668"/>
          </a:xfrm>
          <a:prstGeom prst="rect">
            <a:avLst/>
          </a:prstGeom>
        </p:spPr>
        <p:txBody>
          <a:bodyPr vert="horz" lIns="68580" tIns="34290" rIns="68580" bIns="3429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fr-CA" sz="1800" dirty="0">
                <a:solidFill>
                  <a:srgbClr val="587643"/>
                </a:solidFill>
              </a:rPr>
              <a:t> Par : </a:t>
            </a:r>
            <a:r>
              <a:rPr lang="fr-CA" sz="1800" dirty="0" smtClean="0">
                <a:solidFill>
                  <a:srgbClr val="587643"/>
                </a:solidFill>
              </a:rPr>
              <a:t>Vincent </a:t>
            </a:r>
            <a:r>
              <a:rPr lang="fr-CA" sz="1800" dirty="0">
                <a:solidFill>
                  <a:srgbClr val="587643"/>
                </a:solidFill>
              </a:rPr>
              <a:t>le Falher</a:t>
            </a:r>
          </a:p>
        </p:txBody>
      </p:sp>
    </p:spTree>
    <p:extLst>
      <p:ext uri="{BB962C8B-B14F-4D97-AF65-F5344CB8AC3E}">
        <p14:creationId xmlns:p14="http://schemas.microsoft.com/office/powerpoint/2010/main" val="2014834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8907517" y="1257146"/>
            <a:ext cx="2745422" cy="5171407"/>
          </a:xfrm>
          <a:prstGeom prst="rect">
            <a:avLst/>
          </a:prstGeom>
        </p:spPr>
      </p:pic>
      <p:sp>
        <p:nvSpPr>
          <p:cNvPr id="13" name="Rectangle à coins arrondis 11">
            <a:extLst>
              <a:ext uri="{FF2B5EF4-FFF2-40B4-BE49-F238E27FC236}">
                <a16:creationId xmlns:a16="http://schemas.microsoft.com/office/drawing/2014/main" id="{464B2F75-7D7B-4E9A-B847-D73DFF411146}"/>
              </a:ext>
            </a:extLst>
          </p:cNvPr>
          <p:cNvSpPr/>
          <p:nvPr/>
        </p:nvSpPr>
        <p:spPr>
          <a:xfrm>
            <a:off x="-177450" y="407166"/>
            <a:ext cx="12525880" cy="927647"/>
          </a:xfrm>
          <a:prstGeom prst="roundRect">
            <a:avLst/>
          </a:prstGeom>
          <a:solidFill>
            <a:srgbClr val="87A045">
              <a:alpha val="80000"/>
            </a:srgb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CA" dirty="0"/>
          </a:p>
        </p:txBody>
      </p:sp>
      <p:sp>
        <p:nvSpPr>
          <p:cNvPr id="15" name="ZoneTexte 14">
            <a:extLst>
              <a:ext uri="{FF2B5EF4-FFF2-40B4-BE49-F238E27FC236}">
                <a16:creationId xmlns:a16="http://schemas.microsoft.com/office/drawing/2014/main" id="{C90823AF-4DBD-4BE5-970E-052DB5C2FB45}"/>
              </a:ext>
            </a:extLst>
          </p:cNvPr>
          <p:cNvSpPr txBox="1"/>
          <p:nvPr/>
        </p:nvSpPr>
        <p:spPr>
          <a:xfrm>
            <a:off x="156429" y="615887"/>
            <a:ext cx="12035571" cy="541174"/>
          </a:xfrm>
          <a:prstGeom prst="rect">
            <a:avLst/>
          </a:prstGeom>
          <a:noFill/>
        </p:spPr>
        <p:txBody>
          <a:bodyPr wrap="square" rtlCol="0">
            <a:spAutoFit/>
          </a:bodyPr>
          <a:lstStyle/>
          <a:p>
            <a:pPr>
              <a:lnSpc>
                <a:spcPts val="3500"/>
              </a:lnSpc>
            </a:pPr>
            <a:r>
              <a:rPr lang="fr-CA" sz="3200" b="1" dirty="0" smtClean="0">
                <a:solidFill>
                  <a:schemeClr val="bg1"/>
                </a:solidFill>
                <a:effectLst>
                  <a:outerShdw blurRad="38100" dist="38100" dir="2700000" algn="tl">
                    <a:srgbClr val="000000">
                      <a:alpha val="43137"/>
                    </a:srgbClr>
                  </a:outerShdw>
                </a:effectLst>
              </a:rPr>
              <a:t>GADD: Projet de parc </a:t>
            </a:r>
            <a:r>
              <a:rPr lang="fr-CA" sz="3200" b="1" dirty="0">
                <a:solidFill>
                  <a:schemeClr val="bg1"/>
                </a:solidFill>
                <a:effectLst>
                  <a:outerShdw blurRad="38100" dist="38100" dir="2700000" algn="tl">
                    <a:srgbClr val="000000">
                      <a:alpha val="43137"/>
                    </a:srgbClr>
                  </a:outerShdw>
                </a:effectLst>
              </a:rPr>
              <a:t>éolien Nicolas-</a:t>
            </a:r>
            <a:r>
              <a:rPr lang="fr-CA" sz="3200" b="1" dirty="0" err="1">
                <a:solidFill>
                  <a:schemeClr val="bg1"/>
                </a:solidFill>
                <a:effectLst>
                  <a:outerShdw blurRad="38100" dist="38100" dir="2700000" algn="tl">
                    <a:srgbClr val="000000">
                      <a:alpha val="43137"/>
                    </a:srgbClr>
                  </a:outerShdw>
                </a:effectLst>
              </a:rPr>
              <a:t>Riou</a:t>
            </a:r>
            <a:endParaRPr lang="fr-CA" sz="3200" b="1" dirty="0">
              <a:solidFill>
                <a:schemeClr val="bg1"/>
              </a:solidFill>
              <a:effectLst>
                <a:outerShdw blurRad="38100" dist="38100" dir="2700000" algn="tl">
                  <a:srgbClr val="000000">
                    <a:alpha val="43137"/>
                  </a:srgbClr>
                </a:outerShdw>
              </a:effectLst>
            </a:endParaRPr>
          </a:p>
        </p:txBody>
      </p:sp>
      <p:sp>
        <p:nvSpPr>
          <p:cNvPr id="7" name="ZoneTexte 6">
            <a:extLst>
              <a:ext uri="{FF2B5EF4-FFF2-40B4-BE49-F238E27FC236}">
                <a16:creationId xmlns:a16="http://schemas.microsoft.com/office/drawing/2014/main" id="{0F460705-5F39-4CC9-85B0-8304CE453AE1}"/>
              </a:ext>
            </a:extLst>
          </p:cNvPr>
          <p:cNvSpPr txBox="1"/>
          <p:nvPr/>
        </p:nvSpPr>
        <p:spPr>
          <a:xfrm>
            <a:off x="536028" y="1411592"/>
            <a:ext cx="8371489" cy="4829207"/>
          </a:xfrm>
          <a:prstGeom prst="rect">
            <a:avLst/>
          </a:prstGeom>
          <a:noFill/>
        </p:spPr>
        <p:txBody>
          <a:bodyPr wrap="square" rtlCol="0">
            <a:spAutoFit/>
          </a:bodyPr>
          <a:lstStyle/>
          <a:p>
            <a:pPr marL="342900" indent="-342900" algn="just">
              <a:lnSpc>
                <a:spcPct val="114000"/>
              </a:lnSpc>
              <a:buFont typeface="Courier New" panose="02070309020205020404" pitchFamily="49" charset="0"/>
              <a:buChar char="o"/>
            </a:pPr>
            <a:r>
              <a:rPr lang="fr-FR" dirty="0" smtClean="0">
                <a:solidFill>
                  <a:srgbClr val="3C582D"/>
                </a:solidFill>
              </a:rPr>
              <a:t>18 mois de chantier;</a:t>
            </a:r>
          </a:p>
          <a:p>
            <a:pPr marL="342900" indent="-342900" algn="just">
              <a:lnSpc>
                <a:spcPct val="114000"/>
              </a:lnSpc>
              <a:buFont typeface="Courier New" panose="02070309020205020404" pitchFamily="49" charset="0"/>
              <a:buChar char="o"/>
            </a:pPr>
            <a:r>
              <a:rPr lang="fr-FR" dirty="0" smtClean="0">
                <a:solidFill>
                  <a:srgbClr val="3C582D"/>
                </a:solidFill>
              </a:rPr>
              <a:t>400  travailleurs au </a:t>
            </a:r>
            <a:r>
              <a:rPr lang="fr-FR" dirty="0">
                <a:solidFill>
                  <a:srgbClr val="3C582D"/>
                </a:solidFill>
              </a:rPr>
              <a:t>plus fort des </a:t>
            </a:r>
            <a:r>
              <a:rPr lang="fr-FR" dirty="0" smtClean="0">
                <a:solidFill>
                  <a:srgbClr val="3C582D"/>
                </a:solidFill>
              </a:rPr>
              <a:t>travaux;</a:t>
            </a:r>
            <a:endParaRPr lang="fr-FR" dirty="0">
              <a:solidFill>
                <a:srgbClr val="3C582D"/>
              </a:solidFill>
            </a:endParaRPr>
          </a:p>
          <a:p>
            <a:pPr marL="342900" indent="-342900" algn="just">
              <a:lnSpc>
                <a:spcPct val="114000"/>
              </a:lnSpc>
              <a:buFont typeface="Courier New" panose="02070309020205020404" pitchFamily="49" charset="0"/>
              <a:buChar char="o"/>
            </a:pPr>
            <a:r>
              <a:rPr lang="fr-FR" dirty="0">
                <a:solidFill>
                  <a:srgbClr val="3C582D"/>
                </a:solidFill>
              </a:rPr>
              <a:t>39,9 km </a:t>
            </a:r>
            <a:r>
              <a:rPr lang="fr-FR" dirty="0" smtClean="0">
                <a:solidFill>
                  <a:srgbClr val="3C582D"/>
                </a:solidFill>
              </a:rPr>
              <a:t>de nouvelles routes, et amélioration de 48,4 km;</a:t>
            </a:r>
          </a:p>
          <a:p>
            <a:pPr marL="342900" indent="-342900" algn="just">
              <a:lnSpc>
                <a:spcPct val="114000"/>
              </a:lnSpc>
              <a:buFont typeface="Courier New" panose="02070309020205020404" pitchFamily="49" charset="0"/>
              <a:buChar char="o"/>
            </a:pPr>
            <a:r>
              <a:rPr lang="fr-FR" dirty="0" smtClean="0">
                <a:solidFill>
                  <a:srgbClr val="3C582D"/>
                </a:solidFill>
              </a:rPr>
              <a:t>2.7 km de lignes </a:t>
            </a:r>
            <a:r>
              <a:rPr lang="fr-FR" dirty="0">
                <a:solidFill>
                  <a:srgbClr val="3C582D"/>
                </a:solidFill>
              </a:rPr>
              <a:t>de transports électriques enterrés ou </a:t>
            </a:r>
            <a:r>
              <a:rPr lang="fr-FR" dirty="0" smtClean="0">
                <a:solidFill>
                  <a:srgbClr val="3C582D"/>
                </a:solidFill>
              </a:rPr>
              <a:t>déterrés;</a:t>
            </a:r>
          </a:p>
          <a:p>
            <a:pPr marL="342900" indent="-342900" algn="just">
              <a:lnSpc>
                <a:spcPct val="114000"/>
              </a:lnSpc>
              <a:buFont typeface="Courier New" panose="02070309020205020404" pitchFamily="49" charset="0"/>
              <a:buChar char="o"/>
            </a:pPr>
            <a:r>
              <a:rPr lang="fr-FR" dirty="0" smtClean="0">
                <a:solidFill>
                  <a:srgbClr val="3C582D"/>
                </a:solidFill>
              </a:rPr>
              <a:t>68 traverses </a:t>
            </a:r>
            <a:r>
              <a:rPr lang="fr-FR" dirty="0">
                <a:solidFill>
                  <a:srgbClr val="3C582D"/>
                </a:solidFill>
              </a:rPr>
              <a:t>de cours </a:t>
            </a:r>
            <a:r>
              <a:rPr lang="fr-FR" dirty="0" smtClean="0">
                <a:solidFill>
                  <a:srgbClr val="3C582D"/>
                </a:solidFill>
              </a:rPr>
              <a:t>d’eau;</a:t>
            </a:r>
          </a:p>
          <a:p>
            <a:pPr marL="342900" indent="-342900" algn="just">
              <a:lnSpc>
                <a:spcPct val="114000"/>
              </a:lnSpc>
              <a:buFont typeface="Courier New" panose="02070309020205020404" pitchFamily="49" charset="0"/>
              <a:buChar char="o"/>
            </a:pPr>
            <a:r>
              <a:rPr lang="fr-FR" dirty="0">
                <a:solidFill>
                  <a:srgbClr val="3C582D"/>
                </a:solidFill>
              </a:rPr>
              <a:t>178,5 ha </a:t>
            </a:r>
            <a:r>
              <a:rPr lang="fr-FR" dirty="0" smtClean="0">
                <a:solidFill>
                  <a:srgbClr val="3C582D"/>
                </a:solidFill>
              </a:rPr>
              <a:t>de déboisement;</a:t>
            </a:r>
          </a:p>
          <a:p>
            <a:pPr marL="342900" indent="-342900" algn="just">
              <a:lnSpc>
                <a:spcPct val="114000"/>
              </a:lnSpc>
              <a:buFont typeface="Courier New" panose="02070309020205020404" pitchFamily="49" charset="0"/>
              <a:buChar char="o"/>
            </a:pPr>
            <a:r>
              <a:rPr lang="fr-FR" dirty="0">
                <a:solidFill>
                  <a:srgbClr val="3C582D"/>
                </a:solidFill>
              </a:rPr>
              <a:t>V</a:t>
            </a:r>
            <a:r>
              <a:rPr lang="fr-FR" dirty="0" smtClean="0">
                <a:solidFill>
                  <a:srgbClr val="3C582D"/>
                </a:solidFill>
              </a:rPr>
              <a:t>éhicules de légers à hors normes (6000 camions);</a:t>
            </a:r>
          </a:p>
          <a:p>
            <a:pPr marL="342900" indent="-342900" algn="just">
              <a:lnSpc>
                <a:spcPct val="114000"/>
              </a:lnSpc>
              <a:buFont typeface="Courier New" panose="02070309020205020404" pitchFamily="49" charset="0"/>
              <a:buChar char="o"/>
            </a:pPr>
            <a:r>
              <a:rPr lang="fr-FR" dirty="0" smtClean="0">
                <a:solidFill>
                  <a:srgbClr val="3C582D"/>
                </a:solidFill>
              </a:rPr>
              <a:t>65 éoliennes de 3.45MW</a:t>
            </a:r>
          </a:p>
          <a:p>
            <a:pPr marL="800100" lvl="1" indent="-342900" algn="just">
              <a:lnSpc>
                <a:spcPct val="114000"/>
              </a:lnSpc>
              <a:buFont typeface="Courier New" panose="02070309020205020404" pitchFamily="49" charset="0"/>
              <a:buChar char="o"/>
            </a:pPr>
            <a:r>
              <a:rPr lang="fr-FR" dirty="0" smtClean="0">
                <a:solidFill>
                  <a:srgbClr val="3C582D"/>
                </a:solidFill>
              </a:rPr>
              <a:t>1 300 litres d’huile synthétique pour l’entretien de chacune;</a:t>
            </a:r>
          </a:p>
          <a:p>
            <a:pPr marL="800100" lvl="1" indent="-342900" algn="just">
              <a:lnSpc>
                <a:spcPct val="114000"/>
              </a:lnSpc>
              <a:buFont typeface="Courier New" panose="02070309020205020404" pitchFamily="49" charset="0"/>
              <a:buChar char="o"/>
            </a:pPr>
            <a:r>
              <a:rPr lang="fr-FR" dirty="0" smtClean="0">
                <a:solidFill>
                  <a:srgbClr val="3C582D"/>
                </a:solidFill>
              </a:rPr>
              <a:t>Hauteur maximale de 175 mètres (avec pale);</a:t>
            </a:r>
          </a:p>
          <a:p>
            <a:pPr marL="800100" lvl="1" indent="-342900" algn="just">
              <a:lnSpc>
                <a:spcPct val="114000"/>
              </a:lnSpc>
              <a:buFont typeface="Courier New" panose="02070309020205020404" pitchFamily="49" charset="0"/>
              <a:buChar char="o"/>
            </a:pPr>
            <a:r>
              <a:rPr lang="fr-FR" dirty="0" smtClean="0">
                <a:solidFill>
                  <a:srgbClr val="3C582D"/>
                </a:solidFill>
              </a:rPr>
              <a:t>Espace temporaire entre 1 ha et 0,63 ha pour le montage et démontage;</a:t>
            </a:r>
          </a:p>
          <a:p>
            <a:pPr marL="800100" lvl="1" indent="-342900" algn="just">
              <a:lnSpc>
                <a:spcPct val="114000"/>
              </a:lnSpc>
              <a:buFont typeface="Courier New" panose="02070309020205020404" pitchFamily="49" charset="0"/>
              <a:buChar char="o"/>
            </a:pPr>
            <a:r>
              <a:rPr lang="fr-FR" dirty="0">
                <a:solidFill>
                  <a:srgbClr val="3C582D"/>
                </a:solidFill>
              </a:rPr>
              <a:t>E</a:t>
            </a:r>
            <a:r>
              <a:rPr lang="fr-FR" dirty="0" smtClean="0">
                <a:solidFill>
                  <a:srgbClr val="3C582D"/>
                </a:solidFill>
              </a:rPr>
              <a:t>space permanent entre 0,1 et 0,2 ha durant son exploitation;</a:t>
            </a:r>
          </a:p>
          <a:p>
            <a:pPr marL="800100" lvl="1" indent="-342900" algn="just">
              <a:lnSpc>
                <a:spcPct val="114000"/>
              </a:lnSpc>
              <a:buFont typeface="Courier New" panose="02070309020205020404" pitchFamily="49" charset="0"/>
              <a:buChar char="o"/>
            </a:pPr>
            <a:r>
              <a:rPr lang="fr-FR" dirty="0" smtClean="0">
                <a:solidFill>
                  <a:srgbClr val="3C582D"/>
                </a:solidFill>
              </a:rPr>
              <a:t>Plus de 150 tonnes au total d’acier (tour), de fibre de verre (nacelle, pales), de styromousse (nacelle), d’époxy (pales);</a:t>
            </a:r>
          </a:p>
          <a:p>
            <a:pPr marL="800100" lvl="1" indent="-342900" algn="just">
              <a:lnSpc>
                <a:spcPct val="114000"/>
              </a:lnSpc>
              <a:buFont typeface="Courier New" panose="02070309020205020404" pitchFamily="49" charset="0"/>
              <a:buChar char="o"/>
            </a:pPr>
            <a:r>
              <a:rPr lang="fr-FR" dirty="0">
                <a:solidFill>
                  <a:srgbClr val="3C582D"/>
                </a:solidFill>
              </a:rPr>
              <a:t>F</a:t>
            </a:r>
            <a:r>
              <a:rPr lang="fr-FR" dirty="0" smtClean="0">
                <a:solidFill>
                  <a:srgbClr val="3C582D"/>
                </a:solidFill>
              </a:rPr>
              <a:t>ondation de béton renforcé de 580 m3;</a:t>
            </a:r>
            <a:endParaRPr lang="fr-FR" dirty="0">
              <a:solidFill>
                <a:srgbClr val="3C582D"/>
              </a:solidFill>
            </a:endParaRPr>
          </a:p>
        </p:txBody>
      </p:sp>
      <p:sp>
        <p:nvSpPr>
          <p:cNvPr id="3" name="Espace réservé du numéro de diapositive 2">
            <a:extLst>
              <a:ext uri="{FF2B5EF4-FFF2-40B4-BE49-F238E27FC236}">
                <a16:creationId xmlns:a16="http://schemas.microsoft.com/office/drawing/2014/main" id="{46545BD6-CF08-4733-B06A-BF3867E14B12}"/>
              </a:ext>
            </a:extLst>
          </p:cNvPr>
          <p:cNvSpPr>
            <a:spLocks noGrp="1"/>
          </p:cNvSpPr>
          <p:nvPr>
            <p:ph type="sldNum" sz="quarter" idx="12"/>
          </p:nvPr>
        </p:nvSpPr>
        <p:spPr/>
        <p:txBody>
          <a:bodyPr/>
          <a:lstStyle/>
          <a:p>
            <a:fld id="{0730FDA8-C380-487C-8262-56859A965823}" type="slidenum">
              <a:rPr lang="en-CA" smtClean="0"/>
              <a:t>10</a:t>
            </a:fld>
            <a:endParaRPr lang="en-CA" dirty="0"/>
          </a:p>
        </p:txBody>
      </p:sp>
    </p:spTree>
    <p:extLst>
      <p:ext uri="{BB962C8B-B14F-4D97-AF65-F5344CB8AC3E}">
        <p14:creationId xmlns:p14="http://schemas.microsoft.com/office/powerpoint/2010/main" val="4777208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à coins arrondis 11">
            <a:extLst>
              <a:ext uri="{FF2B5EF4-FFF2-40B4-BE49-F238E27FC236}">
                <a16:creationId xmlns:a16="http://schemas.microsoft.com/office/drawing/2014/main" id="{464B2F75-7D7B-4E9A-B847-D73DFF411146}"/>
              </a:ext>
            </a:extLst>
          </p:cNvPr>
          <p:cNvSpPr/>
          <p:nvPr/>
        </p:nvSpPr>
        <p:spPr>
          <a:xfrm>
            <a:off x="-177450" y="407166"/>
            <a:ext cx="12525880" cy="927647"/>
          </a:xfrm>
          <a:prstGeom prst="roundRect">
            <a:avLst/>
          </a:prstGeom>
          <a:solidFill>
            <a:srgbClr val="87A045">
              <a:alpha val="80000"/>
            </a:srgb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CA" dirty="0"/>
          </a:p>
        </p:txBody>
      </p:sp>
      <p:sp>
        <p:nvSpPr>
          <p:cNvPr id="15" name="ZoneTexte 14">
            <a:extLst>
              <a:ext uri="{FF2B5EF4-FFF2-40B4-BE49-F238E27FC236}">
                <a16:creationId xmlns:a16="http://schemas.microsoft.com/office/drawing/2014/main" id="{C90823AF-4DBD-4BE5-970E-052DB5C2FB45}"/>
              </a:ext>
            </a:extLst>
          </p:cNvPr>
          <p:cNvSpPr txBox="1"/>
          <p:nvPr/>
        </p:nvSpPr>
        <p:spPr>
          <a:xfrm>
            <a:off x="156429" y="615887"/>
            <a:ext cx="12035571" cy="541174"/>
          </a:xfrm>
          <a:prstGeom prst="rect">
            <a:avLst/>
          </a:prstGeom>
          <a:noFill/>
        </p:spPr>
        <p:txBody>
          <a:bodyPr wrap="square" rtlCol="0">
            <a:spAutoFit/>
          </a:bodyPr>
          <a:lstStyle/>
          <a:p>
            <a:pPr>
              <a:lnSpc>
                <a:spcPts val="3500"/>
              </a:lnSpc>
            </a:pPr>
            <a:r>
              <a:rPr lang="fr-CA" sz="3200" b="1" dirty="0" smtClean="0">
                <a:solidFill>
                  <a:schemeClr val="bg1"/>
                </a:solidFill>
                <a:effectLst>
                  <a:outerShdw blurRad="38100" dist="38100" dir="2700000" algn="tl">
                    <a:srgbClr val="000000">
                      <a:alpha val="43137"/>
                    </a:srgbClr>
                  </a:outerShdw>
                </a:effectLst>
              </a:rPr>
              <a:t>GADD: Aspect « Social »</a:t>
            </a:r>
            <a:endParaRPr lang="fr-CA" sz="3200" b="1" dirty="0">
              <a:solidFill>
                <a:schemeClr val="bg1"/>
              </a:solidFill>
              <a:effectLst>
                <a:outerShdw blurRad="38100" dist="38100" dir="2700000" algn="tl">
                  <a:srgbClr val="000000">
                    <a:alpha val="43137"/>
                  </a:srgbClr>
                </a:outerShdw>
              </a:effectLst>
            </a:endParaRPr>
          </a:p>
        </p:txBody>
      </p:sp>
      <p:sp>
        <p:nvSpPr>
          <p:cNvPr id="3" name="Espace réservé du numéro de diapositive 2">
            <a:extLst>
              <a:ext uri="{FF2B5EF4-FFF2-40B4-BE49-F238E27FC236}">
                <a16:creationId xmlns:a16="http://schemas.microsoft.com/office/drawing/2014/main" id="{46545BD6-CF08-4733-B06A-BF3867E14B12}"/>
              </a:ext>
            </a:extLst>
          </p:cNvPr>
          <p:cNvSpPr>
            <a:spLocks noGrp="1"/>
          </p:cNvSpPr>
          <p:nvPr>
            <p:ph type="sldNum" sz="quarter" idx="12"/>
          </p:nvPr>
        </p:nvSpPr>
        <p:spPr/>
        <p:txBody>
          <a:bodyPr/>
          <a:lstStyle/>
          <a:p>
            <a:fld id="{0730FDA8-C380-487C-8262-56859A965823}" type="slidenum">
              <a:rPr lang="en-CA" smtClean="0"/>
              <a:t>11</a:t>
            </a:fld>
            <a:endParaRPr lang="en-CA" dirty="0"/>
          </a:p>
        </p:txBody>
      </p:sp>
      <p:pic>
        <p:nvPicPr>
          <p:cNvPr id="8" name="Picture 7"/>
          <p:cNvPicPr>
            <a:picLocks noChangeAspect="1"/>
          </p:cNvPicPr>
          <p:nvPr/>
        </p:nvPicPr>
        <p:blipFill>
          <a:blip r:embed="rId3"/>
          <a:stretch>
            <a:fillRect/>
          </a:stretch>
        </p:blipFill>
        <p:spPr>
          <a:xfrm>
            <a:off x="5921061" y="576868"/>
            <a:ext cx="3591426" cy="619211"/>
          </a:xfrm>
          <a:prstGeom prst="rect">
            <a:avLst/>
          </a:prstGeom>
        </p:spPr>
      </p:pic>
      <p:pic>
        <p:nvPicPr>
          <p:cNvPr id="12" name="Picture 11"/>
          <p:cNvPicPr>
            <a:picLocks noChangeAspect="1"/>
          </p:cNvPicPr>
          <p:nvPr/>
        </p:nvPicPr>
        <p:blipFill>
          <a:blip r:embed="rId4"/>
          <a:stretch>
            <a:fillRect/>
          </a:stretch>
        </p:blipFill>
        <p:spPr>
          <a:xfrm>
            <a:off x="1001855" y="1626194"/>
            <a:ext cx="10188291" cy="4670722"/>
          </a:xfrm>
          <a:prstGeom prst="rect">
            <a:avLst/>
          </a:prstGeom>
        </p:spPr>
      </p:pic>
    </p:spTree>
    <p:extLst>
      <p:ext uri="{BB962C8B-B14F-4D97-AF65-F5344CB8AC3E}">
        <p14:creationId xmlns:p14="http://schemas.microsoft.com/office/powerpoint/2010/main" val="36958537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à coins arrondis 11">
            <a:extLst>
              <a:ext uri="{FF2B5EF4-FFF2-40B4-BE49-F238E27FC236}">
                <a16:creationId xmlns:a16="http://schemas.microsoft.com/office/drawing/2014/main" id="{464B2F75-7D7B-4E9A-B847-D73DFF411146}"/>
              </a:ext>
            </a:extLst>
          </p:cNvPr>
          <p:cNvSpPr/>
          <p:nvPr/>
        </p:nvSpPr>
        <p:spPr>
          <a:xfrm>
            <a:off x="-177450" y="407166"/>
            <a:ext cx="12525880" cy="927647"/>
          </a:xfrm>
          <a:prstGeom prst="roundRect">
            <a:avLst/>
          </a:prstGeom>
          <a:solidFill>
            <a:srgbClr val="87A045">
              <a:alpha val="80000"/>
            </a:srgb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CA" dirty="0"/>
          </a:p>
        </p:txBody>
      </p:sp>
      <p:sp>
        <p:nvSpPr>
          <p:cNvPr id="15" name="ZoneTexte 14">
            <a:extLst>
              <a:ext uri="{FF2B5EF4-FFF2-40B4-BE49-F238E27FC236}">
                <a16:creationId xmlns:a16="http://schemas.microsoft.com/office/drawing/2014/main" id="{C90823AF-4DBD-4BE5-970E-052DB5C2FB45}"/>
              </a:ext>
            </a:extLst>
          </p:cNvPr>
          <p:cNvSpPr txBox="1"/>
          <p:nvPr/>
        </p:nvSpPr>
        <p:spPr>
          <a:xfrm>
            <a:off x="156429" y="615887"/>
            <a:ext cx="12035571" cy="541174"/>
          </a:xfrm>
          <a:prstGeom prst="rect">
            <a:avLst/>
          </a:prstGeom>
          <a:noFill/>
        </p:spPr>
        <p:txBody>
          <a:bodyPr wrap="square" rtlCol="0">
            <a:spAutoFit/>
          </a:bodyPr>
          <a:lstStyle/>
          <a:p>
            <a:pPr>
              <a:lnSpc>
                <a:spcPts val="3500"/>
              </a:lnSpc>
            </a:pPr>
            <a:r>
              <a:rPr lang="fr-CA" sz="3200" b="1" dirty="0" smtClean="0">
                <a:solidFill>
                  <a:schemeClr val="bg1"/>
                </a:solidFill>
                <a:effectLst>
                  <a:outerShdw blurRad="38100" dist="38100" dir="2700000" algn="tl">
                    <a:srgbClr val="000000">
                      <a:alpha val="43137"/>
                    </a:srgbClr>
                  </a:outerShdw>
                </a:effectLst>
              </a:rPr>
              <a:t>GADD: Aspect « Écologique »</a:t>
            </a:r>
            <a:endParaRPr lang="fr-CA" sz="3200" b="1" dirty="0">
              <a:solidFill>
                <a:schemeClr val="bg1"/>
              </a:solidFill>
              <a:effectLst>
                <a:outerShdw blurRad="38100" dist="38100" dir="2700000" algn="tl">
                  <a:srgbClr val="000000">
                    <a:alpha val="43137"/>
                  </a:srgbClr>
                </a:outerShdw>
              </a:effectLst>
            </a:endParaRPr>
          </a:p>
        </p:txBody>
      </p:sp>
      <p:sp>
        <p:nvSpPr>
          <p:cNvPr id="3" name="Espace réservé du numéro de diapositive 2">
            <a:extLst>
              <a:ext uri="{FF2B5EF4-FFF2-40B4-BE49-F238E27FC236}">
                <a16:creationId xmlns:a16="http://schemas.microsoft.com/office/drawing/2014/main" id="{46545BD6-CF08-4733-B06A-BF3867E14B12}"/>
              </a:ext>
            </a:extLst>
          </p:cNvPr>
          <p:cNvSpPr>
            <a:spLocks noGrp="1"/>
          </p:cNvSpPr>
          <p:nvPr>
            <p:ph type="sldNum" sz="quarter" idx="12"/>
          </p:nvPr>
        </p:nvSpPr>
        <p:spPr/>
        <p:txBody>
          <a:bodyPr/>
          <a:lstStyle/>
          <a:p>
            <a:fld id="{0730FDA8-C380-487C-8262-56859A965823}" type="slidenum">
              <a:rPr lang="en-CA" smtClean="0"/>
              <a:t>12</a:t>
            </a:fld>
            <a:endParaRPr lang="en-CA" dirty="0"/>
          </a:p>
        </p:txBody>
      </p:sp>
      <p:pic>
        <p:nvPicPr>
          <p:cNvPr id="2" name="Picture 1"/>
          <p:cNvPicPr>
            <a:picLocks noChangeAspect="1"/>
          </p:cNvPicPr>
          <p:nvPr/>
        </p:nvPicPr>
        <p:blipFill>
          <a:blip r:embed="rId3"/>
          <a:stretch>
            <a:fillRect/>
          </a:stretch>
        </p:blipFill>
        <p:spPr>
          <a:xfrm>
            <a:off x="5940535" y="576874"/>
            <a:ext cx="3549430" cy="619200"/>
          </a:xfrm>
          <a:prstGeom prst="rect">
            <a:avLst/>
          </a:prstGeom>
        </p:spPr>
      </p:pic>
      <p:pic>
        <p:nvPicPr>
          <p:cNvPr id="9" name="Picture 8"/>
          <p:cNvPicPr>
            <a:picLocks noChangeAspect="1"/>
          </p:cNvPicPr>
          <p:nvPr/>
        </p:nvPicPr>
        <p:blipFill>
          <a:blip r:embed="rId4"/>
          <a:stretch>
            <a:fillRect/>
          </a:stretch>
        </p:blipFill>
        <p:spPr>
          <a:xfrm>
            <a:off x="588333" y="1835950"/>
            <a:ext cx="11015334" cy="3764750"/>
          </a:xfrm>
          <a:prstGeom prst="rect">
            <a:avLst/>
          </a:prstGeom>
        </p:spPr>
      </p:pic>
    </p:spTree>
    <p:extLst>
      <p:ext uri="{BB962C8B-B14F-4D97-AF65-F5344CB8AC3E}">
        <p14:creationId xmlns:p14="http://schemas.microsoft.com/office/powerpoint/2010/main" val="36706682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à coins arrondis 11">
            <a:extLst>
              <a:ext uri="{FF2B5EF4-FFF2-40B4-BE49-F238E27FC236}">
                <a16:creationId xmlns:a16="http://schemas.microsoft.com/office/drawing/2014/main" id="{464B2F75-7D7B-4E9A-B847-D73DFF411146}"/>
              </a:ext>
            </a:extLst>
          </p:cNvPr>
          <p:cNvSpPr/>
          <p:nvPr/>
        </p:nvSpPr>
        <p:spPr>
          <a:xfrm>
            <a:off x="-177450" y="407166"/>
            <a:ext cx="12525880" cy="927647"/>
          </a:xfrm>
          <a:prstGeom prst="roundRect">
            <a:avLst/>
          </a:prstGeom>
          <a:solidFill>
            <a:srgbClr val="87A045">
              <a:alpha val="80000"/>
            </a:srgb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CA" dirty="0"/>
          </a:p>
        </p:txBody>
      </p:sp>
      <p:sp>
        <p:nvSpPr>
          <p:cNvPr id="15" name="ZoneTexte 14">
            <a:extLst>
              <a:ext uri="{FF2B5EF4-FFF2-40B4-BE49-F238E27FC236}">
                <a16:creationId xmlns:a16="http://schemas.microsoft.com/office/drawing/2014/main" id="{C90823AF-4DBD-4BE5-970E-052DB5C2FB45}"/>
              </a:ext>
            </a:extLst>
          </p:cNvPr>
          <p:cNvSpPr txBox="1"/>
          <p:nvPr/>
        </p:nvSpPr>
        <p:spPr>
          <a:xfrm>
            <a:off x="156429" y="615887"/>
            <a:ext cx="12035571" cy="541174"/>
          </a:xfrm>
          <a:prstGeom prst="rect">
            <a:avLst/>
          </a:prstGeom>
          <a:noFill/>
        </p:spPr>
        <p:txBody>
          <a:bodyPr wrap="square" rtlCol="0">
            <a:spAutoFit/>
          </a:bodyPr>
          <a:lstStyle/>
          <a:p>
            <a:pPr>
              <a:lnSpc>
                <a:spcPts val="3500"/>
              </a:lnSpc>
            </a:pPr>
            <a:r>
              <a:rPr lang="fr-CA" sz="3200" b="1" dirty="0" smtClean="0">
                <a:solidFill>
                  <a:schemeClr val="bg1"/>
                </a:solidFill>
                <a:effectLst>
                  <a:outerShdw blurRad="38100" dist="38100" dir="2700000" algn="tl">
                    <a:srgbClr val="000000">
                      <a:alpha val="43137"/>
                    </a:srgbClr>
                  </a:outerShdw>
                </a:effectLst>
              </a:rPr>
              <a:t>GADD: Aspect économique</a:t>
            </a:r>
            <a:endParaRPr lang="fr-CA" sz="3200" b="1" dirty="0">
              <a:solidFill>
                <a:schemeClr val="bg1"/>
              </a:solidFill>
              <a:effectLst>
                <a:outerShdw blurRad="38100" dist="38100" dir="2700000" algn="tl">
                  <a:srgbClr val="000000">
                    <a:alpha val="43137"/>
                  </a:srgbClr>
                </a:outerShdw>
              </a:effectLst>
            </a:endParaRPr>
          </a:p>
        </p:txBody>
      </p:sp>
      <p:sp>
        <p:nvSpPr>
          <p:cNvPr id="3" name="Espace réservé du numéro de diapositive 2">
            <a:extLst>
              <a:ext uri="{FF2B5EF4-FFF2-40B4-BE49-F238E27FC236}">
                <a16:creationId xmlns:a16="http://schemas.microsoft.com/office/drawing/2014/main" id="{46545BD6-CF08-4733-B06A-BF3867E14B12}"/>
              </a:ext>
            </a:extLst>
          </p:cNvPr>
          <p:cNvSpPr>
            <a:spLocks noGrp="1"/>
          </p:cNvSpPr>
          <p:nvPr>
            <p:ph type="sldNum" sz="quarter" idx="12"/>
          </p:nvPr>
        </p:nvSpPr>
        <p:spPr/>
        <p:txBody>
          <a:bodyPr/>
          <a:lstStyle/>
          <a:p>
            <a:fld id="{0730FDA8-C380-487C-8262-56859A965823}" type="slidenum">
              <a:rPr lang="en-CA" smtClean="0"/>
              <a:t>13</a:t>
            </a:fld>
            <a:endParaRPr lang="en-CA" dirty="0"/>
          </a:p>
        </p:txBody>
      </p:sp>
      <p:pic>
        <p:nvPicPr>
          <p:cNvPr id="4" name="Picture 3"/>
          <p:cNvPicPr>
            <a:picLocks noChangeAspect="1"/>
          </p:cNvPicPr>
          <p:nvPr/>
        </p:nvPicPr>
        <p:blipFill>
          <a:blip r:embed="rId3"/>
          <a:stretch>
            <a:fillRect/>
          </a:stretch>
        </p:blipFill>
        <p:spPr>
          <a:xfrm>
            <a:off x="5954758" y="580474"/>
            <a:ext cx="3508157" cy="612000"/>
          </a:xfrm>
          <a:prstGeom prst="rect">
            <a:avLst/>
          </a:prstGeom>
        </p:spPr>
      </p:pic>
      <p:pic>
        <p:nvPicPr>
          <p:cNvPr id="7" name="Picture 6"/>
          <p:cNvPicPr>
            <a:picLocks noChangeAspect="1"/>
          </p:cNvPicPr>
          <p:nvPr/>
        </p:nvPicPr>
        <p:blipFill>
          <a:blip r:embed="rId4"/>
          <a:stretch>
            <a:fillRect/>
          </a:stretch>
        </p:blipFill>
        <p:spPr>
          <a:xfrm>
            <a:off x="801624" y="1685581"/>
            <a:ext cx="10588752" cy="4499088"/>
          </a:xfrm>
          <a:prstGeom prst="rect">
            <a:avLst/>
          </a:prstGeom>
        </p:spPr>
      </p:pic>
    </p:spTree>
    <p:extLst>
      <p:ext uri="{BB962C8B-B14F-4D97-AF65-F5344CB8AC3E}">
        <p14:creationId xmlns:p14="http://schemas.microsoft.com/office/powerpoint/2010/main" val="32529227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2173224" y="443413"/>
            <a:ext cx="7845552" cy="6099581"/>
          </a:xfrm>
          <a:prstGeom prst="rect">
            <a:avLst/>
          </a:prstGeom>
        </p:spPr>
      </p:pic>
      <p:sp>
        <p:nvSpPr>
          <p:cNvPr id="13" name="Rectangle à coins arrondis 11">
            <a:extLst>
              <a:ext uri="{FF2B5EF4-FFF2-40B4-BE49-F238E27FC236}">
                <a16:creationId xmlns:a16="http://schemas.microsoft.com/office/drawing/2014/main" id="{464B2F75-7D7B-4E9A-B847-D73DFF411146}"/>
              </a:ext>
            </a:extLst>
          </p:cNvPr>
          <p:cNvSpPr/>
          <p:nvPr/>
        </p:nvSpPr>
        <p:spPr>
          <a:xfrm>
            <a:off x="-177450" y="407166"/>
            <a:ext cx="12525880" cy="927647"/>
          </a:xfrm>
          <a:prstGeom prst="roundRect">
            <a:avLst/>
          </a:prstGeom>
          <a:solidFill>
            <a:srgbClr val="87A045">
              <a:alpha val="80000"/>
            </a:srgb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CA" dirty="0"/>
          </a:p>
        </p:txBody>
      </p:sp>
      <p:sp>
        <p:nvSpPr>
          <p:cNvPr id="15" name="ZoneTexte 14">
            <a:extLst>
              <a:ext uri="{FF2B5EF4-FFF2-40B4-BE49-F238E27FC236}">
                <a16:creationId xmlns:a16="http://schemas.microsoft.com/office/drawing/2014/main" id="{C90823AF-4DBD-4BE5-970E-052DB5C2FB45}"/>
              </a:ext>
            </a:extLst>
          </p:cNvPr>
          <p:cNvSpPr txBox="1"/>
          <p:nvPr/>
        </p:nvSpPr>
        <p:spPr>
          <a:xfrm>
            <a:off x="156429" y="615887"/>
            <a:ext cx="12035571" cy="541174"/>
          </a:xfrm>
          <a:prstGeom prst="rect">
            <a:avLst/>
          </a:prstGeom>
          <a:noFill/>
        </p:spPr>
        <p:txBody>
          <a:bodyPr wrap="square" rtlCol="0">
            <a:spAutoFit/>
          </a:bodyPr>
          <a:lstStyle/>
          <a:p>
            <a:pPr>
              <a:lnSpc>
                <a:spcPts val="3500"/>
              </a:lnSpc>
            </a:pPr>
            <a:r>
              <a:rPr lang="fr-CA" sz="3200" b="1" dirty="0" smtClean="0">
                <a:solidFill>
                  <a:schemeClr val="bg1"/>
                </a:solidFill>
                <a:effectLst>
                  <a:outerShdw blurRad="38100" dist="38100" dir="2700000" algn="tl">
                    <a:srgbClr val="000000">
                      <a:alpha val="43137"/>
                    </a:srgbClr>
                  </a:outerShdw>
                </a:effectLst>
              </a:rPr>
              <a:t>Aspect « Géomatique »</a:t>
            </a:r>
            <a:endParaRPr lang="fr-CA" sz="3200" b="1" dirty="0">
              <a:solidFill>
                <a:schemeClr val="bg1"/>
              </a:solidFill>
              <a:effectLst>
                <a:outerShdw blurRad="38100" dist="38100" dir="2700000" algn="tl">
                  <a:srgbClr val="000000">
                    <a:alpha val="43137"/>
                  </a:srgbClr>
                </a:outerShdw>
              </a:effectLst>
            </a:endParaRPr>
          </a:p>
        </p:txBody>
      </p:sp>
      <p:sp>
        <p:nvSpPr>
          <p:cNvPr id="3" name="Espace réservé du numéro de diapositive 2">
            <a:extLst>
              <a:ext uri="{FF2B5EF4-FFF2-40B4-BE49-F238E27FC236}">
                <a16:creationId xmlns:a16="http://schemas.microsoft.com/office/drawing/2014/main" id="{46545BD6-CF08-4733-B06A-BF3867E14B12}"/>
              </a:ext>
            </a:extLst>
          </p:cNvPr>
          <p:cNvSpPr>
            <a:spLocks noGrp="1"/>
          </p:cNvSpPr>
          <p:nvPr>
            <p:ph type="sldNum" sz="quarter" idx="12"/>
          </p:nvPr>
        </p:nvSpPr>
        <p:spPr/>
        <p:txBody>
          <a:bodyPr/>
          <a:lstStyle/>
          <a:p>
            <a:fld id="{0730FDA8-C380-487C-8262-56859A965823}" type="slidenum">
              <a:rPr lang="en-CA" smtClean="0"/>
              <a:t>14</a:t>
            </a:fld>
            <a:endParaRPr lang="en-CA" dirty="0"/>
          </a:p>
        </p:txBody>
      </p:sp>
    </p:spTree>
    <p:extLst>
      <p:ext uri="{BB962C8B-B14F-4D97-AF65-F5344CB8AC3E}">
        <p14:creationId xmlns:p14="http://schemas.microsoft.com/office/powerpoint/2010/main" val="7183392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909178" y="1157061"/>
            <a:ext cx="8373644" cy="5353797"/>
          </a:xfrm>
          <a:prstGeom prst="rect">
            <a:avLst/>
          </a:prstGeom>
        </p:spPr>
      </p:pic>
      <p:sp>
        <p:nvSpPr>
          <p:cNvPr id="13" name="Rectangle à coins arrondis 11">
            <a:extLst>
              <a:ext uri="{FF2B5EF4-FFF2-40B4-BE49-F238E27FC236}">
                <a16:creationId xmlns:a16="http://schemas.microsoft.com/office/drawing/2014/main" id="{464B2F75-7D7B-4E9A-B847-D73DFF411146}"/>
              </a:ext>
            </a:extLst>
          </p:cNvPr>
          <p:cNvSpPr/>
          <p:nvPr/>
        </p:nvSpPr>
        <p:spPr>
          <a:xfrm>
            <a:off x="-177450" y="407166"/>
            <a:ext cx="12525880" cy="927647"/>
          </a:xfrm>
          <a:prstGeom prst="roundRect">
            <a:avLst/>
          </a:prstGeom>
          <a:solidFill>
            <a:srgbClr val="87A045">
              <a:alpha val="80000"/>
            </a:srgb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CA" dirty="0"/>
          </a:p>
        </p:txBody>
      </p:sp>
      <p:sp>
        <p:nvSpPr>
          <p:cNvPr id="15" name="ZoneTexte 14">
            <a:extLst>
              <a:ext uri="{FF2B5EF4-FFF2-40B4-BE49-F238E27FC236}">
                <a16:creationId xmlns:a16="http://schemas.microsoft.com/office/drawing/2014/main" id="{C90823AF-4DBD-4BE5-970E-052DB5C2FB45}"/>
              </a:ext>
            </a:extLst>
          </p:cNvPr>
          <p:cNvSpPr txBox="1"/>
          <p:nvPr/>
        </p:nvSpPr>
        <p:spPr>
          <a:xfrm>
            <a:off x="156429" y="615887"/>
            <a:ext cx="12035571" cy="541174"/>
          </a:xfrm>
          <a:prstGeom prst="rect">
            <a:avLst/>
          </a:prstGeom>
          <a:noFill/>
        </p:spPr>
        <p:txBody>
          <a:bodyPr wrap="square" rtlCol="0">
            <a:spAutoFit/>
          </a:bodyPr>
          <a:lstStyle/>
          <a:p>
            <a:pPr>
              <a:lnSpc>
                <a:spcPts val="3500"/>
              </a:lnSpc>
            </a:pPr>
            <a:r>
              <a:rPr lang="fr-CA" sz="3200" b="1">
                <a:solidFill>
                  <a:schemeClr val="bg1"/>
                </a:solidFill>
                <a:effectLst>
                  <a:outerShdw blurRad="38100" dist="38100" dir="2700000" algn="tl">
                    <a:srgbClr val="000000">
                      <a:alpha val="43137"/>
                    </a:srgbClr>
                  </a:outerShdw>
                </a:effectLst>
              </a:rPr>
              <a:t>Aspect « Géomatique »</a:t>
            </a:r>
            <a:endParaRPr lang="fr-CA" sz="3200" b="1" dirty="0">
              <a:solidFill>
                <a:schemeClr val="bg1"/>
              </a:solidFill>
              <a:effectLst>
                <a:outerShdw blurRad="38100" dist="38100" dir="2700000" algn="tl">
                  <a:srgbClr val="000000">
                    <a:alpha val="43137"/>
                  </a:srgbClr>
                </a:outerShdw>
              </a:effectLst>
            </a:endParaRPr>
          </a:p>
        </p:txBody>
      </p:sp>
      <p:sp>
        <p:nvSpPr>
          <p:cNvPr id="3" name="Espace réservé du numéro de diapositive 2">
            <a:extLst>
              <a:ext uri="{FF2B5EF4-FFF2-40B4-BE49-F238E27FC236}">
                <a16:creationId xmlns:a16="http://schemas.microsoft.com/office/drawing/2014/main" id="{46545BD6-CF08-4733-B06A-BF3867E14B12}"/>
              </a:ext>
            </a:extLst>
          </p:cNvPr>
          <p:cNvSpPr>
            <a:spLocks noGrp="1"/>
          </p:cNvSpPr>
          <p:nvPr>
            <p:ph type="sldNum" sz="quarter" idx="12"/>
          </p:nvPr>
        </p:nvSpPr>
        <p:spPr/>
        <p:txBody>
          <a:bodyPr/>
          <a:lstStyle/>
          <a:p>
            <a:fld id="{0730FDA8-C380-487C-8262-56859A965823}" type="slidenum">
              <a:rPr lang="en-CA" smtClean="0"/>
              <a:t>15</a:t>
            </a:fld>
            <a:endParaRPr lang="en-CA" dirty="0"/>
          </a:p>
        </p:txBody>
      </p:sp>
    </p:spTree>
    <p:extLst>
      <p:ext uri="{BB962C8B-B14F-4D97-AF65-F5344CB8AC3E}">
        <p14:creationId xmlns:p14="http://schemas.microsoft.com/office/powerpoint/2010/main" val="26921368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à coins arrondis 11">
            <a:extLst>
              <a:ext uri="{FF2B5EF4-FFF2-40B4-BE49-F238E27FC236}">
                <a16:creationId xmlns:a16="http://schemas.microsoft.com/office/drawing/2014/main" id="{464B2F75-7D7B-4E9A-B847-D73DFF411146}"/>
              </a:ext>
            </a:extLst>
          </p:cNvPr>
          <p:cNvSpPr/>
          <p:nvPr/>
        </p:nvSpPr>
        <p:spPr>
          <a:xfrm>
            <a:off x="-177450" y="407166"/>
            <a:ext cx="12525880" cy="927647"/>
          </a:xfrm>
          <a:prstGeom prst="roundRect">
            <a:avLst/>
          </a:prstGeom>
          <a:solidFill>
            <a:srgbClr val="87A045">
              <a:alpha val="80000"/>
            </a:srgb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CA" dirty="0"/>
          </a:p>
        </p:txBody>
      </p:sp>
      <p:sp>
        <p:nvSpPr>
          <p:cNvPr id="15" name="ZoneTexte 14">
            <a:extLst>
              <a:ext uri="{FF2B5EF4-FFF2-40B4-BE49-F238E27FC236}">
                <a16:creationId xmlns:a16="http://schemas.microsoft.com/office/drawing/2014/main" id="{C90823AF-4DBD-4BE5-970E-052DB5C2FB45}"/>
              </a:ext>
            </a:extLst>
          </p:cNvPr>
          <p:cNvSpPr txBox="1"/>
          <p:nvPr/>
        </p:nvSpPr>
        <p:spPr>
          <a:xfrm>
            <a:off x="156429" y="615887"/>
            <a:ext cx="12035571" cy="541174"/>
          </a:xfrm>
          <a:prstGeom prst="rect">
            <a:avLst/>
          </a:prstGeom>
          <a:noFill/>
        </p:spPr>
        <p:txBody>
          <a:bodyPr wrap="square" rtlCol="0">
            <a:spAutoFit/>
          </a:bodyPr>
          <a:lstStyle/>
          <a:p>
            <a:pPr>
              <a:lnSpc>
                <a:spcPts val="3500"/>
              </a:lnSpc>
            </a:pPr>
            <a:r>
              <a:rPr lang="fr-CA" sz="3200" b="1" dirty="0" smtClean="0">
                <a:solidFill>
                  <a:schemeClr val="bg1"/>
                </a:solidFill>
                <a:effectLst>
                  <a:outerShdw blurRad="38100" dist="38100" dir="2700000" algn="tl">
                    <a:srgbClr val="000000">
                      <a:alpha val="43137"/>
                    </a:srgbClr>
                  </a:outerShdw>
                </a:effectLst>
              </a:rPr>
              <a:t>Conclusion: priorités, enjeux, recommandations</a:t>
            </a:r>
            <a:endParaRPr lang="fr-CA" sz="3200" b="1" dirty="0">
              <a:solidFill>
                <a:schemeClr val="bg1"/>
              </a:solidFill>
              <a:effectLst>
                <a:outerShdw blurRad="38100" dist="38100" dir="2700000" algn="tl">
                  <a:srgbClr val="000000">
                    <a:alpha val="43137"/>
                  </a:srgbClr>
                </a:outerShdw>
              </a:effectLst>
            </a:endParaRPr>
          </a:p>
        </p:txBody>
      </p:sp>
      <p:sp>
        <p:nvSpPr>
          <p:cNvPr id="3" name="Espace réservé du numéro de diapositive 2">
            <a:extLst>
              <a:ext uri="{FF2B5EF4-FFF2-40B4-BE49-F238E27FC236}">
                <a16:creationId xmlns:a16="http://schemas.microsoft.com/office/drawing/2014/main" id="{A13DBFA8-E1C8-492A-8477-E890D823CE50}"/>
              </a:ext>
            </a:extLst>
          </p:cNvPr>
          <p:cNvSpPr>
            <a:spLocks noGrp="1"/>
          </p:cNvSpPr>
          <p:nvPr>
            <p:ph type="sldNum" sz="quarter" idx="12"/>
          </p:nvPr>
        </p:nvSpPr>
        <p:spPr/>
        <p:txBody>
          <a:bodyPr/>
          <a:lstStyle/>
          <a:p>
            <a:fld id="{0730FDA8-C380-487C-8262-56859A965823}" type="slidenum">
              <a:rPr lang="en-CA" smtClean="0"/>
              <a:t>16</a:t>
            </a:fld>
            <a:endParaRPr lang="en-CA"/>
          </a:p>
        </p:txBody>
      </p:sp>
      <p:sp>
        <p:nvSpPr>
          <p:cNvPr id="11" name="ZoneTexte 10">
            <a:extLst>
              <a:ext uri="{FF2B5EF4-FFF2-40B4-BE49-F238E27FC236}">
                <a16:creationId xmlns:a16="http://schemas.microsoft.com/office/drawing/2014/main" id="{D523F50B-A9B8-44BB-B8D8-A9FE235C9C3C}"/>
              </a:ext>
            </a:extLst>
          </p:cNvPr>
          <p:cNvSpPr txBox="1"/>
          <p:nvPr/>
        </p:nvSpPr>
        <p:spPr>
          <a:xfrm>
            <a:off x="829558" y="1236335"/>
            <a:ext cx="10271760" cy="5706177"/>
          </a:xfrm>
          <a:prstGeom prst="rect">
            <a:avLst/>
          </a:prstGeom>
          <a:noFill/>
        </p:spPr>
        <p:txBody>
          <a:bodyPr wrap="square" rtlCol="0">
            <a:spAutoFit/>
          </a:bodyPr>
          <a:lstStyle/>
          <a:p>
            <a:pPr algn="just">
              <a:lnSpc>
                <a:spcPct val="114000"/>
              </a:lnSpc>
            </a:pPr>
            <a:r>
              <a:rPr lang="fr-FR" sz="2000" dirty="0" smtClean="0">
                <a:solidFill>
                  <a:srgbClr val="3C582D"/>
                </a:solidFill>
              </a:rPr>
              <a:t>Priorités et enjeux majeurs: objectifs des aspects « Social » et « Écologie »</a:t>
            </a:r>
          </a:p>
          <a:p>
            <a:pPr algn="just">
              <a:lnSpc>
                <a:spcPct val="114000"/>
              </a:lnSpc>
            </a:pPr>
            <a:r>
              <a:rPr lang="fr-FR" sz="2000" dirty="0" smtClean="0">
                <a:solidFill>
                  <a:srgbClr val="3C582D"/>
                </a:solidFill>
              </a:rPr>
              <a:t>Pistes de bonification: </a:t>
            </a:r>
          </a:p>
          <a:p>
            <a:pPr marL="457200" indent="-457200" algn="just">
              <a:lnSpc>
                <a:spcPct val="114000"/>
              </a:lnSpc>
              <a:buFont typeface="Courier New" panose="02070309020205020404" pitchFamily="49" charset="0"/>
              <a:buChar char="o"/>
            </a:pPr>
            <a:r>
              <a:rPr lang="fr-FR" sz="2000" dirty="0" smtClean="0">
                <a:solidFill>
                  <a:srgbClr val="3C582D"/>
                </a:solidFill>
              </a:rPr>
              <a:t>Augmentation des contrats de ventes d’électricité d’Hydro-Québe</a:t>
            </a:r>
            <a:r>
              <a:rPr lang="fr-FR" sz="2000" dirty="0" smtClean="0">
                <a:solidFill>
                  <a:srgbClr val="3C582D"/>
                </a:solidFill>
              </a:rPr>
              <a:t>c à l’extérieur;</a:t>
            </a:r>
          </a:p>
          <a:p>
            <a:pPr marL="457200" indent="-457200" algn="just">
              <a:lnSpc>
                <a:spcPct val="114000"/>
              </a:lnSpc>
              <a:buFont typeface="Courier New" panose="02070309020205020404" pitchFamily="49" charset="0"/>
              <a:buChar char="o"/>
            </a:pPr>
            <a:r>
              <a:rPr lang="fr-FR" sz="2000" dirty="0" smtClean="0">
                <a:solidFill>
                  <a:srgbClr val="3C582D"/>
                </a:solidFill>
              </a:rPr>
              <a:t>Augmenter la pénétration potentiel de l’éolien dans le réseau de transport et distribution (limite de 15%);</a:t>
            </a:r>
          </a:p>
          <a:p>
            <a:pPr marL="457200" indent="-457200" algn="just">
              <a:lnSpc>
                <a:spcPct val="114000"/>
              </a:lnSpc>
              <a:buFont typeface="Courier New" panose="02070309020205020404" pitchFamily="49" charset="0"/>
              <a:buChar char="o"/>
            </a:pPr>
            <a:r>
              <a:rPr lang="fr-FR" sz="2000" dirty="0" smtClean="0">
                <a:solidFill>
                  <a:srgbClr val="3C582D"/>
                </a:solidFill>
              </a:rPr>
              <a:t>Exporter </a:t>
            </a:r>
            <a:r>
              <a:rPr lang="fr-FR" sz="2000" dirty="0">
                <a:solidFill>
                  <a:srgbClr val="3C582D"/>
                </a:solidFill>
              </a:rPr>
              <a:t>l'expertise acquise au Québec à l'extérieur; </a:t>
            </a:r>
            <a:endParaRPr lang="fr-FR" sz="2000" dirty="0" smtClean="0">
              <a:solidFill>
                <a:srgbClr val="3C582D"/>
              </a:solidFill>
            </a:endParaRPr>
          </a:p>
          <a:p>
            <a:pPr marL="457200" indent="-457200" algn="just">
              <a:lnSpc>
                <a:spcPct val="114000"/>
              </a:lnSpc>
              <a:buFont typeface="Courier New" panose="02070309020205020404" pitchFamily="49" charset="0"/>
              <a:buChar char="o"/>
            </a:pPr>
            <a:r>
              <a:rPr lang="fr-FR" sz="2000" dirty="0">
                <a:solidFill>
                  <a:srgbClr val="3C582D"/>
                </a:solidFill>
              </a:rPr>
              <a:t>C</a:t>
            </a:r>
            <a:r>
              <a:rPr lang="fr-FR" sz="2000" dirty="0" smtClean="0">
                <a:solidFill>
                  <a:srgbClr val="3C582D"/>
                </a:solidFill>
              </a:rPr>
              <a:t>ontinuer </a:t>
            </a:r>
            <a:r>
              <a:rPr lang="fr-FR" sz="2000" dirty="0">
                <a:solidFill>
                  <a:srgbClr val="3C582D"/>
                </a:solidFill>
              </a:rPr>
              <a:t>à investir dans la recherche et le développement (R&amp;D</a:t>
            </a:r>
            <a:r>
              <a:rPr lang="fr-FR" sz="2000" dirty="0" smtClean="0">
                <a:solidFill>
                  <a:srgbClr val="3C582D"/>
                </a:solidFill>
              </a:rPr>
              <a:t>), surtout dans les technologies de pointe; </a:t>
            </a:r>
          </a:p>
          <a:p>
            <a:pPr marL="457200" indent="-457200" algn="just">
              <a:lnSpc>
                <a:spcPct val="114000"/>
              </a:lnSpc>
              <a:buFont typeface="Courier New" panose="02070309020205020404" pitchFamily="49" charset="0"/>
              <a:buChar char="o"/>
            </a:pPr>
            <a:r>
              <a:rPr lang="fr-FR" sz="2000" dirty="0">
                <a:solidFill>
                  <a:srgbClr val="3C582D"/>
                </a:solidFill>
              </a:rPr>
              <a:t>Q</a:t>
            </a:r>
            <a:r>
              <a:rPr lang="fr-FR" sz="2000" dirty="0" smtClean="0">
                <a:solidFill>
                  <a:srgbClr val="3C582D"/>
                </a:solidFill>
              </a:rPr>
              <a:t>ue </a:t>
            </a:r>
            <a:r>
              <a:rPr lang="fr-FR" sz="2000" dirty="0">
                <a:solidFill>
                  <a:srgbClr val="3C582D"/>
                </a:solidFill>
              </a:rPr>
              <a:t>la province continue à stimuler le domaine de l'éolien dans les régions en continuant à offrir des incitatifs tels que les </a:t>
            </a:r>
            <a:r>
              <a:rPr lang="fr-FR" sz="2000" dirty="0" smtClean="0">
                <a:solidFill>
                  <a:srgbClr val="3C582D"/>
                </a:solidFill>
              </a:rPr>
              <a:t>subventions;</a:t>
            </a:r>
          </a:p>
          <a:p>
            <a:pPr marL="457200" indent="-457200" algn="just">
              <a:lnSpc>
                <a:spcPct val="114000"/>
              </a:lnSpc>
              <a:buFont typeface="Courier New" panose="02070309020205020404" pitchFamily="49" charset="0"/>
              <a:buChar char="o"/>
            </a:pPr>
            <a:r>
              <a:rPr lang="fr-FR" sz="2000" dirty="0">
                <a:solidFill>
                  <a:srgbClr val="3C582D"/>
                </a:solidFill>
              </a:rPr>
              <a:t>C</a:t>
            </a:r>
            <a:r>
              <a:rPr lang="fr-FR" sz="2000" dirty="0" smtClean="0">
                <a:solidFill>
                  <a:srgbClr val="3C582D"/>
                </a:solidFill>
              </a:rPr>
              <a:t>ontinuer </a:t>
            </a:r>
            <a:r>
              <a:rPr lang="fr-FR" sz="2000" dirty="0">
                <a:solidFill>
                  <a:srgbClr val="3C582D"/>
                </a:solidFill>
              </a:rPr>
              <a:t>à développer et améliorer le transport de l'énergie </a:t>
            </a:r>
            <a:r>
              <a:rPr lang="fr-FR" sz="2000" dirty="0" smtClean="0">
                <a:solidFill>
                  <a:srgbClr val="3C582D"/>
                </a:solidFill>
              </a:rPr>
              <a:t>électrique;</a:t>
            </a:r>
          </a:p>
          <a:p>
            <a:pPr marL="457200" indent="-457200" algn="just">
              <a:lnSpc>
                <a:spcPct val="114000"/>
              </a:lnSpc>
              <a:buFont typeface="Courier New" panose="02070309020205020404" pitchFamily="49" charset="0"/>
              <a:buChar char="o"/>
            </a:pPr>
            <a:r>
              <a:rPr lang="fr-FR" sz="2000" dirty="0" smtClean="0">
                <a:solidFill>
                  <a:srgbClr val="3C582D"/>
                </a:solidFill>
              </a:rPr>
              <a:t>Suivre </a:t>
            </a:r>
            <a:r>
              <a:rPr lang="fr-FR" sz="2000" dirty="0">
                <a:solidFill>
                  <a:srgbClr val="3C582D"/>
                </a:solidFill>
              </a:rPr>
              <a:t>l'évolution des normalisations et </a:t>
            </a:r>
            <a:r>
              <a:rPr lang="fr-FR" sz="2000" dirty="0" smtClean="0">
                <a:solidFill>
                  <a:srgbClr val="3C582D"/>
                </a:solidFill>
              </a:rPr>
              <a:t>réglementations;</a:t>
            </a:r>
          </a:p>
          <a:p>
            <a:pPr marL="457200" indent="-457200" algn="just">
              <a:lnSpc>
                <a:spcPct val="114000"/>
              </a:lnSpc>
              <a:buFont typeface="Courier New" panose="02070309020205020404" pitchFamily="49" charset="0"/>
              <a:buChar char="o"/>
            </a:pPr>
            <a:r>
              <a:rPr lang="fr-FR" sz="2000" dirty="0">
                <a:solidFill>
                  <a:srgbClr val="3C582D"/>
                </a:solidFill>
              </a:rPr>
              <a:t>R</a:t>
            </a:r>
            <a:r>
              <a:rPr lang="fr-FR" sz="2000" dirty="0" smtClean="0">
                <a:solidFill>
                  <a:srgbClr val="3C582D"/>
                </a:solidFill>
              </a:rPr>
              <a:t>enouveler </a:t>
            </a:r>
            <a:r>
              <a:rPr lang="fr-FR" sz="2000" dirty="0">
                <a:solidFill>
                  <a:srgbClr val="3C582D"/>
                </a:solidFill>
              </a:rPr>
              <a:t>les parcs éoliens en fin de vie avec les nouvelles technologies et la modernité des intégrations au réseau de </a:t>
            </a:r>
            <a:r>
              <a:rPr lang="fr-FR" sz="2000" dirty="0" smtClean="0">
                <a:solidFill>
                  <a:srgbClr val="3C582D"/>
                </a:solidFill>
              </a:rPr>
              <a:t>transport;</a:t>
            </a:r>
          </a:p>
          <a:p>
            <a:pPr marL="457200" indent="-457200" algn="just">
              <a:lnSpc>
                <a:spcPct val="114000"/>
              </a:lnSpc>
              <a:buFont typeface="Courier New" panose="02070309020205020404" pitchFamily="49" charset="0"/>
              <a:buChar char="o"/>
            </a:pPr>
            <a:r>
              <a:rPr lang="fr-FR" sz="2000" dirty="0" smtClean="0">
                <a:solidFill>
                  <a:srgbClr val="3C582D"/>
                </a:solidFill>
              </a:rPr>
              <a:t>Impliquer </a:t>
            </a:r>
            <a:r>
              <a:rPr lang="fr-FR" sz="2000" dirty="0">
                <a:solidFill>
                  <a:srgbClr val="3C582D"/>
                </a:solidFill>
              </a:rPr>
              <a:t>les MRC et les citoyens le plus en amont possibles avant les prises de décision, sans oublier d’autonomiser les communautés autochtone.</a:t>
            </a:r>
            <a:endParaRPr lang="fr-CA" sz="2000" dirty="0">
              <a:solidFill>
                <a:srgbClr val="3C582D"/>
              </a:solidFill>
            </a:endParaRPr>
          </a:p>
        </p:txBody>
      </p:sp>
    </p:spTree>
    <p:extLst>
      <p:ext uri="{BB962C8B-B14F-4D97-AF65-F5344CB8AC3E}">
        <p14:creationId xmlns:p14="http://schemas.microsoft.com/office/powerpoint/2010/main" val="12083783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à coins arrondis 11">
            <a:extLst>
              <a:ext uri="{FF2B5EF4-FFF2-40B4-BE49-F238E27FC236}">
                <a16:creationId xmlns:a16="http://schemas.microsoft.com/office/drawing/2014/main" id="{464B2F75-7D7B-4E9A-B847-D73DFF411146}"/>
              </a:ext>
            </a:extLst>
          </p:cNvPr>
          <p:cNvSpPr/>
          <p:nvPr/>
        </p:nvSpPr>
        <p:spPr>
          <a:xfrm>
            <a:off x="-177450" y="407166"/>
            <a:ext cx="12525880" cy="927647"/>
          </a:xfrm>
          <a:prstGeom prst="roundRect">
            <a:avLst/>
          </a:prstGeom>
          <a:solidFill>
            <a:srgbClr val="87A045">
              <a:alpha val="80000"/>
            </a:srgb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CA" dirty="0"/>
          </a:p>
        </p:txBody>
      </p:sp>
      <p:sp>
        <p:nvSpPr>
          <p:cNvPr id="15" name="ZoneTexte 14">
            <a:extLst>
              <a:ext uri="{FF2B5EF4-FFF2-40B4-BE49-F238E27FC236}">
                <a16:creationId xmlns:a16="http://schemas.microsoft.com/office/drawing/2014/main" id="{C90823AF-4DBD-4BE5-970E-052DB5C2FB45}"/>
              </a:ext>
            </a:extLst>
          </p:cNvPr>
          <p:cNvSpPr txBox="1"/>
          <p:nvPr/>
        </p:nvSpPr>
        <p:spPr>
          <a:xfrm>
            <a:off x="156429" y="615887"/>
            <a:ext cx="12035571" cy="990015"/>
          </a:xfrm>
          <a:prstGeom prst="rect">
            <a:avLst/>
          </a:prstGeom>
          <a:noFill/>
        </p:spPr>
        <p:txBody>
          <a:bodyPr wrap="square" rtlCol="0">
            <a:spAutoFit/>
          </a:bodyPr>
          <a:lstStyle/>
          <a:p>
            <a:pPr>
              <a:lnSpc>
                <a:spcPts val="3500"/>
              </a:lnSpc>
            </a:pPr>
            <a:r>
              <a:rPr lang="fr-CA" sz="3200" b="1" dirty="0" smtClean="0">
                <a:solidFill>
                  <a:schemeClr val="bg1"/>
                </a:solidFill>
                <a:effectLst>
                  <a:outerShdw blurRad="38100" dist="38100" dir="2700000" algn="tl">
                    <a:srgbClr val="000000">
                      <a:alpha val="43137"/>
                    </a:srgbClr>
                  </a:outerShdw>
                </a:effectLst>
              </a:rPr>
              <a:t>Conclusion: </a:t>
            </a:r>
            <a:r>
              <a:rPr lang="fr-FR" sz="3200" b="1" dirty="0">
                <a:solidFill>
                  <a:schemeClr val="bg1"/>
                </a:solidFill>
                <a:effectLst>
                  <a:outerShdw blurRad="38100" dist="38100" dir="2700000" algn="tl">
                    <a:srgbClr val="000000">
                      <a:alpha val="43137"/>
                    </a:srgbClr>
                  </a:outerShdw>
                </a:effectLst>
              </a:rPr>
              <a:t>l</a:t>
            </a:r>
            <a:r>
              <a:rPr lang="fr-FR" sz="3200" b="1" dirty="0" smtClean="0">
                <a:solidFill>
                  <a:schemeClr val="bg1"/>
                </a:solidFill>
                <a:effectLst>
                  <a:outerShdw blurRad="38100" dist="38100" dir="2700000" algn="tl">
                    <a:srgbClr val="000000">
                      <a:alpha val="43137"/>
                    </a:srgbClr>
                  </a:outerShdw>
                </a:effectLst>
              </a:rPr>
              <a:t>e </a:t>
            </a:r>
            <a:r>
              <a:rPr lang="fr-FR" sz="3200" b="1" dirty="0">
                <a:solidFill>
                  <a:schemeClr val="bg1"/>
                </a:solidFill>
                <a:effectLst>
                  <a:outerShdw blurRad="38100" dist="38100" dir="2700000" algn="tl">
                    <a:srgbClr val="000000">
                      <a:alpha val="43137"/>
                    </a:srgbClr>
                  </a:outerShdw>
                </a:effectLst>
              </a:rPr>
              <a:t>futur de la filière éolienne au Québec </a:t>
            </a:r>
          </a:p>
          <a:p>
            <a:pPr>
              <a:lnSpc>
                <a:spcPts val="3500"/>
              </a:lnSpc>
            </a:pPr>
            <a:r>
              <a:rPr lang="fr-CA" sz="3200" b="1" dirty="0" smtClean="0">
                <a:solidFill>
                  <a:schemeClr val="bg1"/>
                </a:solidFill>
                <a:effectLst>
                  <a:outerShdw blurRad="38100" dist="38100" dir="2700000" algn="tl">
                    <a:srgbClr val="000000">
                      <a:alpha val="43137"/>
                    </a:srgbClr>
                  </a:outerShdw>
                </a:effectLst>
              </a:rPr>
              <a:t> </a:t>
            </a:r>
            <a:endParaRPr lang="fr-CA" sz="3200" b="1" dirty="0">
              <a:solidFill>
                <a:schemeClr val="bg1"/>
              </a:solidFill>
              <a:effectLst>
                <a:outerShdw blurRad="38100" dist="38100" dir="2700000" algn="tl">
                  <a:srgbClr val="000000">
                    <a:alpha val="43137"/>
                  </a:srgbClr>
                </a:outerShdw>
              </a:effectLst>
            </a:endParaRPr>
          </a:p>
        </p:txBody>
      </p:sp>
      <p:sp>
        <p:nvSpPr>
          <p:cNvPr id="3" name="Espace réservé du numéro de diapositive 2">
            <a:extLst>
              <a:ext uri="{FF2B5EF4-FFF2-40B4-BE49-F238E27FC236}">
                <a16:creationId xmlns:a16="http://schemas.microsoft.com/office/drawing/2014/main" id="{A13DBFA8-E1C8-492A-8477-E890D823CE50}"/>
              </a:ext>
            </a:extLst>
          </p:cNvPr>
          <p:cNvSpPr>
            <a:spLocks noGrp="1"/>
          </p:cNvSpPr>
          <p:nvPr>
            <p:ph type="sldNum" sz="quarter" idx="12"/>
          </p:nvPr>
        </p:nvSpPr>
        <p:spPr/>
        <p:txBody>
          <a:bodyPr/>
          <a:lstStyle/>
          <a:p>
            <a:fld id="{0730FDA8-C380-487C-8262-56859A965823}" type="slidenum">
              <a:rPr lang="en-CA" smtClean="0"/>
              <a:t>17</a:t>
            </a:fld>
            <a:endParaRPr lang="en-CA"/>
          </a:p>
        </p:txBody>
      </p:sp>
      <p:sp>
        <p:nvSpPr>
          <p:cNvPr id="11" name="ZoneTexte 10">
            <a:extLst>
              <a:ext uri="{FF2B5EF4-FFF2-40B4-BE49-F238E27FC236}">
                <a16:creationId xmlns:a16="http://schemas.microsoft.com/office/drawing/2014/main" id="{D523F50B-A9B8-44BB-B8D8-A9FE235C9C3C}"/>
              </a:ext>
            </a:extLst>
          </p:cNvPr>
          <p:cNvSpPr txBox="1"/>
          <p:nvPr/>
        </p:nvSpPr>
        <p:spPr>
          <a:xfrm>
            <a:off x="949610" y="2406767"/>
            <a:ext cx="10271760" cy="2197396"/>
          </a:xfrm>
          <a:prstGeom prst="rect">
            <a:avLst/>
          </a:prstGeom>
          <a:noFill/>
        </p:spPr>
        <p:txBody>
          <a:bodyPr wrap="square" rtlCol="0">
            <a:spAutoFit/>
          </a:bodyPr>
          <a:lstStyle/>
          <a:p>
            <a:pPr algn="just">
              <a:lnSpc>
                <a:spcPct val="114000"/>
              </a:lnSpc>
            </a:pPr>
            <a:r>
              <a:rPr lang="fr-FR" sz="2400" b="1" dirty="0" smtClean="0">
                <a:solidFill>
                  <a:srgbClr val="3C582D"/>
                </a:solidFill>
              </a:rPr>
              <a:t>Politique </a:t>
            </a:r>
            <a:r>
              <a:rPr lang="fr-FR" sz="2400" b="1" dirty="0">
                <a:solidFill>
                  <a:srgbClr val="3C582D"/>
                </a:solidFill>
              </a:rPr>
              <a:t>énergétique </a:t>
            </a:r>
            <a:r>
              <a:rPr lang="fr-FR" sz="2400" b="1" dirty="0" smtClean="0">
                <a:solidFill>
                  <a:srgbClr val="3C582D"/>
                </a:solidFill>
              </a:rPr>
              <a:t>2016-2025 du Québec, (MERN, 2015)</a:t>
            </a:r>
            <a:endParaRPr lang="fr-FR" sz="2400" dirty="0" smtClean="0">
              <a:solidFill>
                <a:srgbClr val="3C582D"/>
              </a:solidFill>
            </a:endParaRPr>
          </a:p>
          <a:p>
            <a:pPr>
              <a:lnSpc>
                <a:spcPct val="114000"/>
              </a:lnSpc>
            </a:pPr>
            <a:endParaRPr lang="fr-FR" sz="2400" dirty="0">
              <a:solidFill>
                <a:srgbClr val="3C582D"/>
              </a:solidFill>
            </a:endParaRPr>
          </a:p>
          <a:p>
            <a:pPr algn="just">
              <a:lnSpc>
                <a:spcPct val="114000"/>
              </a:lnSpc>
            </a:pPr>
            <a:r>
              <a:rPr lang="fr-FR" sz="2400" b="1" dirty="0" smtClean="0">
                <a:solidFill>
                  <a:srgbClr val="3C582D"/>
                </a:solidFill>
              </a:rPr>
              <a:t>« </a:t>
            </a:r>
            <a:r>
              <a:rPr lang="fr-FR" sz="2400" b="1" dirty="0">
                <a:solidFill>
                  <a:srgbClr val="3C582D"/>
                </a:solidFill>
              </a:rPr>
              <a:t>Le gouvernement misera, notamment, sur les filières de </a:t>
            </a:r>
            <a:r>
              <a:rPr lang="fr-FR" sz="2400" b="1" u="sng" dirty="0">
                <a:solidFill>
                  <a:srgbClr val="3C582D"/>
                </a:solidFill>
              </a:rPr>
              <a:t>l’éolien</a:t>
            </a:r>
            <a:r>
              <a:rPr lang="fr-FR" sz="2400" b="1" dirty="0">
                <a:solidFill>
                  <a:srgbClr val="3C582D"/>
                </a:solidFill>
              </a:rPr>
              <a:t>, de l’aluminium et des composantes de véhicules électriques pour renforcer la base industrielle du Québec</a:t>
            </a:r>
            <a:r>
              <a:rPr lang="fr-FR" sz="2400" b="1" dirty="0" smtClean="0">
                <a:solidFill>
                  <a:srgbClr val="3C582D"/>
                </a:solidFill>
              </a:rPr>
              <a:t>. ».</a:t>
            </a:r>
          </a:p>
        </p:txBody>
      </p:sp>
    </p:spTree>
    <p:extLst>
      <p:ext uri="{BB962C8B-B14F-4D97-AF65-F5344CB8AC3E}">
        <p14:creationId xmlns:p14="http://schemas.microsoft.com/office/powerpoint/2010/main" val="19833794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27623" y="93556"/>
            <a:ext cx="5422202" cy="6835881"/>
          </a:xfrm>
          <a:prstGeom prst="rect">
            <a:avLst/>
          </a:prstGeom>
        </p:spPr>
      </p:pic>
      <p:sp>
        <p:nvSpPr>
          <p:cNvPr id="11" name="Rectangle à coins arrondis 11">
            <a:extLst>
              <a:ext uri="{FF2B5EF4-FFF2-40B4-BE49-F238E27FC236}">
                <a16:creationId xmlns:a16="http://schemas.microsoft.com/office/drawing/2014/main" id="{854FBCAA-DCC3-434B-BAB8-DD694D865772}"/>
              </a:ext>
            </a:extLst>
          </p:cNvPr>
          <p:cNvSpPr/>
          <p:nvPr/>
        </p:nvSpPr>
        <p:spPr>
          <a:xfrm>
            <a:off x="-333880" y="3379708"/>
            <a:ext cx="12725578" cy="1919767"/>
          </a:xfrm>
          <a:prstGeom prst="roundRect">
            <a:avLst/>
          </a:prstGeom>
          <a:solidFill>
            <a:srgbClr val="87A045">
              <a:alpha val="80000"/>
            </a:srgb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3"/>
          </a:lnRef>
          <a:fillRef idx="3">
            <a:schemeClr val="accent3"/>
          </a:fillRef>
          <a:effectRef idx="3">
            <a:schemeClr val="accent3"/>
          </a:effectRef>
          <a:fontRef idx="minor">
            <a:schemeClr val="lt1"/>
          </a:fontRef>
        </p:style>
        <p:txBody>
          <a:bodyPr rtlCol="0" anchor="ctr"/>
          <a:lstStyle/>
          <a:p>
            <a:pPr algn="r"/>
            <a:endParaRPr lang="fr-CA" dirty="0"/>
          </a:p>
          <a:p>
            <a:pPr algn="r"/>
            <a:endParaRPr lang="fr-CA" dirty="0"/>
          </a:p>
        </p:txBody>
      </p:sp>
      <p:sp>
        <p:nvSpPr>
          <p:cNvPr id="12" name="ZoneTexte 11">
            <a:extLst>
              <a:ext uri="{FF2B5EF4-FFF2-40B4-BE49-F238E27FC236}">
                <a16:creationId xmlns:a16="http://schemas.microsoft.com/office/drawing/2014/main" id="{CB644610-C660-45F9-B3FA-183EE5A6FD53}"/>
              </a:ext>
            </a:extLst>
          </p:cNvPr>
          <p:cNvSpPr txBox="1"/>
          <p:nvPr/>
        </p:nvSpPr>
        <p:spPr>
          <a:xfrm>
            <a:off x="-319252" y="3847673"/>
            <a:ext cx="12192001" cy="1084912"/>
          </a:xfrm>
          <a:prstGeom prst="rect">
            <a:avLst/>
          </a:prstGeom>
          <a:noFill/>
        </p:spPr>
        <p:txBody>
          <a:bodyPr wrap="square" rtlCol="0">
            <a:spAutoFit/>
          </a:bodyPr>
          <a:lstStyle/>
          <a:p>
            <a:pPr algn="ctr">
              <a:lnSpc>
                <a:spcPct val="114000"/>
              </a:lnSpc>
            </a:pPr>
            <a:r>
              <a:rPr lang="fr-CA" sz="6000" b="1" dirty="0" smtClean="0">
                <a:solidFill>
                  <a:schemeClr val="bg1"/>
                </a:solidFill>
                <a:effectLst>
                  <a:outerShdw blurRad="38100" dist="38100" dir="2700000" algn="tl">
                    <a:srgbClr val="000000">
                      <a:alpha val="43137"/>
                    </a:srgbClr>
                  </a:outerShdw>
                </a:effectLst>
              </a:rPr>
              <a:t>Merci</a:t>
            </a:r>
            <a:endParaRPr lang="fr-CA" sz="4000" b="1" dirty="0">
              <a:solidFill>
                <a:schemeClr val="bg1"/>
              </a:solidFill>
              <a:effectLst>
                <a:outerShdw blurRad="38100" dist="38100" dir="2700000" algn="tl">
                  <a:srgbClr val="000000">
                    <a:alpha val="43137"/>
                  </a:srgbClr>
                </a:outerShdw>
              </a:effectLst>
            </a:endParaRPr>
          </a:p>
        </p:txBody>
      </p:sp>
      <p:sp>
        <p:nvSpPr>
          <p:cNvPr id="3" name="Espace réservé du numéro de diapositive 2">
            <a:extLst>
              <a:ext uri="{FF2B5EF4-FFF2-40B4-BE49-F238E27FC236}">
                <a16:creationId xmlns:a16="http://schemas.microsoft.com/office/drawing/2014/main" id="{C84CC55B-1A27-413B-909E-FDD3546707D2}"/>
              </a:ext>
            </a:extLst>
          </p:cNvPr>
          <p:cNvSpPr>
            <a:spLocks noGrp="1"/>
          </p:cNvSpPr>
          <p:nvPr>
            <p:ph type="sldNum" sz="quarter" idx="12"/>
          </p:nvPr>
        </p:nvSpPr>
        <p:spPr/>
        <p:txBody>
          <a:bodyPr/>
          <a:lstStyle/>
          <a:p>
            <a:fld id="{0730FDA8-C380-487C-8262-56859A965823}" type="slidenum">
              <a:rPr lang="en-CA" smtClean="0"/>
              <a:t>18</a:t>
            </a:fld>
            <a:endParaRPr lang="en-CA"/>
          </a:p>
        </p:txBody>
      </p:sp>
    </p:spTree>
    <p:extLst>
      <p:ext uri="{BB962C8B-B14F-4D97-AF65-F5344CB8AC3E}">
        <p14:creationId xmlns:p14="http://schemas.microsoft.com/office/powerpoint/2010/main" val="9247905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à coins arrondis 11">
            <a:extLst>
              <a:ext uri="{FF2B5EF4-FFF2-40B4-BE49-F238E27FC236}">
                <a16:creationId xmlns:a16="http://schemas.microsoft.com/office/drawing/2014/main" id="{464B2F75-7D7B-4E9A-B847-D73DFF411146}"/>
              </a:ext>
            </a:extLst>
          </p:cNvPr>
          <p:cNvSpPr/>
          <p:nvPr/>
        </p:nvSpPr>
        <p:spPr>
          <a:xfrm>
            <a:off x="-177450" y="407166"/>
            <a:ext cx="12525880" cy="927647"/>
          </a:xfrm>
          <a:prstGeom prst="roundRect">
            <a:avLst/>
          </a:prstGeom>
          <a:solidFill>
            <a:srgbClr val="87A045">
              <a:alpha val="80000"/>
            </a:srgb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CA" dirty="0"/>
          </a:p>
        </p:txBody>
      </p:sp>
      <p:sp>
        <p:nvSpPr>
          <p:cNvPr id="15" name="ZoneTexte 14">
            <a:extLst>
              <a:ext uri="{FF2B5EF4-FFF2-40B4-BE49-F238E27FC236}">
                <a16:creationId xmlns:a16="http://schemas.microsoft.com/office/drawing/2014/main" id="{C90823AF-4DBD-4BE5-970E-052DB5C2FB45}"/>
              </a:ext>
            </a:extLst>
          </p:cNvPr>
          <p:cNvSpPr txBox="1"/>
          <p:nvPr/>
        </p:nvSpPr>
        <p:spPr>
          <a:xfrm>
            <a:off x="156429" y="615887"/>
            <a:ext cx="12035571" cy="541174"/>
          </a:xfrm>
          <a:prstGeom prst="rect">
            <a:avLst/>
          </a:prstGeom>
          <a:noFill/>
        </p:spPr>
        <p:txBody>
          <a:bodyPr wrap="square" rtlCol="0">
            <a:spAutoFit/>
          </a:bodyPr>
          <a:lstStyle/>
          <a:p>
            <a:pPr>
              <a:lnSpc>
                <a:spcPts val="3500"/>
              </a:lnSpc>
            </a:pPr>
            <a:r>
              <a:rPr lang="fr-CA" sz="3200" b="1" dirty="0" smtClean="0">
                <a:solidFill>
                  <a:schemeClr val="bg1"/>
                </a:solidFill>
                <a:effectLst>
                  <a:outerShdw blurRad="38100" dist="38100" dir="2700000" algn="tl">
                    <a:srgbClr val="000000">
                      <a:alpha val="43137"/>
                    </a:srgbClr>
                  </a:outerShdw>
                </a:effectLst>
              </a:rPr>
              <a:t>Annexe : éolienne</a:t>
            </a:r>
            <a:endParaRPr lang="fr-CA" sz="3200" b="1" dirty="0">
              <a:solidFill>
                <a:schemeClr val="bg1"/>
              </a:solidFill>
              <a:effectLst>
                <a:outerShdw blurRad="38100" dist="38100" dir="2700000" algn="tl">
                  <a:srgbClr val="000000">
                    <a:alpha val="43137"/>
                  </a:srgbClr>
                </a:outerShdw>
              </a:effectLst>
            </a:endParaRPr>
          </a:p>
        </p:txBody>
      </p:sp>
      <p:sp>
        <p:nvSpPr>
          <p:cNvPr id="4" name="Espace réservé du numéro de diapositive 3">
            <a:extLst>
              <a:ext uri="{FF2B5EF4-FFF2-40B4-BE49-F238E27FC236}">
                <a16:creationId xmlns:a16="http://schemas.microsoft.com/office/drawing/2014/main" id="{282F6C0B-A357-4046-BF76-18708ECF21C7}"/>
              </a:ext>
            </a:extLst>
          </p:cNvPr>
          <p:cNvSpPr>
            <a:spLocks noGrp="1"/>
          </p:cNvSpPr>
          <p:nvPr>
            <p:ph type="sldNum" sz="quarter" idx="12"/>
          </p:nvPr>
        </p:nvSpPr>
        <p:spPr/>
        <p:txBody>
          <a:bodyPr/>
          <a:lstStyle/>
          <a:p>
            <a:fld id="{0730FDA8-C380-487C-8262-56859A965823}" type="slidenum">
              <a:rPr lang="en-CA" smtClean="0"/>
              <a:t>19</a:t>
            </a:fld>
            <a:endParaRPr lang="en-CA"/>
          </a:p>
        </p:txBody>
      </p:sp>
      <p:sp>
        <p:nvSpPr>
          <p:cNvPr id="3" name="Rectangle 2"/>
          <p:cNvSpPr/>
          <p:nvPr/>
        </p:nvSpPr>
        <p:spPr>
          <a:xfrm>
            <a:off x="895642" y="1689352"/>
            <a:ext cx="6545103" cy="923330"/>
          </a:xfrm>
          <a:prstGeom prst="rect">
            <a:avLst/>
          </a:prstGeom>
        </p:spPr>
        <p:txBody>
          <a:bodyPr wrap="square">
            <a:spAutoFit/>
          </a:bodyPr>
          <a:lstStyle/>
          <a:p>
            <a:pPr algn="just"/>
            <a:r>
              <a:rPr lang="en-CA" dirty="0"/>
              <a:t>Les </a:t>
            </a:r>
            <a:r>
              <a:rPr lang="en-CA" dirty="0" err="1"/>
              <a:t>principales</a:t>
            </a:r>
            <a:r>
              <a:rPr lang="en-CA" dirty="0"/>
              <a:t> </a:t>
            </a:r>
            <a:r>
              <a:rPr lang="en-CA" dirty="0" err="1"/>
              <a:t>composantes</a:t>
            </a:r>
            <a:r>
              <a:rPr lang="en-CA" dirty="0"/>
              <a:t> </a:t>
            </a:r>
            <a:r>
              <a:rPr lang="en-CA" dirty="0" err="1"/>
              <a:t>d’une</a:t>
            </a:r>
            <a:r>
              <a:rPr lang="en-CA" dirty="0"/>
              <a:t> </a:t>
            </a:r>
            <a:r>
              <a:rPr lang="en-CA" dirty="0" err="1"/>
              <a:t>éolienne</a:t>
            </a:r>
            <a:r>
              <a:rPr lang="en-CA" dirty="0"/>
              <a:t> </a:t>
            </a:r>
            <a:r>
              <a:rPr lang="en-CA" dirty="0" err="1"/>
              <a:t>sont</a:t>
            </a:r>
            <a:r>
              <a:rPr lang="en-CA" dirty="0"/>
              <a:t> les </a:t>
            </a:r>
            <a:r>
              <a:rPr lang="en-CA" dirty="0" err="1"/>
              <a:t>suivantes</a:t>
            </a:r>
            <a:r>
              <a:rPr lang="en-CA" dirty="0"/>
              <a:t> </a:t>
            </a:r>
            <a:r>
              <a:rPr lang="en-CA" dirty="0" smtClean="0"/>
              <a:t>: </a:t>
            </a:r>
            <a:r>
              <a:rPr lang="en-CA" dirty="0" err="1" smtClean="0"/>
              <a:t>une</a:t>
            </a:r>
            <a:r>
              <a:rPr lang="en-CA" dirty="0" smtClean="0"/>
              <a:t> </a:t>
            </a:r>
            <a:r>
              <a:rPr lang="en-CA" dirty="0" err="1"/>
              <a:t>fondation</a:t>
            </a:r>
            <a:r>
              <a:rPr lang="en-CA" dirty="0"/>
              <a:t> </a:t>
            </a:r>
            <a:r>
              <a:rPr lang="en-CA" dirty="0" err="1"/>
              <a:t>en</a:t>
            </a:r>
            <a:r>
              <a:rPr lang="en-CA" dirty="0"/>
              <a:t> </a:t>
            </a:r>
            <a:r>
              <a:rPr lang="en-CA" dirty="0" err="1"/>
              <a:t>béton</a:t>
            </a:r>
            <a:r>
              <a:rPr lang="en-CA" dirty="0"/>
              <a:t>, </a:t>
            </a:r>
            <a:r>
              <a:rPr lang="en-CA" dirty="0" err="1"/>
              <a:t>une</a:t>
            </a:r>
            <a:r>
              <a:rPr lang="en-CA" dirty="0"/>
              <a:t> tour, </a:t>
            </a:r>
            <a:r>
              <a:rPr lang="en-CA" dirty="0" err="1" smtClean="0"/>
              <a:t>une</a:t>
            </a:r>
            <a:r>
              <a:rPr lang="en-CA" dirty="0" smtClean="0"/>
              <a:t> nacelle</a:t>
            </a:r>
            <a:r>
              <a:rPr lang="en-CA" dirty="0"/>
              <a:t>, un rotor (</a:t>
            </a:r>
            <a:r>
              <a:rPr lang="en-CA" dirty="0" err="1"/>
              <a:t>trois</a:t>
            </a:r>
            <a:r>
              <a:rPr lang="en-CA" dirty="0"/>
              <a:t> pales, un </a:t>
            </a:r>
            <a:r>
              <a:rPr lang="en-CA" dirty="0" err="1"/>
              <a:t>moyeu</a:t>
            </a:r>
            <a:r>
              <a:rPr lang="en-CA" dirty="0"/>
              <a:t> et un </a:t>
            </a:r>
            <a:r>
              <a:rPr lang="en-CA" dirty="0" err="1"/>
              <a:t>cône</a:t>
            </a:r>
            <a:r>
              <a:rPr lang="en-CA" dirty="0"/>
              <a:t>) et </a:t>
            </a:r>
            <a:r>
              <a:rPr lang="en-CA" dirty="0" smtClean="0"/>
              <a:t>un </a:t>
            </a:r>
            <a:r>
              <a:rPr lang="en-CA" dirty="0" err="1" smtClean="0"/>
              <a:t>transformateur</a:t>
            </a:r>
            <a:r>
              <a:rPr lang="en-CA" dirty="0" smtClean="0"/>
              <a:t> </a:t>
            </a:r>
            <a:r>
              <a:rPr lang="en-CA" dirty="0"/>
              <a:t>de tension.</a:t>
            </a:r>
          </a:p>
        </p:txBody>
      </p:sp>
      <p:pic>
        <p:nvPicPr>
          <p:cNvPr id="6" name="Picture 5"/>
          <p:cNvPicPr>
            <a:picLocks noChangeAspect="1"/>
          </p:cNvPicPr>
          <p:nvPr/>
        </p:nvPicPr>
        <p:blipFill>
          <a:blip r:embed="rId2"/>
          <a:stretch>
            <a:fillRect/>
          </a:stretch>
        </p:blipFill>
        <p:spPr>
          <a:xfrm>
            <a:off x="7882586" y="832641"/>
            <a:ext cx="3029373" cy="5706271"/>
          </a:xfrm>
          <a:prstGeom prst="rect">
            <a:avLst/>
          </a:prstGeom>
        </p:spPr>
      </p:pic>
    </p:spTree>
    <p:extLst>
      <p:ext uri="{BB962C8B-B14F-4D97-AF65-F5344CB8AC3E}">
        <p14:creationId xmlns:p14="http://schemas.microsoft.com/office/powerpoint/2010/main" val="4400173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à coins arrondis 11">
            <a:extLst>
              <a:ext uri="{FF2B5EF4-FFF2-40B4-BE49-F238E27FC236}">
                <a16:creationId xmlns:a16="http://schemas.microsoft.com/office/drawing/2014/main" id="{464B2F75-7D7B-4E9A-B847-D73DFF411146}"/>
              </a:ext>
            </a:extLst>
          </p:cNvPr>
          <p:cNvSpPr/>
          <p:nvPr/>
        </p:nvSpPr>
        <p:spPr>
          <a:xfrm>
            <a:off x="-177450" y="407166"/>
            <a:ext cx="12525880" cy="927647"/>
          </a:xfrm>
          <a:prstGeom prst="roundRect">
            <a:avLst/>
          </a:prstGeom>
          <a:solidFill>
            <a:srgbClr val="87A045">
              <a:alpha val="80000"/>
            </a:srgb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CA" dirty="0"/>
          </a:p>
        </p:txBody>
      </p:sp>
      <p:sp>
        <p:nvSpPr>
          <p:cNvPr id="15" name="ZoneTexte 14">
            <a:extLst>
              <a:ext uri="{FF2B5EF4-FFF2-40B4-BE49-F238E27FC236}">
                <a16:creationId xmlns:a16="http://schemas.microsoft.com/office/drawing/2014/main" id="{C90823AF-4DBD-4BE5-970E-052DB5C2FB45}"/>
              </a:ext>
            </a:extLst>
          </p:cNvPr>
          <p:cNvSpPr txBox="1"/>
          <p:nvPr/>
        </p:nvSpPr>
        <p:spPr>
          <a:xfrm>
            <a:off x="156429" y="615887"/>
            <a:ext cx="12035571" cy="541174"/>
          </a:xfrm>
          <a:prstGeom prst="rect">
            <a:avLst/>
          </a:prstGeom>
          <a:noFill/>
        </p:spPr>
        <p:txBody>
          <a:bodyPr wrap="square" rtlCol="0">
            <a:spAutoFit/>
          </a:bodyPr>
          <a:lstStyle/>
          <a:p>
            <a:pPr>
              <a:lnSpc>
                <a:spcPts val="3500"/>
              </a:lnSpc>
            </a:pPr>
            <a:r>
              <a:rPr lang="fr-CA" sz="3200" b="1" dirty="0" smtClean="0">
                <a:solidFill>
                  <a:schemeClr val="bg1"/>
                </a:solidFill>
                <a:effectLst>
                  <a:outerShdw blurRad="38100" dist="38100" dir="2700000" algn="tl">
                    <a:srgbClr val="000000">
                      <a:alpha val="43137"/>
                    </a:srgbClr>
                  </a:outerShdw>
                </a:effectLst>
              </a:rPr>
              <a:t>Plan de la présentation</a:t>
            </a:r>
            <a:endParaRPr lang="fr-CA" sz="3200" b="1" dirty="0">
              <a:solidFill>
                <a:schemeClr val="bg1"/>
              </a:solidFill>
              <a:effectLst>
                <a:outerShdw blurRad="38100" dist="38100" dir="2700000" algn="tl">
                  <a:srgbClr val="000000">
                    <a:alpha val="43137"/>
                  </a:srgbClr>
                </a:outerShdw>
              </a:effectLst>
            </a:endParaRPr>
          </a:p>
        </p:txBody>
      </p:sp>
      <p:sp>
        <p:nvSpPr>
          <p:cNvPr id="8" name="ZoneTexte 7">
            <a:extLst>
              <a:ext uri="{FF2B5EF4-FFF2-40B4-BE49-F238E27FC236}">
                <a16:creationId xmlns:a16="http://schemas.microsoft.com/office/drawing/2014/main" id="{6D1CDEDB-6959-4200-95E9-69D0B8F8447B}"/>
              </a:ext>
            </a:extLst>
          </p:cNvPr>
          <p:cNvSpPr txBox="1"/>
          <p:nvPr/>
        </p:nvSpPr>
        <p:spPr>
          <a:xfrm>
            <a:off x="829558" y="2265680"/>
            <a:ext cx="7288281" cy="3016210"/>
          </a:xfrm>
          <a:prstGeom prst="rect">
            <a:avLst/>
          </a:prstGeom>
          <a:noFill/>
        </p:spPr>
        <p:txBody>
          <a:bodyPr wrap="square" rtlCol="0">
            <a:spAutoFit/>
          </a:bodyPr>
          <a:lstStyle/>
          <a:p>
            <a:pPr marL="457200" indent="-457200">
              <a:lnSpc>
                <a:spcPct val="150000"/>
              </a:lnSpc>
              <a:spcAft>
                <a:spcPts val="1200"/>
              </a:spcAft>
              <a:buFont typeface="Courier New" panose="02070309020205020404" pitchFamily="49" charset="0"/>
              <a:buChar char="o"/>
            </a:pPr>
            <a:r>
              <a:rPr lang="fr-CA" sz="2200" dirty="0">
                <a:solidFill>
                  <a:srgbClr val="3C582D"/>
                </a:solidFill>
              </a:rPr>
              <a:t>Mise en contexte</a:t>
            </a:r>
          </a:p>
          <a:p>
            <a:pPr marL="457200" indent="-457200">
              <a:lnSpc>
                <a:spcPct val="150000"/>
              </a:lnSpc>
              <a:spcAft>
                <a:spcPts val="1200"/>
              </a:spcAft>
              <a:buFont typeface="Courier New" panose="02070309020205020404" pitchFamily="49" charset="0"/>
              <a:buChar char="o"/>
            </a:pPr>
            <a:r>
              <a:rPr lang="fr-CA" sz="2200" dirty="0" smtClean="0">
                <a:solidFill>
                  <a:srgbClr val="3C582D"/>
                </a:solidFill>
              </a:rPr>
              <a:t>La place de l’énergie éolienne</a:t>
            </a:r>
            <a:endParaRPr lang="fr-CA" sz="2200" dirty="0">
              <a:solidFill>
                <a:srgbClr val="3C582D"/>
              </a:solidFill>
            </a:endParaRPr>
          </a:p>
          <a:p>
            <a:pPr marL="457200" indent="-457200">
              <a:lnSpc>
                <a:spcPct val="150000"/>
              </a:lnSpc>
              <a:spcAft>
                <a:spcPts val="1200"/>
              </a:spcAft>
              <a:buFont typeface="Courier New" panose="02070309020205020404" pitchFamily="49" charset="0"/>
              <a:buChar char="o"/>
            </a:pPr>
            <a:r>
              <a:rPr lang="fr-CA" sz="2200" dirty="0" smtClean="0">
                <a:solidFill>
                  <a:srgbClr val="3C582D"/>
                </a:solidFill>
              </a:rPr>
              <a:t>Synthèse des aspects de la GADD</a:t>
            </a:r>
          </a:p>
          <a:p>
            <a:pPr marL="457200" indent="-457200">
              <a:lnSpc>
                <a:spcPct val="150000"/>
              </a:lnSpc>
              <a:spcAft>
                <a:spcPts val="1200"/>
              </a:spcAft>
              <a:buFont typeface="Courier New" panose="02070309020205020404" pitchFamily="49" charset="0"/>
              <a:buChar char="o"/>
            </a:pPr>
            <a:r>
              <a:rPr lang="fr-CA" sz="2200" dirty="0" smtClean="0">
                <a:solidFill>
                  <a:srgbClr val="3C582D"/>
                </a:solidFill>
              </a:rPr>
              <a:t>Conclusion</a:t>
            </a:r>
            <a:endParaRPr lang="fr-CA" sz="2200" dirty="0">
              <a:solidFill>
                <a:srgbClr val="3C582D"/>
              </a:solidFill>
            </a:endParaRPr>
          </a:p>
          <a:p>
            <a:endParaRPr lang="en-CA" dirty="0"/>
          </a:p>
        </p:txBody>
      </p:sp>
      <p:sp>
        <p:nvSpPr>
          <p:cNvPr id="3" name="Espace réservé du numéro de diapositive 2">
            <a:extLst>
              <a:ext uri="{FF2B5EF4-FFF2-40B4-BE49-F238E27FC236}">
                <a16:creationId xmlns:a16="http://schemas.microsoft.com/office/drawing/2014/main" id="{33F59A64-3483-40BC-B7E5-2CE3FF928CEB}"/>
              </a:ext>
            </a:extLst>
          </p:cNvPr>
          <p:cNvSpPr>
            <a:spLocks noGrp="1"/>
          </p:cNvSpPr>
          <p:nvPr>
            <p:ph type="sldNum" sz="quarter" idx="12"/>
          </p:nvPr>
        </p:nvSpPr>
        <p:spPr/>
        <p:txBody>
          <a:bodyPr/>
          <a:lstStyle/>
          <a:p>
            <a:fld id="{0730FDA8-C380-487C-8262-56859A965823}" type="slidenum">
              <a:rPr lang="en-CA" smtClean="0"/>
              <a:t>2</a:t>
            </a:fld>
            <a:endParaRPr lang="en-CA"/>
          </a:p>
        </p:txBody>
      </p:sp>
    </p:spTree>
    <p:extLst>
      <p:ext uri="{BB962C8B-B14F-4D97-AF65-F5344CB8AC3E}">
        <p14:creationId xmlns:p14="http://schemas.microsoft.com/office/powerpoint/2010/main" val="1494775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à coins arrondis 11">
            <a:extLst>
              <a:ext uri="{FF2B5EF4-FFF2-40B4-BE49-F238E27FC236}">
                <a16:creationId xmlns:a16="http://schemas.microsoft.com/office/drawing/2014/main" id="{464B2F75-7D7B-4E9A-B847-D73DFF411146}"/>
              </a:ext>
            </a:extLst>
          </p:cNvPr>
          <p:cNvSpPr/>
          <p:nvPr/>
        </p:nvSpPr>
        <p:spPr>
          <a:xfrm>
            <a:off x="-177450" y="407166"/>
            <a:ext cx="12525880" cy="927647"/>
          </a:xfrm>
          <a:prstGeom prst="roundRect">
            <a:avLst/>
          </a:prstGeom>
          <a:solidFill>
            <a:srgbClr val="87A045">
              <a:alpha val="80000"/>
            </a:srgb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CA" dirty="0"/>
          </a:p>
        </p:txBody>
      </p:sp>
      <p:sp>
        <p:nvSpPr>
          <p:cNvPr id="15" name="ZoneTexte 14">
            <a:extLst>
              <a:ext uri="{FF2B5EF4-FFF2-40B4-BE49-F238E27FC236}">
                <a16:creationId xmlns:a16="http://schemas.microsoft.com/office/drawing/2014/main" id="{C90823AF-4DBD-4BE5-970E-052DB5C2FB45}"/>
              </a:ext>
            </a:extLst>
          </p:cNvPr>
          <p:cNvSpPr txBox="1"/>
          <p:nvPr/>
        </p:nvSpPr>
        <p:spPr>
          <a:xfrm>
            <a:off x="156429" y="615887"/>
            <a:ext cx="12035571" cy="541174"/>
          </a:xfrm>
          <a:prstGeom prst="rect">
            <a:avLst/>
          </a:prstGeom>
          <a:noFill/>
        </p:spPr>
        <p:txBody>
          <a:bodyPr wrap="square" rtlCol="0">
            <a:spAutoFit/>
          </a:bodyPr>
          <a:lstStyle/>
          <a:p>
            <a:pPr>
              <a:lnSpc>
                <a:spcPts val="3500"/>
              </a:lnSpc>
            </a:pPr>
            <a:r>
              <a:rPr lang="fr-CA" sz="3200" b="1" dirty="0" smtClean="0">
                <a:solidFill>
                  <a:schemeClr val="bg1"/>
                </a:solidFill>
                <a:effectLst>
                  <a:outerShdw blurRad="38100" dist="38100" dir="2700000" algn="tl">
                    <a:srgbClr val="000000">
                      <a:alpha val="43137"/>
                    </a:srgbClr>
                  </a:outerShdw>
                </a:effectLst>
              </a:rPr>
              <a:t>Annexe : </a:t>
            </a:r>
            <a:r>
              <a:rPr lang="fr-CA" sz="3200" b="1" dirty="0" smtClean="0">
                <a:solidFill>
                  <a:schemeClr val="bg1"/>
                </a:solidFill>
                <a:effectLst>
                  <a:outerShdw blurRad="38100" dist="38100" dir="2700000" algn="tl">
                    <a:srgbClr val="000000">
                      <a:alpha val="43137"/>
                    </a:srgbClr>
                  </a:outerShdw>
                </a:effectLst>
              </a:rPr>
              <a:t>comparaison</a:t>
            </a:r>
            <a:endParaRPr lang="fr-CA" sz="3200" b="1" dirty="0">
              <a:solidFill>
                <a:schemeClr val="bg1"/>
              </a:solidFill>
              <a:effectLst>
                <a:outerShdw blurRad="38100" dist="38100" dir="2700000" algn="tl">
                  <a:srgbClr val="000000">
                    <a:alpha val="43137"/>
                  </a:srgbClr>
                </a:outerShdw>
              </a:effectLst>
            </a:endParaRPr>
          </a:p>
        </p:txBody>
      </p:sp>
      <p:sp>
        <p:nvSpPr>
          <p:cNvPr id="4" name="Espace réservé du numéro de diapositive 3">
            <a:extLst>
              <a:ext uri="{FF2B5EF4-FFF2-40B4-BE49-F238E27FC236}">
                <a16:creationId xmlns:a16="http://schemas.microsoft.com/office/drawing/2014/main" id="{282F6C0B-A357-4046-BF76-18708ECF21C7}"/>
              </a:ext>
            </a:extLst>
          </p:cNvPr>
          <p:cNvSpPr>
            <a:spLocks noGrp="1"/>
          </p:cNvSpPr>
          <p:nvPr>
            <p:ph type="sldNum" sz="quarter" idx="12"/>
          </p:nvPr>
        </p:nvSpPr>
        <p:spPr/>
        <p:txBody>
          <a:bodyPr/>
          <a:lstStyle/>
          <a:p>
            <a:fld id="{0730FDA8-C380-487C-8262-56859A965823}" type="slidenum">
              <a:rPr lang="en-CA" smtClean="0"/>
              <a:t>20</a:t>
            </a:fld>
            <a:endParaRPr lang="en-CA"/>
          </a:p>
        </p:txBody>
      </p:sp>
      <p:pic>
        <p:nvPicPr>
          <p:cNvPr id="7" name="Picture 2" descr="http://www.energybc.ca/images/usage/comparisonim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50" y="1543534"/>
            <a:ext cx="11239500" cy="4152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44850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à coins arrondis 11">
            <a:extLst>
              <a:ext uri="{FF2B5EF4-FFF2-40B4-BE49-F238E27FC236}">
                <a16:creationId xmlns:a16="http://schemas.microsoft.com/office/drawing/2014/main" id="{464B2F75-7D7B-4E9A-B847-D73DFF411146}"/>
              </a:ext>
            </a:extLst>
          </p:cNvPr>
          <p:cNvSpPr/>
          <p:nvPr/>
        </p:nvSpPr>
        <p:spPr>
          <a:xfrm>
            <a:off x="-177450" y="407166"/>
            <a:ext cx="12525880" cy="927647"/>
          </a:xfrm>
          <a:prstGeom prst="roundRect">
            <a:avLst/>
          </a:prstGeom>
          <a:solidFill>
            <a:srgbClr val="87A045">
              <a:alpha val="80000"/>
            </a:srgb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CA" dirty="0"/>
          </a:p>
        </p:txBody>
      </p:sp>
      <p:sp>
        <p:nvSpPr>
          <p:cNvPr id="15" name="ZoneTexte 14">
            <a:extLst>
              <a:ext uri="{FF2B5EF4-FFF2-40B4-BE49-F238E27FC236}">
                <a16:creationId xmlns:a16="http://schemas.microsoft.com/office/drawing/2014/main" id="{C90823AF-4DBD-4BE5-970E-052DB5C2FB45}"/>
              </a:ext>
            </a:extLst>
          </p:cNvPr>
          <p:cNvSpPr txBox="1"/>
          <p:nvPr/>
        </p:nvSpPr>
        <p:spPr>
          <a:xfrm>
            <a:off x="156429" y="615887"/>
            <a:ext cx="12035571" cy="541174"/>
          </a:xfrm>
          <a:prstGeom prst="rect">
            <a:avLst/>
          </a:prstGeom>
          <a:noFill/>
        </p:spPr>
        <p:txBody>
          <a:bodyPr wrap="square" rtlCol="0">
            <a:spAutoFit/>
          </a:bodyPr>
          <a:lstStyle/>
          <a:p>
            <a:pPr>
              <a:lnSpc>
                <a:spcPts val="3500"/>
              </a:lnSpc>
            </a:pPr>
            <a:r>
              <a:rPr lang="fr-CA" sz="3200" b="1" dirty="0" smtClean="0">
                <a:solidFill>
                  <a:schemeClr val="bg1"/>
                </a:solidFill>
                <a:effectLst>
                  <a:outerShdw blurRad="38100" dist="38100" dir="2700000" algn="tl">
                    <a:srgbClr val="000000">
                      <a:alpha val="43137"/>
                    </a:srgbClr>
                  </a:outerShdw>
                </a:effectLst>
              </a:rPr>
              <a:t>Annexe : Bibliographie</a:t>
            </a:r>
            <a:endParaRPr lang="fr-CA" sz="3200" b="1" dirty="0">
              <a:solidFill>
                <a:schemeClr val="bg1"/>
              </a:solidFill>
              <a:effectLst>
                <a:outerShdw blurRad="38100" dist="38100" dir="2700000" algn="tl">
                  <a:srgbClr val="000000">
                    <a:alpha val="43137"/>
                  </a:srgbClr>
                </a:outerShdw>
              </a:effectLst>
            </a:endParaRPr>
          </a:p>
        </p:txBody>
      </p:sp>
      <p:sp>
        <p:nvSpPr>
          <p:cNvPr id="4" name="Espace réservé du numéro de diapositive 3">
            <a:extLst>
              <a:ext uri="{FF2B5EF4-FFF2-40B4-BE49-F238E27FC236}">
                <a16:creationId xmlns:a16="http://schemas.microsoft.com/office/drawing/2014/main" id="{282F6C0B-A357-4046-BF76-18708ECF21C7}"/>
              </a:ext>
            </a:extLst>
          </p:cNvPr>
          <p:cNvSpPr>
            <a:spLocks noGrp="1"/>
          </p:cNvSpPr>
          <p:nvPr>
            <p:ph type="sldNum" sz="quarter" idx="12"/>
          </p:nvPr>
        </p:nvSpPr>
        <p:spPr/>
        <p:txBody>
          <a:bodyPr/>
          <a:lstStyle/>
          <a:p>
            <a:fld id="{0730FDA8-C380-487C-8262-56859A965823}" type="slidenum">
              <a:rPr lang="en-CA" smtClean="0"/>
              <a:t>21</a:t>
            </a:fld>
            <a:endParaRPr lang="en-CA"/>
          </a:p>
        </p:txBody>
      </p:sp>
      <p:sp>
        <p:nvSpPr>
          <p:cNvPr id="7" name="ZoneTexte 10">
            <a:extLst>
              <a:ext uri="{FF2B5EF4-FFF2-40B4-BE49-F238E27FC236}">
                <a16:creationId xmlns:a16="http://schemas.microsoft.com/office/drawing/2014/main" id="{D523F50B-A9B8-44BB-B8D8-A9FE235C9C3C}"/>
              </a:ext>
            </a:extLst>
          </p:cNvPr>
          <p:cNvSpPr txBox="1"/>
          <p:nvPr/>
        </p:nvSpPr>
        <p:spPr>
          <a:xfrm>
            <a:off x="829558" y="1474079"/>
            <a:ext cx="10271760" cy="16245281"/>
          </a:xfrm>
          <a:prstGeom prst="rect">
            <a:avLst/>
          </a:prstGeom>
          <a:noFill/>
        </p:spPr>
        <p:txBody>
          <a:bodyPr wrap="square" rtlCol="0">
            <a:spAutoFit/>
          </a:bodyPr>
          <a:lstStyle/>
          <a:p>
            <a:r>
              <a:rPr lang="fr-FR" dirty="0"/>
              <a:t>BAPE. (2016, 01). </a:t>
            </a:r>
            <a:r>
              <a:rPr lang="fr-FR" i="1" dirty="0"/>
              <a:t>Rapport d’enquête et d’audience publique.</a:t>
            </a:r>
            <a:r>
              <a:rPr lang="fr-FR" dirty="0"/>
              <a:t> Récupéré sur Projet de parc éolien Nicolas-</a:t>
            </a:r>
            <a:r>
              <a:rPr lang="fr-FR" dirty="0" err="1"/>
              <a:t>Riou</a:t>
            </a:r>
            <a:r>
              <a:rPr lang="fr-FR" dirty="0"/>
              <a:t> dans les MRC des Basques et de Rimouski-</a:t>
            </a:r>
            <a:r>
              <a:rPr lang="fr-FR" dirty="0" err="1"/>
              <a:t>Neigette</a:t>
            </a:r>
            <a:r>
              <a:rPr lang="fr-FR" dirty="0"/>
              <a:t>: </a:t>
            </a:r>
            <a:r>
              <a:rPr lang="fr-FR" dirty="0">
                <a:hlinkClick r:id="rId2"/>
              </a:rPr>
              <a:t>http://www.bape.gouv.qc.ca/sections/rapports/publications/bape321.pdf</a:t>
            </a:r>
          </a:p>
          <a:p>
            <a:r>
              <a:rPr lang="fr-FR" dirty="0"/>
              <a:t>Canada.ca. (2018, 05 31). </a:t>
            </a:r>
            <a:r>
              <a:rPr lang="fr-FR" i="1" dirty="0"/>
              <a:t>Centrales électriques à énergie renouvelable, 1 MW et plus - Coopération nord-américaine en matière d’information sur l’énergie.</a:t>
            </a:r>
            <a:r>
              <a:rPr lang="fr-FR" dirty="0"/>
              <a:t> Récupéré sur Gouvernement ouvert: </a:t>
            </a:r>
            <a:r>
              <a:rPr lang="fr-FR" dirty="0">
                <a:hlinkClick r:id="rId3"/>
              </a:rPr>
              <a:t>https://ouvert.canada.ca/data/fr/dataset/490db619-ab58-4a2a-a245-2376ce1840de</a:t>
            </a:r>
          </a:p>
          <a:p>
            <a:r>
              <a:rPr lang="fr-FR" dirty="0"/>
              <a:t>EDF Énergies nouvelles. (2014a, 08 19). </a:t>
            </a:r>
            <a:r>
              <a:rPr lang="fr-FR" i="1" dirty="0"/>
              <a:t>Étude d’impact sur l’environnement Volume 1 : Rapport principal.</a:t>
            </a:r>
            <a:r>
              <a:rPr lang="fr-FR" dirty="0"/>
              <a:t> Récupéré sur Enquête et audience publique Projet de parc éolien Nicolas-</a:t>
            </a:r>
            <a:r>
              <a:rPr lang="fr-FR" dirty="0" err="1"/>
              <a:t>Riou</a:t>
            </a:r>
            <a:r>
              <a:rPr lang="fr-FR" dirty="0"/>
              <a:t> dans les MRC des Basques et de Rimouski-</a:t>
            </a:r>
            <a:r>
              <a:rPr lang="fr-FR" dirty="0" err="1"/>
              <a:t>Neigette</a:t>
            </a:r>
            <a:r>
              <a:rPr lang="fr-FR" dirty="0"/>
              <a:t>: </a:t>
            </a:r>
            <a:r>
              <a:rPr lang="fr-FR" dirty="0">
                <a:hlinkClick r:id="rId4"/>
              </a:rPr>
              <a:t>http://www.bape.gouv.qc.ca/sections/mandats/eole_nicolas-riou/documents/PR3.1.pdf</a:t>
            </a:r>
          </a:p>
          <a:p>
            <a:r>
              <a:rPr lang="fr-FR" dirty="0"/>
              <a:t>EDF Énergies nouvelles. (2014b, 08 19). </a:t>
            </a:r>
            <a:r>
              <a:rPr lang="fr-FR" i="1" dirty="0"/>
              <a:t>Étude d’impact sur l’environnement Volume 2 : Documents cartographiques.</a:t>
            </a:r>
            <a:r>
              <a:rPr lang="fr-FR" dirty="0"/>
              <a:t> Récupéré sur Enquête et audience publique Projet de parc éolien Nicolas-</a:t>
            </a:r>
            <a:r>
              <a:rPr lang="fr-FR" dirty="0" err="1"/>
              <a:t>Riou</a:t>
            </a:r>
            <a:r>
              <a:rPr lang="fr-FR" dirty="0"/>
              <a:t> dans les MRC des Basques et de Rimouski-</a:t>
            </a:r>
            <a:r>
              <a:rPr lang="fr-FR" dirty="0" err="1"/>
              <a:t>Neigette</a:t>
            </a:r>
            <a:r>
              <a:rPr lang="fr-FR" dirty="0"/>
              <a:t>: </a:t>
            </a:r>
            <a:r>
              <a:rPr lang="fr-FR" dirty="0">
                <a:hlinkClick r:id="rId5"/>
              </a:rPr>
              <a:t>http://www.bape.gouv.qc.ca/sections/mandats/eole_nicolas-riou/documents/PR3.2.pdf</a:t>
            </a:r>
          </a:p>
          <a:p>
            <a:r>
              <a:rPr lang="fr-FR" dirty="0"/>
              <a:t>EDF Renouvelables. (2019). </a:t>
            </a:r>
            <a:r>
              <a:rPr lang="fr-FR" i="1" dirty="0"/>
              <a:t>Nicolas-</a:t>
            </a:r>
            <a:r>
              <a:rPr lang="fr-FR" i="1" dirty="0" err="1"/>
              <a:t>Riou</a:t>
            </a:r>
            <a:r>
              <a:rPr lang="fr-FR" i="1" dirty="0"/>
              <a:t>.</a:t>
            </a:r>
            <a:r>
              <a:rPr lang="fr-FR" dirty="0"/>
              <a:t> Récupéré sur EDF Renouvelables: </a:t>
            </a:r>
            <a:r>
              <a:rPr lang="fr-FR" dirty="0">
                <a:hlinkClick r:id="rId6"/>
              </a:rPr>
              <a:t>https://www.edf-re.ca/fr/project/nicolas-riou/</a:t>
            </a:r>
          </a:p>
          <a:p>
            <a:r>
              <a:rPr lang="en-CA" dirty="0"/>
              <a:t>Global Commission on the Geopolitics of Energy Transformation. (2019). </a:t>
            </a:r>
            <a:r>
              <a:rPr lang="en-CA" i="1" dirty="0"/>
              <a:t>The Geopolitics of the Energy Transformation.</a:t>
            </a:r>
            <a:r>
              <a:rPr lang="en-CA" dirty="0"/>
              <a:t> </a:t>
            </a:r>
            <a:r>
              <a:rPr lang="en-CA" dirty="0" err="1"/>
              <a:t>Récupéré</a:t>
            </a:r>
            <a:r>
              <a:rPr lang="en-CA" dirty="0"/>
              <a:t> sur Geopolitics of renewables Organisation: </a:t>
            </a:r>
            <a:r>
              <a:rPr lang="en-CA" dirty="0">
                <a:hlinkClick r:id="rId7"/>
              </a:rPr>
              <a:t>http://geopoliticsofrenewables.org/assets/geopolitics/Reports/wp-content/uploads/2019/01/Global_commission_renewable_energy_2019.pdf</a:t>
            </a:r>
          </a:p>
          <a:p>
            <a:r>
              <a:rPr lang="fr-FR" dirty="0"/>
              <a:t>Hannah, R., &amp; Max, R. (2109). </a:t>
            </a:r>
            <a:r>
              <a:rPr lang="fr-FR" i="1" dirty="0" err="1"/>
              <a:t>Energy</a:t>
            </a:r>
            <a:r>
              <a:rPr lang="fr-FR" i="1" dirty="0"/>
              <a:t> Production &amp; </a:t>
            </a:r>
            <a:r>
              <a:rPr lang="fr-FR" i="1" dirty="0" err="1"/>
              <a:t>Changing</a:t>
            </a:r>
            <a:r>
              <a:rPr lang="fr-FR" i="1" dirty="0"/>
              <a:t> </a:t>
            </a:r>
            <a:r>
              <a:rPr lang="fr-FR" i="1" dirty="0" err="1"/>
              <a:t>Energy</a:t>
            </a:r>
            <a:r>
              <a:rPr lang="fr-FR" i="1" dirty="0"/>
              <a:t> Sources.</a:t>
            </a:r>
            <a:r>
              <a:rPr lang="fr-FR" dirty="0"/>
              <a:t> Récupéré sur ourworldindata.org: </a:t>
            </a:r>
            <a:r>
              <a:rPr lang="fr-FR" dirty="0">
                <a:hlinkClick r:id="rId8"/>
              </a:rPr>
              <a:t>https://ourworldindata.org/energy-production-and-changing-energy-sources</a:t>
            </a:r>
          </a:p>
          <a:p>
            <a:r>
              <a:rPr lang="fr-FR" dirty="0"/>
              <a:t>Hydro-Québec. (2016, 05). </a:t>
            </a:r>
            <a:r>
              <a:rPr lang="fr-FR" i="1" dirty="0"/>
              <a:t>Bilan de l’intégration de l’éolien au système électrique québécois à la fin 2015.</a:t>
            </a:r>
            <a:r>
              <a:rPr lang="fr-FR" dirty="0"/>
              <a:t> Récupéré sur Institut de recherche: </a:t>
            </a:r>
            <a:r>
              <a:rPr lang="fr-FR" dirty="0">
                <a:hlinkClick r:id="rId9"/>
              </a:rPr>
              <a:t>http://www.hydroquebec.com/data/loi-sur-acces/pdf/c-5448-document.pdf</a:t>
            </a:r>
          </a:p>
          <a:p>
            <a:r>
              <a:rPr lang="fr-FR" dirty="0"/>
              <a:t>Hydro-Québec. (2018b). </a:t>
            </a:r>
            <a:r>
              <a:rPr lang="fr-FR" i="1" dirty="0"/>
              <a:t>Rapport annuel 2018.</a:t>
            </a:r>
            <a:r>
              <a:rPr lang="fr-FR" dirty="0"/>
              <a:t> Récupéré sur </a:t>
            </a:r>
            <a:r>
              <a:rPr lang="fr-FR" dirty="0" err="1"/>
              <a:t>Hydro-Quebec</a:t>
            </a:r>
            <a:r>
              <a:rPr lang="fr-FR" dirty="0"/>
              <a:t>: </a:t>
            </a:r>
            <a:r>
              <a:rPr lang="fr-FR" dirty="0">
                <a:hlinkClick r:id="rId10"/>
              </a:rPr>
              <a:t>http://www.hydroquebec.com/data/documents-donnees/pdf/rapport-annuel.pdf</a:t>
            </a:r>
          </a:p>
          <a:p>
            <a:r>
              <a:rPr lang="fr-FR" dirty="0"/>
              <a:t>Institut de la statistique Québec. (2018, 12 19). </a:t>
            </a:r>
            <a:r>
              <a:rPr lang="fr-FR" i="1" dirty="0"/>
              <a:t>Classement des MRC selon l'indice de vitalité économique, 2016.</a:t>
            </a:r>
            <a:r>
              <a:rPr lang="fr-FR" dirty="0"/>
              <a:t> Récupéré sur Statistiques et publications: </a:t>
            </a:r>
            <a:r>
              <a:rPr lang="fr-FR" dirty="0">
                <a:hlinkClick r:id="rId11"/>
              </a:rPr>
              <a:t>http://www.stat.gouv.qc.ca/statistiques/economie/indice-vitalite-economique/classement_mrc.html</a:t>
            </a:r>
          </a:p>
          <a:p>
            <a:r>
              <a:rPr lang="fr-FR" dirty="0"/>
              <a:t>IRENA. (2017). </a:t>
            </a:r>
            <a:r>
              <a:rPr lang="fr-FR" i="1" dirty="0" err="1"/>
              <a:t>REthinking</a:t>
            </a:r>
            <a:r>
              <a:rPr lang="fr-FR" i="1" dirty="0"/>
              <a:t> </a:t>
            </a:r>
            <a:r>
              <a:rPr lang="fr-FR" i="1" dirty="0" err="1"/>
              <a:t>Energy</a:t>
            </a:r>
            <a:r>
              <a:rPr lang="fr-FR" i="1" dirty="0"/>
              <a:t>.</a:t>
            </a:r>
            <a:r>
              <a:rPr lang="fr-FR" dirty="0"/>
              <a:t> Récupéré sur irena.org: </a:t>
            </a:r>
            <a:r>
              <a:rPr lang="fr-FR" dirty="0">
                <a:hlinkClick r:id="rId12"/>
              </a:rPr>
              <a:t>https://www.irena.org/DocumentDownloads/Publications/IRENA_REthinking_Energy_2017.pdf</a:t>
            </a:r>
          </a:p>
          <a:p>
            <a:r>
              <a:rPr lang="fr-FR" dirty="0"/>
              <a:t>MDDELCC. (2016, 03 29). </a:t>
            </a:r>
            <a:r>
              <a:rPr lang="fr-FR" i="1" dirty="0"/>
              <a:t>Rapport d’analyse environnementale pour le projet de parc éolien Nicolas-</a:t>
            </a:r>
            <a:r>
              <a:rPr lang="fr-FR" i="1" dirty="0" err="1"/>
              <a:t>Riou</a:t>
            </a:r>
            <a:r>
              <a:rPr lang="fr-FR" i="1" dirty="0"/>
              <a:t> sur le territoire des municipalités régionales de comté des Basques et de Rimouski-</a:t>
            </a:r>
            <a:r>
              <a:rPr lang="fr-FR" i="1" dirty="0" err="1"/>
              <a:t>Neigette</a:t>
            </a:r>
            <a:r>
              <a:rPr lang="fr-FR" i="1" dirty="0"/>
              <a:t> par Parc éolien Nicolas-</a:t>
            </a:r>
            <a:r>
              <a:rPr lang="fr-FR" i="1" dirty="0" err="1"/>
              <a:t>Riou</a:t>
            </a:r>
            <a:r>
              <a:rPr lang="fr-FR" i="1" dirty="0"/>
              <a:t> S.E.C Dossier 3211-12-216.</a:t>
            </a:r>
            <a:r>
              <a:rPr lang="fr-FR" dirty="0"/>
              <a:t> Récupéré sur Projets soumis à la procédure d'évaluation environnementale: </a:t>
            </a:r>
            <a:r>
              <a:rPr lang="fr-FR" dirty="0">
                <a:hlinkClick r:id="rId13"/>
              </a:rPr>
              <a:t>http://www.environnement.gouv.qc.ca/evaluations/decret/2016/393-2016-ra.pdf</a:t>
            </a:r>
          </a:p>
          <a:p>
            <a:r>
              <a:rPr lang="fr-FR" dirty="0"/>
              <a:t>MERN. (2015, 03 16). </a:t>
            </a:r>
            <a:r>
              <a:rPr lang="fr-FR" i="1" dirty="0"/>
              <a:t>Politique énergétique 2016-2025.</a:t>
            </a:r>
            <a:r>
              <a:rPr lang="fr-FR" dirty="0"/>
              <a:t> Récupéré sur Énergie et Ressources naturelles Québec: </a:t>
            </a:r>
            <a:r>
              <a:rPr lang="fr-FR" dirty="0">
                <a:hlinkClick r:id="rId14"/>
              </a:rPr>
              <a:t>https://mern.gouv.qc.ca/energie/politique/documents/fascicule-4.pdf</a:t>
            </a:r>
          </a:p>
          <a:p>
            <a:r>
              <a:rPr lang="fr-FR" dirty="0"/>
              <a:t>MERN Québec. (2005, 06). </a:t>
            </a:r>
            <a:r>
              <a:rPr lang="fr-FR" i="1" dirty="0"/>
              <a:t>Le potentiel éolien au Québec.</a:t>
            </a:r>
            <a:r>
              <a:rPr lang="fr-FR" dirty="0"/>
              <a:t> Récupéré sur Gros plan sur l'énergie: </a:t>
            </a:r>
            <a:r>
              <a:rPr lang="fr-FR" dirty="0">
                <a:hlinkClick r:id="rId15"/>
              </a:rPr>
              <a:t>https://mern.gouv.qc.ca/energie/eolien/eolien-potentiel.jsp</a:t>
            </a:r>
          </a:p>
          <a:p>
            <a:r>
              <a:rPr lang="fr-FR" dirty="0"/>
              <a:t>RNCAN. (2009). </a:t>
            </a:r>
            <a:r>
              <a:rPr lang="fr-FR" i="1" dirty="0"/>
              <a:t>Énergie éolienne | FRT sur l’énergie éolienne.</a:t>
            </a:r>
            <a:r>
              <a:rPr lang="fr-FR" dirty="0"/>
              <a:t> Récupéré sur Ressources naturelles Canada: </a:t>
            </a:r>
            <a:r>
              <a:rPr lang="fr-FR" dirty="0">
                <a:hlinkClick r:id="rId16"/>
              </a:rPr>
              <a:t>https://www.nrcan.gc.ca/sites/www.nrcan.gc.ca/files/canmetenergy/pdf/fichier/81770/windtrm_resource_map.pdf</a:t>
            </a:r>
          </a:p>
          <a:p>
            <a:r>
              <a:rPr lang="fr-FR" dirty="0"/>
              <a:t>RNCAN. (2018, 11 07). </a:t>
            </a:r>
            <a:r>
              <a:rPr lang="fr-FR" i="1" dirty="0"/>
              <a:t>Faits saillants sur l’énergie.</a:t>
            </a:r>
            <a:r>
              <a:rPr lang="fr-FR" dirty="0"/>
              <a:t> Récupéré sur Énergie: </a:t>
            </a:r>
            <a:r>
              <a:rPr lang="fr-FR" dirty="0">
                <a:hlinkClick r:id="rId17"/>
              </a:rPr>
              <a:t>https://www.rncan.gc.ca/energie-faits-saillants</a:t>
            </a:r>
          </a:p>
          <a:p>
            <a:r>
              <a:rPr lang="fr-FR" dirty="0"/>
              <a:t>RNCREQ. (2007). </a:t>
            </a:r>
            <a:r>
              <a:rPr lang="fr-FR" i="1" dirty="0"/>
              <a:t>La filière éolienne au Bas-Saint-Laurent : un outil d'aide à la prise de décision dans le contexte municipal.</a:t>
            </a:r>
            <a:r>
              <a:rPr lang="fr-FR" dirty="0"/>
              <a:t> Récupéré sur Publications: </a:t>
            </a:r>
            <a:r>
              <a:rPr lang="fr-FR" dirty="0">
                <a:hlinkClick r:id="rId18"/>
              </a:rPr>
              <a:t>http://www.rncreq.org/pdf/GuideFiliereEolienne.pdf</a:t>
            </a:r>
          </a:p>
          <a:p>
            <a:r>
              <a:rPr lang="en-CA" dirty="0"/>
              <a:t>Shell. (2018). </a:t>
            </a:r>
            <a:r>
              <a:rPr lang="en-CA" i="1" dirty="0"/>
              <a:t>MEETING THE GOALS OF THE PARIS AGREEMENT.</a:t>
            </a:r>
            <a:r>
              <a:rPr lang="en-CA" dirty="0"/>
              <a:t> </a:t>
            </a:r>
            <a:r>
              <a:rPr lang="en-CA" dirty="0" err="1"/>
              <a:t>Récupéré</a:t>
            </a:r>
            <a:r>
              <a:rPr lang="en-CA" dirty="0"/>
              <a:t> sur SHELL SKY SCENARIO: </a:t>
            </a:r>
            <a:r>
              <a:rPr lang="en-CA" dirty="0">
                <a:hlinkClick r:id="rId19"/>
              </a:rPr>
              <a:t>https://www.shell.com/promos/meeting-the-goals-of-the-paris-agreement/_jcr_content.stream/1530643931055/eca19f7fc0d20adbe830d3b0b27bcc9ef72198f5/shell-scenario-sky.pdf</a:t>
            </a:r>
          </a:p>
          <a:p>
            <a:r>
              <a:rPr lang="fr-FR" dirty="0" err="1"/>
              <a:t>TechnoCentre</a:t>
            </a:r>
            <a:r>
              <a:rPr lang="fr-FR" dirty="0"/>
              <a:t> éolien. (2015, 07). </a:t>
            </a:r>
            <a:r>
              <a:rPr lang="fr-FR" i="1" dirty="0"/>
              <a:t>lettre ouverte déposée dans le cadre de la consultation visant la mise en place de la politique énergétique 2016-2025.</a:t>
            </a:r>
            <a:r>
              <a:rPr lang="fr-FR" dirty="0"/>
              <a:t> Récupéré sur Énergie et Ressources naturelles Québec: </a:t>
            </a:r>
            <a:r>
              <a:rPr lang="fr-FR" dirty="0">
                <a:hlinkClick r:id="rId20"/>
              </a:rPr>
              <a:t>https://mern.gouv.qc.ca/energie/politique/pdf/lettre/ER_20150715_106_TechnoCentre_eolien.pdf</a:t>
            </a:r>
          </a:p>
          <a:p>
            <a:r>
              <a:rPr lang="fr-FR" dirty="0"/>
              <a:t>UQAC. (2016). </a:t>
            </a:r>
            <a:r>
              <a:rPr lang="fr-FR" i="1" dirty="0"/>
              <a:t>Guide d’utilisation de la Grille d’analyse de développement durable.</a:t>
            </a:r>
            <a:r>
              <a:rPr lang="fr-FR" dirty="0"/>
              <a:t> Récupéré sur La Chaire en éco-conseil de l’Université du Québec à Chicoutimi: </a:t>
            </a:r>
            <a:r>
              <a:rPr lang="fr-FR" dirty="0">
                <a:hlinkClick r:id="rId21"/>
              </a:rPr>
              <a:t>http://</a:t>
            </a:r>
            <a:r>
              <a:rPr lang="fr-FR" dirty="0" smtClean="0">
                <a:hlinkClick r:id="rId21"/>
              </a:rPr>
              <a:t>ecoconseil.uqac.ca/wp-content/uploads/2017/04/Guide_utilisation_GADD_2016_SM.pdf</a:t>
            </a:r>
            <a:endParaRPr lang="fr-CA" sz="2200" dirty="0">
              <a:solidFill>
                <a:srgbClr val="3C582D"/>
              </a:solidFill>
            </a:endParaRPr>
          </a:p>
        </p:txBody>
      </p:sp>
    </p:spTree>
    <p:extLst>
      <p:ext uri="{BB962C8B-B14F-4D97-AF65-F5344CB8AC3E}">
        <p14:creationId xmlns:p14="http://schemas.microsoft.com/office/powerpoint/2010/main" val="25903522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à coins arrondis 11">
            <a:extLst>
              <a:ext uri="{FF2B5EF4-FFF2-40B4-BE49-F238E27FC236}">
                <a16:creationId xmlns:a16="http://schemas.microsoft.com/office/drawing/2014/main" id="{464B2F75-7D7B-4E9A-B847-D73DFF411146}"/>
              </a:ext>
            </a:extLst>
          </p:cNvPr>
          <p:cNvSpPr/>
          <p:nvPr/>
        </p:nvSpPr>
        <p:spPr>
          <a:xfrm>
            <a:off x="-177450" y="407166"/>
            <a:ext cx="12525880" cy="927647"/>
          </a:xfrm>
          <a:prstGeom prst="roundRect">
            <a:avLst/>
          </a:prstGeom>
          <a:solidFill>
            <a:srgbClr val="87A045">
              <a:alpha val="80000"/>
            </a:srgb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CA" dirty="0"/>
          </a:p>
        </p:txBody>
      </p:sp>
      <p:sp>
        <p:nvSpPr>
          <p:cNvPr id="15" name="ZoneTexte 14">
            <a:extLst>
              <a:ext uri="{FF2B5EF4-FFF2-40B4-BE49-F238E27FC236}">
                <a16:creationId xmlns:a16="http://schemas.microsoft.com/office/drawing/2014/main" id="{C90823AF-4DBD-4BE5-970E-052DB5C2FB45}"/>
              </a:ext>
            </a:extLst>
          </p:cNvPr>
          <p:cNvSpPr txBox="1"/>
          <p:nvPr/>
        </p:nvSpPr>
        <p:spPr>
          <a:xfrm>
            <a:off x="156429" y="615887"/>
            <a:ext cx="12035571" cy="541174"/>
          </a:xfrm>
          <a:prstGeom prst="rect">
            <a:avLst/>
          </a:prstGeom>
          <a:noFill/>
        </p:spPr>
        <p:txBody>
          <a:bodyPr wrap="square" rtlCol="0">
            <a:spAutoFit/>
          </a:bodyPr>
          <a:lstStyle/>
          <a:p>
            <a:pPr>
              <a:lnSpc>
                <a:spcPts val="3500"/>
              </a:lnSpc>
            </a:pPr>
            <a:r>
              <a:rPr lang="fr-CA" sz="3200" b="1" dirty="0" smtClean="0">
                <a:solidFill>
                  <a:schemeClr val="bg1"/>
                </a:solidFill>
                <a:effectLst>
                  <a:outerShdw blurRad="38100" dist="38100" dir="2700000" algn="tl">
                    <a:srgbClr val="000000">
                      <a:alpha val="43137"/>
                    </a:srgbClr>
                  </a:outerShdw>
                </a:effectLst>
              </a:rPr>
              <a:t>Mise en contexte</a:t>
            </a:r>
            <a:endParaRPr lang="fr-CA" sz="3200" b="1" dirty="0">
              <a:solidFill>
                <a:schemeClr val="bg1"/>
              </a:solidFill>
              <a:effectLst>
                <a:outerShdw blurRad="38100" dist="38100" dir="2700000" algn="tl">
                  <a:srgbClr val="000000">
                    <a:alpha val="43137"/>
                  </a:srgbClr>
                </a:outerShdw>
              </a:effectLst>
            </a:endParaRPr>
          </a:p>
        </p:txBody>
      </p:sp>
      <p:sp>
        <p:nvSpPr>
          <p:cNvPr id="6" name="ZoneTexte 5">
            <a:extLst>
              <a:ext uri="{FF2B5EF4-FFF2-40B4-BE49-F238E27FC236}">
                <a16:creationId xmlns:a16="http://schemas.microsoft.com/office/drawing/2014/main" id="{2006172F-3751-468C-BB52-1F769F556DB7}"/>
              </a:ext>
            </a:extLst>
          </p:cNvPr>
          <p:cNvSpPr txBox="1"/>
          <p:nvPr/>
        </p:nvSpPr>
        <p:spPr>
          <a:xfrm>
            <a:off x="829558" y="1555891"/>
            <a:ext cx="10524242" cy="3711785"/>
          </a:xfrm>
          <a:prstGeom prst="rect">
            <a:avLst/>
          </a:prstGeom>
          <a:noFill/>
        </p:spPr>
        <p:txBody>
          <a:bodyPr wrap="square" rtlCol="0">
            <a:spAutoFit/>
          </a:bodyPr>
          <a:lstStyle/>
          <a:p>
            <a:pPr marL="457200" indent="-457200" algn="just">
              <a:lnSpc>
                <a:spcPct val="114000"/>
              </a:lnSpc>
              <a:spcAft>
                <a:spcPts val="600"/>
              </a:spcAft>
              <a:buFont typeface="Courier New" panose="02070309020205020404" pitchFamily="49" charset="0"/>
              <a:buChar char="o"/>
            </a:pPr>
            <a:r>
              <a:rPr lang="fr-FR" sz="2000" dirty="0" smtClean="0">
                <a:solidFill>
                  <a:srgbClr val="3C582D"/>
                </a:solidFill>
              </a:rPr>
              <a:t>« La </a:t>
            </a:r>
            <a:r>
              <a:rPr lang="fr-FR" sz="2000" dirty="0">
                <a:solidFill>
                  <a:srgbClr val="3C582D"/>
                </a:solidFill>
              </a:rPr>
              <a:t>Stratégie énergétique du Québec 2006-2015 cible le développement de la filière </a:t>
            </a:r>
            <a:r>
              <a:rPr lang="fr-FR" sz="2000" dirty="0" smtClean="0">
                <a:solidFill>
                  <a:srgbClr val="3C582D"/>
                </a:solidFill>
              </a:rPr>
              <a:t>éolienne dans </a:t>
            </a:r>
            <a:r>
              <a:rPr lang="fr-FR" sz="2000" dirty="0">
                <a:solidFill>
                  <a:srgbClr val="3C582D"/>
                </a:solidFill>
              </a:rPr>
              <a:t>ses orientations et priorités d’action </a:t>
            </a:r>
            <a:r>
              <a:rPr lang="fr-FR" sz="2000" i="1" u="sng" dirty="0">
                <a:solidFill>
                  <a:srgbClr val="3C582D"/>
                </a:solidFill>
              </a:rPr>
              <a:t>à des fins de développement </a:t>
            </a:r>
            <a:r>
              <a:rPr lang="fr-FR" sz="2000" i="1" u="sng" dirty="0" smtClean="0">
                <a:solidFill>
                  <a:srgbClr val="3C582D"/>
                </a:solidFill>
              </a:rPr>
              <a:t>régional</a:t>
            </a:r>
            <a:r>
              <a:rPr lang="fr-FR" sz="2000" dirty="0" smtClean="0">
                <a:solidFill>
                  <a:srgbClr val="3C582D"/>
                </a:solidFill>
              </a:rPr>
              <a:t> » (BAPE; 2016);</a:t>
            </a:r>
          </a:p>
          <a:p>
            <a:pPr marL="457200" indent="-457200" algn="just">
              <a:lnSpc>
                <a:spcPct val="114000"/>
              </a:lnSpc>
              <a:spcAft>
                <a:spcPts val="600"/>
              </a:spcAft>
              <a:buFont typeface="Courier New" panose="02070309020205020404" pitchFamily="49" charset="0"/>
              <a:buChar char="o"/>
            </a:pPr>
            <a:r>
              <a:rPr lang="fr-FR" sz="2000" dirty="0" smtClean="0">
                <a:solidFill>
                  <a:srgbClr val="3C582D"/>
                </a:solidFill>
              </a:rPr>
              <a:t>Hydro-Québec achète l’énergie produite par les parcs; </a:t>
            </a:r>
            <a:r>
              <a:rPr lang="fr-FR" sz="2000" smtClean="0">
                <a:solidFill>
                  <a:srgbClr val="3C582D"/>
                </a:solidFill>
              </a:rPr>
              <a:t>49 contrats / ententes; </a:t>
            </a:r>
            <a:r>
              <a:rPr lang="fr-FR" sz="2000" dirty="0" smtClean="0">
                <a:solidFill>
                  <a:srgbClr val="3C582D"/>
                </a:solidFill>
              </a:rPr>
              <a:t>4 000 MW;</a:t>
            </a:r>
          </a:p>
          <a:p>
            <a:pPr marL="457200" indent="-457200" algn="just">
              <a:lnSpc>
                <a:spcPct val="114000"/>
              </a:lnSpc>
              <a:spcAft>
                <a:spcPts val="600"/>
              </a:spcAft>
              <a:buFont typeface="Courier New" panose="02070309020205020404" pitchFamily="49" charset="0"/>
              <a:buChar char="o"/>
            </a:pPr>
            <a:r>
              <a:rPr lang="fr-FR" sz="2000" dirty="0" smtClean="0">
                <a:solidFill>
                  <a:srgbClr val="3C582D"/>
                </a:solidFill>
              </a:rPr>
              <a:t>Représente 4-5</a:t>
            </a:r>
            <a:r>
              <a:rPr lang="fr-FR" sz="2000" dirty="0">
                <a:solidFill>
                  <a:srgbClr val="3C582D"/>
                </a:solidFill>
              </a:rPr>
              <a:t>% de la production totale </a:t>
            </a:r>
            <a:r>
              <a:rPr lang="fr-FR" sz="2000" dirty="0" smtClean="0">
                <a:solidFill>
                  <a:srgbClr val="3C582D"/>
                </a:solidFill>
              </a:rPr>
              <a:t>d’énergie;</a:t>
            </a:r>
          </a:p>
          <a:p>
            <a:pPr marL="914400" lvl="1" indent="-457200" algn="just">
              <a:lnSpc>
                <a:spcPct val="114000"/>
              </a:lnSpc>
              <a:spcAft>
                <a:spcPts val="600"/>
              </a:spcAft>
              <a:buFont typeface="Courier New" panose="02070309020205020404" pitchFamily="49" charset="0"/>
              <a:buChar char="o"/>
            </a:pPr>
            <a:r>
              <a:rPr lang="fr-FR" sz="2000" dirty="0" smtClean="0">
                <a:solidFill>
                  <a:srgbClr val="3C582D"/>
                </a:solidFill>
              </a:rPr>
              <a:t>95-96</a:t>
            </a:r>
            <a:r>
              <a:rPr lang="fr-FR" sz="2000" dirty="0">
                <a:solidFill>
                  <a:srgbClr val="3C582D"/>
                </a:solidFill>
              </a:rPr>
              <a:t>% provenant de </a:t>
            </a:r>
            <a:r>
              <a:rPr lang="fr-FR" sz="2000" dirty="0" smtClean="0">
                <a:solidFill>
                  <a:srgbClr val="3C582D"/>
                </a:solidFill>
              </a:rPr>
              <a:t>l’hydro-électricité;</a:t>
            </a:r>
          </a:p>
          <a:p>
            <a:pPr marL="457200" indent="-457200" algn="just">
              <a:lnSpc>
                <a:spcPct val="114000"/>
              </a:lnSpc>
              <a:spcAft>
                <a:spcPts val="600"/>
              </a:spcAft>
              <a:buFont typeface="Courier New" panose="02070309020205020404" pitchFamily="49" charset="0"/>
              <a:buChar char="o"/>
            </a:pPr>
            <a:r>
              <a:rPr lang="fr-FR" sz="2000" dirty="0" smtClean="0">
                <a:solidFill>
                  <a:srgbClr val="3C582D"/>
                </a:solidFill>
              </a:rPr>
              <a:t>Contrats </a:t>
            </a:r>
            <a:r>
              <a:rPr lang="fr-FR" sz="2000" dirty="0">
                <a:solidFill>
                  <a:srgbClr val="3C582D"/>
                </a:solidFill>
              </a:rPr>
              <a:t>gré-à-gré </a:t>
            </a:r>
            <a:r>
              <a:rPr lang="fr-FR" sz="2000" dirty="0" smtClean="0">
                <a:solidFill>
                  <a:srgbClr val="3C582D"/>
                </a:solidFill>
              </a:rPr>
              <a:t>+ 4 appels d’offre: 2003 (1000 MW); 2005 (2000 MW); 2009 (300 MW); 2013 (450 MW);</a:t>
            </a:r>
          </a:p>
          <a:p>
            <a:pPr marL="457200" indent="-457200" algn="just">
              <a:lnSpc>
                <a:spcPct val="114000"/>
              </a:lnSpc>
              <a:spcAft>
                <a:spcPts val="600"/>
              </a:spcAft>
              <a:buFont typeface="Courier New" panose="02070309020205020404" pitchFamily="49" charset="0"/>
              <a:buChar char="o"/>
            </a:pPr>
            <a:r>
              <a:rPr lang="fr-FR" sz="2000" dirty="0" smtClean="0">
                <a:solidFill>
                  <a:srgbClr val="3C582D"/>
                </a:solidFill>
              </a:rPr>
              <a:t>Alliance privée-publique (MRC; communautés autochtones);</a:t>
            </a:r>
          </a:p>
          <a:p>
            <a:pPr marL="457200" indent="-457200" algn="just">
              <a:lnSpc>
                <a:spcPct val="114000"/>
              </a:lnSpc>
              <a:spcAft>
                <a:spcPts val="600"/>
              </a:spcAft>
              <a:buFont typeface="Courier New" panose="02070309020205020404" pitchFamily="49" charset="0"/>
              <a:buChar char="o"/>
            </a:pPr>
            <a:r>
              <a:rPr lang="fr-FR" sz="2000" dirty="0" smtClean="0">
                <a:solidFill>
                  <a:srgbClr val="3C582D"/>
                </a:solidFill>
              </a:rPr>
              <a:t>Contenu québécois, G-IDLM et BST;</a:t>
            </a:r>
            <a:endParaRPr lang="en-CA" sz="2000" dirty="0"/>
          </a:p>
        </p:txBody>
      </p:sp>
      <p:sp>
        <p:nvSpPr>
          <p:cNvPr id="3" name="Espace réservé du numéro de diapositive 2">
            <a:extLst>
              <a:ext uri="{FF2B5EF4-FFF2-40B4-BE49-F238E27FC236}">
                <a16:creationId xmlns:a16="http://schemas.microsoft.com/office/drawing/2014/main" id="{747C3782-A4D0-4EC6-BC73-BF6D681A1452}"/>
              </a:ext>
            </a:extLst>
          </p:cNvPr>
          <p:cNvSpPr>
            <a:spLocks noGrp="1"/>
          </p:cNvSpPr>
          <p:nvPr>
            <p:ph type="sldNum" sz="quarter" idx="12"/>
          </p:nvPr>
        </p:nvSpPr>
        <p:spPr/>
        <p:txBody>
          <a:bodyPr/>
          <a:lstStyle/>
          <a:p>
            <a:fld id="{0730FDA8-C380-487C-8262-56859A965823}" type="slidenum">
              <a:rPr lang="en-CA" smtClean="0"/>
              <a:t>3</a:t>
            </a:fld>
            <a:endParaRPr lang="en-CA"/>
          </a:p>
        </p:txBody>
      </p:sp>
      <p:sp>
        <p:nvSpPr>
          <p:cNvPr id="2" name="Rectangle 1"/>
          <p:cNvSpPr/>
          <p:nvPr/>
        </p:nvSpPr>
        <p:spPr>
          <a:xfrm>
            <a:off x="1169773" y="5311962"/>
            <a:ext cx="9852455" cy="830997"/>
          </a:xfrm>
          <a:prstGeom prst="rect">
            <a:avLst/>
          </a:prstGeom>
        </p:spPr>
        <p:txBody>
          <a:bodyPr wrap="square">
            <a:spAutoFit/>
          </a:bodyPr>
          <a:lstStyle/>
          <a:p>
            <a:pPr algn="ctr"/>
            <a:r>
              <a:rPr lang="fr-FR" sz="2400" b="1" u="sng" dirty="0">
                <a:solidFill>
                  <a:srgbClr val="3C582D"/>
                </a:solidFill>
              </a:rPr>
              <a:t>Le développement de la filière éolienne au </a:t>
            </a:r>
            <a:r>
              <a:rPr lang="fr-FR" sz="2400" b="1" u="sng" dirty="0" smtClean="0">
                <a:solidFill>
                  <a:srgbClr val="3C582D"/>
                </a:solidFill>
              </a:rPr>
              <a:t>Québec</a:t>
            </a:r>
          </a:p>
          <a:p>
            <a:pPr algn="ctr"/>
            <a:r>
              <a:rPr lang="fr-FR" sz="2400" b="1" u="sng" dirty="0" smtClean="0">
                <a:solidFill>
                  <a:srgbClr val="3C582D"/>
                </a:solidFill>
              </a:rPr>
              <a:t>s’inscrit-il dans </a:t>
            </a:r>
            <a:r>
              <a:rPr lang="fr-FR" sz="2400" b="1" u="sng" dirty="0">
                <a:solidFill>
                  <a:srgbClr val="3C582D"/>
                </a:solidFill>
              </a:rPr>
              <a:t>un contexte de développement durable ?</a:t>
            </a:r>
            <a:endParaRPr lang="en-CA" sz="2400" b="1" u="sng" dirty="0"/>
          </a:p>
        </p:txBody>
      </p:sp>
    </p:spTree>
    <p:extLst>
      <p:ext uri="{BB962C8B-B14F-4D97-AF65-F5344CB8AC3E}">
        <p14:creationId xmlns:p14="http://schemas.microsoft.com/office/powerpoint/2010/main" val="42926593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46545BD6-CF08-4733-B06A-BF3867E14B12}"/>
              </a:ext>
            </a:extLst>
          </p:cNvPr>
          <p:cNvSpPr>
            <a:spLocks noGrp="1"/>
          </p:cNvSpPr>
          <p:nvPr>
            <p:ph type="sldNum" sz="quarter" idx="12"/>
          </p:nvPr>
        </p:nvSpPr>
        <p:spPr>
          <a:xfrm>
            <a:off x="11254153" y="6356350"/>
            <a:ext cx="324729" cy="365125"/>
          </a:xfrm>
        </p:spPr>
        <p:txBody>
          <a:bodyPr/>
          <a:lstStyle/>
          <a:p>
            <a:fld id="{0730FDA8-C380-487C-8262-56859A965823}" type="slidenum">
              <a:rPr lang="en-CA" smtClean="0"/>
              <a:t>4</a:t>
            </a:fld>
            <a:endParaRPr lang="en-CA"/>
          </a:p>
        </p:txBody>
      </p:sp>
      <p:pic>
        <p:nvPicPr>
          <p:cNvPr id="2" name="Picture 1"/>
          <p:cNvPicPr>
            <a:picLocks noChangeAspect="1"/>
          </p:cNvPicPr>
          <p:nvPr/>
        </p:nvPicPr>
        <p:blipFill>
          <a:blip r:embed="rId2"/>
          <a:stretch>
            <a:fillRect/>
          </a:stretch>
        </p:blipFill>
        <p:spPr>
          <a:xfrm>
            <a:off x="804124" y="61442"/>
            <a:ext cx="10583752" cy="6735115"/>
          </a:xfrm>
          <a:prstGeom prst="rect">
            <a:avLst/>
          </a:prstGeom>
        </p:spPr>
      </p:pic>
    </p:spTree>
    <p:extLst>
      <p:ext uri="{BB962C8B-B14F-4D97-AF65-F5344CB8AC3E}">
        <p14:creationId xmlns:p14="http://schemas.microsoft.com/office/powerpoint/2010/main" val="10211057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à coins arrondis 11">
            <a:extLst>
              <a:ext uri="{FF2B5EF4-FFF2-40B4-BE49-F238E27FC236}">
                <a16:creationId xmlns:a16="http://schemas.microsoft.com/office/drawing/2014/main" id="{464B2F75-7D7B-4E9A-B847-D73DFF411146}"/>
              </a:ext>
            </a:extLst>
          </p:cNvPr>
          <p:cNvSpPr/>
          <p:nvPr/>
        </p:nvSpPr>
        <p:spPr>
          <a:xfrm>
            <a:off x="-177450" y="407166"/>
            <a:ext cx="12525880" cy="927647"/>
          </a:xfrm>
          <a:prstGeom prst="roundRect">
            <a:avLst/>
          </a:prstGeom>
          <a:solidFill>
            <a:srgbClr val="87A045">
              <a:alpha val="80000"/>
            </a:srgb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CA" dirty="0"/>
          </a:p>
        </p:txBody>
      </p:sp>
      <p:sp>
        <p:nvSpPr>
          <p:cNvPr id="15" name="ZoneTexte 14">
            <a:extLst>
              <a:ext uri="{FF2B5EF4-FFF2-40B4-BE49-F238E27FC236}">
                <a16:creationId xmlns:a16="http://schemas.microsoft.com/office/drawing/2014/main" id="{C90823AF-4DBD-4BE5-970E-052DB5C2FB45}"/>
              </a:ext>
            </a:extLst>
          </p:cNvPr>
          <p:cNvSpPr txBox="1"/>
          <p:nvPr/>
        </p:nvSpPr>
        <p:spPr>
          <a:xfrm>
            <a:off x="156429" y="615887"/>
            <a:ext cx="12035571" cy="541174"/>
          </a:xfrm>
          <a:prstGeom prst="rect">
            <a:avLst/>
          </a:prstGeom>
          <a:noFill/>
        </p:spPr>
        <p:txBody>
          <a:bodyPr wrap="square" rtlCol="0">
            <a:spAutoFit/>
          </a:bodyPr>
          <a:lstStyle/>
          <a:p>
            <a:pPr>
              <a:lnSpc>
                <a:spcPts val="3500"/>
              </a:lnSpc>
            </a:pPr>
            <a:r>
              <a:rPr lang="fr-CA" sz="3200" b="1" dirty="0" smtClean="0">
                <a:solidFill>
                  <a:schemeClr val="bg1"/>
                </a:solidFill>
                <a:effectLst>
                  <a:outerShdw blurRad="38100" dist="38100" dir="2700000" algn="tl">
                    <a:srgbClr val="000000">
                      <a:alpha val="43137"/>
                    </a:srgbClr>
                  </a:outerShdw>
                </a:effectLst>
              </a:rPr>
              <a:t>Place de l’éolien	… global</a:t>
            </a:r>
            <a:endParaRPr lang="fr-CA" sz="3200" b="1" dirty="0">
              <a:solidFill>
                <a:schemeClr val="bg1"/>
              </a:solidFill>
              <a:effectLst>
                <a:outerShdw blurRad="38100" dist="38100" dir="2700000" algn="tl">
                  <a:srgbClr val="000000">
                    <a:alpha val="43137"/>
                  </a:srgbClr>
                </a:outerShdw>
              </a:effectLst>
            </a:endParaRPr>
          </a:p>
        </p:txBody>
      </p:sp>
      <p:sp>
        <p:nvSpPr>
          <p:cNvPr id="7" name="ZoneTexte 6">
            <a:extLst>
              <a:ext uri="{FF2B5EF4-FFF2-40B4-BE49-F238E27FC236}">
                <a16:creationId xmlns:a16="http://schemas.microsoft.com/office/drawing/2014/main" id="{0F460705-5F39-4CC9-85B0-8304CE453AE1}"/>
              </a:ext>
            </a:extLst>
          </p:cNvPr>
          <p:cNvSpPr txBox="1"/>
          <p:nvPr/>
        </p:nvSpPr>
        <p:spPr>
          <a:xfrm>
            <a:off x="829558" y="1693535"/>
            <a:ext cx="10271760" cy="600164"/>
          </a:xfrm>
          <a:prstGeom prst="rect">
            <a:avLst/>
          </a:prstGeom>
          <a:noFill/>
        </p:spPr>
        <p:txBody>
          <a:bodyPr wrap="square" rtlCol="0">
            <a:spAutoFit/>
          </a:bodyPr>
          <a:lstStyle/>
          <a:p>
            <a:pPr marL="457200" indent="-457200">
              <a:lnSpc>
                <a:spcPct val="150000"/>
              </a:lnSpc>
              <a:buFont typeface="Courier New" panose="02070309020205020404" pitchFamily="49" charset="0"/>
              <a:buChar char="o"/>
            </a:pPr>
            <a:r>
              <a:rPr lang="en-CA" sz="2200" dirty="0" err="1" smtClean="0">
                <a:solidFill>
                  <a:srgbClr val="3C582D"/>
                </a:solidFill>
              </a:rPr>
              <a:t>En</a:t>
            </a:r>
            <a:r>
              <a:rPr lang="en-CA" sz="2200" dirty="0" smtClean="0">
                <a:solidFill>
                  <a:srgbClr val="3C582D"/>
                </a:solidFill>
              </a:rPr>
              <a:t> 2016 </a:t>
            </a:r>
            <a:r>
              <a:rPr lang="en-CA" sz="2200" dirty="0" err="1" smtClean="0">
                <a:solidFill>
                  <a:srgbClr val="3C582D"/>
                </a:solidFill>
              </a:rPr>
              <a:t>l’éolien</a:t>
            </a:r>
            <a:r>
              <a:rPr lang="en-CA" sz="2200" dirty="0" smtClean="0">
                <a:solidFill>
                  <a:srgbClr val="3C582D"/>
                </a:solidFill>
              </a:rPr>
              <a:t> a </a:t>
            </a:r>
            <a:r>
              <a:rPr lang="en-CA" sz="2200" dirty="0" err="1" smtClean="0">
                <a:solidFill>
                  <a:srgbClr val="3C582D"/>
                </a:solidFill>
              </a:rPr>
              <a:t>produit</a:t>
            </a:r>
            <a:r>
              <a:rPr lang="en-CA" sz="2200" dirty="0" smtClean="0">
                <a:solidFill>
                  <a:srgbClr val="3C582D"/>
                </a:solidFill>
              </a:rPr>
              <a:t> 3</a:t>
            </a:r>
            <a:r>
              <a:rPr lang="en-CA" sz="2200" dirty="0">
                <a:solidFill>
                  <a:srgbClr val="3C582D"/>
                </a:solidFill>
              </a:rPr>
              <a:t>% </a:t>
            </a:r>
            <a:r>
              <a:rPr lang="en-CA" sz="2200" dirty="0" smtClean="0">
                <a:solidFill>
                  <a:srgbClr val="3C582D"/>
                </a:solidFill>
              </a:rPr>
              <a:t>de la puissance </a:t>
            </a:r>
            <a:r>
              <a:rPr lang="en-CA" sz="2200" dirty="0" err="1" smtClean="0">
                <a:solidFill>
                  <a:srgbClr val="3C582D"/>
                </a:solidFill>
              </a:rPr>
              <a:t>énergétique</a:t>
            </a:r>
            <a:r>
              <a:rPr lang="en-CA" sz="2200" dirty="0" smtClean="0">
                <a:solidFill>
                  <a:srgbClr val="3C582D"/>
                </a:solidFill>
              </a:rPr>
              <a:t> </a:t>
            </a:r>
            <a:r>
              <a:rPr lang="en-CA" sz="2200" dirty="0" err="1" smtClean="0">
                <a:solidFill>
                  <a:srgbClr val="3C582D"/>
                </a:solidFill>
              </a:rPr>
              <a:t>globale</a:t>
            </a:r>
            <a:r>
              <a:rPr lang="en-CA" sz="2200" dirty="0" smtClean="0">
                <a:solidFill>
                  <a:srgbClr val="3C582D"/>
                </a:solidFill>
              </a:rPr>
              <a:t> </a:t>
            </a:r>
            <a:r>
              <a:rPr lang="en-CA" sz="2200" dirty="0" err="1" smtClean="0">
                <a:solidFill>
                  <a:srgbClr val="3C582D"/>
                </a:solidFill>
              </a:rPr>
              <a:t>annuelle</a:t>
            </a:r>
            <a:r>
              <a:rPr lang="en-CA" sz="2200" dirty="0">
                <a:solidFill>
                  <a:srgbClr val="3C582D"/>
                </a:solidFill>
              </a:rPr>
              <a:t>.</a:t>
            </a:r>
            <a:endParaRPr lang="en-CA" sz="2200" dirty="0" smtClean="0">
              <a:solidFill>
                <a:srgbClr val="3C582D"/>
              </a:solidFill>
            </a:endParaRPr>
          </a:p>
        </p:txBody>
      </p:sp>
      <p:sp>
        <p:nvSpPr>
          <p:cNvPr id="3" name="Espace réservé du numéro de diapositive 2">
            <a:extLst>
              <a:ext uri="{FF2B5EF4-FFF2-40B4-BE49-F238E27FC236}">
                <a16:creationId xmlns:a16="http://schemas.microsoft.com/office/drawing/2014/main" id="{46545BD6-CF08-4733-B06A-BF3867E14B12}"/>
              </a:ext>
            </a:extLst>
          </p:cNvPr>
          <p:cNvSpPr>
            <a:spLocks noGrp="1"/>
          </p:cNvSpPr>
          <p:nvPr>
            <p:ph type="sldNum" sz="quarter" idx="12"/>
          </p:nvPr>
        </p:nvSpPr>
        <p:spPr/>
        <p:txBody>
          <a:bodyPr/>
          <a:lstStyle/>
          <a:p>
            <a:fld id="{0730FDA8-C380-487C-8262-56859A965823}" type="slidenum">
              <a:rPr lang="en-CA" smtClean="0"/>
              <a:t>5</a:t>
            </a:fld>
            <a:endParaRPr lang="en-CA"/>
          </a:p>
        </p:txBody>
      </p:sp>
      <p:pic>
        <p:nvPicPr>
          <p:cNvPr id="8" name="Picture 7"/>
          <p:cNvPicPr>
            <a:picLocks noChangeAspect="1"/>
          </p:cNvPicPr>
          <p:nvPr/>
        </p:nvPicPr>
        <p:blipFill>
          <a:blip r:embed="rId3"/>
          <a:stretch>
            <a:fillRect/>
          </a:stretch>
        </p:blipFill>
        <p:spPr>
          <a:xfrm>
            <a:off x="4338951" y="2247533"/>
            <a:ext cx="7256105" cy="4035156"/>
          </a:xfrm>
          <a:prstGeom prst="rect">
            <a:avLst/>
          </a:prstGeom>
        </p:spPr>
      </p:pic>
      <p:sp>
        <p:nvSpPr>
          <p:cNvPr id="9" name="ZoneTexte 6">
            <a:extLst>
              <a:ext uri="{FF2B5EF4-FFF2-40B4-BE49-F238E27FC236}">
                <a16:creationId xmlns:a16="http://schemas.microsoft.com/office/drawing/2014/main" id="{0F460705-5F39-4CC9-85B0-8304CE453AE1}"/>
              </a:ext>
            </a:extLst>
          </p:cNvPr>
          <p:cNvSpPr txBox="1"/>
          <p:nvPr/>
        </p:nvSpPr>
        <p:spPr>
          <a:xfrm>
            <a:off x="829558" y="2326114"/>
            <a:ext cx="3658036" cy="1615827"/>
          </a:xfrm>
          <a:prstGeom prst="rect">
            <a:avLst/>
          </a:prstGeom>
          <a:noFill/>
        </p:spPr>
        <p:txBody>
          <a:bodyPr wrap="square" rtlCol="0">
            <a:spAutoFit/>
          </a:bodyPr>
          <a:lstStyle/>
          <a:p>
            <a:pPr marL="457200" indent="-457200">
              <a:lnSpc>
                <a:spcPct val="150000"/>
              </a:lnSpc>
              <a:buFont typeface="Courier New" panose="02070309020205020404" pitchFamily="49" charset="0"/>
              <a:buChar char="o"/>
            </a:pPr>
            <a:r>
              <a:rPr lang="fr-FR" sz="2200" dirty="0">
                <a:solidFill>
                  <a:srgbClr val="3C582D"/>
                </a:solidFill>
              </a:rPr>
              <a:t>Coût actualisé </a:t>
            </a:r>
            <a:r>
              <a:rPr lang="fr-FR" sz="2200" dirty="0" smtClean="0">
                <a:solidFill>
                  <a:srgbClr val="3C582D"/>
                </a:solidFill>
              </a:rPr>
              <a:t>(LCOE) =&gt;  </a:t>
            </a:r>
            <a:endParaRPr lang="fr-FR" sz="2200" dirty="0">
              <a:solidFill>
                <a:srgbClr val="3C582D"/>
              </a:solidFill>
            </a:endParaRPr>
          </a:p>
          <a:p>
            <a:pPr marL="457200" indent="-457200">
              <a:lnSpc>
                <a:spcPct val="150000"/>
              </a:lnSpc>
              <a:buFont typeface="Courier New" panose="02070309020205020404" pitchFamily="49" charset="0"/>
              <a:buChar char="o"/>
            </a:pPr>
            <a:r>
              <a:rPr lang="fr-FR" sz="2200" dirty="0">
                <a:solidFill>
                  <a:srgbClr val="3C582D"/>
                </a:solidFill>
              </a:rPr>
              <a:t>Futur: croissance et </a:t>
            </a:r>
            <a:r>
              <a:rPr lang="fr-FR" sz="2200" dirty="0" smtClean="0">
                <a:solidFill>
                  <a:srgbClr val="3C582D"/>
                </a:solidFill>
              </a:rPr>
              <a:t>part du bouquet énergétique.</a:t>
            </a:r>
          </a:p>
        </p:txBody>
      </p:sp>
      <p:pic>
        <p:nvPicPr>
          <p:cNvPr id="4" name="Picture 3"/>
          <p:cNvPicPr>
            <a:picLocks noChangeAspect="1"/>
          </p:cNvPicPr>
          <p:nvPr/>
        </p:nvPicPr>
        <p:blipFill>
          <a:blip r:embed="rId4"/>
          <a:stretch>
            <a:fillRect/>
          </a:stretch>
        </p:blipFill>
        <p:spPr>
          <a:xfrm>
            <a:off x="1281108" y="3925261"/>
            <a:ext cx="2951888" cy="2613651"/>
          </a:xfrm>
          <a:prstGeom prst="rect">
            <a:avLst/>
          </a:prstGeom>
        </p:spPr>
      </p:pic>
    </p:spTree>
    <p:extLst>
      <p:ext uri="{BB962C8B-B14F-4D97-AF65-F5344CB8AC3E}">
        <p14:creationId xmlns:p14="http://schemas.microsoft.com/office/powerpoint/2010/main" val="7082592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5260563" y="1006263"/>
            <a:ext cx="6931436" cy="5142296"/>
          </a:xfrm>
          <a:prstGeom prst="rect">
            <a:avLst/>
          </a:prstGeom>
        </p:spPr>
      </p:pic>
      <p:sp>
        <p:nvSpPr>
          <p:cNvPr id="13" name="Rectangle à coins arrondis 11">
            <a:extLst>
              <a:ext uri="{FF2B5EF4-FFF2-40B4-BE49-F238E27FC236}">
                <a16:creationId xmlns:a16="http://schemas.microsoft.com/office/drawing/2014/main" id="{464B2F75-7D7B-4E9A-B847-D73DFF411146}"/>
              </a:ext>
            </a:extLst>
          </p:cNvPr>
          <p:cNvSpPr/>
          <p:nvPr/>
        </p:nvSpPr>
        <p:spPr>
          <a:xfrm>
            <a:off x="-177450" y="407166"/>
            <a:ext cx="12569147" cy="927647"/>
          </a:xfrm>
          <a:prstGeom prst="roundRect">
            <a:avLst/>
          </a:prstGeom>
          <a:solidFill>
            <a:srgbClr val="87A045">
              <a:alpha val="80000"/>
            </a:srgb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CA" dirty="0"/>
          </a:p>
        </p:txBody>
      </p:sp>
      <p:sp>
        <p:nvSpPr>
          <p:cNvPr id="15" name="ZoneTexte 14">
            <a:extLst>
              <a:ext uri="{FF2B5EF4-FFF2-40B4-BE49-F238E27FC236}">
                <a16:creationId xmlns:a16="http://schemas.microsoft.com/office/drawing/2014/main" id="{C90823AF-4DBD-4BE5-970E-052DB5C2FB45}"/>
              </a:ext>
            </a:extLst>
          </p:cNvPr>
          <p:cNvSpPr txBox="1"/>
          <p:nvPr/>
        </p:nvSpPr>
        <p:spPr>
          <a:xfrm>
            <a:off x="156429" y="615887"/>
            <a:ext cx="12035571" cy="541174"/>
          </a:xfrm>
          <a:prstGeom prst="rect">
            <a:avLst/>
          </a:prstGeom>
          <a:noFill/>
        </p:spPr>
        <p:txBody>
          <a:bodyPr wrap="square" rtlCol="0">
            <a:spAutoFit/>
          </a:bodyPr>
          <a:lstStyle/>
          <a:p>
            <a:pPr>
              <a:lnSpc>
                <a:spcPts val="3500"/>
              </a:lnSpc>
            </a:pPr>
            <a:r>
              <a:rPr lang="fr-CA" sz="3200" b="1" dirty="0" smtClean="0">
                <a:solidFill>
                  <a:schemeClr val="bg1"/>
                </a:solidFill>
                <a:effectLst>
                  <a:outerShdw blurRad="38100" dist="38100" dir="2700000" algn="tl">
                    <a:srgbClr val="000000">
                      <a:alpha val="43137"/>
                    </a:srgbClr>
                  </a:outerShdw>
                </a:effectLst>
              </a:rPr>
              <a:t>Place de l’éolien	… au Canada</a:t>
            </a:r>
            <a:endParaRPr lang="fr-CA" sz="3200" b="1" dirty="0">
              <a:solidFill>
                <a:schemeClr val="bg1"/>
              </a:solidFill>
              <a:effectLst>
                <a:outerShdw blurRad="38100" dist="38100" dir="2700000" algn="tl">
                  <a:srgbClr val="000000">
                    <a:alpha val="43137"/>
                  </a:srgbClr>
                </a:outerShdw>
              </a:effectLst>
            </a:endParaRPr>
          </a:p>
        </p:txBody>
      </p:sp>
      <p:sp>
        <p:nvSpPr>
          <p:cNvPr id="3" name="Espace réservé du numéro de diapositive 2">
            <a:extLst>
              <a:ext uri="{FF2B5EF4-FFF2-40B4-BE49-F238E27FC236}">
                <a16:creationId xmlns:a16="http://schemas.microsoft.com/office/drawing/2014/main" id="{46545BD6-CF08-4733-B06A-BF3867E14B12}"/>
              </a:ext>
            </a:extLst>
          </p:cNvPr>
          <p:cNvSpPr>
            <a:spLocks noGrp="1"/>
          </p:cNvSpPr>
          <p:nvPr>
            <p:ph type="sldNum" sz="quarter" idx="12"/>
          </p:nvPr>
        </p:nvSpPr>
        <p:spPr/>
        <p:txBody>
          <a:bodyPr/>
          <a:lstStyle/>
          <a:p>
            <a:fld id="{0730FDA8-C380-487C-8262-56859A965823}" type="slidenum">
              <a:rPr lang="en-CA" smtClean="0"/>
              <a:t>6</a:t>
            </a:fld>
            <a:endParaRPr lang="en-CA"/>
          </a:p>
        </p:txBody>
      </p:sp>
      <p:sp>
        <p:nvSpPr>
          <p:cNvPr id="10" name="ZoneTexte 6">
            <a:extLst>
              <a:ext uri="{FF2B5EF4-FFF2-40B4-BE49-F238E27FC236}">
                <a16:creationId xmlns:a16="http://schemas.microsoft.com/office/drawing/2014/main" id="{0F460705-5F39-4CC9-85B0-8304CE453AE1}"/>
              </a:ext>
            </a:extLst>
          </p:cNvPr>
          <p:cNvSpPr txBox="1"/>
          <p:nvPr/>
        </p:nvSpPr>
        <p:spPr>
          <a:xfrm>
            <a:off x="500031" y="1520142"/>
            <a:ext cx="4335516" cy="1615827"/>
          </a:xfrm>
          <a:prstGeom prst="rect">
            <a:avLst/>
          </a:prstGeom>
          <a:noFill/>
        </p:spPr>
        <p:txBody>
          <a:bodyPr wrap="square" rtlCol="0">
            <a:spAutoFit/>
          </a:bodyPr>
          <a:lstStyle/>
          <a:p>
            <a:pPr marL="457200" indent="-457200">
              <a:lnSpc>
                <a:spcPct val="150000"/>
              </a:lnSpc>
              <a:buFont typeface="Courier New" panose="02070309020205020404" pitchFamily="49" charset="0"/>
              <a:buChar char="o"/>
            </a:pPr>
            <a:r>
              <a:rPr lang="fr-FR" sz="2200" dirty="0" smtClean="0">
                <a:solidFill>
                  <a:srgbClr val="3C582D"/>
                </a:solidFill>
              </a:rPr>
              <a:t>Environs 5</a:t>
            </a:r>
            <a:r>
              <a:rPr lang="fr-FR" sz="2200" dirty="0">
                <a:solidFill>
                  <a:srgbClr val="3C582D"/>
                </a:solidFill>
              </a:rPr>
              <a:t>% de la </a:t>
            </a:r>
            <a:r>
              <a:rPr lang="fr-FR" sz="2200" dirty="0" smtClean="0">
                <a:solidFill>
                  <a:srgbClr val="3C582D"/>
                </a:solidFill>
              </a:rPr>
              <a:t>production.</a:t>
            </a:r>
          </a:p>
          <a:p>
            <a:pPr marL="457200" indent="-457200">
              <a:lnSpc>
                <a:spcPct val="150000"/>
              </a:lnSpc>
              <a:buFont typeface="Courier New" panose="02070309020205020404" pitchFamily="49" charset="0"/>
              <a:buChar char="o"/>
            </a:pPr>
            <a:r>
              <a:rPr lang="fr-FR" sz="2200" dirty="0" err="1" smtClean="0">
                <a:solidFill>
                  <a:srgbClr val="3C582D"/>
                </a:solidFill>
              </a:rPr>
              <a:t>Parmis</a:t>
            </a:r>
            <a:r>
              <a:rPr lang="fr-FR" sz="2200" dirty="0" smtClean="0">
                <a:solidFill>
                  <a:srgbClr val="3C582D"/>
                </a:solidFill>
              </a:rPr>
              <a:t> la plus forte croissance.</a:t>
            </a:r>
          </a:p>
          <a:p>
            <a:pPr marL="457200" indent="-457200">
              <a:lnSpc>
                <a:spcPct val="150000"/>
              </a:lnSpc>
              <a:buFont typeface="Courier New" panose="02070309020205020404" pitchFamily="49" charset="0"/>
              <a:buChar char="o"/>
            </a:pPr>
            <a:r>
              <a:rPr lang="fr-FR" sz="2200" dirty="0" smtClean="0">
                <a:solidFill>
                  <a:srgbClr val="3C582D"/>
                </a:solidFill>
              </a:rPr>
              <a:t>LCOE compétitif.</a:t>
            </a:r>
          </a:p>
        </p:txBody>
      </p:sp>
      <p:pic>
        <p:nvPicPr>
          <p:cNvPr id="2" name="Picture 1"/>
          <p:cNvPicPr>
            <a:picLocks noChangeAspect="1"/>
          </p:cNvPicPr>
          <p:nvPr/>
        </p:nvPicPr>
        <p:blipFill>
          <a:blip r:embed="rId4"/>
          <a:stretch>
            <a:fillRect/>
          </a:stretch>
        </p:blipFill>
        <p:spPr>
          <a:xfrm>
            <a:off x="238563" y="3563395"/>
            <a:ext cx="5021999" cy="2585164"/>
          </a:xfrm>
          <a:prstGeom prst="rect">
            <a:avLst/>
          </a:prstGeom>
        </p:spPr>
      </p:pic>
    </p:spTree>
    <p:extLst>
      <p:ext uri="{BB962C8B-B14F-4D97-AF65-F5344CB8AC3E}">
        <p14:creationId xmlns:p14="http://schemas.microsoft.com/office/powerpoint/2010/main" val="34703552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82911" y="3107802"/>
            <a:ext cx="7575615" cy="324854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5266" y="1543534"/>
            <a:ext cx="3733867" cy="4812816"/>
          </a:xfrm>
          <a:prstGeom prst="rect">
            <a:avLst/>
          </a:prstGeom>
        </p:spPr>
      </p:pic>
      <p:sp>
        <p:nvSpPr>
          <p:cNvPr id="13" name="Rectangle à coins arrondis 11">
            <a:extLst>
              <a:ext uri="{FF2B5EF4-FFF2-40B4-BE49-F238E27FC236}">
                <a16:creationId xmlns:a16="http://schemas.microsoft.com/office/drawing/2014/main" id="{464B2F75-7D7B-4E9A-B847-D73DFF411146}"/>
              </a:ext>
            </a:extLst>
          </p:cNvPr>
          <p:cNvSpPr/>
          <p:nvPr/>
        </p:nvSpPr>
        <p:spPr>
          <a:xfrm>
            <a:off x="-177450" y="407166"/>
            <a:ext cx="12525880" cy="927647"/>
          </a:xfrm>
          <a:prstGeom prst="roundRect">
            <a:avLst/>
          </a:prstGeom>
          <a:solidFill>
            <a:srgbClr val="87A045">
              <a:alpha val="80000"/>
            </a:srgb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CA" dirty="0"/>
          </a:p>
        </p:txBody>
      </p:sp>
      <p:sp>
        <p:nvSpPr>
          <p:cNvPr id="15" name="ZoneTexte 14">
            <a:extLst>
              <a:ext uri="{FF2B5EF4-FFF2-40B4-BE49-F238E27FC236}">
                <a16:creationId xmlns:a16="http://schemas.microsoft.com/office/drawing/2014/main" id="{C90823AF-4DBD-4BE5-970E-052DB5C2FB45}"/>
              </a:ext>
            </a:extLst>
          </p:cNvPr>
          <p:cNvSpPr txBox="1"/>
          <p:nvPr/>
        </p:nvSpPr>
        <p:spPr>
          <a:xfrm>
            <a:off x="156429" y="615887"/>
            <a:ext cx="12035571" cy="541174"/>
          </a:xfrm>
          <a:prstGeom prst="rect">
            <a:avLst/>
          </a:prstGeom>
          <a:noFill/>
        </p:spPr>
        <p:txBody>
          <a:bodyPr wrap="square" rtlCol="0">
            <a:spAutoFit/>
          </a:bodyPr>
          <a:lstStyle/>
          <a:p>
            <a:pPr>
              <a:lnSpc>
                <a:spcPts val="3500"/>
              </a:lnSpc>
            </a:pPr>
            <a:r>
              <a:rPr lang="fr-CA" sz="3200" b="1" dirty="0" smtClean="0">
                <a:solidFill>
                  <a:schemeClr val="bg1"/>
                </a:solidFill>
                <a:effectLst>
                  <a:outerShdw blurRad="38100" dist="38100" dir="2700000" algn="tl">
                    <a:srgbClr val="000000">
                      <a:alpha val="43137"/>
                    </a:srgbClr>
                  </a:outerShdw>
                </a:effectLst>
              </a:rPr>
              <a:t>Place de l’éolien… au Québec</a:t>
            </a:r>
            <a:endParaRPr lang="fr-CA" sz="3200" b="1" dirty="0">
              <a:solidFill>
                <a:schemeClr val="bg1"/>
              </a:solidFill>
              <a:effectLst>
                <a:outerShdw blurRad="38100" dist="38100" dir="2700000" algn="tl">
                  <a:srgbClr val="000000">
                    <a:alpha val="43137"/>
                  </a:srgbClr>
                </a:outerShdw>
              </a:effectLst>
            </a:endParaRPr>
          </a:p>
        </p:txBody>
      </p:sp>
      <p:sp>
        <p:nvSpPr>
          <p:cNvPr id="7" name="ZoneTexte 6">
            <a:extLst>
              <a:ext uri="{FF2B5EF4-FFF2-40B4-BE49-F238E27FC236}">
                <a16:creationId xmlns:a16="http://schemas.microsoft.com/office/drawing/2014/main" id="{0F460705-5F39-4CC9-85B0-8304CE453AE1}"/>
              </a:ext>
            </a:extLst>
          </p:cNvPr>
          <p:cNvSpPr txBox="1"/>
          <p:nvPr/>
        </p:nvSpPr>
        <p:spPr>
          <a:xfrm>
            <a:off x="382911" y="1487948"/>
            <a:ext cx="5587008" cy="1615827"/>
          </a:xfrm>
          <a:prstGeom prst="rect">
            <a:avLst/>
          </a:prstGeom>
          <a:noFill/>
        </p:spPr>
        <p:txBody>
          <a:bodyPr wrap="square" rtlCol="0">
            <a:spAutoFit/>
          </a:bodyPr>
          <a:lstStyle/>
          <a:p>
            <a:pPr marL="457200" indent="-457200">
              <a:lnSpc>
                <a:spcPct val="150000"/>
              </a:lnSpc>
              <a:buFont typeface="Courier New" panose="02070309020205020404" pitchFamily="49" charset="0"/>
              <a:buChar char="o"/>
            </a:pPr>
            <a:r>
              <a:rPr lang="fr-CA" sz="2200" dirty="0" smtClean="0">
                <a:solidFill>
                  <a:srgbClr val="3C582D"/>
                </a:solidFill>
              </a:rPr>
              <a:t>5% de la production total au Québec;</a:t>
            </a:r>
          </a:p>
          <a:p>
            <a:pPr marL="457200" indent="-457200">
              <a:lnSpc>
                <a:spcPct val="150000"/>
              </a:lnSpc>
              <a:buFont typeface="Courier New" panose="02070309020205020404" pitchFamily="49" charset="0"/>
              <a:buChar char="o"/>
            </a:pPr>
            <a:r>
              <a:rPr lang="fr-CA" sz="2200" dirty="0" smtClean="0">
                <a:solidFill>
                  <a:srgbClr val="3C582D"/>
                </a:solidFill>
              </a:rPr>
              <a:t>6</a:t>
            </a:r>
            <a:r>
              <a:rPr lang="fr-CA" sz="2200" baseline="30000" dirty="0" smtClean="0">
                <a:solidFill>
                  <a:srgbClr val="3C582D"/>
                </a:solidFill>
              </a:rPr>
              <a:t>ème</a:t>
            </a:r>
            <a:r>
              <a:rPr lang="fr-CA" sz="2200" dirty="0" smtClean="0">
                <a:solidFill>
                  <a:srgbClr val="3C582D"/>
                </a:solidFill>
              </a:rPr>
              <a:t> province avec presque 4 GW</a:t>
            </a:r>
          </a:p>
          <a:p>
            <a:pPr marL="457200" indent="-457200">
              <a:lnSpc>
                <a:spcPct val="150000"/>
              </a:lnSpc>
              <a:buFont typeface="Courier New" panose="02070309020205020404" pitchFamily="49" charset="0"/>
              <a:buChar char="o"/>
            </a:pPr>
            <a:r>
              <a:rPr lang="fr-CA" sz="2200" dirty="0" smtClean="0">
                <a:solidFill>
                  <a:srgbClr val="3C582D"/>
                </a:solidFill>
              </a:rPr>
              <a:t>Future : ?</a:t>
            </a:r>
            <a:endParaRPr lang="fr-CA" sz="2200" dirty="0">
              <a:solidFill>
                <a:srgbClr val="3C582D"/>
              </a:solidFill>
            </a:endParaRPr>
          </a:p>
        </p:txBody>
      </p:sp>
      <p:sp>
        <p:nvSpPr>
          <p:cNvPr id="3" name="Espace réservé du numéro de diapositive 2">
            <a:extLst>
              <a:ext uri="{FF2B5EF4-FFF2-40B4-BE49-F238E27FC236}">
                <a16:creationId xmlns:a16="http://schemas.microsoft.com/office/drawing/2014/main" id="{46545BD6-CF08-4733-B06A-BF3867E14B12}"/>
              </a:ext>
            </a:extLst>
          </p:cNvPr>
          <p:cNvSpPr>
            <a:spLocks noGrp="1"/>
          </p:cNvSpPr>
          <p:nvPr>
            <p:ph type="sldNum" sz="quarter" idx="12"/>
          </p:nvPr>
        </p:nvSpPr>
        <p:spPr/>
        <p:txBody>
          <a:bodyPr/>
          <a:lstStyle/>
          <a:p>
            <a:fld id="{0730FDA8-C380-487C-8262-56859A965823}" type="slidenum">
              <a:rPr lang="en-CA" smtClean="0"/>
              <a:t>7</a:t>
            </a:fld>
            <a:endParaRPr lang="en-CA" dirty="0"/>
          </a:p>
        </p:txBody>
      </p:sp>
    </p:spTree>
    <p:extLst>
      <p:ext uri="{BB962C8B-B14F-4D97-AF65-F5344CB8AC3E}">
        <p14:creationId xmlns:p14="http://schemas.microsoft.com/office/powerpoint/2010/main" val="33723049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3858130" y="1404164"/>
            <a:ext cx="8117112" cy="5040000"/>
          </a:xfrm>
          <a:prstGeom prst="rect">
            <a:avLst/>
          </a:prstGeom>
        </p:spPr>
      </p:pic>
      <p:sp>
        <p:nvSpPr>
          <p:cNvPr id="13" name="Rectangle à coins arrondis 11">
            <a:extLst>
              <a:ext uri="{FF2B5EF4-FFF2-40B4-BE49-F238E27FC236}">
                <a16:creationId xmlns:a16="http://schemas.microsoft.com/office/drawing/2014/main" id="{464B2F75-7D7B-4E9A-B847-D73DFF411146}"/>
              </a:ext>
            </a:extLst>
          </p:cNvPr>
          <p:cNvSpPr/>
          <p:nvPr/>
        </p:nvSpPr>
        <p:spPr>
          <a:xfrm>
            <a:off x="-177450" y="407166"/>
            <a:ext cx="12525880" cy="927647"/>
          </a:xfrm>
          <a:prstGeom prst="roundRect">
            <a:avLst/>
          </a:prstGeom>
          <a:solidFill>
            <a:srgbClr val="87A045">
              <a:alpha val="80000"/>
            </a:srgb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CA" dirty="0"/>
          </a:p>
        </p:txBody>
      </p:sp>
      <p:sp>
        <p:nvSpPr>
          <p:cNvPr id="15" name="ZoneTexte 14">
            <a:extLst>
              <a:ext uri="{FF2B5EF4-FFF2-40B4-BE49-F238E27FC236}">
                <a16:creationId xmlns:a16="http://schemas.microsoft.com/office/drawing/2014/main" id="{C90823AF-4DBD-4BE5-970E-052DB5C2FB45}"/>
              </a:ext>
            </a:extLst>
          </p:cNvPr>
          <p:cNvSpPr txBox="1"/>
          <p:nvPr/>
        </p:nvSpPr>
        <p:spPr>
          <a:xfrm>
            <a:off x="156429" y="615887"/>
            <a:ext cx="12035571" cy="541174"/>
          </a:xfrm>
          <a:prstGeom prst="rect">
            <a:avLst/>
          </a:prstGeom>
          <a:noFill/>
        </p:spPr>
        <p:txBody>
          <a:bodyPr wrap="square" rtlCol="0">
            <a:spAutoFit/>
          </a:bodyPr>
          <a:lstStyle/>
          <a:p>
            <a:pPr>
              <a:lnSpc>
                <a:spcPts val="3500"/>
              </a:lnSpc>
            </a:pPr>
            <a:r>
              <a:rPr lang="fr-CA" sz="3200" b="1" dirty="0" smtClean="0">
                <a:solidFill>
                  <a:schemeClr val="bg1"/>
                </a:solidFill>
                <a:effectLst>
                  <a:outerShdw blurRad="38100" dist="38100" dir="2700000" algn="tl">
                    <a:srgbClr val="000000">
                      <a:alpha val="43137"/>
                    </a:srgbClr>
                  </a:outerShdw>
                </a:effectLst>
              </a:rPr>
              <a:t>GADD: </a:t>
            </a:r>
            <a:r>
              <a:rPr lang="fr-CA" sz="3200" b="1" dirty="0">
                <a:solidFill>
                  <a:schemeClr val="bg1"/>
                </a:solidFill>
                <a:effectLst>
                  <a:outerShdw blurRad="38100" dist="38100" dir="2700000" algn="tl">
                    <a:srgbClr val="000000">
                      <a:alpha val="43137"/>
                    </a:srgbClr>
                  </a:outerShdw>
                </a:effectLst>
              </a:rPr>
              <a:t>Projet de parc éolien </a:t>
            </a:r>
            <a:r>
              <a:rPr lang="fr-CA" sz="3200" b="1" dirty="0" smtClean="0">
                <a:solidFill>
                  <a:schemeClr val="bg1"/>
                </a:solidFill>
                <a:effectLst>
                  <a:outerShdw blurRad="38100" dist="38100" dir="2700000" algn="tl">
                    <a:srgbClr val="000000">
                      <a:alpha val="43137"/>
                    </a:srgbClr>
                  </a:outerShdw>
                </a:effectLst>
              </a:rPr>
              <a:t>Nicolas-</a:t>
            </a:r>
            <a:r>
              <a:rPr lang="fr-CA" sz="3200" b="1" dirty="0" err="1" smtClean="0">
                <a:solidFill>
                  <a:schemeClr val="bg1"/>
                </a:solidFill>
                <a:effectLst>
                  <a:outerShdw blurRad="38100" dist="38100" dir="2700000" algn="tl">
                    <a:srgbClr val="000000">
                      <a:alpha val="43137"/>
                    </a:srgbClr>
                  </a:outerShdw>
                </a:effectLst>
              </a:rPr>
              <a:t>Riou</a:t>
            </a:r>
            <a:endParaRPr lang="fr-CA" sz="3200" b="1" dirty="0">
              <a:solidFill>
                <a:schemeClr val="bg1"/>
              </a:solidFill>
              <a:effectLst>
                <a:outerShdw blurRad="38100" dist="38100" dir="2700000" algn="tl">
                  <a:srgbClr val="000000">
                    <a:alpha val="43137"/>
                  </a:srgbClr>
                </a:outerShdw>
              </a:effectLst>
            </a:endParaRPr>
          </a:p>
        </p:txBody>
      </p:sp>
      <p:sp>
        <p:nvSpPr>
          <p:cNvPr id="3" name="Espace réservé du numéro de diapositive 2">
            <a:extLst>
              <a:ext uri="{FF2B5EF4-FFF2-40B4-BE49-F238E27FC236}">
                <a16:creationId xmlns:a16="http://schemas.microsoft.com/office/drawing/2014/main" id="{46545BD6-CF08-4733-B06A-BF3867E14B12}"/>
              </a:ext>
            </a:extLst>
          </p:cNvPr>
          <p:cNvSpPr>
            <a:spLocks noGrp="1"/>
          </p:cNvSpPr>
          <p:nvPr>
            <p:ph type="sldNum" sz="quarter" idx="12"/>
          </p:nvPr>
        </p:nvSpPr>
        <p:spPr/>
        <p:txBody>
          <a:bodyPr/>
          <a:lstStyle/>
          <a:p>
            <a:fld id="{0730FDA8-C380-487C-8262-56859A965823}" type="slidenum">
              <a:rPr lang="en-CA" smtClean="0"/>
              <a:t>8</a:t>
            </a:fld>
            <a:endParaRPr lang="en-CA" dirty="0"/>
          </a:p>
        </p:txBody>
      </p:sp>
      <p:sp>
        <p:nvSpPr>
          <p:cNvPr id="8" name="ZoneTexte 7">
            <a:extLst>
              <a:ext uri="{FF2B5EF4-FFF2-40B4-BE49-F238E27FC236}">
                <a16:creationId xmlns:a16="http://schemas.microsoft.com/office/drawing/2014/main" id="{88EE5343-B583-4C42-87AA-CFB3D84E93C6}"/>
              </a:ext>
            </a:extLst>
          </p:cNvPr>
          <p:cNvSpPr txBox="1"/>
          <p:nvPr/>
        </p:nvSpPr>
        <p:spPr>
          <a:xfrm>
            <a:off x="614855" y="1543534"/>
            <a:ext cx="3116318" cy="5170646"/>
          </a:xfrm>
          <a:prstGeom prst="rect">
            <a:avLst/>
          </a:prstGeom>
          <a:noFill/>
        </p:spPr>
        <p:txBody>
          <a:bodyPr wrap="square" rtlCol="0">
            <a:spAutoFit/>
          </a:bodyPr>
          <a:lstStyle/>
          <a:p>
            <a:pPr algn="just">
              <a:lnSpc>
                <a:spcPct val="150000"/>
              </a:lnSpc>
            </a:pPr>
            <a:r>
              <a:rPr lang="fr-FR" sz="2200" dirty="0">
                <a:solidFill>
                  <a:srgbClr val="3C582D"/>
                </a:solidFill>
              </a:rPr>
              <a:t>Projet de parc éolien Nicolas-</a:t>
            </a:r>
            <a:r>
              <a:rPr lang="fr-FR" sz="2200" dirty="0" err="1">
                <a:solidFill>
                  <a:srgbClr val="3C582D"/>
                </a:solidFill>
              </a:rPr>
              <a:t>Riou</a:t>
            </a:r>
            <a:r>
              <a:rPr lang="fr-FR" sz="2200" dirty="0">
                <a:solidFill>
                  <a:srgbClr val="3C582D"/>
                </a:solidFill>
              </a:rPr>
              <a:t> dans les MRC des Basques et de </a:t>
            </a:r>
            <a:r>
              <a:rPr lang="fr-FR" sz="2200" dirty="0" smtClean="0">
                <a:solidFill>
                  <a:srgbClr val="3C582D"/>
                </a:solidFill>
              </a:rPr>
              <a:t>Rimouski-</a:t>
            </a:r>
            <a:r>
              <a:rPr lang="fr-FR" sz="2200" dirty="0" err="1" smtClean="0">
                <a:solidFill>
                  <a:srgbClr val="3C582D"/>
                </a:solidFill>
              </a:rPr>
              <a:t>Neigette</a:t>
            </a:r>
            <a:r>
              <a:rPr lang="fr-FR" sz="2200" dirty="0" smtClean="0">
                <a:solidFill>
                  <a:srgbClr val="3C582D"/>
                </a:solidFill>
              </a:rPr>
              <a:t>. (Bas-Saint-Laurent);</a:t>
            </a:r>
          </a:p>
          <a:p>
            <a:pPr algn="just">
              <a:lnSpc>
                <a:spcPct val="150000"/>
              </a:lnSpc>
            </a:pPr>
            <a:r>
              <a:rPr lang="fr-CA" sz="2200" dirty="0" smtClean="0">
                <a:solidFill>
                  <a:srgbClr val="3C582D"/>
                </a:solidFill>
              </a:rPr>
              <a:t>Mis en opération en janvier 2018;</a:t>
            </a:r>
          </a:p>
          <a:p>
            <a:pPr algn="just">
              <a:lnSpc>
                <a:spcPct val="150000"/>
              </a:lnSpc>
            </a:pPr>
            <a:r>
              <a:rPr lang="fr-CA" sz="2200" dirty="0" smtClean="0">
                <a:solidFill>
                  <a:srgbClr val="3C582D"/>
                </a:solidFill>
              </a:rPr>
              <a:t>65 éoliennes de 3.45 MW pour un total de 224.25 MW.</a:t>
            </a:r>
          </a:p>
        </p:txBody>
      </p:sp>
    </p:spTree>
    <p:extLst>
      <p:ext uri="{BB962C8B-B14F-4D97-AF65-F5344CB8AC3E}">
        <p14:creationId xmlns:p14="http://schemas.microsoft.com/office/powerpoint/2010/main" val="37738314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3832456" y="1415519"/>
            <a:ext cx="8166841" cy="5040000"/>
          </a:xfrm>
          <a:prstGeom prst="rect">
            <a:avLst/>
          </a:prstGeom>
        </p:spPr>
      </p:pic>
      <p:sp>
        <p:nvSpPr>
          <p:cNvPr id="13" name="Rectangle à coins arrondis 11">
            <a:extLst>
              <a:ext uri="{FF2B5EF4-FFF2-40B4-BE49-F238E27FC236}">
                <a16:creationId xmlns:a16="http://schemas.microsoft.com/office/drawing/2014/main" id="{464B2F75-7D7B-4E9A-B847-D73DFF411146}"/>
              </a:ext>
            </a:extLst>
          </p:cNvPr>
          <p:cNvSpPr/>
          <p:nvPr/>
        </p:nvSpPr>
        <p:spPr>
          <a:xfrm>
            <a:off x="-177450" y="407166"/>
            <a:ext cx="12525880" cy="927647"/>
          </a:xfrm>
          <a:prstGeom prst="roundRect">
            <a:avLst/>
          </a:prstGeom>
          <a:solidFill>
            <a:srgbClr val="87A045">
              <a:alpha val="80000"/>
            </a:srgb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CA" dirty="0"/>
          </a:p>
        </p:txBody>
      </p:sp>
      <p:sp>
        <p:nvSpPr>
          <p:cNvPr id="15" name="ZoneTexte 14">
            <a:extLst>
              <a:ext uri="{FF2B5EF4-FFF2-40B4-BE49-F238E27FC236}">
                <a16:creationId xmlns:a16="http://schemas.microsoft.com/office/drawing/2014/main" id="{C90823AF-4DBD-4BE5-970E-052DB5C2FB45}"/>
              </a:ext>
            </a:extLst>
          </p:cNvPr>
          <p:cNvSpPr txBox="1"/>
          <p:nvPr/>
        </p:nvSpPr>
        <p:spPr>
          <a:xfrm>
            <a:off x="156429" y="615887"/>
            <a:ext cx="12035571" cy="541174"/>
          </a:xfrm>
          <a:prstGeom prst="rect">
            <a:avLst/>
          </a:prstGeom>
          <a:noFill/>
        </p:spPr>
        <p:txBody>
          <a:bodyPr wrap="square" rtlCol="0">
            <a:spAutoFit/>
          </a:bodyPr>
          <a:lstStyle/>
          <a:p>
            <a:pPr>
              <a:lnSpc>
                <a:spcPts val="3500"/>
              </a:lnSpc>
            </a:pPr>
            <a:r>
              <a:rPr lang="fr-CA" sz="3200" b="1" dirty="0" smtClean="0">
                <a:solidFill>
                  <a:schemeClr val="bg1"/>
                </a:solidFill>
                <a:effectLst>
                  <a:outerShdw blurRad="38100" dist="38100" dir="2700000" algn="tl">
                    <a:srgbClr val="000000">
                      <a:alpha val="43137"/>
                    </a:srgbClr>
                  </a:outerShdw>
                </a:effectLst>
              </a:rPr>
              <a:t>GADD: </a:t>
            </a:r>
            <a:r>
              <a:rPr lang="fr-CA" sz="3200" b="1" dirty="0">
                <a:solidFill>
                  <a:schemeClr val="bg1"/>
                </a:solidFill>
                <a:effectLst>
                  <a:outerShdw blurRad="38100" dist="38100" dir="2700000" algn="tl">
                    <a:srgbClr val="000000">
                      <a:alpha val="43137"/>
                    </a:srgbClr>
                  </a:outerShdw>
                </a:effectLst>
              </a:rPr>
              <a:t>Projet de parc éolien Nicolas-</a:t>
            </a:r>
            <a:r>
              <a:rPr lang="fr-CA" sz="3200" b="1" dirty="0" err="1">
                <a:solidFill>
                  <a:schemeClr val="bg1"/>
                </a:solidFill>
                <a:effectLst>
                  <a:outerShdw blurRad="38100" dist="38100" dir="2700000" algn="tl">
                    <a:srgbClr val="000000">
                      <a:alpha val="43137"/>
                    </a:srgbClr>
                  </a:outerShdw>
                </a:effectLst>
              </a:rPr>
              <a:t>Riou</a:t>
            </a:r>
            <a:endParaRPr lang="fr-CA" sz="3200" b="1" dirty="0">
              <a:solidFill>
                <a:schemeClr val="bg1"/>
              </a:solidFill>
              <a:effectLst>
                <a:outerShdw blurRad="38100" dist="38100" dir="2700000" algn="tl">
                  <a:srgbClr val="000000">
                    <a:alpha val="43137"/>
                  </a:srgbClr>
                </a:outerShdw>
              </a:effectLst>
            </a:endParaRPr>
          </a:p>
        </p:txBody>
      </p:sp>
      <p:sp>
        <p:nvSpPr>
          <p:cNvPr id="3" name="Espace réservé du numéro de diapositive 2">
            <a:extLst>
              <a:ext uri="{FF2B5EF4-FFF2-40B4-BE49-F238E27FC236}">
                <a16:creationId xmlns:a16="http://schemas.microsoft.com/office/drawing/2014/main" id="{46545BD6-CF08-4733-B06A-BF3867E14B12}"/>
              </a:ext>
            </a:extLst>
          </p:cNvPr>
          <p:cNvSpPr>
            <a:spLocks noGrp="1"/>
          </p:cNvSpPr>
          <p:nvPr>
            <p:ph type="sldNum" sz="quarter" idx="12"/>
          </p:nvPr>
        </p:nvSpPr>
        <p:spPr/>
        <p:txBody>
          <a:bodyPr/>
          <a:lstStyle/>
          <a:p>
            <a:fld id="{0730FDA8-C380-487C-8262-56859A965823}" type="slidenum">
              <a:rPr lang="en-CA" smtClean="0"/>
              <a:t>9</a:t>
            </a:fld>
            <a:endParaRPr lang="en-CA" dirty="0"/>
          </a:p>
        </p:txBody>
      </p:sp>
      <p:sp>
        <p:nvSpPr>
          <p:cNvPr id="8" name="ZoneTexte 7">
            <a:extLst>
              <a:ext uri="{FF2B5EF4-FFF2-40B4-BE49-F238E27FC236}">
                <a16:creationId xmlns:a16="http://schemas.microsoft.com/office/drawing/2014/main" id="{88EE5343-B583-4C42-87AA-CFB3D84E93C6}"/>
              </a:ext>
            </a:extLst>
          </p:cNvPr>
          <p:cNvSpPr txBox="1"/>
          <p:nvPr/>
        </p:nvSpPr>
        <p:spPr>
          <a:xfrm>
            <a:off x="614855" y="1543534"/>
            <a:ext cx="3116318" cy="2123658"/>
          </a:xfrm>
          <a:prstGeom prst="rect">
            <a:avLst/>
          </a:prstGeom>
          <a:noFill/>
        </p:spPr>
        <p:txBody>
          <a:bodyPr wrap="square" rtlCol="0">
            <a:spAutoFit/>
          </a:bodyPr>
          <a:lstStyle/>
          <a:p>
            <a:pPr algn="just">
              <a:lnSpc>
                <a:spcPct val="150000"/>
              </a:lnSpc>
            </a:pPr>
            <a:r>
              <a:rPr lang="fr-FR" sz="2200" dirty="0" err="1" smtClean="0">
                <a:solidFill>
                  <a:srgbClr val="3C582D"/>
                </a:solidFill>
              </a:rPr>
              <a:t>Partenaria</a:t>
            </a:r>
            <a:r>
              <a:rPr lang="fr-FR" sz="2200" dirty="0" smtClean="0">
                <a:solidFill>
                  <a:srgbClr val="3C582D"/>
                </a:solidFill>
              </a:rPr>
              <a:t> Privé-Public</a:t>
            </a:r>
            <a:r>
              <a:rPr lang="fr-FR" sz="2200" dirty="0">
                <a:solidFill>
                  <a:srgbClr val="3C582D"/>
                </a:solidFill>
              </a:rPr>
              <a:t>: EDF </a:t>
            </a:r>
            <a:r>
              <a:rPr lang="fr-FR" sz="2200" dirty="0" err="1" smtClean="0">
                <a:solidFill>
                  <a:srgbClr val="3C582D"/>
                </a:solidFill>
              </a:rPr>
              <a:t>Renewables</a:t>
            </a:r>
            <a:r>
              <a:rPr lang="fr-FR" sz="2200" dirty="0" smtClean="0">
                <a:solidFill>
                  <a:srgbClr val="3C582D"/>
                </a:solidFill>
              </a:rPr>
              <a:t> (50 %) </a:t>
            </a:r>
            <a:r>
              <a:rPr lang="fr-FR" sz="2200" dirty="0">
                <a:solidFill>
                  <a:srgbClr val="3C582D"/>
                </a:solidFill>
              </a:rPr>
              <a:t>, </a:t>
            </a:r>
            <a:r>
              <a:rPr lang="fr-FR" sz="2200" dirty="0" smtClean="0">
                <a:solidFill>
                  <a:srgbClr val="3C582D"/>
                </a:solidFill>
              </a:rPr>
              <a:t>RIEBSL (33 %) </a:t>
            </a:r>
            <a:r>
              <a:rPr lang="fr-FR" sz="2200" dirty="0">
                <a:solidFill>
                  <a:srgbClr val="3C582D"/>
                </a:solidFill>
              </a:rPr>
              <a:t>et </a:t>
            </a:r>
            <a:r>
              <a:rPr lang="fr-FR" sz="2200" dirty="0" smtClean="0">
                <a:solidFill>
                  <a:srgbClr val="3C582D"/>
                </a:solidFill>
              </a:rPr>
              <a:t>RIEGÎM (16.67 %).</a:t>
            </a:r>
            <a:endParaRPr lang="fr-CA" sz="2200" dirty="0" smtClean="0">
              <a:solidFill>
                <a:srgbClr val="3C582D"/>
              </a:solidFill>
            </a:endParaRPr>
          </a:p>
        </p:txBody>
      </p:sp>
    </p:spTree>
    <p:extLst>
      <p:ext uri="{BB962C8B-B14F-4D97-AF65-F5344CB8AC3E}">
        <p14:creationId xmlns:p14="http://schemas.microsoft.com/office/powerpoint/2010/main" val="3451188043"/>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1341</TotalTime>
  <Words>1507</Words>
  <Application>Microsoft Office PowerPoint</Application>
  <PresentationFormat>Widescreen</PresentationFormat>
  <Paragraphs>164</Paragraphs>
  <Slides>21</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Courier New</vt:lpstr>
      <vt:lpstr>Thème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crise du verglas  1998</dc:title>
  <dc:creator>Marie-Pier</dc:creator>
  <cp:lastModifiedBy>Le Falher, Vincent</cp:lastModifiedBy>
  <cp:revision>265</cp:revision>
  <dcterms:created xsi:type="dcterms:W3CDTF">2018-03-23T01:30:08Z</dcterms:created>
  <dcterms:modified xsi:type="dcterms:W3CDTF">2019-04-23T20:30:10Z</dcterms:modified>
</cp:coreProperties>
</file>