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8" r:id="rId1"/>
  </p:sldMasterIdLst>
  <p:notesMasterIdLst>
    <p:notesMasterId r:id="rId25"/>
  </p:notesMasterIdLst>
  <p:sldIdLst>
    <p:sldId id="257" r:id="rId2"/>
    <p:sldId id="276" r:id="rId3"/>
    <p:sldId id="303" r:id="rId4"/>
    <p:sldId id="318" r:id="rId5"/>
    <p:sldId id="304" r:id="rId6"/>
    <p:sldId id="305" r:id="rId7"/>
    <p:sldId id="306" r:id="rId8"/>
    <p:sldId id="307" r:id="rId9"/>
    <p:sldId id="312" r:id="rId10"/>
    <p:sldId id="316" r:id="rId11"/>
    <p:sldId id="313" r:id="rId12"/>
    <p:sldId id="314" r:id="rId13"/>
    <p:sldId id="308" r:id="rId14"/>
    <p:sldId id="319" r:id="rId15"/>
    <p:sldId id="317" r:id="rId16"/>
    <p:sldId id="309" r:id="rId17"/>
    <p:sldId id="320" r:id="rId18"/>
    <p:sldId id="321" r:id="rId19"/>
    <p:sldId id="322" r:id="rId20"/>
    <p:sldId id="323" r:id="rId21"/>
    <p:sldId id="310" r:id="rId22"/>
    <p:sldId id="311"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2BFD"/>
    <a:srgbClr val="93A761"/>
    <a:srgbClr val="3C582D"/>
    <a:srgbClr val="8FA35B"/>
    <a:srgbClr val="9EA391"/>
    <a:srgbClr val="C9D3B0"/>
    <a:srgbClr val="587643"/>
    <a:srgbClr val="87A045"/>
    <a:srgbClr val="95C012"/>
    <a:srgbClr val="8BB7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80460" autoAdjust="0"/>
  </p:normalViewPr>
  <p:slideViewPr>
    <p:cSldViewPr snapToGrid="0">
      <p:cViewPr>
        <p:scale>
          <a:sx n="100" d="100"/>
          <a:sy n="100" d="100"/>
        </p:scale>
        <p:origin x="1026" y="-48"/>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E9E02-E4A6-4143-BC9B-9B339DD72A70}" type="datetimeFigureOut">
              <a:rPr lang="en-CA" smtClean="0"/>
              <a:t>12/09/19</a:t>
            </a:fld>
            <a:endParaRPr lang="en-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D4409-4729-4BF6-A8CE-D9DD7254DBF2}" type="slidenum">
              <a:rPr lang="en-CA" smtClean="0"/>
              <a:t>‹#›</a:t>
            </a:fld>
            <a:endParaRPr lang="en-CA"/>
          </a:p>
        </p:txBody>
      </p:sp>
    </p:spTree>
    <p:extLst>
      <p:ext uri="{BB962C8B-B14F-4D97-AF65-F5344CB8AC3E}">
        <p14:creationId xmlns:p14="http://schemas.microsoft.com/office/powerpoint/2010/main" val="1540111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aseline="0" dirty="0" smtClean="0"/>
              <a:t>Je vais vous présenté le plan de travail de l’essai de recherche que j’ai choisi</a:t>
            </a:r>
            <a:r>
              <a:rPr lang="fr-CA" sz="1200" dirty="0" smtClean="0"/>
              <a:t>.</a:t>
            </a:r>
            <a:endParaRPr lang="fr-FR" dirty="0" smtClean="0"/>
          </a:p>
        </p:txBody>
      </p:sp>
      <p:sp>
        <p:nvSpPr>
          <p:cNvPr id="4" name="Slide Number Placeholder 3"/>
          <p:cNvSpPr>
            <a:spLocks noGrp="1"/>
          </p:cNvSpPr>
          <p:nvPr>
            <p:ph type="sldNum" sz="quarter" idx="10"/>
          </p:nvPr>
        </p:nvSpPr>
        <p:spPr/>
        <p:txBody>
          <a:bodyPr/>
          <a:lstStyle/>
          <a:p>
            <a:fld id="{C87D4409-4729-4BF6-A8CE-D9DD7254DBF2}" type="slidenum">
              <a:rPr lang="en-CA" smtClean="0"/>
              <a:t>1</a:t>
            </a:fld>
            <a:endParaRPr lang="en-CA"/>
          </a:p>
        </p:txBody>
      </p:sp>
    </p:spTree>
    <p:extLst>
      <p:ext uri="{BB962C8B-B14F-4D97-AF65-F5344CB8AC3E}">
        <p14:creationId xmlns:p14="http://schemas.microsoft.com/office/powerpoint/2010/main" val="3520157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r>
              <a:rPr lang="fr-FR" sz="3100" dirty="0" smtClean="0"/>
              <a:t>Présentation du site d’étude, qui est la piste multifonctionnelle du pont Jacques-Cartier, qui relie Montréal à sa rive sud (localisation, longueur, usagers, statistiques, spécificités). </a:t>
            </a:r>
          </a:p>
          <a:p>
            <a:pPr lvl="1" algn="just"/>
            <a:r>
              <a:rPr lang="fr-FR" sz="3100" dirty="0" smtClean="0"/>
              <a:t>L’objet d’intérêt pour cet essai est la surface de la piste multifonctionnelle du pont Jacques Cartier, à Montréal (Québec, Canada). Des photos de la piste sous différentes conditions seront ajoutées. </a:t>
            </a:r>
          </a:p>
          <a:p>
            <a:pPr lvl="1" algn="just"/>
            <a:r>
              <a:rPr lang="fr-FR" sz="3100" dirty="0" smtClean="0"/>
              <a:t>L’acquisition des vidéos pour l’inférence se fera à partir de différents points d’intérêt sur le pont. Ces points d’intérêt seront déterminés par les gestionnaires du projet pour PJCCI. </a:t>
            </a:r>
          </a:p>
          <a:p>
            <a:pPr lvl="1" algn="just"/>
            <a:r>
              <a:rPr lang="fr-FR" sz="3100" dirty="0" smtClean="0"/>
              <a:t>Une carte du site avec les points des zones d’intérêt sera incluse, ainsi que des images des sites et de la piste, sous différentes conditions météorologiques, donnant une idée de ce qui sera interprété par le modèle. </a:t>
            </a:r>
          </a:p>
          <a:p>
            <a:pPr lvl="1" algn="just"/>
            <a:r>
              <a:rPr lang="fr-FR" sz="3100" dirty="0" smtClean="0"/>
              <a:t>L’Association des piétons et cyclistes du pont Jacques-Cartier sera mentionnée comme étant un usager important de la piste multifonctionnelle et un acteur actif pour le développement du transport actif dans cette zone. </a:t>
            </a:r>
            <a:r>
              <a:rPr lang="fr-FR" sz="2800" dirty="0" smtClean="0"/>
              <a:t/>
            </a:r>
            <a:br>
              <a:rPr lang="fr-FR" sz="2800" dirty="0" smtClean="0"/>
            </a:br>
            <a:endParaRPr lang="fr-FR" sz="2800" dirty="0" smtClean="0"/>
          </a:p>
          <a:p>
            <a:endParaRPr lang="en-CA" dirty="0" smtClean="0"/>
          </a:p>
          <a:p>
            <a:endParaRPr lang="en-CA" dirty="0" smtClean="0"/>
          </a:p>
        </p:txBody>
      </p:sp>
      <p:sp>
        <p:nvSpPr>
          <p:cNvPr id="4" name="Slide Number Placeholder 3"/>
          <p:cNvSpPr>
            <a:spLocks noGrp="1"/>
          </p:cNvSpPr>
          <p:nvPr>
            <p:ph type="sldNum" sz="quarter" idx="10"/>
          </p:nvPr>
        </p:nvSpPr>
        <p:spPr/>
        <p:txBody>
          <a:bodyPr/>
          <a:lstStyle/>
          <a:p>
            <a:fld id="{C87D4409-4729-4BF6-A8CE-D9DD7254DBF2}" type="slidenum">
              <a:rPr lang="en-CA" smtClean="0"/>
              <a:t>10</a:t>
            </a:fld>
            <a:endParaRPr lang="en-CA"/>
          </a:p>
        </p:txBody>
      </p:sp>
    </p:spTree>
    <p:extLst>
      <p:ext uri="{BB962C8B-B14F-4D97-AF65-F5344CB8AC3E}">
        <p14:creationId xmlns:p14="http://schemas.microsoft.com/office/powerpoint/2010/main" val="309671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p:txBody>
      </p:sp>
      <p:sp>
        <p:nvSpPr>
          <p:cNvPr id="4" name="Slide Number Placeholder 3"/>
          <p:cNvSpPr>
            <a:spLocks noGrp="1"/>
          </p:cNvSpPr>
          <p:nvPr>
            <p:ph type="sldNum" sz="quarter" idx="10"/>
          </p:nvPr>
        </p:nvSpPr>
        <p:spPr/>
        <p:txBody>
          <a:bodyPr/>
          <a:lstStyle/>
          <a:p>
            <a:fld id="{C87D4409-4729-4BF6-A8CE-D9DD7254DBF2}" type="slidenum">
              <a:rPr lang="en-CA" smtClean="0"/>
              <a:t>11</a:t>
            </a:fld>
            <a:endParaRPr lang="en-CA"/>
          </a:p>
        </p:txBody>
      </p:sp>
    </p:spTree>
    <p:extLst>
      <p:ext uri="{BB962C8B-B14F-4D97-AF65-F5344CB8AC3E}">
        <p14:creationId xmlns:p14="http://schemas.microsoft.com/office/powerpoint/2010/main" val="2525162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p:txBody>
      </p:sp>
      <p:sp>
        <p:nvSpPr>
          <p:cNvPr id="4" name="Slide Number Placeholder 3"/>
          <p:cNvSpPr>
            <a:spLocks noGrp="1"/>
          </p:cNvSpPr>
          <p:nvPr>
            <p:ph type="sldNum" sz="quarter" idx="10"/>
          </p:nvPr>
        </p:nvSpPr>
        <p:spPr/>
        <p:txBody>
          <a:bodyPr/>
          <a:lstStyle/>
          <a:p>
            <a:fld id="{C87D4409-4729-4BF6-A8CE-D9DD7254DBF2}" type="slidenum">
              <a:rPr lang="en-CA" smtClean="0"/>
              <a:t>12</a:t>
            </a:fld>
            <a:endParaRPr lang="en-CA"/>
          </a:p>
        </p:txBody>
      </p:sp>
    </p:spTree>
    <p:extLst>
      <p:ext uri="{BB962C8B-B14F-4D97-AF65-F5344CB8AC3E}">
        <p14:creationId xmlns:p14="http://schemas.microsoft.com/office/powerpoint/2010/main" val="2205464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 nano-ordinateur est un ordinateur miniaturisé en taille, mais aussi limité en capacité. Il existe différents fabricants et modèles, de caractéristiques techniques variées, pour répondre à différents besoins. Le dernier né est le modèle "</a:t>
            </a:r>
            <a:r>
              <a:rPr lang="fr-FR" dirty="0" err="1" smtClean="0"/>
              <a:t>Jetson</a:t>
            </a:r>
            <a:r>
              <a:rPr lang="fr-FR" dirty="0" smtClean="0"/>
              <a:t> nano" du fabricant "NVIDIA", disponible depuis juin 2019 au prix très abordable de 99$US.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La compagnie NVIDIA a conçu ce matériel spécialement pour différentes applications d’inférence de modèles d’apprentissage profond sur une plateforme mobile (drone) ou proche des données ("</a:t>
            </a:r>
            <a:r>
              <a:rPr lang="fr-FR" dirty="0" err="1" smtClean="0"/>
              <a:t>edge</a:t>
            </a:r>
            <a:r>
              <a:rPr lang="fr-FR" dirty="0" smtClean="0"/>
              <a:t>" en anglais).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Une image du </a:t>
            </a:r>
            <a:r>
              <a:rPr lang="fr-FR" dirty="0" err="1" smtClean="0"/>
              <a:t>Jetson</a:t>
            </a:r>
            <a:r>
              <a:rPr lang="fr-FR" dirty="0" smtClean="0"/>
              <a:t> nano et un tableau de ses caractéristiques techniques seront ajoutés.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Il est à noter que le NVIDIA </a:t>
            </a:r>
            <a:r>
              <a:rPr lang="fr-FR" dirty="0" err="1" smtClean="0"/>
              <a:t>Jetson</a:t>
            </a:r>
            <a:r>
              <a:rPr lang="fr-FR" dirty="0" smtClean="0"/>
              <a:t> nano est déjà en ma possession. La liste des équipements est en cours et sera commandée par le collaborateur "Vision météo".</a:t>
            </a:r>
            <a:endParaRPr lang="fr-FR" sz="1200" dirty="0" smtClean="0"/>
          </a:p>
        </p:txBody>
      </p:sp>
      <p:sp>
        <p:nvSpPr>
          <p:cNvPr id="4" name="Slide Number Placeholder 3"/>
          <p:cNvSpPr>
            <a:spLocks noGrp="1"/>
          </p:cNvSpPr>
          <p:nvPr>
            <p:ph type="sldNum" sz="quarter" idx="10"/>
          </p:nvPr>
        </p:nvSpPr>
        <p:spPr/>
        <p:txBody>
          <a:bodyPr/>
          <a:lstStyle/>
          <a:p>
            <a:fld id="{C87D4409-4729-4BF6-A8CE-D9DD7254DBF2}" type="slidenum">
              <a:rPr lang="en-CA" smtClean="0"/>
              <a:t>13</a:t>
            </a:fld>
            <a:endParaRPr lang="en-CA"/>
          </a:p>
        </p:txBody>
      </p:sp>
    </p:spTree>
    <p:extLst>
      <p:ext uri="{BB962C8B-B14F-4D97-AF65-F5344CB8AC3E}">
        <p14:creationId xmlns:p14="http://schemas.microsoft.com/office/powerpoint/2010/main" val="1719601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r>
              <a:rPr lang="fr-FR" dirty="0" smtClean="0"/>
              <a:t>Il y a deux phases à cet essai : l’inférence avec des modèles déjà prêts et l’inférence avec des modèles ré-entrainés. Les données utilisées par l’inférence sont des vidéos (d’une certaine résolution et d’un certain nombre d’images pas seconde), et celles pour l’entrainement sont des images. Dans les deux cas, les images pour l’entrainement ou l’inférence doivent être d’une taille bien précise, celle avec laquelle le modèle a été, ou sera, entrainé. La résolution et la qualité de l’image-vidéo seront nivelées vers le bas afin de déterminer la limite inférieure acceptable pour la détection la plus efficace et fiable possible. La résolution et le nombre d’images par seconde de la vidéo sont contrôlés par le logiciel ("driver" en anglais) de la caméra, et sont configurables.</a:t>
            </a:r>
          </a:p>
          <a:p>
            <a:pPr lvl="1" algn="just"/>
            <a:r>
              <a:rPr lang="fr-FR" dirty="0" smtClean="0"/>
              <a:t>Tout cela signifie que les vidéos ou nouvelles images devront être traités pour répondre à une certaine taille et résolution requise par le modèle, tout en conservant une qualité élevée (nombre de pixels, niveaux de couleurs). De nouvelles images pour l’entrainement seront extraites des vidéos, et annotées.</a:t>
            </a:r>
          </a:p>
          <a:p>
            <a:pPr lvl="1" algn="just"/>
            <a:r>
              <a:rPr lang="fr-FR" dirty="0" smtClean="0"/>
              <a:t>Certains </a:t>
            </a:r>
            <a:r>
              <a:rPr lang="fr-FR" dirty="0" err="1" smtClean="0"/>
              <a:t>framework</a:t>
            </a:r>
            <a:r>
              <a:rPr lang="fr-FR" dirty="0" smtClean="0"/>
              <a:t> d’apprentissage profond (par exemple "</a:t>
            </a:r>
            <a:r>
              <a:rPr lang="fr-FR" dirty="0" err="1" smtClean="0"/>
              <a:t>Keras</a:t>
            </a:r>
            <a:r>
              <a:rPr lang="fr-FR" dirty="0" smtClean="0"/>
              <a:t>") offrent l’option d’augmenter automatiquement le jeu de données avec des techniques d’augmentation de données (par exemple la rotation, le redimensionnement, l’effet miroir), ce qui est très utile et non négligeable.</a:t>
            </a:r>
            <a:endParaRPr lang="fr-FR" dirty="0"/>
          </a:p>
        </p:txBody>
      </p:sp>
      <p:sp>
        <p:nvSpPr>
          <p:cNvPr id="4" name="Slide Number Placeholder 3"/>
          <p:cNvSpPr>
            <a:spLocks noGrp="1"/>
          </p:cNvSpPr>
          <p:nvPr>
            <p:ph type="sldNum" sz="quarter" idx="10"/>
          </p:nvPr>
        </p:nvSpPr>
        <p:spPr/>
        <p:txBody>
          <a:bodyPr/>
          <a:lstStyle/>
          <a:p>
            <a:fld id="{C87D4409-4729-4BF6-A8CE-D9DD7254DBF2}" type="slidenum">
              <a:rPr lang="en-CA" smtClean="0"/>
              <a:t>14</a:t>
            </a:fld>
            <a:endParaRPr lang="en-CA"/>
          </a:p>
        </p:txBody>
      </p:sp>
    </p:spTree>
    <p:extLst>
      <p:ext uri="{BB962C8B-B14F-4D97-AF65-F5344CB8AC3E}">
        <p14:creationId xmlns:p14="http://schemas.microsoft.com/office/powerpoint/2010/main" val="3899512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p:txBody>
      </p:sp>
      <p:sp>
        <p:nvSpPr>
          <p:cNvPr id="4" name="Slide Number Placeholder 3"/>
          <p:cNvSpPr>
            <a:spLocks noGrp="1"/>
          </p:cNvSpPr>
          <p:nvPr>
            <p:ph type="sldNum" sz="quarter" idx="10"/>
          </p:nvPr>
        </p:nvSpPr>
        <p:spPr/>
        <p:txBody>
          <a:bodyPr/>
          <a:lstStyle/>
          <a:p>
            <a:fld id="{C87D4409-4729-4BF6-A8CE-D9DD7254DBF2}" type="slidenum">
              <a:rPr lang="en-CA" smtClean="0"/>
              <a:t>15</a:t>
            </a:fld>
            <a:endParaRPr lang="en-CA"/>
          </a:p>
        </p:txBody>
      </p:sp>
    </p:spTree>
    <p:extLst>
      <p:ext uri="{BB962C8B-B14F-4D97-AF65-F5344CB8AC3E}">
        <p14:creationId xmlns:p14="http://schemas.microsoft.com/office/powerpoint/2010/main" val="2853649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L’environnement </a:t>
            </a:r>
            <a:r>
              <a:rPr lang="fr-FR" dirty="0" err="1" smtClean="0"/>
              <a:t>nuagique</a:t>
            </a:r>
            <a:r>
              <a:rPr lang="fr-FR" dirty="0" smtClean="0"/>
              <a:t> Office 365 (Office, OneDrive) sera utilisé afin de partager le rapport,</a:t>
            </a:r>
          </a:p>
          <a:p>
            <a:r>
              <a:rPr lang="fr-FR" dirty="0" smtClean="0"/>
              <a:t>les analyses, les références, les résultats et les discussions.</a:t>
            </a:r>
          </a:p>
          <a:p>
            <a:r>
              <a:rPr lang="fr-FR" dirty="0" smtClean="0"/>
              <a:t>La méthodologie Agile sera utilisée afin d’être efficace et proactive dans le développement et</a:t>
            </a:r>
          </a:p>
          <a:p>
            <a:r>
              <a:rPr lang="fr-FR" dirty="0" smtClean="0"/>
              <a:t>le suivi des tâches. L’application Web "</a:t>
            </a:r>
            <a:r>
              <a:rPr lang="fr-FR" dirty="0" err="1" smtClean="0"/>
              <a:t>Trello</a:t>
            </a:r>
            <a:r>
              <a:rPr lang="fr-FR" dirty="0" smtClean="0"/>
              <a:t>" sera utilisée pour la gestion des tâches.</a:t>
            </a:r>
          </a:p>
          <a:p>
            <a:r>
              <a:rPr lang="fr-FR" dirty="0" smtClean="0"/>
              <a:t>Le code source sera conservé dans le contrôleur de source </a:t>
            </a:r>
            <a:r>
              <a:rPr lang="fr-FR" dirty="0" err="1" smtClean="0"/>
              <a:t>gitHub</a:t>
            </a:r>
            <a:r>
              <a:rPr lang="fr-FR" dirty="0" smtClean="0"/>
              <a:t> en tant que projet public. Le</a:t>
            </a:r>
          </a:p>
          <a:p>
            <a:r>
              <a:rPr lang="fr-FR" dirty="0" smtClean="0"/>
              <a:t>code pourra ainsi être facilement partagé avec le directeur et accessible publiquement et gratuite-</a:t>
            </a:r>
          </a:p>
          <a:p>
            <a:r>
              <a:rPr lang="fr-FR" dirty="0" smtClean="0"/>
              <a:t>ment. Le type de la licence n’a pas encore été décidé.</a:t>
            </a:r>
          </a:p>
          <a:p>
            <a:r>
              <a:rPr lang="fr-FR" dirty="0" smtClean="0"/>
              <a:t>Au niveau de la communication, Outlook365, le téléphone, les messages textes et Skype seront</a:t>
            </a:r>
          </a:p>
          <a:p>
            <a:r>
              <a:rPr lang="fr-FR" dirty="0" smtClean="0"/>
              <a:t>utilisés au besoin. Skype permettra de partager l’écran.</a:t>
            </a:r>
          </a:p>
          <a:p>
            <a:r>
              <a:rPr lang="fr-FR" dirty="0" smtClean="0"/>
              <a:t>Ayant de l’expérience professionnelle dans une grande compagnie où la collaboration avec des</a:t>
            </a:r>
          </a:p>
          <a:p>
            <a:r>
              <a:rPr lang="fr-FR" dirty="0" smtClean="0"/>
              <a:t>employés localisés à travers le Canada est très bien implantée, et les déplacements restreints, les</a:t>
            </a:r>
          </a:p>
          <a:p>
            <a:r>
              <a:rPr lang="fr-FR" dirty="0" smtClean="0"/>
              <a:t>rencontres en personne avec le directeur seront peu nombreuses. Il s’agira surement de se </a:t>
            </a:r>
            <a:r>
              <a:rPr lang="fr-FR" dirty="0" err="1" smtClean="0"/>
              <a:t>rencon</a:t>
            </a:r>
            <a:r>
              <a:rPr lang="fr-FR" dirty="0" smtClean="0"/>
              <a:t>-</a:t>
            </a:r>
          </a:p>
          <a:p>
            <a:r>
              <a:rPr lang="fr-FR" dirty="0" err="1" smtClean="0"/>
              <a:t>trer</a:t>
            </a:r>
            <a:r>
              <a:rPr lang="fr-FR" dirty="0" smtClean="0"/>
              <a:t> au moment de concevoir l’architecture, puis afin de clarifier certains points et incertitudes, ou</a:t>
            </a:r>
          </a:p>
          <a:p>
            <a:r>
              <a:rPr lang="fr-FR" dirty="0" smtClean="0"/>
              <a:t>l’utilisation d’un tableau blanc sera alors grandement utile. Autrement les outils de collaboration</a:t>
            </a:r>
          </a:p>
          <a:p>
            <a:r>
              <a:rPr lang="fr-FR" dirty="0" smtClean="0"/>
              <a:t>existant en ligne devraient être suffisants.</a:t>
            </a:r>
          </a:p>
          <a:p>
            <a:r>
              <a:rPr lang="fr-FR" dirty="0" smtClean="0"/>
              <a:t>Les horaires disponibles pour communiquer par téléphones seront entre 14h et 18h, entre le</a:t>
            </a:r>
          </a:p>
          <a:p>
            <a:r>
              <a:rPr lang="fr-FR" dirty="0" smtClean="0"/>
              <a:t>lundi et le vendredi. Certaines soirées de semaine seront probablement mises à profit, au besoin.</a:t>
            </a:r>
          </a:p>
          <a:p>
            <a:r>
              <a:rPr lang="fr-FR" dirty="0" smtClean="0"/>
              <a:t>L’échange de documents par courriel sera fortement déconseillé. Les commentaires pourront</a:t>
            </a:r>
          </a:p>
          <a:p>
            <a:r>
              <a:rPr lang="fr-FR" dirty="0" smtClean="0"/>
              <a:t>être échangés par courriel, par téléphone, message texte, par chat, mais il est attendu qu’ils soient</a:t>
            </a:r>
          </a:p>
          <a:p>
            <a:r>
              <a:rPr lang="fr-FR" dirty="0" smtClean="0"/>
              <a:t>intégrés directement dans les documents en ligne.</a:t>
            </a:r>
          </a:p>
          <a:p>
            <a:r>
              <a:rPr lang="fr-FR" dirty="0" smtClean="0"/>
              <a:t>Je serais responsable de la gestion des outils de collaboration et de la planification des </a:t>
            </a:r>
            <a:r>
              <a:rPr lang="fr-FR" dirty="0" err="1" smtClean="0"/>
              <a:t>ren</a:t>
            </a:r>
            <a:r>
              <a:rPr lang="fr-FR" dirty="0" smtClean="0"/>
              <a:t>-</a:t>
            </a:r>
          </a:p>
          <a:p>
            <a:r>
              <a:rPr lang="fr-FR" dirty="0" smtClean="0"/>
              <a:t>contres.</a:t>
            </a:r>
          </a:p>
        </p:txBody>
      </p:sp>
      <p:sp>
        <p:nvSpPr>
          <p:cNvPr id="4" name="Slide Number Placeholder 3"/>
          <p:cNvSpPr>
            <a:spLocks noGrp="1"/>
          </p:cNvSpPr>
          <p:nvPr>
            <p:ph type="sldNum" sz="quarter" idx="10"/>
          </p:nvPr>
        </p:nvSpPr>
        <p:spPr/>
        <p:txBody>
          <a:bodyPr/>
          <a:lstStyle/>
          <a:p>
            <a:fld id="{C87D4409-4729-4BF6-A8CE-D9DD7254DBF2}" type="slidenum">
              <a:rPr lang="en-CA" smtClean="0"/>
              <a:t>16</a:t>
            </a:fld>
            <a:endParaRPr lang="en-CA"/>
          </a:p>
        </p:txBody>
      </p:sp>
    </p:spTree>
    <p:extLst>
      <p:ext uri="{BB962C8B-B14F-4D97-AF65-F5344CB8AC3E}">
        <p14:creationId xmlns:p14="http://schemas.microsoft.com/office/powerpoint/2010/main" val="1484118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smtClean="0"/>
          </a:p>
        </p:txBody>
      </p:sp>
      <p:sp>
        <p:nvSpPr>
          <p:cNvPr id="4" name="Slide Number Placeholder 3"/>
          <p:cNvSpPr>
            <a:spLocks noGrp="1"/>
          </p:cNvSpPr>
          <p:nvPr>
            <p:ph type="sldNum" sz="quarter" idx="10"/>
          </p:nvPr>
        </p:nvSpPr>
        <p:spPr/>
        <p:txBody>
          <a:bodyPr/>
          <a:lstStyle/>
          <a:p>
            <a:fld id="{C87D4409-4729-4BF6-A8CE-D9DD7254DBF2}" type="slidenum">
              <a:rPr lang="en-CA" smtClean="0"/>
              <a:t>17</a:t>
            </a:fld>
            <a:endParaRPr lang="en-CA"/>
          </a:p>
        </p:txBody>
      </p:sp>
    </p:spTree>
    <p:extLst>
      <p:ext uri="{BB962C8B-B14F-4D97-AF65-F5344CB8AC3E}">
        <p14:creationId xmlns:p14="http://schemas.microsoft.com/office/powerpoint/2010/main" val="2499156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smtClean="0"/>
          </a:p>
        </p:txBody>
      </p:sp>
      <p:sp>
        <p:nvSpPr>
          <p:cNvPr id="4" name="Slide Number Placeholder 3"/>
          <p:cNvSpPr>
            <a:spLocks noGrp="1"/>
          </p:cNvSpPr>
          <p:nvPr>
            <p:ph type="sldNum" sz="quarter" idx="10"/>
          </p:nvPr>
        </p:nvSpPr>
        <p:spPr/>
        <p:txBody>
          <a:bodyPr/>
          <a:lstStyle/>
          <a:p>
            <a:fld id="{C87D4409-4729-4BF6-A8CE-D9DD7254DBF2}" type="slidenum">
              <a:rPr lang="en-CA" smtClean="0"/>
              <a:t>18</a:t>
            </a:fld>
            <a:endParaRPr lang="en-CA"/>
          </a:p>
        </p:txBody>
      </p:sp>
    </p:spTree>
    <p:extLst>
      <p:ext uri="{BB962C8B-B14F-4D97-AF65-F5344CB8AC3E}">
        <p14:creationId xmlns:p14="http://schemas.microsoft.com/office/powerpoint/2010/main" val="2463340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smtClean="0"/>
          </a:p>
        </p:txBody>
      </p:sp>
      <p:sp>
        <p:nvSpPr>
          <p:cNvPr id="4" name="Slide Number Placeholder 3"/>
          <p:cNvSpPr>
            <a:spLocks noGrp="1"/>
          </p:cNvSpPr>
          <p:nvPr>
            <p:ph type="sldNum" sz="quarter" idx="10"/>
          </p:nvPr>
        </p:nvSpPr>
        <p:spPr/>
        <p:txBody>
          <a:bodyPr/>
          <a:lstStyle/>
          <a:p>
            <a:fld id="{C87D4409-4729-4BF6-A8CE-D9DD7254DBF2}" type="slidenum">
              <a:rPr lang="en-CA" smtClean="0"/>
              <a:t>19</a:t>
            </a:fld>
            <a:endParaRPr lang="en-CA"/>
          </a:p>
        </p:txBody>
      </p:sp>
    </p:spTree>
    <p:extLst>
      <p:ext uri="{BB962C8B-B14F-4D97-AF65-F5344CB8AC3E}">
        <p14:creationId xmlns:p14="http://schemas.microsoft.com/office/powerpoint/2010/main" val="3140628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p:txBody>
      </p:sp>
      <p:sp>
        <p:nvSpPr>
          <p:cNvPr id="4" name="Slide Number Placeholder 3"/>
          <p:cNvSpPr>
            <a:spLocks noGrp="1"/>
          </p:cNvSpPr>
          <p:nvPr>
            <p:ph type="sldNum" sz="quarter" idx="10"/>
          </p:nvPr>
        </p:nvSpPr>
        <p:spPr/>
        <p:txBody>
          <a:bodyPr/>
          <a:lstStyle/>
          <a:p>
            <a:fld id="{C87D4409-4729-4BF6-A8CE-D9DD7254DBF2}" type="slidenum">
              <a:rPr lang="en-CA" smtClean="0"/>
              <a:t>2</a:t>
            </a:fld>
            <a:endParaRPr lang="en-CA"/>
          </a:p>
        </p:txBody>
      </p:sp>
    </p:spTree>
    <p:extLst>
      <p:ext uri="{BB962C8B-B14F-4D97-AF65-F5344CB8AC3E}">
        <p14:creationId xmlns:p14="http://schemas.microsoft.com/office/powerpoint/2010/main" val="358974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smtClean="0"/>
          </a:p>
        </p:txBody>
      </p:sp>
      <p:sp>
        <p:nvSpPr>
          <p:cNvPr id="4" name="Slide Number Placeholder 3"/>
          <p:cNvSpPr>
            <a:spLocks noGrp="1"/>
          </p:cNvSpPr>
          <p:nvPr>
            <p:ph type="sldNum" sz="quarter" idx="10"/>
          </p:nvPr>
        </p:nvSpPr>
        <p:spPr/>
        <p:txBody>
          <a:bodyPr/>
          <a:lstStyle/>
          <a:p>
            <a:fld id="{C87D4409-4729-4BF6-A8CE-D9DD7254DBF2}" type="slidenum">
              <a:rPr lang="en-CA" smtClean="0"/>
              <a:t>20</a:t>
            </a:fld>
            <a:endParaRPr lang="en-CA"/>
          </a:p>
        </p:txBody>
      </p:sp>
    </p:spTree>
    <p:extLst>
      <p:ext uri="{BB962C8B-B14F-4D97-AF65-F5344CB8AC3E}">
        <p14:creationId xmlns:p14="http://schemas.microsoft.com/office/powerpoint/2010/main" val="1250442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smtClean="0"/>
          </a:p>
        </p:txBody>
      </p:sp>
      <p:sp>
        <p:nvSpPr>
          <p:cNvPr id="4" name="Slide Number Placeholder 3"/>
          <p:cNvSpPr>
            <a:spLocks noGrp="1"/>
          </p:cNvSpPr>
          <p:nvPr>
            <p:ph type="sldNum" sz="quarter" idx="10"/>
          </p:nvPr>
        </p:nvSpPr>
        <p:spPr/>
        <p:txBody>
          <a:bodyPr/>
          <a:lstStyle/>
          <a:p>
            <a:fld id="{C87D4409-4729-4BF6-A8CE-D9DD7254DBF2}" type="slidenum">
              <a:rPr lang="en-CA" smtClean="0"/>
              <a:t>21</a:t>
            </a:fld>
            <a:endParaRPr lang="en-CA"/>
          </a:p>
        </p:txBody>
      </p:sp>
    </p:spTree>
    <p:extLst>
      <p:ext uri="{BB962C8B-B14F-4D97-AF65-F5344CB8AC3E}">
        <p14:creationId xmlns:p14="http://schemas.microsoft.com/office/powerpoint/2010/main" val="2697675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smtClean="0"/>
          </a:p>
        </p:txBody>
      </p:sp>
      <p:sp>
        <p:nvSpPr>
          <p:cNvPr id="4" name="Slide Number Placeholder 3"/>
          <p:cNvSpPr>
            <a:spLocks noGrp="1"/>
          </p:cNvSpPr>
          <p:nvPr>
            <p:ph type="sldNum" sz="quarter" idx="10"/>
          </p:nvPr>
        </p:nvSpPr>
        <p:spPr/>
        <p:txBody>
          <a:bodyPr/>
          <a:lstStyle/>
          <a:p>
            <a:fld id="{C87D4409-4729-4BF6-A8CE-D9DD7254DBF2}" type="slidenum">
              <a:rPr lang="en-CA" smtClean="0"/>
              <a:t>22</a:t>
            </a:fld>
            <a:endParaRPr lang="en-CA"/>
          </a:p>
        </p:txBody>
      </p:sp>
    </p:spTree>
    <p:extLst>
      <p:ext uri="{BB962C8B-B14F-4D97-AF65-F5344CB8AC3E}">
        <p14:creationId xmlns:p14="http://schemas.microsoft.com/office/powerpoint/2010/main" val="1835854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87D4409-4729-4BF6-A8CE-D9DD7254DBF2}" type="slidenum">
              <a:rPr lang="en-CA" smtClean="0"/>
              <a:t>23</a:t>
            </a:fld>
            <a:endParaRPr lang="en-CA"/>
          </a:p>
        </p:txBody>
      </p:sp>
    </p:spTree>
    <p:extLst>
      <p:ext uri="{BB962C8B-B14F-4D97-AF65-F5344CB8AC3E}">
        <p14:creationId xmlns:p14="http://schemas.microsoft.com/office/powerpoint/2010/main" val="1822416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sz="1200" b="0" i="0" kern="1200" dirty="0" smtClean="0">
                <a:solidFill>
                  <a:schemeClr val="tx1"/>
                </a:solidFill>
                <a:effectLst/>
                <a:latin typeface="+mn-lt"/>
                <a:ea typeface="+mn-ea"/>
                <a:cs typeface="+mn-cs"/>
              </a:rPr>
              <a:t>Cet essai de recherche de 2ème cycle universitaire en sciences géographiques est à destination d’un public francophone intéressé par l'architecture d’une application Web permettant la classification non supervisée d’images satellites à hautes résolutions grâce à un système de réseaux de neurones. </a:t>
            </a:r>
            <a:endParaRPr lang="en-CA" dirty="0" smtClean="0"/>
          </a:p>
        </p:txBody>
      </p:sp>
      <p:sp>
        <p:nvSpPr>
          <p:cNvPr id="4" name="Slide Number Placeholder 3"/>
          <p:cNvSpPr>
            <a:spLocks noGrp="1"/>
          </p:cNvSpPr>
          <p:nvPr>
            <p:ph type="sldNum" sz="quarter" idx="10"/>
          </p:nvPr>
        </p:nvSpPr>
        <p:spPr/>
        <p:txBody>
          <a:bodyPr/>
          <a:lstStyle/>
          <a:p>
            <a:fld id="{C87D4409-4729-4BF6-A8CE-D9DD7254DBF2}" type="slidenum">
              <a:rPr lang="en-CA" smtClean="0"/>
              <a:t>3</a:t>
            </a:fld>
            <a:endParaRPr lang="en-CA"/>
          </a:p>
        </p:txBody>
      </p:sp>
    </p:spTree>
    <p:extLst>
      <p:ext uri="{BB962C8B-B14F-4D97-AF65-F5344CB8AC3E}">
        <p14:creationId xmlns:p14="http://schemas.microsoft.com/office/powerpoint/2010/main" val="1455127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p:txBody>
      </p:sp>
      <p:sp>
        <p:nvSpPr>
          <p:cNvPr id="4" name="Slide Number Placeholder 3"/>
          <p:cNvSpPr>
            <a:spLocks noGrp="1"/>
          </p:cNvSpPr>
          <p:nvPr>
            <p:ph type="sldNum" sz="quarter" idx="10"/>
          </p:nvPr>
        </p:nvSpPr>
        <p:spPr/>
        <p:txBody>
          <a:bodyPr/>
          <a:lstStyle/>
          <a:p>
            <a:fld id="{C87D4409-4729-4BF6-A8CE-D9DD7254DBF2}" type="slidenum">
              <a:rPr lang="en-CA" smtClean="0"/>
              <a:t>4</a:t>
            </a:fld>
            <a:endParaRPr lang="en-CA"/>
          </a:p>
        </p:txBody>
      </p:sp>
    </p:spTree>
    <p:extLst>
      <p:ext uri="{BB962C8B-B14F-4D97-AF65-F5344CB8AC3E}">
        <p14:creationId xmlns:p14="http://schemas.microsoft.com/office/powerpoint/2010/main" val="3173472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fr-FR" dirty="0" smtClean="0"/>
              <a:t>Présentation du projet avec PJCCI ; contexte, objectif et brève synthèse de la solution proposée</a:t>
            </a:r>
          </a:p>
          <a:p>
            <a:pPr algn="just"/>
            <a:r>
              <a:rPr lang="fr-FR" dirty="0" smtClean="0"/>
              <a:t>Mise en contexte de l’essai par rapport au projet avec PJCCI</a:t>
            </a:r>
          </a:p>
          <a:p>
            <a:pPr algn="just"/>
            <a:r>
              <a:rPr lang="fr-FR" dirty="0" smtClean="0"/>
              <a:t>Introduction à la détection d’objets en temps réel</a:t>
            </a:r>
          </a:p>
          <a:p>
            <a:pPr algn="just"/>
            <a:r>
              <a:rPr lang="fr-FR" dirty="0" smtClean="0"/>
              <a:t>Introduction aux objets connectés, aux nano-ordinateurs</a:t>
            </a:r>
          </a:p>
          <a:p>
            <a:pPr algn="just"/>
            <a:r>
              <a:rPr lang="fr-FR" dirty="0" smtClean="0"/>
              <a:t>Introduction à l’apprentissage machine et les réseaux de neurones</a:t>
            </a:r>
          </a:p>
          <a:p>
            <a:pPr algn="just"/>
            <a:r>
              <a:rPr lang="fr-FR" dirty="0" smtClean="0"/>
              <a:t>Introduction à la segmentation sémantique avec les réseaux de neurones </a:t>
            </a:r>
            <a:r>
              <a:rPr lang="fr-FR" dirty="0" err="1" smtClean="0"/>
              <a:t>convolutifs</a:t>
            </a:r>
            <a:r>
              <a:rPr lang="fr-FR" dirty="0" smtClean="0"/>
              <a:t> entiers (FCN)</a:t>
            </a:r>
          </a:p>
          <a:p>
            <a:pPr algn="just"/>
            <a:r>
              <a:rPr lang="fr-FR" dirty="0" smtClean="0"/>
              <a:t>Conclure avec les avantages et les défis du projet PJCCI</a:t>
            </a:r>
          </a:p>
          <a:p>
            <a:endParaRPr lang="fr-FR" dirty="0" smtClean="0"/>
          </a:p>
          <a:p>
            <a:pPr marL="0" indent="0">
              <a:buNone/>
            </a:pPr>
            <a:endParaRPr lang="en-CA" dirty="0"/>
          </a:p>
        </p:txBody>
      </p:sp>
      <p:sp>
        <p:nvSpPr>
          <p:cNvPr id="4" name="Slide Number Placeholder 3"/>
          <p:cNvSpPr>
            <a:spLocks noGrp="1"/>
          </p:cNvSpPr>
          <p:nvPr>
            <p:ph type="sldNum" sz="quarter" idx="10"/>
          </p:nvPr>
        </p:nvSpPr>
        <p:spPr/>
        <p:txBody>
          <a:bodyPr/>
          <a:lstStyle/>
          <a:p>
            <a:fld id="{C87D4409-4729-4BF6-A8CE-D9DD7254DBF2}" type="slidenum">
              <a:rPr lang="en-CA" smtClean="0"/>
              <a:t>5</a:t>
            </a:fld>
            <a:endParaRPr lang="en-CA"/>
          </a:p>
        </p:txBody>
      </p:sp>
    </p:spTree>
    <p:extLst>
      <p:ext uri="{BB962C8B-B14F-4D97-AF65-F5344CB8AC3E}">
        <p14:creationId xmlns:p14="http://schemas.microsoft.com/office/powerpoint/2010/main" val="2237703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p:txBody>
      </p:sp>
      <p:sp>
        <p:nvSpPr>
          <p:cNvPr id="4" name="Slide Number Placeholder 3"/>
          <p:cNvSpPr>
            <a:spLocks noGrp="1"/>
          </p:cNvSpPr>
          <p:nvPr>
            <p:ph type="sldNum" sz="quarter" idx="10"/>
          </p:nvPr>
        </p:nvSpPr>
        <p:spPr/>
        <p:txBody>
          <a:bodyPr/>
          <a:lstStyle/>
          <a:p>
            <a:fld id="{C87D4409-4729-4BF6-A8CE-D9DD7254DBF2}" type="slidenum">
              <a:rPr lang="en-CA" smtClean="0"/>
              <a:t>6</a:t>
            </a:fld>
            <a:endParaRPr lang="en-CA"/>
          </a:p>
        </p:txBody>
      </p:sp>
    </p:spTree>
    <p:extLst>
      <p:ext uri="{BB962C8B-B14F-4D97-AF65-F5344CB8AC3E}">
        <p14:creationId xmlns:p14="http://schemas.microsoft.com/office/powerpoint/2010/main" val="2853780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Pour y arriver, différents sous-objectifs ont été établis.</a:t>
            </a:r>
          </a:p>
          <a:p>
            <a:endParaRPr lang="en-CA" dirty="0" smtClean="0"/>
          </a:p>
        </p:txBody>
      </p:sp>
      <p:sp>
        <p:nvSpPr>
          <p:cNvPr id="4" name="Slide Number Placeholder 3"/>
          <p:cNvSpPr>
            <a:spLocks noGrp="1"/>
          </p:cNvSpPr>
          <p:nvPr>
            <p:ph type="sldNum" sz="quarter" idx="10"/>
          </p:nvPr>
        </p:nvSpPr>
        <p:spPr/>
        <p:txBody>
          <a:bodyPr/>
          <a:lstStyle/>
          <a:p>
            <a:fld id="{C87D4409-4729-4BF6-A8CE-D9DD7254DBF2}" type="slidenum">
              <a:rPr lang="en-CA" smtClean="0"/>
              <a:t>7</a:t>
            </a:fld>
            <a:endParaRPr lang="en-CA"/>
          </a:p>
        </p:txBody>
      </p:sp>
    </p:spTree>
    <p:extLst>
      <p:ext uri="{BB962C8B-B14F-4D97-AF65-F5344CB8AC3E}">
        <p14:creationId xmlns:p14="http://schemas.microsoft.com/office/powerpoint/2010/main" val="2164968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Méthodologie</a:t>
            </a:r>
          </a:p>
          <a:p>
            <a:r>
              <a:rPr lang="fr-FR" dirty="0" smtClean="0"/>
              <a:t>  Choix et description du site d’étude ;</a:t>
            </a:r>
          </a:p>
          <a:p>
            <a:r>
              <a:rPr lang="fr-FR" dirty="0" smtClean="0"/>
              <a:t>  Données prévues pour l’analyse (source, caractéristiques, etc.) ;</a:t>
            </a:r>
          </a:p>
          <a:p>
            <a:r>
              <a:rPr lang="fr-FR" dirty="0" smtClean="0"/>
              <a:t>  Matériel (équipements prévus si le sujet nécessite des prises de données sur le terrain) ;</a:t>
            </a:r>
          </a:p>
          <a:p>
            <a:r>
              <a:rPr lang="fr-FR" dirty="0" smtClean="0"/>
              <a:t>  Approche prévue pour le traitement de ces données (principales étapes, méthodes d’analyses utilisées, etc.)</a:t>
            </a:r>
          </a:p>
          <a:p>
            <a:r>
              <a:rPr lang="fr-FR" sz="1200" b="0" i="0" kern="1200" dirty="0" smtClean="0">
                <a:solidFill>
                  <a:schemeClr val="tx1"/>
                </a:solidFill>
                <a:effectLst/>
                <a:latin typeface="+mn-lt"/>
                <a:ea typeface="+mn-ea"/>
                <a:cs typeface="+mn-cs"/>
              </a:rPr>
              <a:t>Résultats attendus (résultats prévus en rapport avec les objectifs visés)</a:t>
            </a:r>
            <a:br>
              <a:rPr lang="fr-FR" sz="1200" b="0" i="0" kern="1200" dirty="0" smtClean="0">
                <a:solidFill>
                  <a:schemeClr val="tx1"/>
                </a:solidFill>
                <a:effectLst/>
                <a:latin typeface="+mn-lt"/>
                <a:ea typeface="+mn-ea"/>
                <a:cs typeface="+mn-cs"/>
              </a:rPr>
            </a:br>
            <a:r>
              <a:rPr lang="fr-FR" sz="1200" b="0" i="0" kern="1200" dirty="0" smtClean="0">
                <a:solidFill>
                  <a:schemeClr val="tx1"/>
                </a:solidFill>
                <a:effectLst/>
                <a:latin typeface="+mn-lt"/>
                <a:ea typeface="+mn-ea"/>
                <a:cs typeface="+mn-cs"/>
              </a:rPr>
              <a:t>Processus de gestion de l’essai (moyens utilisés pour assurer une collaboration efficace</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avec le/la directrice/</a:t>
            </a:r>
            <a:r>
              <a:rPr lang="fr-FR" sz="1200" b="0" i="0" kern="1200" dirty="0" err="1" smtClean="0">
                <a:solidFill>
                  <a:schemeClr val="tx1"/>
                </a:solidFill>
                <a:effectLst/>
                <a:latin typeface="+mn-lt"/>
                <a:ea typeface="+mn-ea"/>
                <a:cs typeface="+mn-cs"/>
              </a:rPr>
              <a:t>teur</a:t>
            </a:r>
            <a:r>
              <a:rPr lang="fr-FR" sz="1200" b="0" i="0" kern="1200" dirty="0" smtClean="0">
                <a:solidFill>
                  <a:schemeClr val="tx1"/>
                </a:solidFill>
                <a:effectLst/>
                <a:latin typeface="+mn-lt"/>
                <a:ea typeface="+mn-ea"/>
                <a:cs typeface="+mn-cs"/>
              </a:rPr>
              <a:t> d’essai, avec les collaborateurs au projet)</a:t>
            </a:r>
            <a:r>
              <a:rPr lang="fr-FR" dirty="0" smtClean="0"/>
              <a:t> </a:t>
            </a:r>
            <a:br>
              <a:rPr lang="fr-FR" dirty="0" smtClean="0"/>
            </a:br>
            <a:endParaRPr lang="fr-FR" dirty="0" smtClean="0"/>
          </a:p>
          <a:p>
            <a:endParaRPr lang="en-CA" dirty="0" smtClean="0"/>
          </a:p>
        </p:txBody>
      </p:sp>
      <p:sp>
        <p:nvSpPr>
          <p:cNvPr id="4" name="Slide Number Placeholder 3"/>
          <p:cNvSpPr>
            <a:spLocks noGrp="1"/>
          </p:cNvSpPr>
          <p:nvPr>
            <p:ph type="sldNum" sz="quarter" idx="10"/>
          </p:nvPr>
        </p:nvSpPr>
        <p:spPr/>
        <p:txBody>
          <a:bodyPr/>
          <a:lstStyle/>
          <a:p>
            <a:fld id="{C87D4409-4729-4BF6-A8CE-D9DD7254DBF2}" type="slidenum">
              <a:rPr lang="en-CA" smtClean="0"/>
              <a:t>8</a:t>
            </a:fld>
            <a:endParaRPr lang="en-CA"/>
          </a:p>
        </p:txBody>
      </p:sp>
    </p:spTree>
    <p:extLst>
      <p:ext uri="{BB962C8B-B14F-4D97-AF65-F5344CB8AC3E}">
        <p14:creationId xmlns:p14="http://schemas.microsoft.com/office/powerpoint/2010/main" val="3615538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p:txBody>
      </p:sp>
      <p:sp>
        <p:nvSpPr>
          <p:cNvPr id="4" name="Slide Number Placeholder 3"/>
          <p:cNvSpPr>
            <a:spLocks noGrp="1"/>
          </p:cNvSpPr>
          <p:nvPr>
            <p:ph type="sldNum" sz="quarter" idx="10"/>
          </p:nvPr>
        </p:nvSpPr>
        <p:spPr/>
        <p:txBody>
          <a:bodyPr/>
          <a:lstStyle/>
          <a:p>
            <a:fld id="{C87D4409-4729-4BF6-A8CE-D9DD7254DBF2}" type="slidenum">
              <a:rPr lang="en-CA" smtClean="0"/>
              <a:t>9</a:t>
            </a:fld>
            <a:endParaRPr lang="en-CA"/>
          </a:p>
        </p:txBody>
      </p:sp>
    </p:spTree>
    <p:extLst>
      <p:ext uri="{BB962C8B-B14F-4D97-AF65-F5344CB8AC3E}">
        <p14:creationId xmlns:p14="http://schemas.microsoft.com/office/powerpoint/2010/main" val="246606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799356-3F41-41BA-A3DC-4207CFB0F1C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CA"/>
          </a:p>
        </p:txBody>
      </p:sp>
      <p:sp>
        <p:nvSpPr>
          <p:cNvPr id="3" name="Sous-titre 2">
            <a:extLst>
              <a:ext uri="{FF2B5EF4-FFF2-40B4-BE49-F238E27FC236}">
                <a16:creationId xmlns:a16="http://schemas.microsoft.com/office/drawing/2014/main" id="{79E69ED1-3EFC-4C3F-8A9D-B45FB8C7F0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CA"/>
          </a:p>
        </p:txBody>
      </p:sp>
      <p:sp>
        <p:nvSpPr>
          <p:cNvPr id="4" name="Espace réservé de la date 3">
            <a:extLst>
              <a:ext uri="{FF2B5EF4-FFF2-40B4-BE49-F238E27FC236}">
                <a16:creationId xmlns:a16="http://schemas.microsoft.com/office/drawing/2014/main" id="{3D1C5FA9-2DD8-4286-8AE7-044681BB1920}"/>
              </a:ext>
            </a:extLst>
          </p:cNvPr>
          <p:cNvSpPr>
            <a:spLocks noGrp="1"/>
          </p:cNvSpPr>
          <p:nvPr>
            <p:ph type="dt" sz="half" idx="10"/>
          </p:nvPr>
        </p:nvSpPr>
        <p:spPr/>
        <p:txBody>
          <a:bodyPr/>
          <a:lstStyle/>
          <a:p>
            <a:fld id="{ADE028E6-5997-4C51-9F9D-07F94AA19B94}" type="datetime1">
              <a:rPr lang="en-CA" smtClean="0"/>
              <a:t>12/09/19</a:t>
            </a:fld>
            <a:endParaRPr lang="en-CA"/>
          </a:p>
        </p:txBody>
      </p:sp>
      <p:sp>
        <p:nvSpPr>
          <p:cNvPr id="5" name="Espace réservé du pied de page 4">
            <a:extLst>
              <a:ext uri="{FF2B5EF4-FFF2-40B4-BE49-F238E27FC236}">
                <a16:creationId xmlns:a16="http://schemas.microsoft.com/office/drawing/2014/main" id="{A5991A81-7F45-4F49-9278-A67D9A4EEF6A}"/>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53055BBA-7C0A-409B-863C-52D7D9C127AC}"/>
              </a:ext>
            </a:extLst>
          </p:cNvPr>
          <p:cNvSpPr>
            <a:spLocks noGrp="1"/>
          </p:cNvSpPr>
          <p:nvPr>
            <p:ph type="sldNum" sz="quarter" idx="12"/>
          </p:nvPr>
        </p:nvSpPr>
        <p:spPr/>
        <p:txBody>
          <a:bodyPr/>
          <a:lstStyle/>
          <a:p>
            <a:fld id="{0730FDA8-C380-487C-8262-56859A965823}" type="slidenum">
              <a:rPr lang="en-CA" smtClean="0"/>
              <a:t>‹#›</a:t>
            </a:fld>
            <a:endParaRPr lang="en-CA"/>
          </a:p>
        </p:txBody>
      </p:sp>
    </p:spTree>
    <p:extLst>
      <p:ext uri="{BB962C8B-B14F-4D97-AF65-F5344CB8AC3E}">
        <p14:creationId xmlns:p14="http://schemas.microsoft.com/office/powerpoint/2010/main" val="2708401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1666FE-17C5-4D0B-9149-F6C160165822}"/>
              </a:ext>
            </a:extLst>
          </p:cNvPr>
          <p:cNvSpPr>
            <a:spLocks noGrp="1"/>
          </p:cNvSpPr>
          <p:nvPr>
            <p:ph type="title"/>
          </p:nvPr>
        </p:nvSpPr>
        <p:spPr/>
        <p:txBody>
          <a:bodyPr/>
          <a:lstStyle/>
          <a:p>
            <a:r>
              <a:rPr lang="fr-FR"/>
              <a:t>Modifiez le style du titre</a:t>
            </a:r>
            <a:endParaRPr lang="en-CA"/>
          </a:p>
        </p:txBody>
      </p:sp>
      <p:sp>
        <p:nvSpPr>
          <p:cNvPr id="3" name="Espace réservé du texte vertical 2">
            <a:extLst>
              <a:ext uri="{FF2B5EF4-FFF2-40B4-BE49-F238E27FC236}">
                <a16:creationId xmlns:a16="http://schemas.microsoft.com/office/drawing/2014/main" id="{A939C568-DA6B-41FE-8D69-32FC8B612458}"/>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E6A21029-4B27-4E68-9004-B73FEDB947D1}"/>
              </a:ext>
            </a:extLst>
          </p:cNvPr>
          <p:cNvSpPr>
            <a:spLocks noGrp="1"/>
          </p:cNvSpPr>
          <p:nvPr>
            <p:ph type="dt" sz="half" idx="10"/>
          </p:nvPr>
        </p:nvSpPr>
        <p:spPr/>
        <p:txBody>
          <a:bodyPr/>
          <a:lstStyle/>
          <a:p>
            <a:fld id="{40C3ACF4-1F58-41C1-8627-88B24884E38D}" type="datetime1">
              <a:rPr lang="en-CA" smtClean="0"/>
              <a:t>12/09/19</a:t>
            </a:fld>
            <a:endParaRPr lang="en-CA"/>
          </a:p>
        </p:txBody>
      </p:sp>
      <p:sp>
        <p:nvSpPr>
          <p:cNvPr id="5" name="Espace réservé du pied de page 4">
            <a:extLst>
              <a:ext uri="{FF2B5EF4-FFF2-40B4-BE49-F238E27FC236}">
                <a16:creationId xmlns:a16="http://schemas.microsoft.com/office/drawing/2014/main" id="{FD16B82E-3AE8-4511-BAEE-A0496DA6FF25}"/>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59A16966-EE6D-4D78-80A6-D8678FA79E32}"/>
              </a:ext>
            </a:extLst>
          </p:cNvPr>
          <p:cNvSpPr>
            <a:spLocks noGrp="1"/>
          </p:cNvSpPr>
          <p:nvPr>
            <p:ph type="sldNum" sz="quarter" idx="12"/>
          </p:nvPr>
        </p:nvSpPr>
        <p:spPr/>
        <p:txBody>
          <a:bodyPr/>
          <a:lstStyle/>
          <a:p>
            <a:fld id="{0730FDA8-C380-487C-8262-56859A965823}" type="slidenum">
              <a:rPr lang="en-CA" smtClean="0"/>
              <a:t>‹#›</a:t>
            </a:fld>
            <a:endParaRPr lang="en-CA"/>
          </a:p>
        </p:txBody>
      </p:sp>
    </p:spTree>
    <p:extLst>
      <p:ext uri="{BB962C8B-B14F-4D97-AF65-F5344CB8AC3E}">
        <p14:creationId xmlns:p14="http://schemas.microsoft.com/office/powerpoint/2010/main" val="2516567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553E2D7-BCEF-446A-BDEF-706AC859C138}"/>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CA"/>
          </a:p>
        </p:txBody>
      </p:sp>
      <p:sp>
        <p:nvSpPr>
          <p:cNvPr id="3" name="Espace réservé du texte vertical 2">
            <a:extLst>
              <a:ext uri="{FF2B5EF4-FFF2-40B4-BE49-F238E27FC236}">
                <a16:creationId xmlns:a16="http://schemas.microsoft.com/office/drawing/2014/main" id="{97A8BC4F-15C1-4E9A-8A56-EE6D12ACCF6B}"/>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18BE9D40-25A0-4282-9FD6-86F435F2FE5A}"/>
              </a:ext>
            </a:extLst>
          </p:cNvPr>
          <p:cNvSpPr>
            <a:spLocks noGrp="1"/>
          </p:cNvSpPr>
          <p:nvPr>
            <p:ph type="dt" sz="half" idx="10"/>
          </p:nvPr>
        </p:nvSpPr>
        <p:spPr/>
        <p:txBody>
          <a:bodyPr/>
          <a:lstStyle/>
          <a:p>
            <a:fld id="{75140238-0394-4BCD-B091-A7A9A7272471}" type="datetime1">
              <a:rPr lang="en-CA" smtClean="0"/>
              <a:t>12/09/19</a:t>
            </a:fld>
            <a:endParaRPr lang="en-CA"/>
          </a:p>
        </p:txBody>
      </p:sp>
      <p:sp>
        <p:nvSpPr>
          <p:cNvPr id="5" name="Espace réservé du pied de page 4">
            <a:extLst>
              <a:ext uri="{FF2B5EF4-FFF2-40B4-BE49-F238E27FC236}">
                <a16:creationId xmlns:a16="http://schemas.microsoft.com/office/drawing/2014/main" id="{E040BD63-11BF-45BB-B964-502361E5FCFD}"/>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A400F56A-497B-4B74-903B-670528023DE6}"/>
              </a:ext>
            </a:extLst>
          </p:cNvPr>
          <p:cNvSpPr>
            <a:spLocks noGrp="1"/>
          </p:cNvSpPr>
          <p:nvPr>
            <p:ph type="sldNum" sz="quarter" idx="12"/>
          </p:nvPr>
        </p:nvSpPr>
        <p:spPr/>
        <p:txBody>
          <a:bodyPr/>
          <a:lstStyle/>
          <a:p>
            <a:fld id="{0730FDA8-C380-487C-8262-56859A965823}" type="slidenum">
              <a:rPr lang="en-CA" smtClean="0"/>
              <a:t>‹#›</a:t>
            </a:fld>
            <a:endParaRPr lang="en-CA"/>
          </a:p>
        </p:txBody>
      </p:sp>
    </p:spTree>
    <p:extLst>
      <p:ext uri="{BB962C8B-B14F-4D97-AF65-F5344CB8AC3E}">
        <p14:creationId xmlns:p14="http://schemas.microsoft.com/office/powerpoint/2010/main" val="457739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EAFFA-1AAD-449A-AB90-3CAFA5EA5C3C}"/>
              </a:ext>
            </a:extLst>
          </p:cNvPr>
          <p:cNvSpPr>
            <a:spLocks noGrp="1"/>
          </p:cNvSpPr>
          <p:nvPr>
            <p:ph type="title"/>
          </p:nvPr>
        </p:nvSpPr>
        <p:spPr/>
        <p:txBody>
          <a:bodyPr/>
          <a:lstStyle/>
          <a:p>
            <a:r>
              <a:rPr lang="fr-FR"/>
              <a:t>Modifiez le style du titre</a:t>
            </a:r>
            <a:endParaRPr lang="en-CA"/>
          </a:p>
        </p:txBody>
      </p:sp>
      <p:sp>
        <p:nvSpPr>
          <p:cNvPr id="3" name="Espace réservé du contenu 2">
            <a:extLst>
              <a:ext uri="{FF2B5EF4-FFF2-40B4-BE49-F238E27FC236}">
                <a16:creationId xmlns:a16="http://schemas.microsoft.com/office/drawing/2014/main" id="{068148AA-64F4-437C-A53D-30EE3362EA60}"/>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7CBC411E-455F-4AD0-9E3E-F032C7AEBD8C}"/>
              </a:ext>
            </a:extLst>
          </p:cNvPr>
          <p:cNvSpPr>
            <a:spLocks noGrp="1"/>
          </p:cNvSpPr>
          <p:nvPr>
            <p:ph type="dt" sz="half" idx="10"/>
          </p:nvPr>
        </p:nvSpPr>
        <p:spPr/>
        <p:txBody>
          <a:bodyPr/>
          <a:lstStyle/>
          <a:p>
            <a:fld id="{04221EED-24E5-44E1-956E-B2DBCCEFD5E4}" type="datetime1">
              <a:rPr lang="en-CA" smtClean="0"/>
              <a:t>12/09/19</a:t>
            </a:fld>
            <a:endParaRPr lang="en-CA"/>
          </a:p>
        </p:txBody>
      </p:sp>
      <p:sp>
        <p:nvSpPr>
          <p:cNvPr id="5" name="Espace réservé du pied de page 4">
            <a:extLst>
              <a:ext uri="{FF2B5EF4-FFF2-40B4-BE49-F238E27FC236}">
                <a16:creationId xmlns:a16="http://schemas.microsoft.com/office/drawing/2014/main" id="{F7A02CFA-7788-43A0-8826-7BE4FC89754B}"/>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489F078A-9F6C-46EE-95C2-1E599B054258}"/>
              </a:ext>
            </a:extLst>
          </p:cNvPr>
          <p:cNvSpPr>
            <a:spLocks noGrp="1"/>
          </p:cNvSpPr>
          <p:nvPr>
            <p:ph type="sldNum" sz="quarter" idx="12"/>
          </p:nvPr>
        </p:nvSpPr>
        <p:spPr/>
        <p:txBody>
          <a:bodyPr/>
          <a:lstStyle/>
          <a:p>
            <a:fld id="{0730FDA8-C380-487C-8262-56859A965823}" type="slidenum">
              <a:rPr lang="en-CA" smtClean="0"/>
              <a:t>‹#›</a:t>
            </a:fld>
            <a:endParaRPr lang="en-CA"/>
          </a:p>
        </p:txBody>
      </p:sp>
    </p:spTree>
    <p:extLst>
      <p:ext uri="{BB962C8B-B14F-4D97-AF65-F5344CB8AC3E}">
        <p14:creationId xmlns:p14="http://schemas.microsoft.com/office/powerpoint/2010/main" val="10791239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C6ADD1-C010-4695-83B6-322E5EF42D0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CA"/>
          </a:p>
        </p:txBody>
      </p:sp>
      <p:sp>
        <p:nvSpPr>
          <p:cNvPr id="3" name="Espace réservé du texte 2">
            <a:extLst>
              <a:ext uri="{FF2B5EF4-FFF2-40B4-BE49-F238E27FC236}">
                <a16:creationId xmlns:a16="http://schemas.microsoft.com/office/drawing/2014/main" id="{B322A113-02BA-478D-A139-BDE74E6148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D5D96BC3-86C9-4C19-86BB-514DE913FBF0}"/>
              </a:ext>
            </a:extLst>
          </p:cNvPr>
          <p:cNvSpPr>
            <a:spLocks noGrp="1"/>
          </p:cNvSpPr>
          <p:nvPr>
            <p:ph type="dt" sz="half" idx="10"/>
          </p:nvPr>
        </p:nvSpPr>
        <p:spPr/>
        <p:txBody>
          <a:bodyPr/>
          <a:lstStyle/>
          <a:p>
            <a:fld id="{E84E83B5-E6D0-4F20-9F0C-CC3694B36394}" type="datetime1">
              <a:rPr lang="en-CA" smtClean="0"/>
              <a:t>12/09/19</a:t>
            </a:fld>
            <a:endParaRPr lang="en-CA"/>
          </a:p>
        </p:txBody>
      </p:sp>
      <p:sp>
        <p:nvSpPr>
          <p:cNvPr id="5" name="Espace réservé du pied de page 4">
            <a:extLst>
              <a:ext uri="{FF2B5EF4-FFF2-40B4-BE49-F238E27FC236}">
                <a16:creationId xmlns:a16="http://schemas.microsoft.com/office/drawing/2014/main" id="{E3B9AE64-CF55-4A44-A2FE-F7B699445C11}"/>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63AAC2D0-A67F-4511-97CA-1C42EB496901}"/>
              </a:ext>
            </a:extLst>
          </p:cNvPr>
          <p:cNvSpPr>
            <a:spLocks noGrp="1"/>
          </p:cNvSpPr>
          <p:nvPr>
            <p:ph type="sldNum" sz="quarter" idx="12"/>
          </p:nvPr>
        </p:nvSpPr>
        <p:spPr/>
        <p:txBody>
          <a:bodyPr/>
          <a:lstStyle/>
          <a:p>
            <a:fld id="{0730FDA8-C380-487C-8262-56859A965823}" type="slidenum">
              <a:rPr lang="en-CA" smtClean="0"/>
              <a:t>‹#›</a:t>
            </a:fld>
            <a:endParaRPr lang="en-CA"/>
          </a:p>
        </p:txBody>
      </p:sp>
    </p:spTree>
    <p:extLst>
      <p:ext uri="{BB962C8B-B14F-4D97-AF65-F5344CB8AC3E}">
        <p14:creationId xmlns:p14="http://schemas.microsoft.com/office/powerpoint/2010/main" val="3328793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45A429-85A1-4BBD-BCAA-1A8A97F79E55}"/>
              </a:ext>
            </a:extLst>
          </p:cNvPr>
          <p:cNvSpPr>
            <a:spLocks noGrp="1"/>
          </p:cNvSpPr>
          <p:nvPr>
            <p:ph type="title"/>
          </p:nvPr>
        </p:nvSpPr>
        <p:spPr/>
        <p:txBody>
          <a:bodyPr/>
          <a:lstStyle/>
          <a:p>
            <a:r>
              <a:rPr lang="fr-FR"/>
              <a:t>Modifiez le style du titre</a:t>
            </a:r>
            <a:endParaRPr lang="en-CA"/>
          </a:p>
        </p:txBody>
      </p:sp>
      <p:sp>
        <p:nvSpPr>
          <p:cNvPr id="3" name="Espace réservé du contenu 2">
            <a:extLst>
              <a:ext uri="{FF2B5EF4-FFF2-40B4-BE49-F238E27FC236}">
                <a16:creationId xmlns:a16="http://schemas.microsoft.com/office/drawing/2014/main" id="{2297B0A1-7BBD-42CE-8457-24F79EA57636}"/>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u contenu 3">
            <a:extLst>
              <a:ext uri="{FF2B5EF4-FFF2-40B4-BE49-F238E27FC236}">
                <a16:creationId xmlns:a16="http://schemas.microsoft.com/office/drawing/2014/main" id="{7EC261E1-542C-48CA-BD0F-C1965218F5D2}"/>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5" name="Espace réservé de la date 4">
            <a:extLst>
              <a:ext uri="{FF2B5EF4-FFF2-40B4-BE49-F238E27FC236}">
                <a16:creationId xmlns:a16="http://schemas.microsoft.com/office/drawing/2014/main" id="{05637551-0FE7-42B5-8151-4AAD4C05B382}"/>
              </a:ext>
            </a:extLst>
          </p:cNvPr>
          <p:cNvSpPr>
            <a:spLocks noGrp="1"/>
          </p:cNvSpPr>
          <p:nvPr>
            <p:ph type="dt" sz="half" idx="10"/>
          </p:nvPr>
        </p:nvSpPr>
        <p:spPr/>
        <p:txBody>
          <a:bodyPr/>
          <a:lstStyle/>
          <a:p>
            <a:fld id="{1D571632-D797-4FF1-BF5F-AE850EE5EA56}" type="datetime1">
              <a:rPr lang="en-CA" smtClean="0"/>
              <a:t>12/09/19</a:t>
            </a:fld>
            <a:endParaRPr lang="en-CA"/>
          </a:p>
        </p:txBody>
      </p:sp>
      <p:sp>
        <p:nvSpPr>
          <p:cNvPr id="6" name="Espace réservé du pied de page 5">
            <a:extLst>
              <a:ext uri="{FF2B5EF4-FFF2-40B4-BE49-F238E27FC236}">
                <a16:creationId xmlns:a16="http://schemas.microsoft.com/office/drawing/2014/main" id="{457079F9-A2FA-4FB4-864E-B0003E017840}"/>
              </a:ext>
            </a:extLst>
          </p:cNvPr>
          <p:cNvSpPr>
            <a:spLocks noGrp="1"/>
          </p:cNvSpPr>
          <p:nvPr>
            <p:ph type="ftr" sz="quarter" idx="11"/>
          </p:nvPr>
        </p:nvSpPr>
        <p:spPr/>
        <p:txBody>
          <a:bodyPr/>
          <a:lstStyle/>
          <a:p>
            <a:endParaRPr lang="en-CA"/>
          </a:p>
        </p:txBody>
      </p:sp>
      <p:sp>
        <p:nvSpPr>
          <p:cNvPr id="7" name="Espace réservé du numéro de diapositive 6">
            <a:extLst>
              <a:ext uri="{FF2B5EF4-FFF2-40B4-BE49-F238E27FC236}">
                <a16:creationId xmlns:a16="http://schemas.microsoft.com/office/drawing/2014/main" id="{940047B9-0EF1-4B78-B1CA-16242C6FC155}"/>
              </a:ext>
            </a:extLst>
          </p:cNvPr>
          <p:cNvSpPr>
            <a:spLocks noGrp="1"/>
          </p:cNvSpPr>
          <p:nvPr>
            <p:ph type="sldNum" sz="quarter" idx="12"/>
          </p:nvPr>
        </p:nvSpPr>
        <p:spPr/>
        <p:txBody>
          <a:bodyPr/>
          <a:lstStyle/>
          <a:p>
            <a:fld id="{0730FDA8-C380-487C-8262-56859A965823}" type="slidenum">
              <a:rPr lang="en-CA" smtClean="0"/>
              <a:t>‹#›</a:t>
            </a:fld>
            <a:endParaRPr lang="en-CA"/>
          </a:p>
        </p:txBody>
      </p:sp>
    </p:spTree>
    <p:extLst>
      <p:ext uri="{BB962C8B-B14F-4D97-AF65-F5344CB8AC3E}">
        <p14:creationId xmlns:p14="http://schemas.microsoft.com/office/powerpoint/2010/main" val="843782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66E5F6-BCF6-4BC2-B42C-43DE6B8C4A7F}"/>
              </a:ext>
            </a:extLst>
          </p:cNvPr>
          <p:cNvSpPr>
            <a:spLocks noGrp="1"/>
          </p:cNvSpPr>
          <p:nvPr>
            <p:ph type="title"/>
          </p:nvPr>
        </p:nvSpPr>
        <p:spPr>
          <a:xfrm>
            <a:off x="839788" y="365125"/>
            <a:ext cx="10515600" cy="1325563"/>
          </a:xfrm>
        </p:spPr>
        <p:txBody>
          <a:bodyPr/>
          <a:lstStyle/>
          <a:p>
            <a:r>
              <a:rPr lang="fr-FR"/>
              <a:t>Modifiez le style du titre</a:t>
            </a:r>
            <a:endParaRPr lang="en-CA"/>
          </a:p>
        </p:txBody>
      </p:sp>
      <p:sp>
        <p:nvSpPr>
          <p:cNvPr id="3" name="Espace réservé du texte 2">
            <a:extLst>
              <a:ext uri="{FF2B5EF4-FFF2-40B4-BE49-F238E27FC236}">
                <a16:creationId xmlns:a16="http://schemas.microsoft.com/office/drawing/2014/main" id="{DBF3E6D9-2CE3-433D-8C4B-00E550C06C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5FD1F5E5-1BC2-45D9-B082-FE4EC0C819F4}"/>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5" name="Espace réservé du texte 4">
            <a:extLst>
              <a:ext uri="{FF2B5EF4-FFF2-40B4-BE49-F238E27FC236}">
                <a16:creationId xmlns:a16="http://schemas.microsoft.com/office/drawing/2014/main" id="{8D8ED58E-522F-477A-B408-E804C78230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EADCAD59-1328-478C-9437-1C5917FFD861}"/>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7" name="Espace réservé de la date 6">
            <a:extLst>
              <a:ext uri="{FF2B5EF4-FFF2-40B4-BE49-F238E27FC236}">
                <a16:creationId xmlns:a16="http://schemas.microsoft.com/office/drawing/2014/main" id="{FD682F8A-DD15-436A-9B38-3FDF728427E2}"/>
              </a:ext>
            </a:extLst>
          </p:cNvPr>
          <p:cNvSpPr>
            <a:spLocks noGrp="1"/>
          </p:cNvSpPr>
          <p:nvPr>
            <p:ph type="dt" sz="half" idx="10"/>
          </p:nvPr>
        </p:nvSpPr>
        <p:spPr/>
        <p:txBody>
          <a:bodyPr/>
          <a:lstStyle/>
          <a:p>
            <a:fld id="{42A021C9-DA9F-4AAA-B84B-79C96568D018}" type="datetime1">
              <a:rPr lang="en-CA" smtClean="0"/>
              <a:t>12/09/19</a:t>
            </a:fld>
            <a:endParaRPr lang="en-CA"/>
          </a:p>
        </p:txBody>
      </p:sp>
      <p:sp>
        <p:nvSpPr>
          <p:cNvPr id="8" name="Espace réservé du pied de page 7">
            <a:extLst>
              <a:ext uri="{FF2B5EF4-FFF2-40B4-BE49-F238E27FC236}">
                <a16:creationId xmlns:a16="http://schemas.microsoft.com/office/drawing/2014/main" id="{399035E9-EEAE-48F8-BFD3-4722F346EF89}"/>
              </a:ext>
            </a:extLst>
          </p:cNvPr>
          <p:cNvSpPr>
            <a:spLocks noGrp="1"/>
          </p:cNvSpPr>
          <p:nvPr>
            <p:ph type="ftr" sz="quarter" idx="11"/>
          </p:nvPr>
        </p:nvSpPr>
        <p:spPr/>
        <p:txBody>
          <a:bodyPr/>
          <a:lstStyle/>
          <a:p>
            <a:endParaRPr lang="en-CA"/>
          </a:p>
        </p:txBody>
      </p:sp>
      <p:sp>
        <p:nvSpPr>
          <p:cNvPr id="9" name="Espace réservé du numéro de diapositive 8">
            <a:extLst>
              <a:ext uri="{FF2B5EF4-FFF2-40B4-BE49-F238E27FC236}">
                <a16:creationId xmlns:a16="http://schemas.microsoft.com/office/drawing/2014/main" id="{DB08D3BD-A990-4A35-8904-F9F199B1CDA5}"/>
              </a:ext>
            </a:extLst>
          </p:cNvPr>
          <p:cNvSpPr>
            <a:spLocks noGrp="1"/>
          </p:cNvSpPr>
          <p:nvPr>
            <p:ph type="sldNum" sz="quarter" idx="12"/>
          </p:nvPr>
        </p:nvSpPr>
        <p:spPr/>
        <p:txBody>
          <a:bodyPr/>
          <a:lstStyle/>
          <a:p>
            <a:fld id="{0730FDA8-C380-487C-8262-56859A965823}" type="slidenum">
              <a:rPr lang="en-CA" smtClean="0"/>
              <a:t>‹#›</a:t>
            </a:fld>
            <a:endParaRPr lang="en-CA"/>
          </a:p>
        </p:txBody>
      </p:sp>
    </p:spTree>
    <p:extLst>
      <p:ext uri="{BB962C8B-B14F-4D97-AF65-F5344CB8AC3E}">
        <p14:creationId xmlns:p14="http://schemas.microsoft.com/office/powerpoint/2010/main" val="323579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113548-A25B-4E64-9722-161ADE6322F6}"/>
              </a:ext>
            </a:extLst>
          </p:cNvPr>
          <p:cNvSpPr>
            <a:spLocks noGrp="1"/>
          </p:cNvSpPr>
          <p:nvPr>
            <p:ph type="title"/>
          </p:nvPr>
        </p:nvSpPr>
        <p:spPr/>
        <p:txBody>
          <a:bodyPr/>
          <a:lstStyle/>
          <a:p>
            <a:r>
              <a:rPr lang="fr-FR"/>
              <a:t>Modifiez le style du titre</a:t>
            </a:r>
            <a:endParaRPr lang="en-CA"/>
          </a:p>
        </p:txBody>
      </p:sp>
      <p:sp>
        <p:nvSpPr>
          <p:cNvPr id="3" name="Espace réservé de la date 2">
            <a:extLst>
              <a:ext uri="{FF2B5EF4-FFF2-40B4-BE49-F238E27FC236}">
                <a16:creationId xmlns:a16="http://schemas.microsoft.com/office/drawing/2014/main" id="{60FAD928-69FC-44C8-9FDF-6D67CCA993DE}"/>
              </a:ext>
            </a:extLst>
          </p:cNvPr>
          <p:cNvSpPr>
            <a:spLocks noGrp="1"/>
          </p:cNvSpPr>
          <p:nvPr>
            <p:ph type="dt" sz="half" idx="10"/>
          </p:nvPr>
        </p:nvSpPr>
        <p:spPr/>
        <p:txBody>
          <a:bodyPr/>
          <a:lstStyle/>
          <a:p>
            <a:fld id="{CB403965-A2A1-4DC4-A8FE-21C86CB0CAB5}" type="datetime1">
              <a:rPr lang="en-CA" smtClean="0"/>
              <a:t>12/09/19</a:t>
            </a:fld>
            <a:endParaRPr lang="en-CA"/>
          </a:p>
        </p:txBody>
      </p:sp>
      <p:sp>
        <p:nvSpPr>
          <p:cNvPr id="4" name="Espace réservé du pied de page 3">
            <a:extLst>
              <a:ext uri="{FF2B5EF4-FFF2-40B4-BE49-F238E27FC236}">
                <a16:creationId xmlns:a16="http://schemas.microsoft.com/office/drawing/2014/main" id="{B3B6E4D7-8A7C-4BC1-A14C-FBDAE5ED8426}"/>
              </a:ext>
            </a:extLst>
          </p:cNvPr>
          <p:cNvSpPr>
            <a:spLocks noGrp="1"/>
          </p:cNvSpPr>
          <p:nvPr>
            <p:ph type="ftr" sz="quarter" idx="11"/>
          </p:nvPr>
        </p:nvSpPr>
        <p:spPr/>
        <p:txBody>
          <a:bodyPr/>
          <a:lstStyle/>
          <a:p>
            <a:endParaRPr lang="en-CA"/>
          </a:p>
        </p:txBody>
      </p:sp>
      <p:sp>
        <p:nvSpPr>
          <p:cNvPr id="5" name="Espace réservé du numéro de diapositive 4">
            <a:extLst>
              <a:ext uri="{FF2B5EF4-FFF2-40B4-BE49-F238E27FC236}">
                <a16:creationId xmlns:a16="http://schemas.microsoft.com/office/drawing/2014/main" id="{2FA9A70B-F391-46AD-A6F4-F7955FDB409B}"/>
              </a:ext>
            </a:extLst>
          </p:cNvPr>
          <p:cNvSpPr>
            <a:spLocks noGrp="1"/>
          </p:cNvSpPr>
          <p:nvPr>
            <p:ph type="sldNum" sz="quarter" idx="12"/>
          </p:nvPr>
        </p:nvSpPr>
        <p:spPr/>
        <p:txBody>
          <a:bodyPr/>
          <a:lstStyle/>
          <a:p>
            <a:fld id="{0730FDA8-C380-487C-8262-56859A965823}" type="slidenum">
              <a:rPr lang="en-CA" smtClean="0"/>
              <a:t>‹#›</a:t>
            </a:fld>
            <a:endParaRPr lang="en-CA"/>
          </a:p>
        </p:txBody>
      </p:sp>
    </p:spTree>
    <p:extLst>
      <p:ext uri="{BB962C8B-B14F-4D97-AF65-F5344CB8AC3E}">
        <p14:creationId xmlns:p14="http://schemas.microsoft.com/office/powerpoint/2010/main" val="287549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9D3CFF1-BF5D-4AB1-BAF7-4345EC638509}"/>
              </a:ext>
            </a:extLst>
          </p:cNvPr>
          <p:cNvSpPr>
            <a:spLocks noGrp="1"/>
          </p:cNvSpPr>
          <p:nvPr>
            <p:ph type="dt" sz="half" idx="10"/>
          </p:nvPr>
        </p:nvSpPr>
        <p:spPr/>
        <p:txBody>
          <a:bodyPr/>
          <a:lstStyle/>
          <a:p>
            <a:fld id="{AC8957D5-070B-4833-9D73-5C859E9C50A4}" type="datetime1">
              <a:rPr lang="en-CA" smtClean="0"/>
              <a:t>12/09/19</a:t>
            </a:fld>
            <a:endParaRPr lang="en-CA"/>
          </a:p>
        </p:txBody>
      </p:sp>
      <p:sp>
        <p:nvSpPr>
          <p:cNvPr id="3" name="Espace réservé du pied de page 2">
            <a:extLst>
              <a:ext uri="{FF2B5EF4-FFF2-40B4-BE49-F238E27FC236}">
                <a16:creationId xmlns:a16="http://schemas.microsoft.com/office/drawing/2014/main" id="{ECBE41BD-4412-4FBD-BFD3-46E231B794BB}"/>
              </a:ext>
            </a:extLst>
          </p:cNvPr>
          <p:cNvSpPr>
            <a:spLocks noGrp="1"/>
          </p:cNvSpPr>
          <p:nvPr>
            <p:ph type="ftr" sz="quarter" idx="11"/>
          </p:nvPr>
        </p:nvSpPr>
        <p:spPr/>
        <p:txBody>
          <a:bodyPr/>
          <a:lstStyle/>
          <a:p>
            <a:endParaRPr lang="en-CA"/>
          </a:p>
        </p:txBody>
      </p:sp>
      <p:sp>
        <p:nvSpPr>
          <p:cNvPr id="4" name="Espace réservé du numéro de diapositive 3">
            <a:extLst>
              <a:ext uri="{FF2B5EF4-FFF2-40B4-BE49-F238E27FC236}">
                <a16:creationId xmlns:a16="http://schemas.microsoft.com/office/drawing/2014/main" id="{62C72CE6-D34C-49D1-A454-7C69D37569A4}"/>
              </a:ext>
            </a:extLst>
          </p:cNvPr>
          <p:cNvSpPr>
            <a:spLocks noGrp="1"/>
          </p:cNvSpPr>
          <p:nvPr>
            <p:ph type="sldNum" sz="quarter" idx="12"/>
          </p:nvPr>
        </p:nvSpPr>
        <p:spPr/>
        <p:txBody>
          <a:bodyPr/>
          <a:lstStyle/>
          <a:p>
            <a:fld id="{0730FDA8-C380-487C-8262-56859A965823}" type="slidenum">
              <a:rPr lang="en-CA" smtClean="0"/>
              <a:t>‹#›</a:t>
            </a:fld>
            <a:endParaRPr lang="en-CA"/>
          </a:p>
        </p:txBody>
      </p:sp>
    </p:spTree>
    <p:extLst>
      <p:ext uri="{BB962C8B-B14F-4D97-AF65-F5344CB8AC3E}">
        <p14:creationId xmlns:p14="http://schemas.microsoft.com/office/powerpoint/2010/main" val="134128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D7BFD2-F4FD-4F08-B447-7A9974B2406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CA"/>
          </a:p>
        </p:txBody>
      </p:sp>
      <p:sp>
        <p:nvSpPr>
          <p:cNvPr id="3" name="Espace réservé du contenu 2">
            <a:extLst>
              <a:ext uri="{FF2B5EF4-FFF2-40B4-BE49-F238E27FC236}">
                <a16:creationId xmlns:a16="http://schemas.microsoft.com/office/drawing/2014/main" id="{9A59CD15-14A6-483A-B53B-BF1FA2A510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u texte 3">
            <a:extLst>
              <a:ext uri="{FF2B5EF4-FFF2-40B4-BE49-F238E27FC236}">
                <a16:creationId xmlns:a16="http://schemas.microsoft.com/office/drawing/2014/main" id="{4547A172-9597-4048-8A95-1D6056F67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C56E0D6-AAE3-43B8-B35B-7EEB041A0A1E}"/>
              </a:ext>
            </a:extLst>
          </p:cNvPr>
          <p:cNvSpPr>
            <a:spLocks noGrp="1"/>
          </p:cNvSpPr>
          <p:nvPr>
            <p:ph type="dt" sz="half" idx="10"/>
          </p:nvPr>
        </p:nvSpPr>
        <p:spPr/>
        <p:txBody>
          <a:bodyPr/>
          <a:lstStyle/>
          <a:p>
            <a:fld id="{62D6986E-63A1-4521-8CD0-20DE54B81DF4}" type="datetime1">
              <a:rPr lang="en-CA" smtClean="0"/>
              <a:t>12/09/19</a:t>
            </a:fld>
            <a:endParaRPr lang="en-CA"/>
          </a:p>
        </p:txBody>
      </p:sp>
      <p:sp>
        <p:nvSpPr>
          <p:cNvPr id="6" name="Espace réservé du pied de page 5">
            <a:extLst>
              <a:ext uri="{FF2B5EF4-FFF2-40B4-BE49-F238E27FC236}">
                <a16:creationId xmlns:a16="http://schemas.microsoft.com/office/drawing/2014/main" id="{D5C7E314-569C-4389-8968-8364D675AE9E}"/>
              </a:ext>
            </a:extLst>
          </p:cNvPr>
          <p:cNvSpPr>
            <a:spLocks noGrp="1"/>
          </p:cNvSpPr>
          <p:nvPr>
            <p:ph type="ftr" sz="quarter" idx="11"/>
          </p:nvPr>
        </p:nvSpPr>
        <p:spPr/>
        <p:txBody>
          <a:bodyPr/>
          <a:lstStyle/>
          <a:p>
            <a:endParaRPr lang="en-CA"/>
          </a:p>
        </p:txBody>
      </p:sp>
      <p:sp>
        <p:nvSpPr>
          <p:cNvPr id="7" name="Espace réservé du numéro de diapositive 6">
            <a:extLst>
              <a:ext uri="{FF2B5EF4-FFF2-40B4-BE49-F238E27FC236}">
                <a16:creationId xmlns:a16="http://schemas.microsoft.com/office/drawing/2014/main" id="{BE0CD5D7-A427-47D9-8B6F-2095DBBFA433}"/>
              </a:ext>
            </a:extLst>
          </p:cNvPr>
          <p:cNvSpPr>
            <a:spLocks noGrp="1"/>
          </p:cNvSpPr>
          <p:nvPr>
            <p:ph type="sldNum" sz="quarter" idx="12"/>
          </p:nvPr>
        </p:nvSpPr>
        <p:spPr/>
        <p:txBody>
          <a:bodyPr/>
          <a:lstStyle/>
          <a:p>
            <a:fld id="{0730FDA8-C380-487C-8262-56859A965823}" type="slidenum">
              <a:rPr lang="en-CA" smtClean="0"/>
              <a:t>‹#›</a:t>
            </a:fld>
            <a:endParaRPr lang="en-CA"/>
          </a:p>
        </p:txBody>
      </p:sp>
    </p:spTree>
    <p:extLst>
      <p:ext uri="{BB962C8B-B14F-4D97-AF65-F5344CB8AC3E}">
        <p14:creationId xmlns:p14="http://schemas.microsoft.com/office/powerpoint/2010/main" val="246150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585933-3F85-4A81-AB48-AB53BDD571F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CA"/>
          </a:p>
        </p:txBody>
      </p:sp>
      <p:sp>
        <p:nvSpPr>
          <p:cNvPr id="3" name="Espace réservé pour une image  2">
            <a:extLst>
              <a:ext uri="{FF2B5EF4-FFF2-40B4-BE49-F238E27FC236}">
                <a16:creationId xmlns:a16="http://schemas.microsoft.com/office/drawing/2014/main" id="{EE3859B8-389C-4B48-A4F3-11D943CED2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Espace réservé du texte 3">
            <a:extLst>
              <a:ext uri="{FF2B5EF4-FFF2-40B4-BE49-F238E27FC236}">
                <a16:creationId xmlns:a16="http://schemas.microsoft.com/office/drawing/2014/main" id="{FE8D65A3-4FA3-4605-99A3-E17751DD2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A03B98D8-C91B-46F3-BB3E-46355BEDC99D}"/>
              </a:ext>
            </a:extLst>
          </p:cNvPr>
          <p:cNvSpPr>
            <a:spLocks noGrp="1"/>
          </p:cNvSpPr>
          <p:nvPr>
            <p:ph type="dt" sz="half" idx="10"/>
          </p:nvPr>
        </p:nvSpPr>
        <p:spPr/>
        <p:txBody>
          <a:bodyPr/>
          <a:lstStyle/>
          <a:p>
            <a:fld id="{2DF454D2-436D-4867-A6B5-AA82B5548399}" type="datetime1">
              <a:rPr lang="en-CA" smtClean="0"/>
              <a:t>12/09/19</a:t>
            </a:fld>
            <a:endParaRPr lang="en-CA"/>
          </a:p>
        </p:txBody>
      </p:sp>
      <p:sp>
        <p:nvSpPr>
          <p:cNvPr id="6" name="Espace réservé du pied de page 5">
            <a:extLst>
              <a:ext uri="{FF2B5EF4-FFF2-40B4-BE49-F238E27FC236}">
                <a16:creationId xmlns:a16="http://schemas.microsoft.com/office/drawing/2014/main" id="{105D0F64-47B8-42A6-BDBE-1BA1956A9E5C}"/>
              </a:ext>
            </a:extLst>
          </p:cNvPr>
          <p:cNvSpPr>
            <a:spLocks noGrp="1"/>
          </p:cNvSpPr>
          <p:nvPr>
            <p:ph type="ftr" sz="quarter" idx="11"/>
          </p:nvPr>
        </p:nvSpPr>
        <p:spPr/>
        <p:txBody>
          <a:bodyPr/>
          <a:lstStyle/>
          <a:p>
            <a:endParaRPr lang="en-CA"/>
          </a:p>
        </p:txBody>
      </p:sp>
      <p:sp>
        <p:nvSpPr>
          <p:cNvPr id="7" name="Espace réservé du numéro de diapositive 6">
            <a:extLst>
              <a:ext uri="{FF2B5EF4-FFF2-40B4-BE49-F238E27FC236}">
                <a16:creationId xmlns:a16="http://schemas.microsoft.com/office/drawing/2014/main" id="{6AF657BA-954A-434D-8BCA-86FF4E1200ED}"/>
              </a:ext>
            </a:extLst>
          </p:cNvPr>
          <p:cNvSpPr>
            <a:spLocks noGrp="1"/>
          </p:cNvSpPr>
          <p:nvPr>
            <p:ph type="sldNum" sz="quarter" idx="12"/>
          </p:nvPr>
        </p:nvSpPr>
        <p:spPr/>
        <p:txBody>
          <a:bodyPr/>
          <a:lstStyle/>
          <a:p>
            <a:fld id="{0730FDA8-C380-487C-8262-56859A965823}" type="slidenum">
              <a:rPr lang="en-CA" smtClean="0"/>
              <a:t>‹#›</a:t>
            </a:fld>
            <a:endParaRPr lang="en-CA"/>
          </a:p>
        </p:txBody>
      </p:sp>
    </p:spTree>
    <p:extLst>
      <p:ext uri="{BB962C8B-B14F-4D97-AF65-F5344CB8AC3E}">
        <p14:creationId xmlns:p14="http://schemas.microsoft.com/office/powerpoint/2010/main" val="4089655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7EA0529-50EB-459D-BDC6-9BE33C8848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CA"/>
          </a:p>
        </p:txBody>
      </p:sp>
      <p:sp>
        <p:nvSpPr>
          <p:cNvPr id="3" name="Espace réservé du texte 2">
            <a:extLst>
              <a:ext uri="{FF2B5EF4-FFF2-40B4-BE49-F238E27FC236}">
                <a16:creationId xmlns:a16="http://schemas.microsoft.com/office/drawing/2014/main" id="{4C7062F7-94CC-41B7-9118-F191EA2C3E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CF7C2787-ECA5-461A-9F38-1723351B10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D7F820-D17B-457E-864D-79B0F1437387}" type="datetime1">
              <a:rPr lang="en-CA" smtClean="0"/>
              <a:t>12/09/19</a:t>
            </a:fld>
            <a:endParaRPr lang="en-CA"/>
          </a:p>
        </p:txBody>
      </p:sp>
      <p:sp>
        <p:nvSpPr>
          <p:cNvPr id="5" name="Espace réservé du pied de page 4">
            <a:extLst>
              <a:ext uri="{FF2B5EF4-FFF2-40B4-BE49-F238E27FC236}">
                <a16:creationId xmlns:a16="http://schemas.microsoft.com/office/drawing/2014/main" id="{710DA2CA-09B9-4625-9EA3-3B8DC3DCC1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Espace réservé du numéro de diapositive 5">
            <a:extLst>
              <a:ext uri="{FF2B5EF4-FFF2-40B4-BE49-F238E27FC236}">
                <a16:creationId xmlns:a16="http://schemas.microsoft.com/office/drawing/2014/main" id="{EB8CBB43-2F64-42F1-9137-29DA380DD6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0FDA8-C380-487C-8262-56859A965823}" type="slidenum">
              <a:rPr lang="en-CA" smtClean="0"/>
              <a:t>‹#›</a:t>
            </a:fld>
            <a:endParaRPr lang="en-CA"/>
          </a:p>
        </p:txBody>
      </p:sp>
    </p:spTree>
    <p:extLst>
      <p:ext uri="{BB962C8B-B14F-4D97-AF65-F5344CB8AC3E}">
        <p14:creationId xmlns:p14="http://schemas.microsoft.com/office/powerpoint/2010/main" val="1077423163"/>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hyperlink" Target="http://www.sciencedirect.com/science/article/pii/S0967070X12001643" TargetMode="External"/><Relationship Id="rId3" Type="http://schemas.openxmlformats.org/officeDocument/2006/relationships/hyperlink" Target="https://www.linkedin.com/pulse/realtime-semanticsegmentation-jetson-nano-python-c-dustin-franklin" TargetMode="External"/><Relationship Id="rId7" Type="http://schemas.openxmlformats.org/officeDocument/2006/relationships/hyperlink" Target="https://developer.nvidia.com/embedded/jetson-nano-dl-inferencebenchmark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arxiv.org/abs/1904.01795" TargetMode="External"/><Relationship Id="rId5" Type="http://schemas.openxmlformats.org/officeDocument/2006/relationships/hyperlink" Target="https://modelzoo.co/" TargetMode="External"/><Relationship Id="rId10" Type="http://schemas.openxmlformats.org/officeDocument/2006/relationships/image" Target="../media/image1.png"/><Relationship Id="rId4" Type="http://schemas.openxmlformats.org/officeDocument/2006/relationships/hyperlink" Target="https://www.nrcresearchpress.com/doi/full/10.1139/cjce-2016-0215" TargetMode="External"/><Relationship Id="rId9" Type="http://schemas.openxmlformats.org/officeDocument/2006/relationships/hyperlink" Target="http://link.springer.com/10.1007/978-981-32-9698-5_28"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à coins arrondis 11">
            <a:extLst>
              <a:ext uri="{FF2B5EF4-FFF2-40B4-BE49-F238E27FC236}">
                <a16:creationId xmlns:a16="http://schemas.microsoft.com/office/drawing/2014/main" id="{854FBCAA-DCC3-434B-BAB8-DD694D865772}"/>
              </a:ext>
            </a:extLst>
          </p:cNvPr>
          <p:cNvSpPr/>
          <p:nvPr/>
        </p:nvSpPr>
        <p:spPr>
          <a:xfrm>
            <a:off x="-245328" y="3379708"/>
            <a:ext cx="12637025" cy="1919767"/>
          </a:xfrm>
          <a:prstGeom prst="roundRect">
            <a:avLst/>
          </a:prstGeom>
          <a:solidFill>
            <a:schemeClr val="accent6">
              <a:lumMod val="20000"/>
              <a:lumOff val="80000"/>
              <a:alpha val="8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r"/>
            <a:endParaRPr lang="fr-CA" dirty="0"/>
          </a:p>
        </p:txBody>
      </p:sp>
      <p:sp>
        <p:nvSpPr>
          <p:cNvPr id="13" name="ZoneTexte 12">
            <a:extLst>
              <a:ext uri="{FF2B5EF4-FFF2-40B4-BE49-F238E27FC236}">
                <a16:creationId xmlns:a16="http://schemas.microsoft.com/office/drawing/2014/main" id="{45C5000F-CD38-4B2E-A89F-BFD7BEA9FDEF}"/>
              </a:ext>
            </a:extLst>
          </p:cNvPr>
          <p:cNvSpPr txBox="1"/>
          <p:nvPr/>
        </p:nvSpPr>
        <p:spPr>
          <a:xfrm>
            <a:off x="4540469" y="609850"/>
            <a:ext cx="7210097" cy="584775"/>
          </a:xfrm>
          <a:prstGeom prst="rect">
            <a:avLst/>
          </a:prstGeom>
          <a:noFill/>
        </p:spPr>
        <p:txBody>
          <a:bodyPr wrap="square" rtlCol="0">
            <a:spAutoFit/>
          </a:bodyPr>
          <a:lstStyle/>
          <a:p>
            <a:pPr algn="r"/>
            <a:r>
              <a:rPr lang="fr-FR" sz="3200" b="1" dirty="0" smtClean="0">
                <a:solidFill>
                  <a:srgbClr val="587643"/>
                </a:solidFill>
              </a:rPr>
              <a:t>Travail 5</a:t>
            </a:r>
          </a:p>
        </p:txBody>
      </p:sp>
      <p:sp>
        <p:nvSpPr>
          <p:cNvPr id="19" name="Sous-titre 2">
            <a:extLst>
              <a:ext uri="{FF2B5EF4-FFF2-40B4-BE49-F238E27FC236}">
                <a16:creationId xmlns:a16="http://schemas.microsoft.com/office/drawing/2014/main" id="{4461D03B-B848-463B-BD2F-1076B5EB669E}"/>
              </a:ext>
            </a:extLst>
          </p:cNvPr>
          <p:cNvSpPr txBox="1">
            <a:spLocks/>
          </p:cNvSpPr>
          <p:nvPr/>
        </p:nvSpPr>
        <p:spPr>
          <a:xfrm>
            <a:off x="2606566" y="2073782"/>
            <a:ext cx="9144000" cy="671418"/>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fr-CA" sz="1800" dirty="0" smtClean="0">
                <a:solidFill>
                  <a:srgbClr val="587643"/>
                </a:solidFill>
              </a:rPr>
              <a:t>Automne 2019 – GAE723</a:t>
            </a:r>
            <a:endParaRPr lang="fr-CA" sz="1800" dirty="0">
              <a:solidFill>
                <a:srgbClr val="587643"/>
              </a:solidFill>
            </a:endParaRPr>
          </a:p>
          <a:p>
            <a:pPr algn="r"/>
            <a:r>
              <a:rPr lang="fr-CA" sz="1800" dirty="0">
                <a:solidFill>
                  <a:srgbClr val="587643"/>
                </a:solidFill>
              </a:rPr>
              <a:t>Université de Sherbrooke</a:t>
            </a:r>
          </a:p>
        </p:txBody>
      </p:sp>
      <p:sp>
        <p:nvSpPr>
          <p:cNvPr id="21" name="Sous-titre 2">
            <a:extLst>
              <a:ext uri="{FF2B5EF4-FFF2-40B4-BE49-F238E27FC236}">
                <a16:creationId xmlns:a16="http://schemas.microsoft.com/office/drawing/2014/main" id="{0CC2DB85-391B-4840-843A-FA0C218E833F}"/>
              </a:ext>
            </a:extLst>
          </p:cNvPr>
          <p:cNvSpPr txBox="1">
            <a:spLocks/>
          </p:cNvSpPr>
          <p:nvPr/>
        </p:nvSpPr>
        <p:spPr>
          <a:xfrm>
            <a:off x="3891280" y="5933983"/>
            <a:ext cx="7859286" cy="356668"/>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fr-CA" sz="1800" dirty="0">
                <a:solidFill>
                  <a:srgbClr val="587643"/>
                </a:solidFill>
              </a:rPr>
              <a:t> Par : </a:t>
            </a:r>
            <a:r>
              <a:rPr lang="fr-CA" sz="1800" dirty="0" smtClean="0">
                <a:solidFill>
                  <a:srgbClr val="587643"/>
                </a:solidFill>
              </a:rPr>
              <a:t>Vincent </a:t>
            </a:r>
            <a:r>
              <a:rPr lang="fr-CA" sz="1800" dirty="0">
                <a:solidFill>
                  <a:srgbClr val="587643"/>
                </a:solidFill>
              </a:rPr>
              <a:t>le Falher</a:t>
            </a:r>
          </a:p>
        </p:txBody>
      </p:sp>
      <p:sp>
        <p:nvSpPr>
          <p:cNvPr id="2" name="Rectangle 1"/>
          <p:cNvSpPr/>
          <p:nvPr/>
        </p:nvSpPr>
        <p:spPr>
          <a:xfrm>
            <a:off x="0" y="3954027"/>
            <a:ext cx="12192000" cy="584775"/>
          </a:xfrm>
          <a:prstGeom prst="rect">
            <a:avLst/>
          </a:prstGeom>
        </p:spPr>
        <p:txBody>
          <a:bodyPr wrap="square">
            <a:spAutoFit/>
          </a:bodyPr>
          <a:lstStyle/>
          <a:p>
            <a:pPr algn="ctr"/>
            <a:r>
              <a:rPr lang="fr-FR" sz="3200" b="1" dirty="0"/>
              <a:t>Plan de travail de l’essai</a:t>
            </a:r>
            <a:endParaRPr lang="fr-FR" sz="3200" b="1" dirty="0" smtClean="0"/>
          </a:p>
        </p:txBody>
      </p:sp>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24988" y="247540"/>
            <a:ext cx="544895" cy="642029"/>
          </a:xfrm>
          <a:prstGeom prst="rect">
            <a:avLst/>
          </a:prstGeom>
        </p:spPr>
      </p:pic>
    </p:spTree>
    <p:extLst>
      <p:ext uri="{BB962C8B-B14F-4D97-AF65-F5344CB8AC3E}">
        <p14:creationId xmlns:p14="http://schemas.microsoft.com/office/powerpoint/2010/main" val="201483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a:stretch>
            <a:fillRect/>
          </a:stretch>
        </p:blipFill>
        <p:spPr>
          <a:xfrm>
            <a:off x="558203" y="193431"/>
            <a:ext cx="10961649" cy="6162919"/>
          </a:xfrm>
          <a:prstGeom prst="rect">
            <a:avLst/>
          </a:prstGeom>
        </p:spPr>
      </p:pic>
      <p:sp>
        <p:nvSpPr>
          <p:cNvPr id="3" name="Espace réservé du numéro de diapositive 2">
            <a:extLst>
              <a:ext uri="{FF2B5EF4-FFF2-40B4-BE49-F238E27FC236}">
                <a16:creationId xmlns:a16="http://schemas.microsoft.com/office/drawing/2014/main" id="{747C3782-A4D0-4EC6-BC73-BF6D681A1452}"/>
              </a:ext>
            </a:extLst>
          </p:cNvPr>
          <p:cNvSpPr>
            <a:spLocks noGrp="1"/>
          </p:cNvSpPr>
          <p:nvPr>
            <p:ph type="sldNum" sz="quarter" idx="12"/>
          </p:nvPr>
        </p:nvSpPr>
        <p:spPr/>
        <p:txBody>
          <a:bodyPr/>
          <a:lstStyle/>
          <a:p>
            <a:fld id="{0730FDA8-C380-487C-8262-56859A965823}" type="slidenum">
              <a:rPr lang="en-CA" smtClean="0"/>
              <a:t>10</a:t>
            </a:fld>
            <a:endParaRPr lang="en-CA"/>
          </a:p>
        </p:txBody>
      </p:sp>
    </p:spTree>
    <p:extLst>
      <p:ext uri="{BB962C8B-B14F-4D97-AF65-F5344CB8AC3E}">
        <p14:creationId xmlns:p14="http://schemas.microsoft.com/office/powerpoint/2010/main" val="3767805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chemeClr val="bg1">
              <a:lumMod val="95000"/>
              <a:alpha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FR" sz="3200" dirty="0"/>
              <a:t>Données prévues pour l’analyse</a:t>
            </a:r>
            <a:endParaRPr lang="fr-CA" sz="3200" b="1" dirty="0">
              <a:effectLst>
                <a:outerShdw blurRad="38100" dist="38100" dir="2700000" algn="tl">
                  <a:srgbClr val="000000">
                    <a:alpha val="43137"/>
                  </a:srgbClr>
                </a:outerShdw>
              </a:effectLst>
            </a:endParaRPr>
          </a:p>
        </p:txBody>
      </p:sp>
      <p:sp>
        <p:nvSpPr>
          <p:cNvPr id="3" name="Espace réservé du numéro de diapositive 2">
            <a:extLst>
              <a:ext uri="{FF2B5EF4-FFF2-40B4-BE49-F238E27FC236}">
                <a16:creationId xmlns:a16="http://schemas.microsoft.com/office/drawing/2014/main" id="{747C3782-A4D0-4EC6-BC73-BF6D681A1452}"/>
              </a:ext>
            </a:extLst>
          </p:cNvPr>
          <p:cNvSpPr>
            <a:spLocks noGrp="1"/>
          </p:cNvSpPr>
          <p:nvPr>
            <p:ph type="sldNum" sz="quarter" idx="12"/>
          </p:nvPr>
        </p:nvSpPr>
        <p:spPr/>
        <p:txBody>
          <a:bodyPr/>
          <a:lstStyle/>
          <a:p>
            <a:fld id="{0730FDA8-C380-487C-8262-56859A965823}" type="slidenum">
              <a:rPr lang="en-CA" smtClean="0"/>
              <a:t>11</a:t>
            </a:fld>
            <a:endParaRPr lang="en-CA"/>
          </a:p>
        </p:txBody>
      </p:sp>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3800" y="532352"/>
            <a:ext cx="544895" cy="642029"/>
          </a:xfrm>
          <a:prstGeom prst="rect">
            <a:avLst/>
          </a:prstGeom>
        </p:spPr>
      </p:pic>
      <p:pic>
        <p:nvPicPr>
          <p:cNvPr id="6" name="Content Placeholder 5"/>
          <p:cNvPicPr>
            <a:picLocks noGrp="1" noChangeAspect="1"/>
          </p:cNvPicPr>
          <p:nvPr>
            <p:ph idx="1"/>
          </p:nvPr>
        </p:nvPicPr>
        <p:blipFill>
          <a:blip r:embed="rId4"/>
          <a:stretch>
            <a:fillRect/>
          </a:stretch>
        </p:blipFill>
        <p:spPr>
          <a:xfrm>
            <a:off x="562460" y="1784169"/>
            <a:ext cx="11046060" cy="4122825"/>
          </a:xfrm>
          <a:prstGeom prst="rect">
            <a:avLst/>
          </a:prstGeom>
        </p:spPr>
      </p:pic>
    </p:spTree>
    <p:extLst>
      <p:ext uri="{BB962C8B-B14F-4D97-AF65-F5344CB8AC3E}">
        <p14:creationId xmlns:p14="http://schemas.microsoft.com/office/powerpoint/2010/main" val="545448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chemeClr val="bg1">
              <a:lumMod val="95000"/>
              <a:alpha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FR" sz="3200" dirty="0"/>
              <a:t>Données prévues pour l’analyse</a:t>
            </a:r>
            <a:endParaRPr lang="fr-CA" sz="3200" b="1" dirty="0">
              <a:effectLst>
                <a:outerShdw blurRad="38100" dist="38100" dir="2700000" algn="tl">
                  <a:srgbClr val="000000">
                    <a:alpha val="43137"/>
                  </a:srgbClr>
                </a:outerShdw>
              </a:effectLst>
            </a:endParaRPr>
          </a:p>
        </p:txBody>
      </p:sp>
      <p:sp>
        <p:nvSpPr>
          <p:cNvPr id="3" name="Espace réservé du numéro de diapositive 2">
            <a:extLst>
              <a:ext uri="{FF2B5EF4-FFF2-40B4-BE49-F238E27FC236}">
                <a16:creationId xmlns:a16="http://schemas.microsoft.com/office/drawing/2014/main" id="{747C3782-A4D0-4EC6-BC73-BF6D681A1452}"/>
              </a:ext>
            </a:extLst>
          </p:cNvPr>
          <p:cNvSpPr>
            <a:spLocks noGrp="1"/>
          </p:cNvSpPr>
          <p:nvPr>
            <p:ph type="sldNum" sz="quarter" idx="12"/>
          </p:nvPr>
        </p:nvSpPr>
        <p:spPr/>
        <p:txBody>
          <a:bodyPr/>
          <a:lstStyle/>
          <a:p>
            <a:fld id="{0730FDA8-C380-487C-8262-56859A965823}" type="slidenum">
              <a:rPr lang="en-CA" smtClean="0"/>
              <a:t>12</a:t>
            </a:fld>
            <a:endParaRPr lang="en-CA"/>
          </a:p>
        </p:txBody>
      </p:sp>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3800" y="532352"/>
            <a:ext cx="544895" cy="642029"/>
          </a:xfrm>
          <a:prstGeom prst="rect">
            <a:avLst/>
          </a:prstGeom>
        </p:spPr>
      </p:pic>
      <p:pic>
        <p:nvPicPr>
          <p:cNvPr id="9" name="Content Placeholder 8"/>
          <p:cNvPicPr>
            <a:picLocks noGrp="1" noChangeAspect="1"/>
          </p:cNvPicPr>
          <p:nvPr>
            <p:ph idx="1"/>
          </p:nvPr>
        </p:nvPicPr>
        <p:blipFill>
          <a:blip r:embed="rId4"/>
          <a:stretch>
            <a:fillRect/>
          </a:stretch>
        </p:blipFill>
        <p:spPr>
          <a:xfrm>
            <a:off x="482346" y="2129125"/>
            <a:ext cx="11206287" cy="3432912"/>
          </a:xfrm>
          <a:prstGeom prst="rect">
            <a:avLst/>
          </a:prstGeom>
        </p:spPr>
      </p:pic>
    </p:spTree>
    <p:extLst>
      <p:ext uri="{BB962C8B-B14F-4D97-AF65-F5344CB8AC3E}">
        <p14:creationId xmlns:p14="http://schemas.microsoft.com/office/powerpoint/2010/main" val="428195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chemeClr val="bg1">
              <a:lumMod val="95000"/>
              <a:alpha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FR" sz="3200" dirty="0" smtClean="0"/>
              <a:t>Matériel</a:t>
            </a:r>
          </a:p>
        </p:txBody>
      </p:sp>
      <p:sp>
        <p:nvSpPr>
          <p:cNvPr id="4" name="Content Placeholder 3"/>
          <p:cNvSpPr>
            <a:spLocks noGrp="1"/>
          </p:cNvSpPr>
          <p:nvPr>
            <p:ph idx="1"/>
          </p:nvPr>
        </p:nvSpPr>
        <p:spPr>
          <a:xfrm>
            <a:off x="838200" y="1825625"/>
            <a:ext cx="10515600" cy="4351338"/>
          </a:xfrm>
        </p:spPr>
        <p:txBody>
          <a:bodyPr>
            <a:normAutofit lnSpcReduction="10000"/>
          </a:bodyPr>
          <a:lstStyle/>
          <a:p>
            <a:pPr lvl="1" algn="just"/>
            <a:r>
              <a:rPr lang="fr-FR" dirty="0"/>
              <a:t>L’objet d’étude de cet essai est un nano-ordinateur. </a:t>
            </a:r>
            <a:endParaRPr lang="fr-FR" dirty="0" smtClean="0"/>
          </a:p>
          <a:p>
            <a:pPr lvl="1" algn="just"/>
            <a:r>
              <a:rPr lang="fr-FR" dirty="0" smtClean="0"/>
              <a:t>Ce </a:t>
            </a:r>
            <a:r>
              <a:rPr lang="fr-FR" dirty="0"/>
              <a:t>modèle a été choisi afin de répondre à l’intérêt que suscitent ses </a:t>
            </a:r>
            <a:r>
              <a:rPr lang="fr-FR" dirty="0" smtClean="0"/>
              <a:t>capacités et </a:t>
            </a:r>
            <a:r>
              <a:rPr lang="fr-FR" dirty="0"/>
              <a:t>ses limites</a:t>
            </a:r>
            <a:r>
              <a:rPr lang="fr-FR" dirty="0" smtClean="0"/>
              <a:t>.</a:t>
            </a:r>
          </a:p>
          <a:p>
            <a:pPr lvl="1" algn="just"/>
            <a:r>
              <a:rPr lang="fr-FR" dirty="0"/>
              <a:t>Une image du </a:t>
            </a:r>
            <a:r>
              <a:rPr lang="fr-FR" dirty="0" smtClean="0"/>
              <a:t>nano-ordinateur et </a:t>
            </a:r>
            <a:r>
              <a:rPr lang="fr-FR" dirty="0"/>
              <a:t>un tableau de ses caractéristiques techniques seront ajoutés</a:t>
            </a:r>
            <a:r>
              <a:rPr lang="fr-FR" dirty="0" smtClean="0"/>
              <a:t>.</a:t>
            </a:r>
          </a:p>
          <a:p>
            <a:pPr lvl="1" algn="just"/>
            <a:r>
              <a:rPr lang="fr-FR" dirty="0" smtClean="0"/>
              <a:t>L’architecture </a:t>
            </a:r>
            <a:r>
              <a:rPr lang="fr-FR" dirty="0"/>
              <a:t>matérielle sera étudiée et présentée avec l’aide d’images, de diagrammes et </a:t>
            </a:r>
            <a:r>
              <a:rPr lang="fr-FR" dirty="0" smtClean="0"/>
              <a:t>de textes </a:t>
            </a:r>
            <a:r>
              <a:rPr lang="fr-FR" dirty="0"/>
              <a:t>explicatifs. Les éléments clés seront identifiés</a:t>
            </a:r>
            <a:r>
              <a:rPr lang="fr-FR" dirty="0" smtClean="0"/>
              <a:t>.</a:t>
            </a:r>
          </a:p>
          <a:p>
            <a:pPr lvl="1" algn="just"/>
            <a:r>
              <a:rPr lang="fr-FR" dirty="0"/>
              <a:t>Afin d’optimiser les performances </a:t>
            </a:r>
            <a:r>
              <a:rPr lang="fr-FR" dirty="0" smtClean="0"/>
              <a:t>du nano-ordinateur, </a:t>
            </a:r>
            <a:r>
              <a:rPr lang="fr-FR" dirty="0"/>
              <a:t>une recherche des périphériques les plus adaptés pour répondre aux besoins de performance (et de budget) de l’essai est essentielle, telle que l’alimentation, le stockage, la caméra. </a:t>
            </a:r>
            <a:endParaRPr lang="fr-FR" dirty="0" smtClean="0"/>
          </a:p>
          <a:p>
            <a:pPr lvl="1" algn="just"/>
            <a:r>
              <a:rPr lang="fr-FR" dirty="0" smtClean="0"/>
              <a:t>Des </a:t>
            </a:r>
            <a:r>
              <a:rPr lang="fr-FR" dirty="0"/>
              <a:t>images des périphériques seront incluses, et les caractéristiques principales seront présentées dans des tableaux</a:t>
            </a:r>
            <a:r>
              <a:rPr lang="fr-FR" dirty="0" smtClean="0"/>
              <a:t>.</a:t>
            </a:r>
            <a:endParaRPr lang="fr-FR" dirty="0"/>
          </a:p>
        </p:txBody>
      </p:sp>
      <p:sp>
        <p:nvSpPr>
          <p:cNvPr id="3" name="Espace réservé du numéro de diapositive 2">
            <a:extLst>
              <a:ext uri="{FF2B5EF4-FFF2-40B4-BE49-F238E27FC236}">
                <a16:creationId xmlns:a16="http://schemas.microsoft.com/office/drawing/2014/main" id="{747C3782-A4D0-4EC6-BC73-BF6D681A1452}"/>
              </a:ext>
            </a:extLst>
          </p:cNvPr>
          <p:cNvSpPr>
            <a:spLocks noGrp="1"/>
          </p:cNvSpPr>
          <p:nvPr>
            <p:ph type="sldNum" sz="quarter" idx="12"/>
          </p:nvPr>
        </p:nvSpPr>
        <p:spPr/>
        <p:txBody>
          <a:bodyPr/>
          <a:lstStyle/>
          <a:p>
            <a:fld id="{0730FDA8-C380-487C-8262-56859A965823}" type="slidenum">
              <a:rPr lang="en-CA" smtClean="0"/>
              <a:t>13</a:t>
            </a:fld>
            <a:endParaRPr lang="en-CA"/>
          </a:p>
        </p:txBody>
      </p:sp>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3800" y="532352"/>
            <a:ext cx="544895" cy="642029"/>
          </a:xfrm>
          <a:prstGeom prst="rect">
            <a:avLst/>
          </a:prstGeom>
        </p:spPr>
      </p:pic>
    </p:spTree>
    <p:extLst>
      <p:ext uri="{BB962C8B-B14F-4D97-AF65-F5344CB8AC3E}">
        <p14:creationId xmlns:p14="http://schemas.microsoft.com/office/powerpoint/2010/main" val="773205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chemeClr val="bg1">
              <a:lumMod val="95000"/>
              <a:alpha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FR" sz="3200" dirty="0"/>
              <a:t>Approche prévue pour le traitement de ces données</a:t>
            </a:r>
            <a:endParaRPr lang="fr-FR" sz="3200" dirty="0" smtClean="0"/>
          </a:p>
        </p:txBody>
      </p:sp>
      <p:sp>
        <p:nvSpPr>
          <p:cNvPr id="4" name="Content Placeholder 3"/>
          <p:cNvSpPr>
            <a:spLocks noGrp="1"/>
          </p:cNvSpPr>
          <p:nvPr>
            <p:ph idx="1"/>
          </p:nvPr>
        </p:nvSpPr>
        <p:spPr>
          <a:xfrm>
            <a:off x="352425" y="1543534"/>
            <a:ext cx="6676335" cy="4894380"/>
          </a:xfrm>
        </p:spPr>
        <p:txBody>
          <a:bodyPr>
            <a:normAutofit/>
          </a:bodyPr>
          <a:lstStyle/>
          <a:p>
            <a:pPr marL="457200" lvl="1" indent="0" algn="just">
              <a:buNone/>
            </a:pPr>
            <a:r>
              <a:rPr lang="fr-FR" dirty="0" smtClean="0"/>
              <a:t>Deux phases:</a:t>
            </a:r>
          </a:p>
          <a:p>
            <a:pPr marL="914400" lvl="1" indent="-457200" algn="just">
              <a:buFont typeface="+mj-lt"/>
              <a:buAutoNum type="arabicPeriod"/>
            </a:pPr>
            <a:r>
              <a:rPr lang="fr-FR" dirty="0" smtClean="0"/>
              <a:t>Test </a:t>
            </a:r>
            <a:r>
              <a:rPr lang="fr-FR" dirty="0"/>
              <a:t>de </a:t>
            </a:r>
            <a:r>
              <a:rPr lang="fr-FR" dirty="0" smtClean="0"/>
              <a:t>l‘inférence avec </a:t>
            </a:r>
            <a:r>
              <a:rPr lang="fr-FR" dirty="0"/>
              <a:t>les </a:t>
            </a:r>
            <a:r>
              <a:rPr lang="fr-FR" dirty="0" smtClean="0"/>
              <a:t>modèles d’apprentissage profond sélectionnés et les images </a:t>
            </a:r>
            <a:r>
              <a:rPr lang="fr-FR" dirty="0"/>
              <a:t>de tests </a:t>
            </a:r>
            <a:r>
              <a:rPr lang="fr-FR" dirty="0" smtClean="0"/>
              <a:t>de leurs jeux </a:t>
            </a:r>
            <a:r>
              <a:rPr lang="fr-FR" dirty="0"/>
              <a:t>de données </a:t>
            </a:r>
            <a:r>
              <a:rPr lang="fr-FR" dirty="0" smtClean="0"/>
              <a:t>respectifs</a:t>
            </a:r>
          </a:p>
          <a:p>
            <a:pPr lvl="2" algn="just"/>
            <a:r>
              <a:rPr lang="fr-FR" dirty="0" smtClean="0"/>
              <a:t>Les premiers tests seront avec les modèles qui ont été testés avec le nano-ordinateur</a:t>
            </a:r>
          </a:p>
          <a:p>
            <a:pPr marL="914400" lvl="2" indent="0" algn="just">
              <a:buNone/>
            </a:pPr>
            <a:endParaRPr lang="fr-FR" dirty="0" smtClean="0"/>
          </a:p>
          <a:p>
            <a:pPr marL="914400" lvl="1" indent="-457200" algn="just">
              <a:buFont typeface="+mj-lt"/>
              <a:buAutoNum type="arabicPeriod"/>
            </a:pPr>
            <a:r>
              <a:rPr lang="fr-FR" dirty="0" smtClean="0"/>
              <a:t>Adaptation des modèles d’apprentissage </a:t>
            </a:r>
            <a:r>
              <a:rPr lang="fr-FR" dirty="0"/>
              <a:t>profond </a:t>
            </a:r>
            <a:r>
              <a:rPr lang="fr-FR" dirty="0" smtClean="0"/>
              <a:t>sélectionnés avec </a:t>
            </a:r>
            <a:r>
              <a:rPr lang="fr-FR" dirty="0"/>
              <a:t>les images et </a:t>
            </a:r>
            <a:r>
              <a:rPr lang="fr-FR" dirty="0" smtClean="0"/>
              <a:t>les vidéos </a:t>
            </a:r>
            <a:r>
              <a:rPr lang="fr-FR" dirty="0"/>
              <a:t>du site </a:t>
            </a:r>
            <a:r>
              <a:rPr lang="fr-FR" dirty="0" smtClean="0"/>
              <a:t>d’étude</a:t>
            </a:r>
            <a:endParaRPr lang="fr-FR" dirty="0" smtClean="0"/>
          </a:p>
          <a:p>
            <a:pPr marL="457200" lvl="1" indent="0" algn="just">
              <a:buNone/>
            </a:pPr>
            <a:endParaRPr lang="fr-FR" dirty="0" smtClean="0"/>
          </a:p>
          <a:p>
            <a:pPr marL="914400" lvl="1" indent="-457200" algn="just">
              <a:buFont typeface="+mj-lt"/>
              <a:buAutoNum type="arabicPeriod"/>
            </a:pPr>
            <a:endParaRPr lang="fr-FR" dirty="0"/>
          </a:p>
        </p:txBody>
      </p:sp>
      <p:sp>
        <p:nvSpPr>
          <p:cNvPr id="3" name="Espace réservé du numéro de diapositive 2">
            <a:extLst>
              <a:ext uri="{FF2B5EF4-FFF2-40B4-BE49-F238E27FC236}">
                <a16:creationId xmlns:a16="http://schemas.microsoft.com/office/drawing/2014/main" id="{747C3782-A4D0-4EC6-BC73-BF6D681A1452}"/>
              </a:ext>
            </a:extLst>
          </p:cNvPr>
          <p:cNvSpPr>
            <a:spLocks noGrp="1"/>
          </p:cNvSpPr>
          <p:nvPr>
            <p:ph type="sldNum" sz="quarter" idx="12"/>
          </p:nvPr>
        </p:nvSpPr>
        <p:spPr/>
        <p:txBody>
          <a:bodyPr/>
          <a:lstStyle/>
          <a:p>
            <a:fld id="{0730FDA8-C380-487C-8262-56859A965823}" type="slidenum">
              <a:rPr lang="en-CA" smtClean="0"/>
              <a:t>14</a:t>
            </a:fld>
            <a:endParaRPr lang="en-CA"/>
          </a:p>
        </p:txBody>
      </p:sp>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3800" y="532352"/>
            <a:ext cx="544895" cy="642029"/>
          </a:xfrm>
          <a:prstGeom prst="rect">
            <a:avLst/>
          </a:prstGeom>
        </p:spPr>
      </p:pic>
      <p:pic>
        <p:nvPicPr>
          <p:cNvPr id="9" name="Picture 8"/>
          <p:cNvPicPr>
            <a:picLocks noChangeAspect="1"/>
          </p:cNvPicPr>
          <p:nvPr/>
        </p:nvPicPr>
        <p:blipFill>
          <a:blip r:embed="rId4"/>
          <a:stretch>
            <a:fillRect/>
          </a:stretch>
        </p:blipFill>
        <p:spPr>
          <a:xfrm>
            <a:off x="7134093" y="1543534"/>
            <a:ext cx="4358677" cy="4894380"/>
          </a:xfrm>
          <a:prstGeom prst="rect">
            <a:avLst/>
          </a:prstGeom>
        </p:spPr>
      </p:pic>
      <p:sp>
        <p:nvSpPr>
          <p:cNvPr id="2" name="Striped Right Arrow 1"/>
          <p:cNvSpPr/>
          <p:nvPr/>
        </p:nvSpPr>
        <p:spPr>
          <a:xfrm>
            <a:off x="1276350" y="5181600"/>
            <a:ext cx="5752410" cy="67627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99187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chemeClr val="bg1">
              <a:lumMod val="95000"/>
              <a:alpha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FR" sz="3200" dirty="0"/>
              <a:t>Résultats attendus</a:t>
            </a:r>
            <a:endParaRPr lang="fr-FR" sz="3200" dirty="0" smtClean="0"/>
          </a:p>
        </p:txBody>
      </p:sp>
      <p:sp>
        <p:nvSpPr>
          <p:cNvPr id="4" name="Content Placeholder 3"/>
          <p:cNvSpPr>
            <a:spLocks noGrp="1"/>
          </p:cNvSpPr>
          <p:nvPr>
            <p:ph idx="1"/>
          </p:nvPr>
        </p:nvSpPr>
        <p:spPr>
          <a:xfrm>
            <a:off x="838200" y="1825625"/>
            <a:ext cx="10515600" cy="4351338"/>
          </a:xfrm>
        </p:spPr>
        <p:txBody>
          <a:bodyPr>
            <a:normAutofit/>
          </a:bodyPr>
          <a:lstStyle/>
          <a:p>
            <a:pPr lvl="1" algn="just"/>
            <a:r>
              <a:rPr lang="fr-FR" sz="2800" dirty="0" smtClean="0"/>
              <a:t>Segmentation </a:t>
            </a:r>
            <a:r>
              <a:rPr lang="fr-FR" sz="2800" dirty="0"/>
              <a:t>sémantique des images et des vidéos de tests et de la </a:t>
            </a:r>
            <a:r>
              <a:rPr lang="fr-FR" sz="2800" dirty="0" smtClean="0"/>
              <a:t>zone d’étude.</a:t>
            </a:r>
          </a:p>
          <a:p>
            <a:pPr lvl="2" algn="just"/>
            <a:r>
              <a:rPr lang="fr-FR" sz="2400" dirty="0" smtClean="0"/>
              <a:t>Les </a:t>
            </a:r>
            <a:r>
              <a:rPr lang="fr-FR" sz="2400" dirty="0"/>
              <a:t>images originales et celles classifiées seront présentées les unes à côté </a:t>
            </a:r>
            <a:r>
              <a:rPr lang="fr-FR" sz="2400" dirty="0" smtClean="0"/>
              <a:t>des autres</a:t>
            </a:r>
            <a:r>
              <a:rPr lang="fr-FR" sz="2400" dirty="0"/>
              <a:t>, avec les détails de la classification.</a:t>
            </a:r>
          </a:p>
          <a:p>
            <a:pPr lvl="1" algn="just"/>
            <a:r>
              <a:rPr lang="fr-FR" sz="2800" dirty="0" smtClean="0"/>
              <a:t>Performances </a:t>
            </a:r>
            <a:r>
              <a:rPr lang="fr-FR" sz="2800" dirty="0"/>
              <a:t>et limites du </a:t>
            </a:r>
            <a:r>
              <a:rPr lang="fr-FR" sz="2800" dirty="0" smtClean="0"/>
              <a:t>nano-ordinateur</a:t>
            </a:r>
          </a:p>
          <a:p>
            <a:pPr lvl="2" algn="just"/>
            <a:r>
              <a:rPr lang="fr-FR" sz="2400" dirty="0"/>
              <a:t>U</a:t>
            </a:r>
            <a:r>
              <a:rPr lang="fr-FR" sz="2400" dirty="0" smtClean="0"/>
              <a:t>tilisation de tableaux récapitulatifs ("</a:t>
            </a:r>
            <a:r>
              <a:rPr lang="fr-FR" sz="2400" dirty="0"/>
              <a:t>benchmark") et de graphiques pour comparer les divers scénarios de test.</a:t>
            </a:r>
          </a:p>
          <a:p>
            <a:pPr lvl="1" algn="just"/>
            <a:r>
              <a:rPr lang="fr-FR" sz="2800" dirty="0" smtClean="0"/>
              <a:t>Performances </a:t>
            </a:r>
            <a:r>
              <a:rPr lang="fr-FR" sz="2800" dirty="0"/>
              <a:t>et limites de </a:t>
            </a:r>
            <a:r>
              <a:rPr lang="fr-FR" sz="2800" dirty="0" smtClean="0"/>
              <a:t>l’inférence</a:t>
            </a:r>
          </a:p>
          <a:p>
            <a:pPr lvl="2" algn="just"/>
            <a:r>
              <a:rPr lang="fr-FR" sz="2400" dirty="0"/>
              <a:t>U</a:t>
            </a:r>
            <a:r>
              <a:rPr lang="fr-FR" sz="2400" dirty="0" smtClean="0"/>
              <a:t>tilisation de tableaux </a:t>
            </a:r>
            <a:r>
              <a:rPr lang="fr-FR" sz="2400" dirty="0"/>
              <a:t>récapitulatifs ("benchmark") et de graphiques pour comparer les divers </a:t>
            </a:r>
            <a:r>
              <a:rPr lang="fr-FR" sz="2400" dirty="0" smtClean="0"/>
              <a:t>modèles d’apprentissage profond.</a:t>
            </a:r>
            <a:endParaRPr lang="fr-FR" sz="2400" dirty="0"/>
          </a:p>
        </p:txBody>
      </p:sp>
      <p:sp>
        <p:nvSpPr>
          <p:cNvPr id="3" name="Espace réservé du numéro de diapositive 2">
            <a:extLst>
              <a:ext uri="{FF2B5EF4-FFF2-40B4-BE49-F238E27FC236}">
                <a16:creationId xmlns:a16="http://schemas.microsoft.com/office/drawing/2014/main" id="{747C3782-A4D0-4EC6-BC73-BF6D681A1452}"/>
              </a:ext>
            </a:extLst>
          </p:cNvPr>
          <p:cNvSpPr>
            <a:spLocks noGrp="1"/>
          </p:cNvSpPr>
          <p:nvPr>
            <p:ph type="sldNum" sz="quarter" idx="12"/>
          </p:nvPr>
        </p:nvSpPr>
        <p:spPr/>
        <p:txBody>
          <a:bodyPr/>
          <a:lstStyle/>
          <a:p>
            <a:fld id="{0730FDA8-C380-487C-8262-56859A965823}" type="slidenum">
              <a:rPr lang="en-CA" smtClean="0"/>
              <a:t>15</a:t>
            </a:fld>
            <a:endParaRPr lang="en-CA"/>
          </a:p>
        </p:txBody>
      </p:sp>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3800" y="532352"/>
            <a:ext cx="544895" cy="642029"/>
          </a:xfrm>
          <a:prstGeom prst="rect">
            <a:avLst/>
          </a:prstGeom>
        </p:spPr>
      </p:pic>
    </p:spTree>
    <p:extLst>
      <p:ext uri="{BB962C8B-B14F-4D97-AF65-F5344CB8AC3E}">
        <p14:creationId xmlns:p14="http://schemas.microsoft.com/office/powerpoint/2010/main" val="4029330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chemeClr val="bg1">
              <a:lumMod val="95000"/>
              <a:alpha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FR" sz="3200" dirty="0"/>
              <a:t>Processus de gestion de l’essai</a:t>
            </a:r>
            <a:endParaRPr lang="fr-FR" sz="3200" dirty="0" smtClean="0"/>
          </a:p>
        </p:txBody>
      </p:sp>
      <p:sp>
        <p:nvSpPr>
          <p:cNvPr id="4" name="Content Placeholder 3"/>
          <p:cNvSpPr>
            <a:spLocks noGrp="1"/>
          </p:cNvSpPr>
          <p:nvPr>
            <p:ph idx="1"/>
          </p:nvPr>
        </p:nvSpPr>
        <p:spPr>
          <a:xfrm>
            <a:off x="838200" y="1835785"/>
            <a:ext cx="10515600" cy="4351339"/>
          </a:xfrm>
        </p:spPr>
        <p:txBody>
          <a:bodyPr>
            <a:noAutofit/>
          </a:bodyPr>
          <a:lstStyle/>
          <a:p>
            <a:pPr lvl="1" algn="just"/>
            <a:r>
              <a:rPr lang="fr-FR" sz="2800" dirty="0" smtClean="0"/>
              <a:t>Rencontres: en personne, </a:t>
            </a:r>
            <a:r>
              <a:rPr lang="fr-FR" sz="2800" dirty="0"/>
              <a:t>aux deux </a:t>
            </a:r>
            <a:r>
              <a:rPr lang="fr-FR" sz="2800" dirty="0" smtClean="0"/>
              <a:t>semaines</a:t>
            </a:r>
            <a:endParaRPr lang="fr-FR" sz="2800" dirty="0"/>
          </a:p>
          <a:p>
            <a:pPr lvl="1" algn="just"/>
            <a:r>
              <a:rPr lang="fr-FR" sz="2800" dirty="0"/>
              <a:t>Communication: </a:t>
            </a:r>
            <a:r>
              <a:rPr lang="fr-FR" sz="2800" dirty="0" smtClean="0"/>
              <a:t>Outlook 365</a:t>
            </a:r>
            <a:r>
              <a:rPr lang="fr-FR" sz="2800" dirty="0"/>
              <a:t>, téléphone, Skype</a:t>
            </a:r>
          </a:p>
          <a:p>
            <a:pPr lvl="1" algn="just"/>
            <a:r>
              <a:rPr lang="fr-FR" sz="2800" dirty="0" smtClean="0"/>
              <a:t>Documentation: Office </a:t>
            </a:r>
            <a:r>
              <a:rPr lang="fr-FR" sz="2800" dirty="0"/>
              <a:t>365 (Office, OneDrive) </a:t>
            </a:r>
            <a:endParaRPr lang="fr-FR" sz="2800" dirty="0" smtClean="0"/>
          </a:p>
          <a:p>
            <a:pPr lvl="1" algn="just"/>
            <a:r>
              <a:rPr lang="fr-FR" sz="2800" dirty="0" smtClean="0"/>
              <a:t>Gestion des tâches: </a:t>
            </a:r>
            <a:r>
              <a:rPr lang="fr-FR" sz="2800" dirty="0" err="1" smtClean="0"/>
              <a:t>Aplication</a:t>
            </a:r>
            <a:r>
              <a:rPr lang="fr-FR" sz="2800" dirty="0" smtClean="0"/>
              <a:t> "</a:t>
            </a:r>
            <a:r>
              <a:rPr lang="fr-FR" sz="2800" dirty="0" err="1"/>
              <a:t>Trello</a:t>
            </a:r>
            <a:r>
              <a:rPr lang="fr-FR" sz="2800" dirty="0" smtClean="0"/>
              <a:t>"</a:t>
            </a:r>
            <a:endParaRPr lang="fr-FR" sz="2800" dirty="0"/>
          </a:p>
          <a:p>
            <a:pPr lvl="1" algn="just"/>
            <a:r>
              <a:rPr lang="fr-FR" sz="2800" dirty="0" smtClean="0"/>
              <a:t>Code source: </a:t>
            </a:r>
            <a:r>
              <a:rPr lang="fr-FR" sz="2800" dirty="0" err="1" smtClean="0"/>
              <a:t>gitHub</a:t>
            </a:r>
            <a:r>
              <a:rPr lang="fr-FR" sz="2800" dirty="0" smtClean="0"/>
              <a:t>, projet public</a:t>
            </a:r>
          </a:p>
          <a:p>
            <a:pPr lvl="1" algn="just"/>
            <a:r>
              <a:rPr lang="fr-FR" sz="2800" dirty="0" smtClean="0"/>
              <a:t>Disponibilités de mon directeur: entre </a:t>
            </a:r>
            <a:r>
              <a:rPr lang="fr-FR" sz="2800" dirty="0"/>
              <a:t>14h et 18h, </a:t>
            </a:r>
            <a:r>
              <a:rPr lang="fr-FR" sz="2800" dirty="0" smtClean="0"/>
              <a:t>du lundi au vendredi </a:t>
            </a:r>
          </a:p>
          <a:p>
            <a:pPr lvl="1" algn="just"/>
            <a:endParaRPr lang="fr-FR" sz="2800" dirty="0"/>
          </a:p>
          <a:p>
            <a:pPr marL="457200" lvl="1" indent="0" algn="just">
              <a:buNone/>
            </a:pPr>
            <a:r>
              <a:rPr lang="fr-FR" sz="2800" dirty="0" smtClean="0"/>
              <a:t>Je </a:t>
            </a:r>
            <a:r>
              <a:rPr lang="fr-FR" sz="2800" dirty="0"/>
              <a:t>serais responsable de la gestion des outils de collaboration et de </a:t>
            </a:r>
            <a:r>
              <a:rPr lang="fr-FR" sz="2800" dirty="0" smtClean="0"/>
              <a:t>la planification </a:t>
            </a:r>
            <a:r>
              <a:rPr lang="fr-FR" sz="2800" dirty="0"/>
              <a:t>des </a:t>
            </a:r>
            <a:r>
              <a:rPr lang="fr-FR" sz="2800" dirty="0" smtClean="0"/>
              <a:t>rencontres.</a:t>
            </a:r>
            <a:endParaRPr lang="fr-FR" sz="2800" dirty="0"/>
          </a:p>
        </p:txBody>
      </p:sp>
      <p:sp>
        <p:nvSpPr>
          <p:cNvPr id="3" name="Espace réservé du numéro de diapositive 2">
            <a:extLst>
              <a:ext uri="{FF2B5EF4-FFF2-40B4-BE49-F238E27FC236}">
                <a16:creationId xmlns:a16="http://schemas.microsoft.com/office/drawing/2014/main" id="{747C3782-A4D0-4EC6-BC73-BF6D681A1452}"/>
              </a:ext>
            </a:extLst>
          </p:cNvPr>
          <p:cNvSpPr>
            <a:spLocks noGrp="1"/>
          </p:cNvSpPr>
          <p:nvPr>
            <p:ph type="sldNum" sz="quarter" idx="12"/>
          </p:nvPr>
        </p:nvSpPr>
        <p:spPr/>
        <p:txBody>
          <a:bodyPr/>
          <a:lstStyle/>
          <a:p>
            <a:fld id="{0730FDA8-C380-487C-8262-56859A965823}" type="slidenum">
              <a:rPr lang="en-CA" smtClean="0"/>
              <a:t>16</a:t>
            </a:fld>
            <a:endParaRPr lang="en-CA"/>
          </a:p>
        </p:txBody>
      </p:sp>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3800" y="532352"/>
            <a:ext cx="544895" cy="642029"/>
          </a:xfrm>
          <a:prstGeom prst="rect">
            <a:avLst/>
          </a:prstGeom>
        </p:spPr>
      </p:pic>
    </p:spTree>
    <p:extLst>
      <p:ext uri="{BB962C8B-B14F-4D97-AF65-F5344CB8AC3E}">
        <p14:creationId xmlns:p14="http://schemas.microsoft.com/office/powerpoint/2010/main" val="3597794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chemeClr val="bg1">
              <a:lumMod val="95000"/>
              <a:alpha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FR" sz="3200" dirty="0"/>
              <a:t>Processus de gestion de l’essai</a:t>
            </a:r>
            <a:endParaRPr lang="fr-FR" sz="3200" dirty="0" smtClean="0"/>
          </a:p>
        </p:txBody>
      </p:sp>
      <p:sp>
        <p:nvSpPr>
          <p:cNvPr id="3" name="Espace réservé du numéro de diapositive 2">
            <a:extLst>
              <a:ext uri="{FF2B5EF4-FFF2-40B4-BE49-F238E27FC236}">
                <a16:creationId xmlns:a16="http://schemas.microsoft.com/office/drawing/2014/main" id="{747C3782-A4D0-4EC6-BC73-BF6D681A1452}"/>
              </a:ext>
            </a:extLst>
          </p:cNvPr>
          <p:cNvSpPr>
            <a:spLocks noGrp="1"/>
          </p:cNvSpPr>
          <p:nvPr>
            <p:ph type="sldNum" sz="quarter" idx="12"/>
          </p:nvPr>
        </p:nvSpPr>
        <p:spPr/>
        <p:txBody>
          <a:bodyPr/>
          <a:lstStyle/>
          <a:p>
            <a:fld id="{0730FDA8-C380-487C-8262-56859A965823}" type="slidenum">
              <a:rPr lang="en-CA" smtClean="0"/>
              <a:t>17</a:t>
            </a:fld>
            <a:endParaRPr lang="en-CA"/>
          </a:p>
        </p:txBody>
      </p:sp>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3800" y="532352"/>
            <a:ext cx="544895" cy="642029"/>
          </a:xfrm>
          <a:prstGeom prst="rect">
            <a:avLst/>
          </a:prstGeom>
        </p:spPr>
      </p:pic>
      <p:graphicFrame>
        <p:nvGraphicFramePr>
          <p:cNvPr id="9" name="Content Placeholder 8"/>
          <p:cNvGraphicFramePr>
            <a:graphicFrameLocks noGrp="1"/>
          </p:cNvGraphicFramePr>
          <p:nvPr>
            <p:ph idx="1"/>
            <p:extLst>
              <p:ext uri="{D42A27DB-BD31-4B8C-83A1-F6EECF244321}">
                <p14:modId xmlns:p14="http://schemas.microsoft.com/office/powerpoint/2010/main" val="1048832351"/>
              </p:ext>
            </p:extLst>
          </p:nvPr>
        </p:nvGraphicFramePr>
        <p:xfrm>
          <a:off x="723900" y="1543533"/>
          <a:ext cx="10629900" cy="4852042"/>
        </p:xfrm>
        <a:graphic>
          <a:graphicData uri="http://schemas.openxmlformats.org/drawingml/2006/table">
            <a:tbl>
              <a:tblPr>
                <a:tableStyleId>{1FECB4D8-DB02-4DC6-A0A2-4F2EBAE1DC90}</a:tableStyleId>
              </a:tblPr>
              <a:tblGrid>
                <a:gridCol w="274124">
                  <a:extLst>
                    <a:ext uri="{9D8B030D-6E8A-4147-A177-3AD203B41FA5}">
                      <a16:colId xmlns:a16="http://schemas.microsoft.com/office/drawing/2014/main" val="2539964105"/>
                    </a:ext>
                  </a:extLst>
                </a:gridCol>
                <a:gridCol w="365499">
                  <a:extLst>
                    <a:ext uri="{9D8B030D-6E8A-4147-A177-3AD203B41FA5}">
                      <a16:colId xmlns:a16="http://schemas.microsoft.com/office/drawing/2014/main" val="2274975823"/>
                    </a:ext>
                  </a:extLst>
                </a:gridCol>
                <a:gridCol w="1209055">
                  <a:extLst>
                    <a:ext uri="{9D8B030D-6E8A-4147-A177-3AD203B41FA5}">
                      <a16:colId xmlns:a16="http://schemas.microsoft.com/office/drawing/2014/main" val="143756345"/>
                    </a:ext>
                  </a:extLst>
                </a:gridCol>
                <a:gridCol w="213309">
                  <a:extLst>
                    <a:ext uri="{9D8B030D-6E8A-4147-A177-3AD203B41FA5}">
                      <a16:colId xmlns:a16="http://schemas.microsoft.com/office/drawing/2014/main" val="4025021081"/>
                    </a:ext>
                  </a:extLst>
                </a:gridCol>
                <a:gridCol w="8567913">
                  <a:extLst>
                    <a:ext uri="{9D8B030D-6E8A-4147-A177-3AD203B41FA5}">
                      <a16:colId xmlns:a16="http://schemas.microsoft.com/office/drawing/2014/main" val="1756400825"/>
                    </a:ext>
                  </a:extLst>
                </a:gridCol>
              </a:tblGrid>
              <a:tr h="225243">
                <a:tc gridSpan="3">
                  <a:txBody>
                    <a:bodyPr/>
                    <a:lstStyle/>
                    <a:p>
                      <a:pPr algn="l" fontAlgn="t"/>
                      <a:r>
                        <a:rPr lang="en-CA" sz="1400" b="1" u="none" strike="noStrike">
                          <a:effectLst/>
                        </a:rPr>
                        <a:t>Table des matières </a:t>
                      </a:r>
                      <a:endParaRPr lang="en-CA" sz="1400" b="1" i="0" u="none" strike="noStrike">
                        <a:solidFill>
                          <a:srgbClr val="000000"/>
                        </a:solidFill>
                        <a:effectLst/>
                        <a:latin typeface="Calibri" panose="020F0502020204030204" pitchFamily="34" charset="0"/>
                      </a:endParaRPr>
                    </a:p>
                  </a:txBody>
                  <a:tcPr marL="8368" marR="8368" marT="8368" marB="0"/>
                </a:tc>
                <a:tc hMerge="1">
                  <a:txBody>
                    <a:bodyPr/>
                    <a:lstStyle/>
                    <a:p>
                      <a:endParaRPr lang="en-CA"/>
                    </a:p>
                  </a:txBody>
                  <a:tcPr/>
                </a:tc>
                <a:tc hMerge="1">
                  <a:txBody>
                    <a:bodyPr/>
                    <a:lstStyle/>
                    <a:p>
                      <a:endParaRPr lang="en-CA"/>
                    </a:p>
                  </a:txBody>
                  <a:tcPr/>
                </a:tc>
                <a:tc>
                  <a:txBody>
                    <a:bodyPr/>
                    <a:lstStyle/>
                    <a:p>
                      <a:pPr algn="l" fontAlgn="t"/>
                      <a:endParaRPr lang="en-CA" sz="1400" b="0" i="0" u="none" strike="noStrike">
                        <a:solidFill>
                          <a:srgbClr val="000000"/>
                        </a:solidFill>
                        <a:effectLst/>
                        <a:latin typeface="Calibri" panose="020F0502020204030204" pitchFamily="34" charset="0"/>
                      </a:endParaRPr>
                    </a:p>
                  </a:txBody>
                  <a:tcPr marL="8368" marR="8368" marT="8368" marB="0"/>
                </a:tc>
                <a:tc>
                  <a:txBody>
                    <a:bodyPr/>
                    <a:lstStyle/>
                    <a:p>
                      <a:pPr algn="l" fontAlgn="t"/>
                      <a:endParaRPr lang="en-CA" sz="1400" b="0" i="0" u="none" strike="noStrike" dirty="0">
                        <a:solidFill>
                          <a:srgbClr val="000000"/>
                        </a:solidFill>
                        <a:effectLst/>
                        <a:latin typeface="Calibri" panose="020F0502020204030204" pitchFamily="34" charset="0"/>
                      </a:endParaRPr>
                    </a:p>
                  </a:txBody>
                  <a:tcPr marL="8368" marR="8368" marT="8368" marB="0"/>
                </a:tc>
                <a:extLst>
                  <a:ext uri="{0D108BD9-81ED-4DB2-BD59-A6C34878D82A}">
                    <a16:rowId xmlns:a16="http://schemas.microsoft.com/office/drawing/2014/main" val="1864525772"/>
                  </a:ext>
                </a:extLst>
              </a:tr>
              <a:tr h="225243">
                <a:tc>
                  <a:txBody>
                    <a:bodyPr/>
                    <a:lstStyle/>
                    <a:p>
                      <a:pPr algn="r" fontAlgn="t"/>
                      <a:r>
                        <a:rPr lang="en-CA" sz="1400" b="1" u="none" strike="noStrike" dirty="0" smtClean="0">
                          <a:effectLst/>
                        </a:rPr>
                        <a:t>1.</a:t>
                      </a:r>
                      <a:endParaRPr lang="en-CA" sz="1400" b="1" i="0" u="none" strike="noStrike" dirty="0">
                        <a:solidFill>
                          <a:srgbClr val="000000"/>
                        </a:solidFill>
                        <a:effectLst/>
                        <a:latin typeface="Calibri" panose="020F0502020204030204" pitchFamily="34" charset="0"/>
                      </a:endParaRPr>
                    </a:p>
                  </a:txBody>
                  <a:tcPr marL="8368" marR="8368" marT="8368" marB="0"/>
                </a:tc>
                <a:tc gridSpan="2">
                  <a:txBody>
                    <a:bodyPr/>
                    <a:lstStyle/>
                    <a:p>
                      <a:pPr algn="l" fontAlgn="t"/>
                      <a:r>
                        <a:rPr lang="en-CA" sz="1400" b="1" u="none" strike="noStrike" dirty="0">
                          <a:effectLst/>
                        </a:rPr>
                        <a:t>Introduction</a:t>
                      </a:r>
                      <a:endParaRPr lang="en-CA" sz="1400" b="1" i="0" u="none" strike="noStrike" dirty="0">
                        <a:solidFill>
                          <a:srgbClr val="000000"/>
                        </a:solidFill>
                        <a:effectLst/>
                        <a:latin typeface="Calibri" panose="020F0502020204030204" pitchFamily="34" charset="0"/>
                      </a:endParaRPr>
                    </a:p>
                  </a:txBody>
                  <a:tcPr marL="8368" marR="8368" marT="8368" marB="0"/>
                </a:tc>
                <a:tc hMerge="1">
                  <a:txBody>
                    <a:bodyPr/>
                    <a:lstStyle/>
                    <a:p>
                      <a:endParaRPr lang="en-CA"/>
                    </a:p>
                  </a:txBody>
                  <a:tcPr/>
                </a:tc>
                <a:tc>
                  <a:txBody>
                    <a:bodyPr/>
                    <a:lstStyle/>
                    <a:p>
                      <a:pPr algn="l" fontAlgn="t"/>
                      <a:endParaRPr lang="en-CA" sz="1400" b="0" i="0" u="none" strike="noStrike">
                        <a:solidFill>
                          <a:srgbClr val="000000"/>
                        </a:solidFill>
                        <a:effectLst/>
                        <a:latin typeface="Calibri" panose="020F0502020204030204" pitchFamily="34" charset="0"/>
                      </a:endParaRPr>
                    </a:p>
                  </a:txBody>
                  <a:tcPr marL="8368" marR="8368" marT="8368" marB="0"/>
                </a:tc>
                <a:tc>
                  <a:txBody>
                    <a:bodyPr/>
                    <a:lstStyle/>
                    <a:p>
                      <a:pPr algn="l" fontAlgn="t"/>
                      <a:endParaRPr lang="en-CA" sz="1400" b="0" i="0" u="none" strike="noStrike">
                        <a:solidFill>
                          <a:srgbClr val="000000"/>
                        </a:solidFill>
                        <a:effectLst/>
                        <a:latin typeface="Calibri" panose="020F0502020204030204" pitchFamily="34" charset="0"/>
                      </a:endParaRPr>
                    </a:p>
                  </a:txBody>
                  <a:tcPr marL="8368" marR="8368" marT="8368" marB="0"/>
                </a:tc>
                <a:extLst>
                  <a:ext uri="{0D108BD9-81ED-4DB2-BD59-A6C34878D82A}">
                    <a16:rowId xmlns:a16="http://schemas.microsoft.com/office/drawing/2014/main" val="2701157406"/>
                  </a:ext>
                </a:extLst>
              </a:tr>
              <a:tr h="1525696">
                <a:tc>
                  <a:txBody>
                    <a:bodyPr/>
                    <a:lstStyle/>
                    <a:p>
                      <a:pPr algn="l" fontAlgn="t"/>
                      <a:endParaRPr lang="en-CA" sz="1400" b="1" i="0" u="none" strike="noStrike">
                        <a:solidFill>
                          <a:srgbClr val="000000"/>
                        </a:solidFill>
                        <a:effectLst/>
                        <a:latin typeface="Calibri" panose="020F0502020204030204" pitchFamily="34" charset="0"/>
                      </a:endParaRPr>
                    </a:p>
                  </a:txBody>
                  <a:tcPr marL="8368" marR="8368" marT="8368" marB="0"/>
                </a:tc>
                <a:tc>
                  <a:txBody>
                    <a:bodyPr/>
                    <a:lstStyle/>
                    <a:p>
                      <a:pPr algn="r" fontAlgn="t"/>
                      <a:r>
                        <a:rPr lang="en-CA" sz="1400" b="1" u="none" strike="noStrike" dirty="0" smtClean="0">
                          <a:effectLst/>
                        </a:rPr>
                        <a:t>1.1.</a:t>
                      </a:r>
                      <a:endParaRPr lang="en-CA" sz="1400" b="1" i="0" u="none" strike="noStrike" dirty="0">
                        <a:solidFill>
                          <a:srgbClr val="000000"/>
                        </a:solidFill>
                        <a:effectLst/>
                        <a:latin typeface="Calibri" panose="020F0502020204030204" pitchFamily="34" charset="0"/>
                      </a:endParaRPr>
                    </a:p>
                  </a:txBody>
                  <a:tcPr marL="8368" marR="8368" marT="8368" marB="0"/>
                </a:tc>
                <a:tc>
                  <a:txBody>
                    <a:bodyPr/>
                    <a:lstStyle/>
                    <a:p>
                      <a:pPr algn="l" fontAlgn="t"/>
                      <a:r>
                        <a:rPr lang="en-CA" sz="1400" b="1" u="none" strike="noStrike">
                          <a:effectLst/>
                        </a:rPr>
                        <a:t>Contexte</a:t>
                      </a:r>
                      <a:endParaRPr lang="en-CA" sz="1400" b="1" i="0" u="none" strike="noStrike">
                        <a:solidFill>
                          <a:srgbClr val="000000"/>
                        </a:solidFill>
                        <a:effectLst/>
                        <a:latin typeface="Calibri" panose="020F0502020204030204" pitchFamily="34" charset="0"/>
                      </a:endParaRPr>
                    </a:p>
                  </a:txBody>
                  <a:tcPr marL="8368" marR="8368" marT="8368" marB="0"/>
                </a:tc>
                <a:tc>
                  <a:txBody>
                    <a:bodyPr/>
                    <a:lstStyle/>
                    <a:p>
                      <a:pPr algn="l" fontAlgn="t"/>
                      <a:endParaRPr lang="en-CA" sz="1400" b="0" i="0" u="none" strike="noStrike">
                        <a:solidFill>
                          <a:srgbClr val="000000"/>
                        </a:solidFill>
                        <a:effectLst/>
                        <a:latin typeface="Calibri" panose="020F0502020204030204" pitchFamily="34" charset="0"/>
                      </a:endParaRPr>
                    </a:p>
                  </a:txBody>
                  <a:tcPr marL="8368" marR="8368" marT="8368" marB="0"/>
                </a:tc>
                <a:tc>
                  <a:txBody>
                    <a:bodyPr/>
                    <a:lstStyle/>
                    <a:p>
                      <a:pPr algn="l" fontAlgn="t"/>
                      <a:r>
                        <a:rPr lang="fr-FR" sz="1400" u="none" strike="noStrike" dirty="0">
                          <a:effectLst/>
                        </a:rPr>
                        <a:t>— Présentation du projet avec PJCCI</a:t>
                      </a:r>
                      <a:br>
                        <a:rPr lang="fr-FR" sz="1400" u="none" strike="noStrike" dirty="0">
                          <a:effectLst/>
                        </a:rPr>
                      </a:br>
                      <a:r>
                        <a:rPr lang="fr-FR" sz="1400" u="none" strike="noStrike" dirty="0">
                          <a:effectLst/>
                        </a:rPr>
                        <a:t>— Mise en contexte de l’essai par rapport au projet avec PJCCI;</a:t>
                      </a:r>
                      <a:br>
                        <a:rPr lang="fr-FR" sz="1400" u="none" strike="noStrike" dirty="0">
                          <a:effectLst/>
                        </a:rPr>
                      </a:br>
                      <a:r>
                        <a:rPr lang="fr-FR" sz="1400" u="none" strike="noStrike" dirty="0">
                          <a:effectLst/>
                        </a:rPr>
                        <a:t>— Introduction à la détection d’objets en temps réel;</a:t>
                      </a:r>
                      <a:br>
                        <a:rPr lang="fr-FR" sz="1400" u="none" strike="noStrike" dirty="0">
                          <a:effectLst/>
                        </a:rPr>
                      </a:br>
                      <a:r>
                        <a:rPr lang="fr-FR" sz="1400" u="none" strike="noStrike" dirty="0">
                          <a:effectLst/>
                        </a:rPr>
                        <a:t>— Introduction aux objets connectés, aux nano-ordinateurs;</a:t>
                      </a:r>
                      <a:br>
                        <a:rPr lang="fr-FR" sz="1400" u="none" strike="noStrike" dirty="0">
                          <a:effectLst/>
                        </a:rPr>
                      </a:br>
                      <a:r>
                        <a:rPr lang="fr-FR" sz="1400" u="none" strike="noStrike" dirty="0">
                          <a:effectLst/>
                        </a:rPr>
                        <a:t>— Introduction aux réseaux de neurones;</a:t>
                      </a:r>
                      <a:br>
                        <a:rPr lang="fr-FR" sz="1400" u="none" strike="noStrike" dirty="0">
                          <a:effectLst/>
                        </a:rPr>
                      </a:br>
                      <a:r>
                        <a:rPr lang="fr-FR" sz="1400" u="none" strike="noStrike" dirty="0">
                          <a:effectLst/>
                        </a:rPr>
                        <a:t>— Introduction à la segmentation sémantique avec les réseaux de neurones </a:t>
                      </a:r>
                      <a:r>
                        <a:rPr lang="fr-FR" sz="1400" u="none" strike="noStrike" dirty="0" err="1">
                          <a:effectLst/>
                        </a:rPr>
                        <a:t>convolutifs</a:t>
                      </a:r>
                      <a:r>
                        <a:rPr lang="fr-FR" sz="1400" u="none" strike="noStrike" dirty="0">
                          <a:effectLst/>
                        </a:rPr>
                        <a:t> entiers (FCN);</a:t>
                      </a:r>
                      <a:br>
                        <a:rPr lang="fr-FR" sz="1400" u="none" strike="noStrike" dirty="0">
                          <a:effectLst/>
                        </a:rPr>
                      </a:br>
                      <a:r>
                        <a:rPr lang="fr-FR" sz="1400" u="none" strike="noStrike" dirty="0">
                          <a:effectLst/>
                        </a:rPr>
                        <a:t>— Conclure avec les avantages et les défis du projet PJCCI.</a:t>
                      </a:r>
                      <a:endParaRPr lang="fr-FR" sz="1400" b="0" i="0" u="none" strike="noStrike" dirty="0">
                        <a:solidFill>
                          <a:srgbClr val="000000"/>
                        </a:solidFill>
                        <a:effectLst/>
                        <a:latin typeface="Calibri" panose="020F0502020204030204" pitchFamily="34" charset="0"/>
                      </a:endParaRPr>
                    </a:p>
                  </a:txBody>
                  <a:tcPr marL="8368" marR="8368" marT="8368" marB="0"/>
                </a:tc>
                <a:extLst>
                  <a:ext uri="{0D108BD9-81ED-4DB2-BD59-A6C34878D82A}">
                    <a16:rowId xmlns:a16="http://schemas.microsoft.com/office/drawing/2014/main" val="110145436"/>
                  </a:ext>
                </a:extLst>
              </a:tr>
              <a:tr h="1437930">
                <a:tc>
                  <a:txBody>
                    <a:bodyPr/>
                    <a:lstStyle/>
                    <a:p>
                      <a:pPr algn="l" fontAlgn="t"/>
                      <a:endParaRPr lang="en-CA" sz="1400" b="1" i="0" u="none" strike="noStrike">
                        <a:solidFill>
                          <a:srgbClr val="000000"/>
                        </a:solidFill>
                        <a:effectLst/>
                        <a:latin typeface="Calibri" panose="020F0502020204030204" pitchFamily="34" charset="0"/>
                      </a:endParaRPr>
                    </a:p>
                  </a:txBody>
                  <a:tcPr marL="8368" marR="8368" marT="8368" marB="0"/>
                </a:tc>
                <a:tc>
                  <a:txBody>
                    <a:bodyPr/>
                    <a:lstStyle/>
                    <a:p>
                      <a:pPr algn="r" fontAlgn="t"/>
                      <a:r>
                        <a:rPr lang="en-CA" sz="1400" b="1" u="none" strike="noStrike" dirty="0" smtClean="0">
                          <a:effectLst/>
                        </a:rPr>
                        <a:t>1.2.</a:t>
                      </a:r>
                      <a:endParaRPr lang="en-CA" sz="1400" b="1" i="0" u="none" strike="noStrike" dirty="0">
                        <a:solidFill>
                          <a:srgbClr val="000000"/>
                        </a:solidFill>
                        <a:effectLst/>
                        <a:latin typeface="Calibri" panose="020F0502020204030204" pitchFamily="34" charset="0"/>
                      </a:endParaRPr>
                    </a:p>
                  </a:txBody>
                  <a:tcPr marL="8368" marR="8368" marT="8368" marB="0"/>
                </a:tc>
                <a:tc>
                  <a:txBody>
                    <a:bodyPr/>
                    <a:lstStyle/>
                    <a:p>
                      <a:pPr algn="l" fontAlgn="t"/>
                      <a:r>
                        <a:rPr lang="en-CA" sz="1400" b="1" u="none" strike="noStrike">
                          <a:effectLst/>
                        </a:rPr>
                        <a:t>Problématique</a:t>
                      </a:r>
                      <a:endParaRPr lang="en-CA" sz="1400" b="1" i="0" u="none" strike="noStrike">
                        <a:solidFill>
                          <a:srgbClr val="000000"/>
                        </a:solidFill>
                        <a:effectLst/>
                        <a:latin typeface="Calibri" panose="020F0502020204030204" pitchFamily="34" charset="0"/>
                      </a:endParaRPr>
                    </a:p>
                  </a:txBody>
                  <a:tcPr marL="8368" marR="8368" marT="8368" marB="0"/>
                </a:tc>
                <a:tc>
                  <a:txBody>
                    <a:bodyPr/>
                    <a:lstStyle/>
                    <a:p>
                      <a:pPr algn="l" fontAlgn="t"/>
                      <a:endParaRPr lang="en-CA" sz="1400" b="0" i="0" u="none" strike="noStrike">
                        <a:solidFill>
                          <a:srgbClr val="000000"/>
                        </a:solidFill>
                        <a:effectLst/>
                        <a:latin typeface="Calibri" panose="020F0502020204030204" pitchFamily="34" charset="0"/>
                      </a:endParaRPr>
                    </a:p>
                  </a:txBody>
                  <a:tcPr marL="8368" marR="8368" marT="8368" marB="0"/>
                </a:tc>
                <a:tc>
                  <a:txBody>
                    <a:bodyPr/>
                    <a:lstStyle/>
                    <a:p>
                      <a:pPr algn="l" fontAlgn="t"/>
                      <a:r>
                        <a:rPr lang="fr-FR" sz="1400" u="none" strike="noStrike" dirty="0">
                          <a:effectLst/>
                        </a:rPr>
                        <a:t>— Défi pour le domaine du transport actif et durable d’être soutenu par des solutions technologiques fiables (opérationnelles) pour pouvoir offrir des services de qualité et sécuritaire sur l’ensemble des quatre saisons;</a:t>
                      </a:r>
                      <a:br>
                        <a:rPr lang="fr-FR" sz="1400" u="none" strike="noStrike" dirty="0">
                          <a:effectLst/>
                        </a:rPr>
                      </a:br>
                      <a:r>
                        <a:rPr lang="fr-FR" sz="1400" u="none" strike="noStrike" dirty="0">
                          <a:effectLst/>
                        </a:rPr>
                        <a:t>— Capacités d’un nano-ordinateur, tel que le NVIDIA </a:t>
                      </a:r>
                      <a:r>
                        <a:rPr lang="fr-FR" sz="1400" u="none" strike="noStrike" dirty="0" err="1">
                          <a:effectLst/>
                        </a:rPr>
                        <a:t>Jetson</a:t>
                      </a:r>
                      <a:r>
                        <a:rPr lang="fr-FR" sz="1400" u="none" strike="noStrike" dirty="0">
                          <a:effectLst/>
                        </a:rPr>
                        <a:t> nano, de faire de la segmentation sémantique en temps réel avec des vidéos de hautes résolutions et d’images par seconde élevée;</a:t>
                      </a:r>
                      <a:br>
                        <a:rPr lang="fr-FR" sz="1400" u="none" strike="noStrike" dirty="0">
                          <a:effectLst/>
                        </a:rPr>
                      </a:br>
                      <a:r>
                        <a:rPr lang="fr-FR" sz="1400" u="none" strike="noStrike" dirty="0">
                          <a:effectLst/>
                        </a:rPr>
                        <a:t>— Problématiques des solutions existantes pour la segmentation sémantique en temps réel sur nano-ordinateur;</a:t>
                      </a:r>
                      <a:endParaRPr lang="fr-FR" sz="1400" b="0" i="0" u="none" strike="noStrike" dirty="0">
                        <a:solidFill>
                          <a:srgbClr val="000000"/>
                        </a:solidFill>
                        <a:effectLst/>
                        <a:latin typeface="Calibri" panose="020F0502020204030204" pitchFamily="34" charset="0"/>
                      </a:endParaRPr>
                    </a:p>
                  </a:txBody>
                  <a:tcPr marL="8368" marR="8368" marT="8368" marB="0"/>
                </a:tc>
                <a:extLst>
                  <a:ext uri="{0D108BD9-81ED-4DB2-BD59-A6C34878D82A}">
                    <a16:rowId xmlns:a16="http://schemas.microsoft.com/office/drawing/2014/main" val="3316048695"/>
                  </a:ext>
                </a:extLst>
              </a:tr>
              <a:tr h="1437930">
                <a:tc>
                  <a:txBody>
                    <a:bodyPr/>
                    <a:lstStyle/>
                    <a:p>
                      <a:pPr algn="l" fontAlgn="t"/>
                      <a:endParaRPr lang="en-CA" sz="1400" b="1" i="0" u="none" strike="noStrike" dirty="0">
                        <a:solidFill>
                          <a:srgbClr val="000000"/>
                        </a:solidFill>
                        <a:effectLst/>
                        <a:latin typeface="Calibri" panose="020F0502020204030204" pitchFamily="34" charset="0"/>
                      </a:endParaRPr>
                    </a:p>
                  </a:txBody>
                  <a:tcPr marL="8368" marR="8368" marT="8368" marB="0"/>
                </a:tc>
                <a:tc>
                  <a:txBody>
                    <a:bodyPr/>
                    <a:lstStyle/>
                    <a:p>
                      <a:pPr algn="r" fontAlgn="t"/>
                      <a:r>
                        <a:rPr lang="en-CA" sz="1400" b="1" u="none" strike="noStrike" dirty="0" smtClean="0">
                          <a:effectLst/>
                        </a:rPr>
                        <a:t>1.3.</a:t>
                      </a:r>
                      <a:endParaRPr lang="en-CA" sz="1400" b="1" i="0" u="none" strike="noStrike" dirty="0">
                        <a:solidFill>
                          <a:srgbClr val="000000"/>
                        </a:solidFill>
                        <a:effectLst/>
                        <a:latin typeface="Calibri" panose="020F0502020204030204" pitchFamily="34" charset="0"/>
                      </a:endParaRPr>
                    </a:p>
                  </a:txBody>
                  <a:tcPr marL="8368" marR="8368" marT="8368" marB="0"/>
                </a:tc>
                <a:tc>
                  <a:txBody>
                    <a:bodyPr/>
                    <a:lstStyle/>
                    <a:p>
                      <a:pPr algn="l" fontAlgn="t"/>
                      <a:r>
                        <a:rPr lang="en-CA" sz="1400" b="1" u="none" strike="noStrike" dirty="0" err="1">
                          <a:effectLst/>
                        </a:rPr>
                        <a:t>Objectifs</a:t>
                      </a:r>
                      <a:endParaRPr lang="en-CA" sz="1400" b="1" i="0" u="none" strike="noStrike" dirty="0">
                        <a:solidFill>
                          <a:srgbClr val="000000"/>
                        </a:solidFill>
                        <a:effectLst/>
                        <a:latin typeface="Calibri" panose="020F0502020204030204" pitchFamily="34" charset="0"/>
                      </a:endParaRPr>
                    </a:p>
                  </a:txBody>
                  <a:tcPr marL="8368" marR="8368" marT="8368" marB="0"/>
                </a:tc>
                <a:tc>
                  <a:txBody>
                    <a:bodyPr/>
                    <a:lstStyle/>
                    <a:p>
                      <a:pPr algn="l" fontAlgn="t"/>
                      <a:endParaRPr lang="en-CA" sz="1400" b="0" i="0" u="none" strike="noStrike">
                        <a:solidFill>
                          <a:srgbClr val="000000"/>
                        </a:solidFill>
                        <a:effectLst/>
                        <a:latin typeface="Calibri" panose="020F0502020204030204" pitchFamily="34" charset="0"/>
                      </a:endParaRPr>
                    </a:p>
                  </a:txBody>
                  <a:tcPr marL="8368" marR="8368" marT="8368" marB="0"/>
                </a:tc>
                <a:tc>
                  <a:txBody>
                    <a:bodyPr/>
                    <a:lstStyle/>
                    <a:p>
                      <a:pPr algn="l" fontAlgn="t"/>
                      <a:r>
                        <a:rPr lang="fr-FR" sz="1400" u="none" strike="noStrike" dirty="0">
                          <a:effectLst/>
                        </a:rPr>
                        <a:t>— Évaluer la capacité du nano-ordinateur "NVIDIA </a:t>
                      </a:r>
                      <a:r>
                        <a:rPr lang="fr-FR" sz="1400" u="none" strike="noStrike" dirty="0" err="1">
                          <a:effectLst/>
                        </a:rPr>
                        <a:t>Jetson</a:t>
                      </a:r>
                      <a:r>
                        <a:rPr lang="fr-FR" sz="1400" u="none" strike="noStrike" dirty="0">
                          <a:effectLst/>
                        </a:rPr>
                        <a:t> nano" à exécuter, en temps réel, un modèle de réseau de neurones à convolution entier (FCN) permettant la segmentation sémantique d’une piste multifonctionnelle. </a:t>
                      </a:r>
                      <a:br>
                        <a:rPr lang="fr-FR" sz="1400" u="none" strike="noStrike" dirty="0">
                          <a:effectLst/>
                        </a:rPr>
                      </a:br>
                      <a:r>
                        <a:rPr lang="fr-FR" sz="1400" u="none" strike="noStrike" dirty="0">
                          <a:effectLst/>
                        </a:rPr>
                        <a:t>— Évaluer les limites de la plateforme, matérielle et applicative;</a:t>
                      </a:r>
                      <a:br>
                        <a:rPr lang="fr-FR" sz="1400" u="none" strike="noStrike" dirty="0">
                          <a:effectLst/>
                        </a:rPr>
                      </a:br>
                      <a:r>
                        <a:rPr lang="fr-FR" sz="1400" u="none" strike="noStrike" dirty="0">
                          <a:effectLst/>
                        </a:rPr>
                        <a:t>— Trouver des moyens d’optimiser la plateforme, au besoin, d’un point de vue matériel, mais aussi applicatif;</a:t>
                      </a:r>
                      <a:br>
                        <a:rPr lang="fr-FR" sz="1400" u="none" strike="noStrike" dirty="0">
                          <a:effectLst/>
                        </a:rPr>
                      </a:br>
                      <a:r>
                        <a:rPr lang="fr-FR" sz="1400" u="none" strike="noStrike" dirty="0">
                          <a:effectLst/>
                        </a:rPr>
                        <a:t>— Documenter l’approche, les tests, et les résultats;</a:t>
                      </a:r>
                      <a:br>
                        <a:rPr lang="fr-FR" sz="1400" u="none" strike="noStrike" dirty="0">
                          <a:effectLst/>
                        </a:rPr>
                      </a:br>
                      <a:r>
                        <a:rPr lang="fr-FR" sz="1400" u="none" strike="noStrike" dirty="0">
                          <a:effectLst/>
                        </a:rPr>
                        <a:t>— Permettre un accès à distance sécurisé au nano-ordinateur;</a:t>
                      </a:r>
                      <a:endParaRPr lang="fr-FR" sz="1400" b="0" i="0" u="none" strike="noStrike" dirty="0">
                        <a:solidFill>
                          <a:srgbClr val="000000"/>
                        </a:solidFill>
                        <a:effectLst/>
                        <a:latin typeface="Calibri" panose="020F0502020204030204" pitchFamily="34" charset="0"/>
                      </a:endParaRPr>
                    </a:p>
                  </a:txBody>
                  <a:tcPr marL="8368" marR="8368" marT="8368" marB="0"/>
                </a:tc>
                <a:extLst>
                  <a:ext uri="{0D108BD9-81ED-4DB2-BD59-A6C34878D82A}">
                    <a16:rowId xmlns:a16="http://schemas.microsoft.com/office/drawing/2014/main" val="4141840095"/>
                  </a:ext>
                </a:extLst>
              </a:tr>
            </a:tbl>
          </a:graphicData>
        </a:graphic>
      </p:graphicFrame>
    </p:spTree>
    <p:extLst>
      <p:ext uri="{BB962C8B-B14F-4D97-AF65-F5344CB8AC3E}">
        <p14:creationId xmlns:p14="http://schemas.microsoft.com/office/powerpoint/2010/main" val="1370904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chemeClr val="bg1">
              <a:lumMod val="95000"/>
              <a:alpha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FR" sz="3200" dirty="0"/>
              <a:t>Processus de gestion de l’essai</a:t>
            </a:r>
            <a:endParaRPr lang="fr-FR" sz="3200" dirty="0" smtClean="0"/>
          </a:p>
        </p:txBody>
      </p:sp>
      <p:sp>
        <p:nvSpPr>
          <p:cNvPr id="3" name="Espace réservé du numéro de diapositive 2">
            <a:extLst>
              <a:ext uri="{FF2B5EF4-FFF2-40B4-BE49-F238E27FC236}">
                <a16:creationId xmlns:a16="http://schemas.microsoft.com/office/drawing/2014/main" id="{747C3782-A4D0-4EC6-BC73-BF6D681A1452}"/>
              </a:ext>
            </a:extLst>
          </p:cNvPr>
          <p:cNvSpPr>
            <a:spLocks noGrp="1"/>
          </p:cNvSpPr>
          <p:nvPr>
            <p:ph type="sldNum" sz="quarter" idx="12"/>
          </p:nvPr>
        </p:nvSpPr>
        <p:spPr/>
        <p:txBody>
          <a:bodyPr/>
          <a:lstStyle/>
          <a:p>
            <a:fld id="{0730FDA8-C380-487C-8262-56859A965823}" type="slidenum">
              <a:rPr lang="en-CA" smtClean="0"/>
              <a:t>18</a:t>
            </a:fld>
            <a:endParaRPr lang="en-CA"/>
          </a:p>
        </p:txBody>
      </p:sp>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3800" y="532352"/>
            <a:ext cx="544895" cy="642029"/>
          </a:xfrm>
          <a:prstGeom prst="rect">
            <a:avLst/>
          </a:prstGeom>
        </p:spPr>
      </p:pic>
      <p:graphicFrame>
        <p:nvGraphicFramePr>
          <p:cNvPr id="7" name="Content Placeholder 6"/>
          <p:cNvGraphicFramePr>
            <a:graphicFrameLocks noGrp="1"/>
          </p:cNvGraphicFramePr>
          <p:nvPr>
            <p:ph idx="1"/>
            <p:extLst>
              <p:ext uri="{D42A27DB-BD31-4B8C-83A1-F6EECF244321}">
                <p14:modId xmlns:p14="http://schemas.microsoft.com/office/powerpoint/2010/main" val="1130038569"/>
              </p:ext>
            </p:extLst>
          </p:nvPr>
        </p:nvGraphicFramePr>
        <p:xfrm>
          <a:off x="761999" y="1543534"/>
          <a:ext cx="10591801" cy="4812816"/>
        </p:xfrm>
        <a:graphic>
          <a:graphicData uri="http://schemas.openxmlformats.org/drawingml/2006/table">
            <a:tbl>
              <a:tblPr>
                <a:tableStyleId>{1FECB4D8-DB02-4DC6-A0A2-4F2EBAE1DC90}</a:tableStyleId>
              </a:tblPr>
              <a:tblGrid>
                <a:gridCol w="273141">
                  <a:extLst>
                    <a:ext uri="{9D8B030D-6E8A-4147-A177-3AD203B41FA5}">
                      <a16:colId xmlns:a16="http://schemas.microsoft.com/office/drawing/2014/main" val="1963501333"/>
                    </a:ext>
                  </a:extLst>
                </a:gridCol>
                <a:gridCol w="364189">
                  <a:extLst>
                    <a:ext uri="{9D8B030D-6E8A-4147-A177-3AD203B41FA5}">
                      <a16:colId xmlns:a16="http://schemas.microsoft.com/office/drawing/2014/main" val="353250379"/>
                    </a:ext>
                  </a:extLst>
                </a:gridCol>
                <a:gridCol w="3401271">
                  <a:extLst>
                    <a:ext uri="{9D8B030D-6E8A-4147-A177-3AD203B41FA5}">
                      <a16:colId xmlns:a16="http://schemas.microsoft.com/office/drawing/2014/main" val="1672819323"/>
                    </a:ext>
                  </a:extLst>
                </a:gridCol>
                <a:gridCol w="171450">
                  <a:extLst>
                    <a:ext uri="{9D8B030D-6E8A-4147-A177-3AD203B41FA5}">
                      <a16:colId xmlns:a16="http://schemas.microsoft.com/office/drawing/2014/main" val="343730776"/>
                    </a:ext>
                  </a:extLst>
                </a:gridCol>
                <a:gridCol w="6381750">
                  <a:extLst>
                    <a:ext uri="{9D8B030D-6E8A-4147-A177-3AD203B41FA5}">
                      <a16:colId xmlns:a16="http://schemas.microsoft.com/office/drawing/2014/main" val="1891011836"/>
                    </a:ext>
                  </a:extLst>
                </a:gridCol>
              </a:tblGrid>
              <a:tr h="534758">
                <a:tc>
                  <a:txBody>
                    <a:bodyPr/>
                    <a:lstStyle/>
                    <a:p>
                      <a:pPr algn="r" fontAlgn="t"/>
                      <a:r>
                        <a:rPr lang="en-CA" sz="1400" b="1" u="none" strike="noStrike" dirty="0" smtClean="0">
                          <a:effectLst/>
                        </a:rPr>
                        <a:t>2.</a:t>
                      </a:r>
                      <a:endParaRPr lang="en-CA" sz="1400" b="1" i="0" u="none" strike="noStrike" dirty="0">
                        <a:solidFill>
                          <a:srgbClr val="000000"/>
                        </a:solidFill>
                        <a:effectLst/>
                        <a:latin typeface="Calibri" panose="020F0502020204030204" pitchFamily="34" charset="0"/>
                      </a:endParaRPr>
                    </a:p>
                  </a:txBody>
                  <a:tcPr marL="9525" marR="9525" marT="9525" marB="0"/>
                </a:tc>
                <a:tc gridSpan="2">
                  <a:txBody>
                    <a:bodyPr/>
                    <a:lstStyle/>
                    <a:p>
                      <a:pPr algn="l" fontAlgn="t"/>
                      <a:r>
                        <a:rPr lang="en-CA" sz="1400" b="1" u="none" strike="noStrike" dirty="0">
                          <a:effectLst/>
                        </a:rPr>
                        <a:t>Cadre </a:t>
                      </a:r>
                      <a:r>
                        <a:rPr lang="en-CA" sz="1400" b="1" u="none" strike="noStrike" dirty="0" err="1">
                          <a:effectLst/>
                        </a:rPr>
                        <a:t>théorique</a:t>
                      </a:r>
                      <a:endParaRPr lang="en-CA" sz="1400" b="1" i="0" u="none" strike="noStrike" dirty="0">
                        <a:solidFill>
                          <a:srgbClr val="000000"/>
                        </a:solidFill>
                        <a:effectLst/>
                        <a:latin typeface="Calibri" panose="020F0502020204030204" pitchFamily="34" charset="0"/>
                      </a:endParaRPr>
                    </a:p>
                  </a:txBody>
                  <a:tcPr marL="9525" marR="9525" marT="9525" marB="0"/>
                </a:tc>
                <a:tc hMerge="1">
                  <a:txBody>
                    <a:bodyPr/>
                    <a:lstStyle/>
                    <a:p>
                      <a:endParaRPr lang="en-CA"/>
                    </a:p>
                  </a:txBody>
                  <a:tcPr/>
                </a:tc>
                <a:tc>
                  <a:txBody>
                    <a:bodyPr/>
                    <a:lstStyle/>
                    <a:p>
                      <a:pPr algn="l" fontAlgn="t"/>
                      <a:endParaRPr lang="en-CA"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n-CA" sz="14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352881672"/>
                  </a:ext>
                </a:extLst>
              </a:tr>
              <a:tr h="1604272">
                <a:tc>
                  <a:txBody>
                    <a:bodyPr/>
                    <a:lstStyle/>
                    <a:p>
                      <a:pPr algn="l" fontAlgn="t"/>
                      <a:endParaRPr lang="en-CA"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CA" sz="1400" b="1" u="none" strike="noStrike" dirty="0" smtClean="0">
                          <a:effectLst/>
                        </a:rPr>
                        <a:t>2.1.</a:t>
                      </a:r>
                      <a:endParaRPr lang="en-CA" sz="14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fr-FR" sz="1400" b="1" u="none" strike="noStrike" dirty="0">
                          <a:effectLst/>
                        </a:rPr>
                        <a:t>Cadre théorique au sujet du nano-ordinateur</a:t>
                      </a:r>
                      <a:endParaRPr lang="fr-FR" sz="14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endParaRPr lang="en-CA"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fr-FR" sz="1400" u="none" strike="noStrike" dirty="0">
                          <a:effectLst/>
                        </a:rPr>
                        <a:t>— historique et évolution</a:t>
                      </a:r>
                      <a:br>
                        <a:rPr lang="fr-FR" sz="1400" u="none" strike="noStrike" dirty="0">
                          <a:effectLst/>
                        </a:rPr>
                      </a:br>
                      <a:r>
                        <a:rPr lang="fr-FR" sz="1400" u="none" strike="noStrike" dirty="0">
                          <a:effectLst/>
                        </a:rPr>
                        <a:t>— usages</a:t>
                      </a:r>
                      <a:br>
                        <a:rPr lang="fr-FR" sz="1400" u="none" strike="noStrike" dirty="0">
                          <a:effectLst/>
                        </a:rPr>
                      </a:br>
                      <a:r>
                        <a:rPr lang="fr-FR" sz="1400" u="none" strike="noStrike" dirty="0">
                          <a:effectLst/>
                        </a:rPr>
                        <a:t>— architecture</a:t>
                      </a:r>
                      <a:endParaRPr lang="fr-FR" sz="14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598772188"/>
                  </a:ext>
                </a:extLst>
              </a:tr>
              <a:tr h="2673786">
                <a:tc>
                  <a:txBody>
                    <a:bodyPr/>
                    <a:lstStyle/>
                    <a:p>
                      <a:pPr algn="l" fontAlgn="t"/>
                      <a:endParaRPr lang="en-CA" sz="1400" b="1" i="0" u="none" strike="noStrike" dirty="0">
                        <a:solidFill>
                          <a:srgbClr val="000000"/>
                        </a:solidFill>
                        <a:effectLst/>
                        <a:latin typeface="Calibri" panose="020F0502020204030204" pitchFamily="34" charset="0"/>
                      </a:endParaRPr>
                    </a:p>
                  </a:txBody>
                  <a:tcPr marL="9525" marR="9525" marT="9525" marB="0"/>
                </a:tc>
                <a:tc>
                  <a:txBody>
                    <a:bodyPr/>
                    <a:lstStyle/>
                    <a:p>
                      <a:pPr algn="r" fontAlgn="t"/>
                      <a:r>
                        <a:rPr lang="en-CA" sz="1400" b="1" u="none" strike="noStrike" dirty="0" smtClean="0">
                          <a:effectLst/>
                        </a:rPr>
                        <a:t>2.2.</a:t>
                      </a:r>
                      <a:endParaRPr lang="en-CA" sz="14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fr-FR" sz="1400" b="1" u="none" strike="noStrike" dirty="0">
                          <a:effectLst/>
                        </a:rPr>
                        <a:t>Cadre théorique au sujet de l'apprentissage profond et la segmentation sémantique</a:t>
                      </a:r>
                      <a:endParaRPr lang="fr-FR" sz="14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endParaRPr lang="en-CA"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fr-FR" sz="1400" u="none" strike="noStrike" dirty="0">
                          <a:effectLst/>
                        </a:rPr>
                        <a:t>— historique</a:t>
                      </a:r>
                      <a:br>
                        <a:rPr lang="fr-FR" sz="1400" u="none" strike="noStrike" dirty="0">
                          <a:effectLst/>
                        </a:rPr>
                      </a:br>
                      <a:r>
                        <a:rPr lang="fr-FR" sz="1400" u="none" strike="noStrike" dirty="0">
                          <a:effectLst/>
                        </a:rPr>
                        <a:t>— popularité depuis 10 ans</a:t>
                      </a:r>
                      <a:br>
                        <a:rPr lang="fr-FR" sz="1400" u="none" strike="noStrike" dirty="0">
                          <a:effectLst/>
                        </a:rPr>
                      </a:br>
                      <a:r>
                        <a:rPr lang="fr-FR" sz="1400" u="none" strike="noStrike" dirty="0">
                          <a:effectLst/>
                        </a:rPr>
                        <a:t>— </a:t>
                      </a:r>
                      <a:r>
                        <a:rPr lang="fr-FR" sz="1400" u="none" strike="noStrike" dirty="0" smtClean="0">
                          <a:effectLst/>
                        </a:rPr>
                        <a:t>domaines</a:t>
                      </a:r>
                      <a:r>
                        <a:rPr lang="fr-FR" sz="1400" u="none" strike="noStrike" dirty="0">
                          <a:effectLst/>
                        </a:rPr>
                        <a:t/>
                      </a:r>
                      <a:br>
                        <a:rPr lang="fr-FR" sz="1400" u="none" strike="noStrike" dirty="0">
                          <a:effectLst/>
                        </a:rPr>
                      </a:br>
                      <a:r>
                        <a:rPr lang="fr-FR" sz="1400" u="none" strike="noStrike" dirty="0">
                          <a:effectLst/>
                        </a:rPr>
                        <a:t>— applications</a:t>
                      </a:r>
                      <a:br>
                        <a:rPr lang="fr-FR" sz="1400" u="none" strike="noStrike" dirty="0">
                          <a:effectLst/>
                        </a:rPr>
                      </a:br>
                      <a:r>
                        <a:rPr lang="fr-FR" sz="1400" u="none" strike="noStrike" dirty="0">
                          <a:effectLst/>
                        </a:rPr>
                        <a:t>— principes</a:t>
                      </a:r>
                      <a:endParaRPr lang="fr-FR" sz="14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571058059"/>
                  </a:ext>
                </a:extLst>
              </a:tr>
            </a:tbl>
          </a:graphicData>
        </a:graphic>
      </p:graphicFrame>
    </p:spTree>
    <p:extLst>
      <p:ext uri="{BB962C8B-B14F-4D97-AF65-F5344CB8AC3E}">
        <p14:creationId xmlns:p14="http://schemas.microsoft.com/office/powerpoint/2010/main" val="1289803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chemeClr val="bg1">
              <a:lumMod val="95000"/>
              <a:alpha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FR" sz="3200" dirty="0"/>
              <a:t>Processus de gestion de l’essai</a:t>
            </a:r>
            <a:endParaRPr lang="fr-FR" sz="3200" dirty="0" smtClean="0"/>
          </a:p>
        </p:txBody>
      </p:sp>
      <p:sp>
        <p:nvSpPr>
          <p:cNvPr id="3" name="Espace réservé du numéro de diapositive 2">
            <a:extLst>
              <a:ext uri="{FF2B5EF4-FFF2-40B4-BE49-F238E27FC236}">
                <a16:creationId xmlns:a16="http://schemas.microsoft.com/office/drawing/2014/main" id="{747C3782-A4D0-4EC6-BC73-BF6D681A1452}"/>
              </a:ext>
            </a:extLst>
          </p:cNvPr>
          <p:cNvSpPr>
            <a:spLocks noGrp="1"/>
          </p:cNvSpPr>
          <p:nvPr>
            <p:ph type="sldNum" sz="quarter" idx="12"/>
          </p:nvPr>
        </p:nvSpPr>
        <p:spPr/>
        <p:txBody>
          <a:bodyPr/>
          <a:lstStyle/>
          <a:p>
            <a:fld id="{0730FDA8-C380-487C-8262-56859A965823}" type="slidenum">
              <a:rPr lang="en-CA" smtClean="0"/>
              <a:t>19</a:t>
            </a:fld>
            <a:endParaRPr lang="en-CA"/>
          </a:p>
        </p:txBody>
      </p:sp>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3800" y="532352"/>
            <a:ext cx="544895" cy="642029"/>
          </a:xfrm>
          <a:prstGeom prst="rect">
            <a:avLst/>
          </a:prstGeom>
        </p:spPr>
      </p:pic>
      <p:graphicFrame>
        <p:nvGraphicFramePr>
          <p:cNvPr id="4" name="Content Placeholder 3"/>
          <p:cNvGraphicFramePr>
            <a:graphicFrameLocks noGrp="1"/>
          </p:cNvGraphicFramePr>
          <p:nvPr>
            <p:ph idx="1"/>
            <p:extLst>
              <p:ext uri="{D42A27DB-BD31-4B8C-83A1-F6EECF244321}">
                <p14:modId xmlns:p14="http://schemas.microsoft.com/office/powerpoint/2010/main" val="2106145272"/>
              </p:ext>
            </p:extLst>
          </p:nvPr>
        </p:nvGraphicFramePr>
        <p:xfrm>
          <a:off x="733425" y="1543535"/>
          <a:ext cx="10620376" cy="4812817"/>
        </p:xfrm>
        <a:graphic>
          <a:graphicData uri="http://schemas.openxmlformats.org/drawingml/2006/table">
            <a:tbl>
              <a:tblPr>
                <a:tableStyleId>{1FECB4D8-DB02-4DC6-A0A2-4F2EBAE1DC90}</a:tableStyleId>
              </a:tblPr>
              <a:tblGrid>
                <a:gridCol w="273878">
                  <a:extLst>
                    <a:ext uri="{9D8B030D-6E8A-4147-A177-3AD203B41FA5}">
                      <a16:colId xmlns:a16="http://schemas.microsoft.com/office/drawing/2014/main" val="2478182821"/>
                    </a:ext>
                  </a:extLst>
                </a:gridCol>
                <a:gridCol w="365171">
                  <a:extLst>
                    <a:ext uri="{9D8B030D-6E8A-4147-A177-3AD203B41FA5}">
                      <a16:colId xmlns:a16="http://schemas.microsoft.com/office/drawing/2014/main" val="2210803427"/>
                    </a:ext>
                  </a:extLst>
                </a:gridCol>
                <a:gridCol w="1332626">
                  <a:extLst>
                    <a:ext uri="{9D8B030D-6E8A-4147-A177-3AD203B41FA5}">
                      <a16:colId xmlns:a16="http://schemas.microsoft.com/office/drawing/2014/main" val="192291427"/>
                    </a:ext>
                  </a:extLst>
                </a:gridCol>
                <a:gridCol w="257175">
                  <a:extLst>
                    <a:ext uri="{9D8B030D-6E8A-4147-A177-3AD203B41FA5}">
                      <a16:colId xmlns:a16="http://schemas.microsoft.com/office/drawing/2014/main" val="2027701340"/>
                    </a:ext>
                  </a:extLst>
                </a:gridCol>
                <a:gridCol w="8391526">
                  <a:extLst>
                    <a:ext uri="{9D8B030D-6E8A-4147-A177-3AD203B41FA5}">
                      <a16:colId xmlns:a16="http://schemas.microsoft.com/office/drawing/2014/main" val="3040247415"/>
                    </a:ext>
                  </a:extLst>
                </a:gridCol>
              </a:tblGrid>
              <a:tr h="229182">
                <a:tc>
                  <a:txBody>
                    <a:bodyPr/>
                    <a:lstStyle/>
                    <a:p>
                      <a:pPr algn="r" fontAlgn="t"/>
                      <a:r>
                        <a:rPr lang="en-CA" sz="1400" b="1" u="none" strike="noStrike" dirty="0" smtClean="0">
                          <a:effectLst/>
                        </a:rPr>
                        <a:t>3.</a:t>
                      </a:r>
                      <a:endParaRPr lang="en-CA" sz="1400" b="1" i="0" u="none" strike="noStrike" dirty="0">
                        <a:solidFill>
                          <a:srgbClr val="000000"/>
                        </a:solidFill>
                        <a:effectLst/>
                        <a:latin typeface="Calibri" panose="020F0502020204030204" pitchFamily="34" charset="0"/>
                      </a:endParaRPr>
                    </a:p>
                  </a:txBody>
                  <a:tcPr marL="9525" marR="9525" marT="9525" marB="0"/>
                </a:tc>
                <a:tc gridSpan="2">
                  <a:txBody>
                    <a:bodyPr/>
                    <a:lstStyle/>
                    <a:p>
                      <a:pPr algn="l" fontAlgn="t"/>
                      <a:r>
                        <a:rPr lang="en-CA" sz="1400" b="1" u="none" strike="noStrike">
                          <a:effectLst/>
                        </a:rPr>
                        <a:t>Matériel et méthodes</a:t>
                      </a:r>
                      <a:endParaRPr lang="en-CA" sz="1400" b="1" i="0" u="none" strike="noStrike">
                        <a:solidFill>
                          <a:srgbClr val="000000"/>
                        </a:solidFill>
                        <a:effectLst/>
                        <a:latin typeface="Calibri" panose="020F0502020204030204" pitchFamily="34" charset="0"/>
                      </a:endParaRPr>
                    </a:p>
                  </a:txBody>
                  <a:tcPr marL="9525" marR="9525" marT="9525" marB="0"/>
                </a:tc>
                <a:tc hMerge="1">
                  <a:txBody>
                    <a:bodyPr/>
                    <a:lstStyle/>
                    <a:p>
                      <a:endParaRPr lang="en-CA"/>
                    </a:p>
                  </a:txBody>
                  <a:tcPr/>
                </a:tc>
                <a:tc>
                  <a:txBody>
                    <a:bodyPr/>
                    <a:lstStyle/>
                    <a:p>
                      <a:pPr algn="l" fontAlgn="t"/>
                      <a:endParaRPr lang="en-CA"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n-CA" sz="14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674971217"/>
                  </a:ext>
                </a:extLst>
              </a:tr>
              <a:tr h="687546">
                <a:tc>
                  <a:txBody>
                    <a:bodyPr/>
                    <a:lstStyle/>
                    <a:p>
                      <a:pPr algn="l" fontAlgn="t"/>
                      <a:endParaRPr lang="en-CA"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CA" sz="1400" b="1" u="none" strike="noStrike" dirty="0" smtClean="0">
                          <a:effectLst/>
                        </a:rPr>
                        <a:t>3.1.</a:t>
                      </a:r>
                      <a:endParaRPr lang="en-CA" sz="14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CA" sz="1400" b="1" u="none" strike="noStrike" dirty="0" smtClean="0">
                          <a:effectLst/>
                        </a:rPr>
                        <a:t>Site </a:t>
                      </a:r>
                      <a:r>
                        <a:rPr lang="en-CA" sz="1400" b="1" u="none" strike="noStrike" dirty="0" err="1">
                          <a:effectLst/>
                        </a:rPr>
                        <a:t>d'étude</a:t>
                      </a:r>
                      <a:endParaRPr lang="en-CA" sz="14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endParaRPr lang="en-CA"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fr-FR" sz="1400" u="none" strike="noStrike" dirty="0">
                          <a:effectLst/>
                        </a:rPr>
                        <a:t>— Brève présentation du pont Jacques-Cartier, et de la piste multifonctionnelle;</a:t>
                      </a:r>
                      <a:br>
                        <a:rPr lang="fr-FR" sz="1400" u="none" strike="noStrike" dirty="0">
                          <a:effectLst/>
                        </a:rPr>
                      </a:br>
                      <a:r>
                        <a:rPr lang="fr-FR" sz="1400" u="none" strike="noStrike" dirty="0">
                          <a:effectLst/>
                        </a:rPr>
                        <a:t>— Présentation des difficultés de l’usage de la piste l’hiver, ainsi que les défis et les raisons de pouvoir la conserver ouverte toute l’année, en lien avec les objectifs de l’essai</a:t>
                      </a:r>
                      <a:endParaRPr lang="fr-FR" sz="14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863265395"/>
                  </a:ext>
                </a:extLst>
              </a:tr>
              <a:tr h="1375090">
                <a:tc>
                  <a:txBody>
                    <a:bodyPr/>
                    <a:lstStyle/>
                    <a:p>
                      <a:pPr algn="l" fontAlgn="t"/>
                      <a:endParaRPr lang="en-CA"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CA" sz="1400" b="1" u="none" strike="noStrike" dirty="0" smtClean="0">
                          <a:effectLst/>
                        </a:rPr>
                        <a:t>3.2.</a:t>
                      </a:r>
                      <a:endParaRPr lang="en-CA" sz="14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CA" sz="1400" b="1" u="none" strike="noStrike">
                          <a:effectLst/>
                        </a:rPr>
                        <a:t>Données</a:t>
                      </a:r>
                      <a:endParaRPr lang="en-CA" sz="1400" b="1"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n-CA"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fr-FR" sz="1400" u="none" strike="noStrike" dirty="0">
                          <a:effectLst/>
                        </a:rPr>
                        <a:t>— Présentation des réseaux de neurones qui seront utilisés dans le cadre de l’essai, leurs caractéristiques.</a:t>
                      </a:r>
                      <a:br>
                        <a:rPr lang="fr-FR" sz="1400" u="none" strike="noStrike" dirty="0">
                          <a:effectLst/>
                        </a:rPr>
                      </a:br>
                      <a:r>
                        <a:rPr lang="fr-FR" sz="1400" u="none" strike="noStrike" dirty="0">
                          <a:effectLst/>
                        </a:rPr>
                        <a:t>— Présentation des sources de données (images) qui seront utilisées pour l’apprentissage, la validation et les tests des réseaux de neurones pour le </a:t>
                      </a:r>
                      <a:r>
                        <a:rPr lang="fr-FR" sz="1400" u="none" strike="noStrike" dirty="0" err="1">
                          <a:effectLst/>
                        </a:rPr>
                        <a:t>ré-entrainement</a:t>
                      </a:r>
                      <a:r>
                        <a:rPr lang="fr-FR" sz="1400" u="none" strike="noStrike" dirty="0">
                          <a:effectLst/>
                        </a:rPr>
                        <a:t>.</a:t>
                      </a:r>
                      <a:br>
                        <a:rPr lang="fr-FR" sz="1400" u="none" strike="noStrike" dirty="0">
                          <a:effectLst/>
                        </a:rPr>
                      </a:br>
                      <a:r>
                        <a:rPr lang="fr-FR" sz="1400" u="none" strike="noStrike" dirty="0">
                          <a:effectLst/>
                        </a:rPr>
                        <a:t>— Présentation des sources de données (images et vidéos) qui seront utilisées pour l’inférence.</a:t>
                      </a:r>
                      <a:endParaRPr lang="fr-FR" sz="14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4152198835"/>
                  </a:ext>
                </a:extLst>
              </a:tr>
              <a:tr h="458363">
                <a:tc>
                  <a:txBody>
                    <a:bodyPr/>
                    <a:lstStyle/>
                    <a:p>
                      <a:pPr algn="l" fontAlgn="t"/>
                      <a:endParaRPr lang="en-CA" sz="1400" b="1" i="0" u="none" strike="noStrike">
                        <a:solidFill>
                          <a:srgbClr val="000000"/>
                        </a:solidFill>
                        <a:effectLst/>
                        <a:latin typeface="Calibri" panose="020F0502020204030204" pitchFamily="34" charset="0"/>
                      </a:endParaRPr>
                    </a:p>
                  </a:txBody>
                  <a:tcPr marL="9525" marR="9525" marT="9525" marB="0"/>
                </a:tc>
                <a:tc>
                  <a:txBody>
                    <a:bodyPr/>
                    <a:lstStyle/>
                    <a:p>
                      <a:pPr algn="r" fontAlgn="t"/>
                      <a:r>
                        <a:rPr lang="en-CA" sz="1400" b="1" u="none" strike="noStrike" dirty="0" smtClean="0">
                          <a:effectLst/>
                        </a:rPr>
                        <a:t>3.3.</a:t>
                      </a:r>
                      <a:endParaRPr lang="en-CA" sz="14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CA" sz="1400" b="1" u="none" strike="noStrike">
                          <a:effectLst/>
                        </a:rPr>
                        <a:t>Matériel</a:t>
                      </a:r>
                      <a:endParaRPr lang="en-CA" sz="1400" b="1"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n-CA"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fr-FR" sz="1400" u="none" strike="noStrike">
                          <a:effectLst/>
                        </a:rPr>
                        <a:t>— Présentation du nano-ordinateur qui sera utilisé, le NVIDIA Jetson nano;</a:t>
                      </a:r>
                      <a:br>
                        <a:rPr lang="fr-FR" sz="1400" u="none" strike="noStrike">
                          <a:effectLst/>
                        </a:rPr>
                      </a:br>
                      <a:r>
                        <a:rPr lang="fr-FR" sz="1400" u="none" strike="noStrike">
                          <a:effectLst/>
                        </a:rPr>
                        <a:t>— Usage du nano-ordinateur durant l’essai.</a:t>
                      </a:r>
                      <a:endParaRPr lang="fr-FR" sz="14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811062199"/>
                  </a:ext>
                </a:extLst>
              </a:tr>
              <a:tr h="2062636">
                <a:tc>
                  <a:txBody>
                    <a:bodyPr/>
                    <a:lstStyle/>
                    <a:p>
                      <a:pPr algn="l" fontAlgn="t"/>
                      <a:endParaRPr lang="en-CA" sz="1400" b="1" i="0" u="none" strike="noStrike" dirty="0">
                        <a:solidFill>
                          <a:srgbClr val="000000"/>
                        </a:solidFill>
                        <a:effectLst/>
                        <a:latin typeface="Calibri" panose="020F0502020204030204" pitchFamily="34" charset="0"/>
                      </a:endParaRPr>
                    </a:p>
                  </a:txBody>
                  <a:tcPr marL="9525" marR="9525" marT="9525" marB="0"/>
                </a:tc>
                <a:tc>
                  <a:txBody>
                    <a:bodyPr/>
                    <a:lstStyle/>
                    <a:p>
                      <a:pPr algn="r" fontAlgn="t"/>
                      <a:r>
                        <a:rPr lang="en-CA" sz="1400" b="1" u="none" strike="noStrike" dirty="0" smtClean="0">
                          <a:effectLst/>
                        </a:rPr>
                        <a:t>3.4.</a:t>
                      </a:r>
                      <a:endParaRPr lang="en-CA" sz="14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CA" sz="1400" b="1" u="none" strike="noStrike" dirty="0" err="1">
                          <a:effectLst/>
                        </a:rPr>
                        <a:t>Méthodologie</a:t>
                      </a:r>
                      <a:endParaRPr lang="en-CA" sz="14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endParaRPr lang="en-CA"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fr-FR" sz="1400" u="none" strike="noStrike" dirty="0">
                          <a:effectLst/>
                        </a:rPr>
                        <a:t>— Recherche des références, des modèles et des données, ainsi que l’équipement pour le nano-ordinateur et des logiciels nécessaires.</a:t>
                      </a:r>
                      <a:br>
                        <a:rPr lang="fr-FR" sz="1400" u="none" strike="noStrike" dirty="0">
                          <a:effectLst/>
                        </a:rPr>
                      </a:br>
                      <a:r>
                        <a:rPr lang="fr-FR" sz="1400" u="none" strike="noStrike" dirty="0">
                          <a:effectLst/>
                        </a:rPr>
                        <a:t>— Installation sur le </a:t>
                      </a:r>
                      <a:r>
                        <a:rPr lang="fr-FR" sz="1400" u="none" strike="noStrike" dirty="0" err="1">
                          <a:effectLst/>
                        </a:rPr>
                        <a:t>Jetson</a:t>
                      </a:r>
                      <a:r>
                        <a:rPr lang="fr-FR" sz="1400" u="none" strike="noStrike" dirty="0">
                          <a:effectLst/>
                        </a:rPr>
                        <a:t> nano du système d’exploitation, de l’environnement de développement et de tests pour l’inférence.</a:t>
                      </a:r>
                      <a:br>
                        <a:rPr lang="fr-FR" sz="1400" u="none" strike="noStrike" dirty="0">
                          <a:effectLst/>
                        </a:rPr>
                      </a:br>
                      <a:r>
                        <a:rPr lang="fr-FR" sz="1400" u="none" strike="noStrike" dirty="0">
                          <a:effectLst/>
                        </a:rPr>
                        <a:t>— Itération entre les étapes suivantes :</a:t>
                      </a:r>
                      <a:br>
                        <a:rPr lang="fr-FR" sz="1400" u="none" strike="noStrike" dirty="0">
                          <a:effectLst/>
                        </a:rPr>
                      </a:br>
                      <a:r>
                        <a:rPr lang="fr-FR" sz="1400" u="none" strike="noStrike" dirty="0">
                          <a:effectLst/>
                        </a:rPr>
                        <a:t>— Inférence avec le </a:t>
                      </a:r>
                      <a:r>
                        <a:rPr lang="fr-FR" sz="1400" u="none" strike="noStrike" dirty="0" err="1">
                          <a:effectLst/>
                        </a:rPr>
                        <a:t>Jetson</a:t>
                      </a:r>
                      <a:r>
                        <a:rPr lang="fr-FR" sz="1400" u="none" strike="noStrike" dirty="0">
                          <a:effectLst/>
                        </a:rPr>
                        <a:t> nano en utilisant les modèles et les sources de données sélectionnées.</a:t>
                      </a:r>
                      <a:br>
                        <a:rPr lang="fr-FR" sz="1400" u="none" strike="noStrike" dirty="0">
                          <a:effectLst/>
                        </a:rPr>
                      </a:br>
                      <a:r>
                        <a:rPr lang="fr-FR" sz="1400" u="none" strike="noStrike" dirty="0">
                          <a:effectLst/>
                        </a:rPr>
                        <a:t>— Adaptation des modèles à différentes résolutions d’images et à la zone d’étude.</a:t>
                      </a:r>
                      <a:br>
                        <a:rPr lang="fr-FR" sz="1400" u="none" strike="noStrike" dirty="0">
                          <a:effectLst/>
                        </a:rPr>
                      </a:br>
                      <a:r>
                        <a:rPr lang="fr-FR" sz="1400" u="none" strike="noStrike" dirty="0">
                          <a:effectLst/>
                        </a:rPr>
                        <a:t>— Traitement des données afin de les adapter au requis des modèles.</a:t>
                      </a:r>
                      <a:endParaRPr lang="fr-FR" sz="14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863893992"/>
                  </a:ext>
                </a:extLst>
              </a:tr>
            </a:tbl>
          </a:graphicData>
        </a:graphic>
      </p:graphicFrame>
    </p:spTree>
    <p:extLst>
      <p:ext uri="{BB962C8B-B14F-4D97-AF65-F5344CB8AC3E}">
        <p14:creationId xmlns:p14="http://schemas.microsoft.com/office/powerpoint/2010/main" val="4175264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chemeClr val="bg1">
              <a:lumMod val="95000"/>
              <a:alpha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smtClean="0">
                <a:effectLst>
                  <a:outerShdw blurRad="38100" dist="38100" dir="2700000" algn="tl">
                    <a:srgbClr val="000000">
                      <a:alpha val="43137"/>
                    </a:srgbClr>
                  </a:outerShdw>
                </a:effectLst>
              </a:rPr>
              <a:t>Plan de la présentation</a:t>
            </a:r>
            <a:endParaRPr lang="fr-CA" sz="3200"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838200" y="1825625"/>
            <a:ext cx="10515600" cy="4351338"/>
          </a:xfrm>
        </p:spPr>
        <p:txBody>
          <a:bodyPr>
            <a:normAutofit/>
          </a:bodyPr>
          <a:lstStyle/>
          <a:p>
            <a:r>
              <a:rPr lang="fr-FR" dirty="0" smtClean="0"/>
              <a:t>Titre</a:t>
            </a:r>
            <a:endParaRPr lang="fr-FR" dirty="0"/>
          </a:p>
          <a:p>
            <a:r>
              <a:rPr lang="fr-FR" dirty="0" smtClean="0"/>
              <a:t>Mise </a:t>
            </a:r>
            <a:r>
              <a:rPr lang="fr-FR" dirty="0"/>
              <a:t>en </a:t>
            </a:r>
            <a:r>
              <a:rPr lang="fr-FR" dirty="0" smtClean="0"/>
              <a:t>contexte</a:t>
            </a:r>
          </a:p>
          <a:p>
            <a:r>
              <a:rPr lang="fr-FR" dirty="0" smtClean="0"/>
              <a:t>Problématiques</a:t>
            </a:r>
            <a:endParaRPr lang="fr-FR" dirty="0"/>
          </a:p>
          <a:p>
            <a:r>
              <a:rPr lang="fr-FR" dirty="0" smtClean="0"/>
              <a:t>Objectifs</a:t>
            </a:r>
            <a:endParaRPr lang="fr-FR" dirty="0"/>
          </a:p>
          <a:p>
            <a:r>
              <a:rPr lang="fr-FR" dirty="0" smtClean="0"/>
              <a:t>Démarche </a:t>
            </a:r>
            <a:r>
              <a:rPr lang="fr-FR" dirty="0"/>
              <a:t>de </a:t>
            </a:r>
            <a:r>
              <a:rPr lang="fr-FR" dirty="0" smtClean="0"/>
              <a:t>réalisation</a:t>
            </a:r>
            <a:endParaRPr lang="fr-FR" dirty="0"/>
          </a:p>
          <a:p>
            <a:r>
              <a:rPr lang="fr-FR" dirty="0" smtClean="0"/>
              <a:t>Table </a:t>
            </a:r>
            <a:r>
              <a:rPr lang="fr-FR" dirty="0"/>
              <a:t>des matières </a:t>
            </a:r>
            <a:r>
              <a:rPr lang="fr-FR" dirty="0" smtClean="0"/>
              <a:t>anticipée</a:t>
            </a:r>
          </a:p>
          <a:p>
            <a:r>
              <a:rPr lang="fr-FR" dirty="0" smtClean="0"/>
              <a:t>Échéancier</a:t>
            </a:r>
            <a:endParaRPr lang="fr-FR" dirty="0"/>
          </a:p>
          <a:p>
            <a:r>
              <a:rPr lang="fr-FR" dirty="0" smtClean="0"/>
              <a:t>Liste </a:t>
            </a:r>
            <a:r>
              <a:rPr lang="fr-FR" dirty="0"/>
              <a:t>de références</a:t>
            </a:r>
            <a:endParaRPr lang="en-CA" dirty="0"/>
          </a:p>
        </p:txBody>
      </p:sp>
      <p:sp>
        <p:nvSpPr>
          <p:cNvPr id="3" name="Espace réservé du numéro de diapositive 2">
            <a:extLst>
              <a:ext uri="{FF2B5EF4-FFF2-40B4-BE49-F238E27FC236}">
                <a16:creationId xmlns:a16="http://schemas.microsoft.com/office/drawing/2014/main" id="{747C3782-A4D0-4EC6-BC73-BF6D681A1452}"/>
              </a:ext>
            </a:extLst>
          </p:cNvPr>
          <p:cNvSpPr>
            <a:spLocks noGrp="1"/>
          </p:cNvSpPr>
          <p:nvPr>
            <p:ph type="sldNum" sz="quarter" idx="12"/>
          </p:nvPr>
        </p:nvSpPr>
        <p:spPr/>
        <p:txBody>
          <a:bodyPr/>
          <a:lstStyle/>
          <a:p>
            <a:fld id="{0730FDA8-C380-487C-8262-56859A965823}" type="slidenum">
              <a:rPr lang="en-CA" smtClean="0"/>
              <a:t>2</a:t>
            </a:fld>
            <a:endParaRPr lang="en-CA"/>
          </a:p>
        </p:txBody>
      </p:sp>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3800" y="565459"/>
            <a:ext cx="544895" cy="642029"/>
          </a:xfrm>
          <a:prstGeom prst="rect">
            <a:avLst/>
          </a:prstGeom>
        </p:spPr>
      </p:pic>
    </p:spTree>
    <p:extLst>
      <p:ext uri="{BB962C8B-B14F-4D97-AF65-F5344CB8AC3E}">
        <p14:creationId xmlns:p14="http://schemas.microsoft.com/office/powerpoint/2010/main" val="3623216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chemeClr val="bg1">
              <a:lumMod val="95000"/>
              <a:alpha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FR" sz="3200" dirty="0"/>
              <a:t>Processus de gestion de l’essai</a:t>
            </a:r>
            <a:endParaRPr lang="fr-FR" sz="3200" dirty="0" smtClean="0"/>
          </a:p>
        </p:txBody>
      </p:sp>
      <p:sp>
        <p:nvSpPr>
          <p:cNvPr id="3" name="Espace réservé du numéro de diapositive 2">
            <a:extLst>
              <a:ext uri="{FF2B5EF4-FFF2-40B4-BE49-F238E27FC236}">
                <a16:creationId xmlns:a16="http://schemas.microsoft.com/office/drawing/2014/main" id="{747C3782-A4D0-4EC6-BC73-BF6D681A1452}"/>
              </a:ext>
            </a:extLst>
          </p:cNvPr>
          <p:cNvSpPr>
            <a:spLocks noGrp="1"/>
          </p:cNvSpPr>
          <p:nvPr>
            <p:ph type="sldNum" sz="quarter" idx="12"/>
          </p:nvPr>
        </p:nvSpPr>
        <p:spPr/>
        <p:txBody>
          <a:bodyPr/>
          <a:lstStyle/>
          <a:p>
            <a:fld id="{0730FDA8-C380-487C-8262-56859A965823}" type="slidenum">
              <a:rPr lang="en-CA" smtClean="0"/>
              <a:t>20</a:t>
            </a:fld>
            <a:endParaRPr lang="en-CA"/>
          </a:p>
        </p:txBody>
      </p:sp>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3800" y="532352"/>
            <a:ext cx="544895" cy="642029"/>
          </a:xfrm>
          <a:prstGeom prst="rect">
            <a:avLst/>
          </a:prstGeom>
        </p:spPr>
      </p:pic>
      <p:graphicFrame>
        <p:nvGraphicFramePr>
          <p:cNvPr id="5" name="Content Placeholder 4"/>
          <p:cNvGraphicFramePr>
            <a:graphicFrameLocks noGrp="1"/>
          </p:cNvGraphicFramePr>
          <p:nvPr>
            <p:ph idx="1"/>
            <p:extLst>
              <p:ext uri="{D42A27DB-BD31-4B8C-83A1-F6EECF244321}">
                <p14:modId xmlns:p14="http://schemas.microsoft.com/office/powerpoint/2010/main" val="2813721043"/>
              </p:ext>
            </p:extLst>
          </p:nvPr>
        </p:nvGraphicFramePr>
        <p:xfrm>
          <a:off x="771525" y="1543533"/>
          <a:ext cx="10582276" cy="4845968"/>
        </p:xfrm>
        <a:graphic>
          <a:graphicData uri="http://schemas.openxmlformats.org/drawingml/2006/table">
            <a:tbl>
              <a:tblPr>
                <a:tableStyleId>{1FECB4D8-DB02-4DC6-A0A2-4F2EBAE1DC90}</a:tableStyleId>
              </a:tblPr>
              <a:tblGrid>
                <a:gridCol w="272896">
                  <a:extLst>
                    <a:ext uri="{9D8B030D-6E8A-4147-A177-3AD203B41FA5}">
                      <a16:colId xmlns:a16="http://schemas.microsoft.com/office/drawing/2014/main" val="4203066634"/>
                    </a:ext>
                  </a:extLst>
                </a:gridCol>
                <a:gridCol w="1832129">
                  <a:extLst>
                    <a:ext uri="{9D8B030D-6E8A-4147-A177-3AD203B41FA5}">
                      <a16:colId xmlns:a16="http://schemas.microsoft.com/office/drawing/2014/main" val="3409021789"/>
                    </a:ext>
                  </a:extLst>
                </a:gridCol>
                <a:gridCol w="209550">
                  <a:extLst>
                    <a:ext uri="{9D8B030D-6E8A-4147-A177-3AD203B41FA5}">
                      <a16:colId xmlns:a16="http://schemas.microsoft.com/office/drawing/2014/main" val="2628686345"/>
                    </a:ext>
                  </a:extLst>
                </a:gridCol>
                <a:gridCol w="8267701">
                  <a:extLst>
                    <a:ext uri="{9D8B030D-6E8A-4147-A177-3AD203B41FA5}">
                      <a16:colId xmlns:a16="http://schemas.microsoft.com/office/drawing/2014/main" val="3845614431"/>
                    </a:ext>
                  </a:extLst>
                </a:gridCol>
              </a:tblGrid>
              <a:tr h="2157500">
                <a:tc>
                  <a:txBody>
                    <a:bodyPr/>
                    <a:lstStyle/>
                    <a:p>
                      <a:pPr algn="r" fontAlgn="t"/>
                      <a:r>
                        <a:rPr lang="en-CA" sz="1400" b="1" u="none" strike="noStrike" dirty="0" smtClean="0">
                          <a:effectLst/>
                        </a:rPr>
                        <a:t>4.</a:t>
                      </a:r>
                      <a:endParaRPr lang="en-CA" sz="1400" b="1" i="0" u="none" strike="noStrike" dirty="0">
                        <a:solidFill>
                          <a:srgbClr val="000000"/>
                        </a:solidFill>
                        <a:effectLst/>
                        <a:latin typeface="Calibri" panose="020F0502020204030204" pitchFamily="34" charset="0"/>
                      </a:endParaRPr>
                    </a:p>
                  </a:txBody>
                  <a:tcPr marL="9065" marR="9065" marT="9065" marB="0"/>
                </a:tc>
                <a:tc>
                  <a:txBody>
                    <a:bodyPr/>
                    <a:lstStyle/>
                    <a:p>
                      <a:pPr algn="l" fontAlgn="t"/>
                      <a:r>
                        <a:rPr lang="en-CA" sz="1400" b="1" u="none" strike="noStrike" dirty="0" err="1" smtClean="0">
                          <a:effectLst/>
                        </a:rPr>
                        <a:t>Résultats</a:t>
                      </a:r>
                      <a:endParaRPr lang="en-CA" sz="1400" b="1" i="0" u="none" strike="noStrike" dirty="0">
                        <a:solidFill>
                          <a:srgbClr val="000000"/>
                        </a:solidFill>
                        <a:effectLst/>
                        <a:latin typeface="Calibri" panose="020F0502020204030204" pitchFamily="34" charset="0"/>
                      </a:endParaRPr>
                    </a:p>
                  </a:txBody>
                  <a:tcPr marL="9065" marR="9065" marT="9065" marB="0"/>
                </a:tc>
                <a:tc>
                  <a:txBody>
                    <a:bodyPr/>
                    <a:lstStyle/>
                    <a:p>
                      <a:pPr algn="l" fontAlgn="t"/>
                      <a:endParaRPr lang="en-CA" sz="1400" b="0" i="0" u="none" strike="noStrike">
                        <a:solidFill>
                          <a:srgbClr val="000000"/>
                        </a:solidFill>
                        <a:effectLst/>
                        <a:latin typeface="Calibri" panose="020F0502020204030204" pitchFamily="34" charset="0"/>
                      </a:endParaRPr>
                    </a:p>
                  </a:txBody>
                  <a:tcPr marL="9065" marR="9065" marT="9065" marB="0"/>
                </a:tc>
                <a:tc>
                  <a:txBody>
                    <a:bodyPr/>
                    <a:lstStyle/>
                    <a:p>
                      <a:pPr algn="l" fontAlgn="t"/>
                      <a:r>
                        <a:rPr lang="fr-FR" sz="1400" u="none" strike="noStrike" dirty="0">
                          <a:effectLst/>
                        </a:rPr>
                        <a:t>— Pour chaque modèle et résolution utilisés, la segmentation sémantique de certaines images</a:t>
                      </a:r>
                      <a:br>
                        <a:rPr lang="fr-FR" sz="1400" u="none" strike="noStrike" dirty="0">
                          <a:effectLst/>
                        </a:rPr>
                      </a:br>
                      <a:r>
                        <a:rPr lang="fr-FR" sz="1400" u="none" strike="noStrike" dirty="0">
                          <a:effectLst/>
                        </a:rPr>
                        <a:t>et vidéos sera présentée. La segmentation qui a réussi, celle qui est moins précise, et celle</a:t>
                      </a:r>
                      <a:br>
                        <a:rPr lang="fr-FR" sz="1400" u="none" strike="noStrike" dirty="0">
                          <a:effectLst/>
                        </a:rPr>
                      </a:br>
                      <a:r>
                        <a:rPr lang="fr-FR" sz="1400" u="none" strike="noStrike" dirty="0">
                          <a:effectLst/>
                        </a:rPr>
                        <a:t>qui a échoué seront soulignées. Un résumé du % de succès vs des échecs sera fait, selon les</a:t>
                      </a:r>
                      <a:br>
                        <a:rPr lang="fr-FR" sz="1400" u="none" strike="noStrike" dirty="0">
                          <a:effectLst/>
                        </a:rPr>
                      </a:br>
                      <a:r>
                        <a:rPr lang="fr-FR" sz="1400" u="none" strike="noStrike" dirty="0">
                          <a:effectLst/>
                        </a:rPr>
                        <a:t>modèles et les résolutions.</a:t>
                      </a:r>
                      <a:br>
                        <a:rPr lang="fr-FR" sz="1400" u="none" strike="noStrike" dirty="0">
                          <a:effectLst/>
                        </a:rPr>
                      </a:br>
                      <a:r>
                        <a:rPr lang="fr-FR" sz="1400" u="none" strike="noStrike" dirty="0">
                          <a:effectLst/>
                        </a:rPr>
                        <a:t>— En complément de la section précédente, les performances du </a:t>
                      </a:r>
                      <a:r>
                        <a:rPr lang="fr-FR" sz="1400" u="none" strike="noStrike" dirty="0" err="1">
                          <a:effectLst/>
                        </a:rPr>
                        <a:t>Jetson</a:t>
                      </a:r>
                      <a:r>
                        <a:rPr lang="fr-FR" sz="1400" u="none" strike="noStrike" dirty="0">
                          <a:effectLst/>
                        </a:rPr>
                        <a:t> nano pour les divers scénarios de test seront résumés avec différents indicateurs. Ceux qui ont échoué ou n’ont pas été possibles en raison des limitations du nano-ordinateur seront indiqués.</a:t>
                      </a:r>
                      <a:br>
                        <a:rPr lang="fr-FR" sz="1400" u="none" strike="noStrike" dirty="0">
                          <a:effectLst/>
                        </a:rPr>
                      </a:br>
                      <a:r>
                        <a:rPr lang="fr-FR" sz="1400" u="none" strike="noStrike" dirty="0">
                          <a:effectLst/>
                        </a:rPr>
                        <a:t>— Enfin les performances de l’inférence et des modèles de réseaux de neurones pour la segmentation sémantique seront listées. Des indicateurs de performance classiques et tirés de la littérature seront utilisés.</a:t>
                      </a:r>
                      <a:endParaRPr lang="fr-FR" sz="1400" b="0" i="0" u="none" strike="noStrike" dirty="0">
                        <a:solidFill>
                          <a:srgbClr val="000000"/>
                        </a:solidFill>
                        <a:effectLst/>
                        <a:latin typeface="Calibri" panose="020F0502020204030204" pitchFamily="34" charset="0"/>
                      </a:endParaRPr>
                    </a:p>
                  </a:txBody>
                  <a:tcPr marL="9065" marR="9065" marT="9065" marB="0"/>
                </a:tc>
                <a:extLst>
                  <a:ext uri="{0D108BD9-81ED-4DB2-BD59-A6C34878D82A}">
                    <a16:rowId xmlns:a16="http://schemas.microsoft.com/office/drawing/2014/main" val="2957023133"/>
                  </a:ext>
                </a:extLst>
              </a:tr>
              <a:tr h="1176818">
                <a:tc>
                  <a:txBody>
                    <a:bodyPr/>
                    <a:lstStyle/>
                    <a:p>
                      <a:pPr algn="r" fontAlgn="t"/>
                      <a:r>
                        <a:rPr lang="en-CA" sz="1400" b="1" u="none" strike="noStrike" dirty="0" smtClean="0">
                          <a:effectLst/>
                        </a:rPr>
                        <a:t>5.</a:t>
                      </a:r>
                      <a:endParaRPr lang="en-CA" sz="1400" b="1" i="0" u="none" strike="noStrike" dirty="0">
                        <a:solidFill>
                          <a:srgbClr val="000000"/>
                        </a:solidFill>
                        <a:effectLst/>
                        <a:latin typeface="Calibri" panose="020F0502020204030204" pitchFamily="34" charset="0"/>
                      </a:endParaRPr>
                    </a:p>
                  </a:txBody>
                  <a:tcPr marL="9065" marR="9065" marT="9065" marB="0"/>
                </a:tc>
                <a:tc>
                  <a:txBody>
                    <a:bodyPr/>
                    <a:lstStyle/>
                    <a:p>
                      <a:pPr algn="l" fontAlgn="t"/>
                      <a:r>
                        <a:rPr lang="fr-FR" sz="1400" b="1" u="none" strike="noStrike">
                          <a:effectLst/>
                        </a:rPr>
                        <a:t>Interprétation et discussion des résultats</a:t>
                      </a:r>
                      <a:endParaRPr lang="fr-FR" sz="1400" b="1" i="0" u="none" strike="noStrike">
                        <a:solidFill>
                          <a:srgbClr val="000000"/>
                        </a:solidFill>
                        <a:effectLst/>
                        <a:latin typeface="Calibri" panose="020F0502020204030204" pitchFamily="34" charset="0"/>
                      </a:endParaRPr>
                    </a:p>
                  </a:txBody>
                  <a:tcPr marL="9065" marR="9065" marT="9065" marB="0"/>
                </a:tc>
                <a:tc>
                  <a:txBody>
                    <a:bodyPr/>
                    <a:lstStyle/>
                    <a:p>
                      <a:pPr algn="l" fontAlgn="t"/>
                      <a:endParaRPr lang="en-CA" sz="1400" b="0" i="0" u="none" strike="noStrike">
                        <a:solidFill>
                          <a:srgbClr val="000000"/>
                        </a:solidFill>
                        <a:effectLst/>
                        <a:latin typeface="Calibri" panose="020F0502020204030204" pitchFamily="34" charset="0"/>
                      </a:endParaRPr>
                    </a:p>
                  </a:txBody>
                  <a:tcPr marL="9065" marR="9065" marT="9065" marB="0"/>
                </a:tc>
                <a:tc>
                  <a:txBody>
                    <a:bodyPr/>
                    <a:lstStyle/>
                    <a:p>
                      <a:pPr algn="l" fontAlgn="t"/>
                      <a:r>
                        <a:rPr lang="fr-FR" sz="1400" u="none" strike="noStrike" dirty="0">
                          <a:effectLst/>
                        </a:rPr>
                        <a:t>— Interprétation et discussion des résultats de la segmentation sémantique en temps réel de la zone d’études;</a:t>
                      </a:r>
                      <a:br>
                        <a:rPr lang="fr-FR" sz="1400" u="none" strike="noStrike" dirty="0">
                          <a:effectLst/>
                        </a:rPr>
                      </a:br>
                      <a:r>
                        <a:rPr lang="fr-FR" sz="1400" u="none" strike="noStrike" dirty="0">
                          <a:effectLst/>
                        </a:rPr>
                        <a:t>— Interprétation et discussion des performances du nano-ordinateur "</a:t>
                      </a:r>
                      <a:r>
                        <a:rPr lang="fr-FR" sz="1400" u="none" strike="noStrike" dirty="0" err="1">
                          <a:effectLst/>
                        </a:rPr>
                        <a:t>Jetson</a:t>
                      </a:r>
                      <a:r>
                        <a:rPr lang="fr-FR" sz="1400" u="none" strike="noStrike" dirty="0">
                          <a:effectLst/>
                        </a:rPr>
                        <a:t> nano" pour l’inférence en temps réel dans le contexte de l’essai.</a:t>
                      </a:r>
                      <a:br>
                        <a:rPr lang="fr-FR" sz="1400" u="none" strike="noStrike" dirty="0">
                          <a:effectLst/>
                        </a:rPr>
                      </a:br>
                      <a:r>
                        <a:rPr lang="fr-FR" sz="1400" u="none" strike="noStrike" dirty="0">
                          <a:effectLst/>
                        </a:rPr>
                        <a:t>— Interprétation et discussion des performances de l’inférence et des modèles de réseaux de neurones pour la segmentation sémantique en temps réel de la zone d’étude.</a:t>
                      </a:r>
                      <a:endParaRPr lang="fr-FR" sz="1400" b="0" i="0" u="none" strike="noStrike" dirty="0">
                        <a:solidFill>
                          <a:srgbClr val="000000"/>
                        </a:solidFill>
                        <a:effectLst/>
                        <a:latin typeface="Calibri" panose="020F0502020204030204" pitchFamily="34" charset="0"/>
                      </a:endParaRPr>
                    </a:p>
                  </a:txBody>
                  <a:tcPr marL="9065" marR="9065" marT="9065" marB="0"/>
                </a:tc>
                <a:extLst>
                  <a:ext uri="{0D108BD9-81ED-4DB2-BD59-A6C34878D82A}">
                    <a16:rowId xmlns:a16="http://schemas.microsoft.com/office/drawing/2014/main" val="402604652"/>
                  </a:ext>
                </a:extLst>
              </a:tr>
              <a:tr h="1260952">
                <a:tc>
                  <a:txBody>
                    <a:bodyPr/>
                    <a:lstStyle/>
                    <a:p>
                      <a:pPr algn="r" fontAlgn="t"/>
                      <a:r>
                        <a:rPr lang="en-CA" sz="1400" b="1" u="none" strike="noStrike" dirty="0" smtClean="0">
                          <a:effectLst/>
                        </a:rPr>
                        <a:t>6.</a:t>
                      </a:r>
                      <a:endParaRPr lang="en-CA" sz="1400" b="1" i="0" u="none" strike="noStrike" dirty="0">
                        <a:solidFill>
                          <a:srgbClr val="000000"/>
                        </a:solidFill>
                        <a:effectLst/>
                        <a:latin typeface="Calibri" panose="020F0502020204030204" pitchFamily="34" charset="0"/>
                      </a:endParaRPr>
                    </a:p>
                  </a:txBody>
                  <a:tcPr marL="9065" marR="9065" marT="9065" marB="0"/>
                </a:tc>
                <a:tc>
                  <a:txBody>
                    <a:bodyPr/>
                    <a:lstStyle/>
                    <a:p>
                      <a:pPr algn="l" fontAlgn="t"/>
                      <a:r>
                        <a:rPr lang="en-CA" sz="1400" b="1" u="none" strike="noStrike">
                          <a:effectLst/>
                        </a:rPr>
                        <a:t>Conclusion et recommendations</a:t>
                      </a:r>
                      <a:endParaRPr lang="en-CA" sz="1400" b="1" i="0" u="none" strike="noStrike">
                        <a:solidFill>
                          <a:srgbClr val="000000"/>
                        </a:solidFill>
                        <a:effectLst/>
                        <a:latin typeface="Calibri" panose="020F0502020204030204" pitchFamily="34" charset="0"/>
                      </a:endParaRPr>
                    </a:p>
                  </a:txBody>
                  <a:tcPr marL="9065" marR="9065" marT="9065" marB="0"/>
                </a:tc>
                <a:tc>
                  <a:txBody>
                    <a:bodyPr/>
                    <a:lstStyle/>
                    <a:p>
                      <a:pPr algn="l" fontAlgn="t"/>
                      <a:endParaRPr lang="en-CA" sz="1400" b="0" i="0" u="none" strike="noStrike">
                        <a:solidFill>
                          <a:srgbClr val="000000"/>
                        </a:solidFill>
                        <a:effectLst/>
                        <a:latin typeface="Calibri" panose="020F0502020204030204" pitchFamily="34" charset="0"/>
                      </a:endParaRPr>
                    </a:p>
                  </a:txBody>
                  <a:tcPr marL="9065" marR="9065" marT="9065" marB="0"/>
                </a:tc>
                <a:tc>
                  <a:txBody>
                    <a:bodyPr/>
                    <a:lstStyle/>
                    <a:p>
                      <a:pPr algn="l" fontAlgn="t"/>
                      <a:r>
                        <a:rPr lang="fr-FR" sz="1400" u="none" strike="noStrike">
                          <a:effectLst/>
                        </a:rPr>
                        <a:t>— Synthèse des réussites et des échecs de l’essai par rapport aux objectifs;</a:t>
                      </a:r>
                      <a:br>
                        <a:rPr lang="fr-FR" sz="1400" u="none" strike="noStrike">
                          <a:effectLst/>
                        </a:rPr>
                      </a:br>
                      <a:r>
                        <a:rPr lang="fr-FR" sz="1400" u="none" strike="noStrike">
                          <a:effectLst/>
                        </a:rPr>
                        <a:t>— Synthèse des capacités et des limites du nano-ordinateur "Jetson nano" pour l’inférence en temps réel à des fins de segmentation sémantique de vidéos;</a:t>
                      </a:r>
                      <a:br>
                        <a:rPr lang="fr-FR" sz="1400" u="none" strike="noStrike">
                          <a:effectLst/>
                        </a:rPr>
                      </a:br>
                      <a:r>
                        <a:rPr lang="fr-FR" sz="1400" u="none" strike="noStrike">
                          <a:effectLst/>
                        </a:rPr>
                        <a:t>— Synthèse des capacités et des limites des modèles de réseaux de neurones pour la segmentation sémantique en temps réel de la zone d’études;</a:t>
                      </a:r>
                      <a:br>
                        <a:rPr lang="fr-FR" sz="1400" u="none" strike="noStrike">
                          <a:effectLst/>
                        </a:rPr>
                      </a:br>
                      <a:r>
                        <a:rPr lang="fr-FR" sz="1400" u="none" strike="noStrike">
                          <a:effectLst/>
                        </a:rPr>
                        <a:t>— Recommandations;</a:t>
                      </a:r>
                      <a:endParaRPr lang="fr-FR" sz="1400" b="0" i="0" u="none" strike="noStrike">
                        <a:solidFill>
                          <a:srgbClr val="000000"/>
                        </a:solidFill>
                        <a:effectLst/>
                        <a:latin typeface="Calibri" panose="020F0502020204030204" pitchFamily="34" charset="0"/>
                      </a:endParaRPr>
                    </a:p>
                  </a:txBody>
                  <a:tcPr marL="9065" marR="9065" marT="9065" marB="0"/>
                </a:tc>
                <a:extLst>
                  <a:ext uri="{0D108BD9-81ED-4DB2-BD59-A6C34878D82A}">
                    <a16:rowId xmlns:a16="http://schemas.microsoft.com/office/drawing/2014/main" val="3708781568"/>
                  </a:ext>
                </a:extLst>
              </a:tr>
              <a:tr h="217547">
                <a:tc>
                  <a:txBody>
                    <a:bodyPr/>
                    <a:lstStyle/>
                    <a:p>
                      <a:pPr algn="l" fontAlgn="t"/>
                      <a:endParaRPr lang="en-CA" sz="1400" b="1" i="0" u="none" strike="noStrike" dirty="0">
                        <a:solidFill>
                          <a:srgbClr val="000000"/>
                        </a:solidFill>
                        <a:effectLst/>
                        <a:latin typeface="Calibri" panose="020F0502020204030204" pitchFamily="34" charset="0"/>
                      </a:endParaRPr>
                    </a:p>
                  </a:txBody>
                  <a:tcPr marL="9065" marR="9065" marT="9065" marB="0"/>
                </a:tc>
                <a:tc>
                  <a:txBody>
                    <a:bodyPr/>
                    <a:lstStyle/>
                    <a:p>
                      <a:pPr algn="l" fontAlgn="t"/>
                      <a:r>
                        <a:rPr lang="en-CA" sz="1400" b="1" u="none" strike="noStrike" dirty="0" err="1">
                          <a:effectLst/>
                        </a:rPr>
                        <a:t>Références</a:t>
                      </a:r>
                      <a:endParaRPr lang="en-CA" sz="1400" b="1" i="0" u="none" strike="noStrike" dirty="0">
                        <a:solidFill>
                          <a:srgbClr val="000000"/>
                        </a:solidFill>
                        <a:effectLst/>
                        <a:latin typeface="Calibri" panose="020F0502020204030204" pitchFamily="34" charset="0"/>
                      </a:endParaRPr>
                    </a:p>
                  </a:txBody>
                  <a:tcPr marL="9065" marR="9065" marT="9065" marB="0"/>
                </a:tc>
                <a:tc>
                  <a:txBody>
                    <a:bodyPr/>
                    <a:lstStyle/>
                    <a:p>
                      <a:pPr algn="l" fontAlgn="t"/>
                      <a:endParaRPr lang="en-CA" sz="1400" b="0" i="0" u="none" strike="noStrike">
                        <a:solidFill>
                          <a:srgbClr val="000000"/>
                        </a:solidFill>
                        <a:effectLst/>
                        <a:latin typeface="Calibri" panose="020F0502020204030204" pitchFamily="34" charset="0"/>
                      </a:endParaRPr>
                    </a:p>
                  </a:txBody>
                  <a:tcPr marL="9065" marR="9065" marT="9065" marB="0"/>
                </a:tc>
                <a:tc>
                  <a:txBody>
                    <a:bodyPr/>
                    <a:lstStyle/>
                    <a:p>
                      <a:pPr algn="l" fontAlgn="t"/>
                      <a:endParaRPr lang="en-CA" sz="1400" b="0" i="0" u="none" strike="noStrike" dirty="0">
                        <a:solidFill>
                          <a:srgbClr val="000000"/>
                        </a:solidFill>
                        <a:effectLst/>
                        <a:latin typeface="Calibri" panose="020F0502020204030204" pitchFamily="34" charset="0"/>
                      </a:endParaRPr>
                    </a:p>
                  </a:txBody>
                  <a:tcPr marL="9065" marR="9065" marT="9065" marB="0"/>
                </a:tc>
                <a:extLst>
                  <a:ext uri="{0D108BD9-81ED-4DB2-BD59-A6C34878D82A}">
                    <a16:rowId xmlns:a16="http://schemas.microsoft.com/office/drawing/2014/main" val="442732025"/>
                  </a:ext>
                </a:extLst>
              </a:tr>
            </a:tbl>
          </a:graphicData>
        </a:graphic>
      </p:graphicFrame>
    </p:spTree>
    <p:extLst>
      <p:ext uri="{BB962C8B-B14F-4D97-AF65-F5344CB8AC3E}">
        <p14:creationId xmlns:p14="http://schemas.microsoft.com/office/powerpoint/2010/main" val="332733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chemeClr val="bg1">
              <a:lumMod val="95000"/>
              <a:alpha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FR" sz="3200" dirty="0" smtClean="0"/>
              <a:t>Échéancier</a:t>
            </a:r>
          </a:p>
        </p:txBody>
      </p:sp>
      <p:sp>
        <p:nvSpPr>
          <p:cNvPr id="3" name="Espace réservé du numéro de diapositive 2">
            <a:extLst>
              <a:ext uri="{FF2B5EF4-FFF2-40B4-BE49-F238E27FC236}">
                <a16:creationId xmlns:a16="http://schemas.microsoft.com/office/drawing/2014/main" id="{747C3782-A4D0-4EC6-BC73-BF6D681A1452}"/>
              </a:ext>
            </a:extLst>
          </p:cNvPr>
          <p:cNvSpPr>
            <a:spLocks noGrp="1"/>
          </p:cNvSpPr>
          <p:nvPr>
            <p:ph type="sldNum" sz="quarter" idx="12"/>
          </p:nvPr>
        </p:nvSpPr>
        <p:spPr/>
        <p:txBody>
          <a:bodyPr/>
          <a:lstStyle/>
          <a:p>
            <a:fld id="{0730FDA8-C380-487C-8262-56859A965823}" type="slidenum">
              <a:rPr lang="en-CA" smtClean="0"/>
              <a:t>21</a:t>
            </a:fld>
            <a:endParaRPr lang="en-CA"/>
          </a:p>
        </p:txBody>
      </p:sp>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3800" y="532352"/>
            <a:ext cx="544895" cy="642029"/>
          </a:xfrm>
          <a:prstGeom prst="rect">
            <a:avLst/>
          </a:prstGeom>
        </p:spPr>
      </p:pic>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52494" y="1240596"/>
            <a:ext cx="10065992" cy="5383117"/>
          </a:xfrm>
        </p:spPr>
      </p:pic>
    </p:spTree>
    <p:extLst>
      <p:ext uri="{BB962C8B-B14F-4D97-AF65-F5344CB8AC3E}">
        <p14:creationId xmlns:p14="http://schemas.microsoft.com/office/powerpoint/2010/main" val="1693711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chemeClr val="bg1">
              <a:lumMod val="95000"/>
              <a:alpha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FR" sz="3200" dirty="0" smtClean="0"/>
              <a:t>Références</a:t>
            </a:r>
          </a:p>
        </p:txBody>
      </p:sp>
      <p:sp>
        <p:nvSpPr>
          <p:cNvPr id="4" name="Content Placeholder 3"/>
          <p:cNvSpPr>
            <a:spLocks noGrp="1"/>
          </p:cNvSpPr>
          <p:nvPr>
            <p:ph idx="1"/>
          </p:nvPr>
        </p:nvSpPr>
        <p:spPr>
          <a:xfrm>
            <a:off x="156429" y="1459999"/>
            <a:ext cx="11578371" cy="5032241"/>
          </a:xfrm>
        </p:spPr>
        <p:txBody>
          <a:bodyPr>
            <a:noAutofit/>
          </a:bodyPr>
          <a:lstStyle/>
          <a:p>
            <a:pPr marL="457200" lvl="1" indent="0">
              <a:buNone/>
            </a:pPr>
            <a:r>
              <a:rPr lang="en-CA" sz="1600" dirty="0"/>
              <a:t>[1] L. CHENG, X. ZHANG et J. SHEN. “Road Surface Condition Classification Using </a:t>
            </a:r>
            <a:r>
              <a:rPr lang="en-CA" sz="1600" dirty="0" smtClean="0"/>
              <a:t>Deep Learning</a:t>
            </a:r>
            <a:r>
              <a:rPr lang="en-CA" sz="1600" dirty="0"/>
              <a:t>”. In : </a:t>
            </a:r>
            <a:r>
              <a:rPr lang="en-CA" sz="1600" i="1" dirty="0"/>
              <a:t>Journal of Visual Communication </a:t>
            </a:r>
            <a:r>
              <a:rPr lang="en-CA" sz="1600" i="1" dirty="0" smtClean="0"/>
              <a:t>and Image </a:t>
            </a:r>
            <a:r>
              <a:rPr lang="en-CA" sz="1600" i="1" dirty="0"/>
              <a:t>Representation </a:t>
            </a:r>
            <a:r>
              <a:rPr lang="en-CA" sz="1600" dirty="0"/>
              <a:t>(2019). DOI </a:t>
            </a:r>
            <a:r>
              <a:rPr lang="en-CA" sz="1600" dirty="0" smtClean="0"/>
              <a:t>: 10.1016/j.jvcir.2019.102638</a:t>
            </a:r>
            <a:r>
              <a:rPr lang="en-CA" sz="1600" dirty="0"/>
              <a:t>.</a:t>
            </a:r>
            <a:br>
              <a:rPr lang="en-CA" sz="1600" dirty="0"/>
            </a:br>
            <a:r>
              <a:rPr lang="en-CA" sz="1600" dirty="0"/>
              <a:t>[2] C. P. CHONG, C. A. T. SALAMA et K. C. SMITH. “Real-Time Edge Detection and </a:t>
            </a:r>
            <a:r>
              <a:rPr lang="en-CA" sz="1600" dirty="0" smtClean="0"/>
              <a:t>Image Segmentation</a:t>
            </a:r>
            <a:r>
              <a:rPr lang="en-CA" sz="1600" dirty="0"/>
              <a:t>”. In : </a:t>
            </a:r>
            <a:r>
              <a:rPr lang="en-CA" sz="1600" i="1" dirty="0"/>
              <a:t>Analog Integrated Circuits and </a:t>
            </a:r>
            <a:r>
              <a:rPr lang="en-CA" sz="1600" i="1" dirty="0" smtClean="0"/>
              <a:t>Signal Processing </a:t>
            </a:r>
            <a:r>
              <a:rPr lang="en-CA" sz="1600" dirty="0"/>
              <a:t>(1992), p. </a:t>
            </a:r>
            <a:r>
              <a:rPr lang="en-CA" sz="1600" dirty="0" smtClean="0"/>
              <a:t>117-130. DOI </a:t>
            </a:r>
            <a:r>
              <a:rPr lang="en-CA" sz="1600" dirty="0"/>
              <a:t>: 10.1007/BF00142412.</a:t>
            </a:r>
            <a:br>
              <a:rPr lang="en-CA" sz="1600" dirty="0"/>
            </a:br>
            <a:r>
              <a:rPr lang="en-CA" sz="1600" dirty="0"/>
              <a:t>[3] F. DUSTIN. </a:t>
            </a:r>
            <a:r>
              <a:rPr lang="en-CA" sz="1600" i="1" dirty="0" err="1"/>
              <a:t>Realtime</a:t>
            </a:r>
            <a:r>
              <a:rPr lang="en-CA" sz="1600" i="1" dirty="0"/>
              <a:t> Semantic Segmentation on Jetson Nano in Python and C++</a:t>
            </a:r>
            <a:r>
              <a:rPr lang="en-CA" sz="1600" dirty="0"/>
              <a:t>. </a:t>
            </a:r>
            <a:r>
              <a:rPr lang="en-CA" sz="1600" dirty="0" smtClean="0"/>
              <a:t>Oct. 2019</a:t>
            </a:r>
            <a:r>
              <a:rPr lang="en-CA" sz="1600" dirty="0"/>
              <a:t>. URL </a:t>
            </a:r>
            <a:r>
              <a:rPr lang="en-CA" sz="1600" dirty="0" smtClean="0"/>
              <a:t>: </a:t>
            </a:r>
            <a:r>
              <a:rPr lang="en-CA" sz="1600" dirty="0" smtClean="0">
                <a:hlinkClick r:id="rId3"/>
              </a:rPr>
              <a:t>https</a:t>
            </a:r>
            <a:r>
              <a:rPr lang="en-CA" sz="1600" dirty="0">
                <a:hlinkClick r:id="rId3"/>
              </a:rPr>
              <a:t>://</a:t>
            </a:r>
            <a:r>
              <a:rPr lang="en-CA" sz="1600" dirty="0" smtClean="0">
                <a:hlinkClick r:id="rId3"/>
              </a:rPr>
              <a:t>www.linkedin.com/pulse/realtime-semanticsegmentation-jetson-nano-python-c-dustin-franklin</a:t>
            </a:r>
            <a:r>
              <a:rPr lang="en-CA" sz="1600" dirty="0" smtClean="0"/>
              <a:t> </a:t>
            </a:r>
            <a:r>
              <a:rPr lang="en-CA" sz="1600" dirty="0"/>
              <a:t/>
            </a:r>
            <a:br>
              <a:rPr lang="en-CA" sz="1600" dirty="0"/>
            </a:br>
            <a:r>
              <a:rPr lang="en-CA" sz="1600" dirty="0"/>
              <a:t>[4] </a:t>
            </a:r>
            <a:r>
              <a:rPr lang="en-CA" sz="1600" dirty="0" smtClean="0"/>
              <a:t>L. </a:t>
            </a:r>
            <a:r>
              <a:rPr lang="en-CA" sz="1600" dirty="0"/>
              <a:t>FU et al. “A Risk-Based Approach to Winter Road Surface Condition Classification</a:t>
            </a:r>
            <a:r>
              <a:rPr lang="en-CA" sz="1600" dirty="0" smtClean="0"/>
              <a:t>”. In </a:t>
            </a:r>
            <a:r>
              <a:rPr lang="en-CA" sz="1600" dirty="0"/>
              <a:t>: </a:t>
            </a:r>
            <a:r>
              <a:rPr lang="en-CA" sz="1600" i="1" dirty="0" smtClean="0"/>
              <a:t>Canadian Journal </a:t>
            </a:r>
            <a:r>
              <a:rPr lang="en-CA" sz="1600" i="1" dirty="0"/>
              <a:t>of Civil Engineering </a:t>
            </a:r>
            <a:r>
              <a:rPr lang="en-CA" sz="1600" dirty="0"/>
              <a:t>(mar. 2017), p. 182-191. URL : </a:t>
            </a:r>
            <a:r>
              <a:rPr lang="en-CA" sz="1600" dirty="0">
                <a:hlinkClick r:id="rId4"/>
              </a:rPr>
              <a:t>https</a:t>
            </a:r>
            <a:r>
              <a:rPr lang="en-CA" sz="1600" dirty="0" smtClean="0">
                <a:hlinkClick r:id="rId4"/>
              </a:rPr>
              <a:t>://www.nrcresearchpress.com/doi/full/10.1139/cjce-2016-0215</a:t>
            </a:r>
            <a:r>
              <a:rPr lang="en-CA" sz="1600" dirty="0" smtClean="0"/>
              <a:t> </a:t>
            </a:r>
            <a:r>
              <a:rPr lang="en-CA" sz="1600" dirty="0"/>
              <a:t/>
            </a:r>
            <a:br>
              <a:rPr lang="en-CA" sz="1600" dirty="0"/>
            </a:br>
            <a:r>
              <a:rPr lang="en-CA" sz="1600" dirty="0"/>
              <a:t>[5] J. Y. KOH. </a:t>
            </a:r>
            <a:r>
              <a:rPr lang="en-CA" sz="1600" i="1" dirty="0"/>
              <a:t>Model Zoo - Deep Learning Code and </a:t>
            </a:r>
            <a:r>
              <a:rPr lang="en-CA" sz="1600" i="1" dirty="0" err="1"/>
              <a:t>Pretrained</a:t>
            </a:r>
            <a:r>
              <a:rPr lang="en-CA" sz="1600" i="1" dirty="0"/>
              <a:t> Models for Transfer </a:t>
            </a:r>
            <a:r>
              <a:rPr lang="en-CA" sz="1600" i="1" dirty="0" smtClean="0"/>
              <a:t>Learning, Educational </a:t>
            </a:r>
            <a:r>
              <a:rPr lang="en-CA" sz="1600" i="1" dirty="0"/>
              <a:t>Purposes, and More</a:t>
            </a:r>
            <a:r>
              <a:rPr lang="en-CA" sz="1600" dirty="0"/>
              <a:t>. 2018. URL : </a:t>
            </a:r>
            <a:r>
              <a:rPr lang="en-CA" sz="1600" dirty="0">
                <a:hlinkClick r:id="rId5"/>
              </a:rPr>
              <a:t>https://modelzoo.co</a:t>
            </a:r>
            <a:r>
              <a:rPr lang="en-CA" sz="1600" dirty="0" smtClean="0">
                <a:hlinkClick r:id="rId5"/>
              </a:rPr>
              <a:t>/</a:t>
            </a:r>
            <a:r>
              <a:rPr lang="en-CA" sz="1600" dirty="0" smtClean="0"/>
              <a:t> </a:t>
            </a:r>
            <a:r>
              <a:rPr lang="en-CA" sz="1600" dirty="0"/>
              <a:t/>
            </a:r>
            <a:br>
              <a:rPr lang="en-CA" sz="1600" dirty="0"/>
            </a:br>
            <a:r>
              <a:rPr lang="en-CA" sz="1600" dirty="0"/>
              <a:t>[6] T. NGUYEN et al. “</a:t>
            </a:r>
            <a:r>
              <a:rPr lang="en-CA" sz="1600" dirty="0" err="1"/>
              <a:t>MAVNet</a:t>
            </a:r>
            <a:r>
              <a:rPr lang="en-CA" sz="1600" dirty="0"/>
              <a:t> : An Effective Semantic Segmentation Micro-Network </a:t>
            </a:r>
            <a:r>
              <a:rPr lang="en-CA" sz="1600" dirty="0" smtClean="0"/>
              <a:t>for MAV-Based </a:t>
            </a:r>
            <a:r>
              <a:rPr lang="en-CA" sz="1600" dirty="0"/>
              <a:t>Tasks”. In : </a:t>
            </a:r>
            <a:r>
              <a:rPr lang="en-CA" sz="1600" i="1" dirty="0" err="1"/>
              <a:t>arXiv</a:t>
            </a:r>
            <a:r>
              <a:rPr lang="en-CA" sz="1600" i="1" dirty="0"/>
              <a:t> :1904.01795 [</a:t>
            </a:r>
            <a:r>
              <a:rPr lang="en-CA" sz="1600" i="1" dirty="0" err="1"/>
              <a:t>cs</a:t>
            </a:r>
            <a:r>
              <a:rPr lang="en-CA" sz="1600" i="1" dirty="0"/>
              <a:t>] </a:t>
            </a:r>
            <a:r>
              <a:rPr lang="en-CA" sz="1600" dirty="0"/>
              <a:t>(</a:t>
            </a:r>
            <a:r>
              <a:rPr lang="en-CA" sz="1600" dirty="0" err="1"/>
              <a:t>juin</a:t>
            </a:r>
            <a:r>
              <a:rPr lang="en-CA" sz="1600" dirty="0"/>
              <a:t> 2019). URL : </a:t>
            </a:r>
            <a:r>
              <a:rPr lang="en-CA" sz="1600" dirty="0">
                <a:hlinkClick r:id="rId6"/>
              </a:rPr>
              <a:t>http://</a:t>
            </a:r>
            <a:r>
              <a:rPr lang="en-CA" sz="1600" dirty="0" smtClean="0">
                <a:hlinkClick r:id="rId6"/>
              </a:rPr>
              <a:t>arxiv.org/abs/1904.01795</a:t>
            </a:r>
            <a:r>
              <a:rPr lang="en-CA" sz="1600" dirty="0" smtClean="0"/>
              <a:t> </a:t>
            </a:r>
            <a:r>
              <a:rPr lang="en-CA" sz="1600" dirty="0"/>
              <a:t/>
            </a:r>
            <a:br>
              <a:rPr lang="en-CA" sz="1600" dirty="0"/>
            </a:br>
            <a:r>
              <a:rPr lang="en-CA" sz="1600" dirty="0"/>
              <a:t>[7] NVIDIA. </a:t>
            </a:r>
            <a:r>
              <a:rPr lang="en-CA" sz="1600" i="1" dirty="0"/>
              <a:t>Jetson Nano : Deep Learning Inference Benchmarks</a:t>
            </a:r>
            <a:r>
              <a:rPr lang="en-CA" sz="1600" dirty="0"/>
              <a:t>. </a:t>
            </a:r>
            <a:r>
              <a:rPr lang="en-CA" sz="1600" dirty="0" err="1"/>
              <a:t>Avr</a:t>
            </a:r>
            <a:r>
              <a:rPr lang="en-CA" sz="1600" dirty="0"/>
              <a:t>. 2019. </a:t>
            </a:r>
            <a:r>
              <a:rPr lang="en-CA" sz="1600" dirty="0" smtClean="0"/>
              <a:t>URL </a:t>
            </a:r>
            <a:r>
              <a:rPr lang="en-CA" sz="1600" dirty="0"/>
              <a:t>: </a:t>
            </a:r>
            <a:r>
              <a:rPr lang="en-CA" sz="1600" dirty="0">
                <a:hlinkClick r:id="rId7"/>
              </a:rPr>
              <a:t>https</a:t>
            </a:r>
            <a:r>
              <a:rPr lang="en-CA" sz="1600" dirty="0" smtClean="0">
                <a:hlinkClick r:id="rId7"/>
              </a:rPr>
              <a:t>://developer.nvidia.com/embedded/jetson-nano-dl-inferencebenchmarks</a:t>
            </a:r>
            <a:r>
              <a:rPr lang="en-CA" sz="1600" dirty="0"/>
              <a:t/>
            </a:r>
            <a:br>
              <a:rPr lang="en-CA" sz="1600" dirty="0"/>
            </a:br>
            <a:r>
              <a:rPr lang="en-CA" sz="1600" dirty="0"/>
              <a:t>[8] </a:t>
            </a:r>
            <a:r>
              <a:rPr lang="en-CA" sz="1600" dirty="0" smtClean="0"/>
              <a:t>G. PAN </a:t>
            </a:r>
            <a:r>
              <a:rPr lang="en-CA" sz="1600" dirty="0"/>
              <a:t>et al. “Winter Road Surface Condition Recognition Using a </a:t>
            </a:r>
            <a:r>
              <a:rPr lang="en-CA" sz="1600" dirty="0" smtClean="0"/>
              <a:t>Pre-Trained Deep </a:t>
            </a:r>
            <a:r>
              <a:rPr lang="en-CA" sz="1600" dirty="0"/>
              <a:t>Convolutional Neural Network</a:t>
            </a:r>
            <a:r>
              <a:rPr lang="en-CA" sz="1600" dirty="0" smtClean="0"/>
              <a:t>”.</a:t>
            </a:r>
            <a:r>
              <a:rPr lang="en-CA" sz="1600" dirty="0"/>
              <a:t/>
            </a:r>
            <a:br>
              <a:rPr lang="en-CA" sz="1600" dirty="0"/>
            </a:br>
            <a:r>
              <a:rPr lang="en-CA" sz="1600" dirty="0"/>
              <a:t>[9] R. J. SCHNEIDER. “Theory of Routine Mode Choice Decisions : An Operational Framework to Increase </a:t>
            </a:r>
            <a:r>
              <a:rPr lang="en-CA" sz="1600" dirty="0" smtClean="0"/>
              <a:t>Sustainable Transportation</a:t>
            </a:r>
            <a:r>
              <a:rPr lang="en-CA" sz="1600" dirty="0"/>
              <a:t>”. In : </a:t>
            </a:r>
            <a:r>
              <a:rPr lang="en-CA" sz="1600" i="1" dirty="0"/>
              <a:t>Transport Policy </a:t>
            </a:r>
            <a:r>
              <a:rPr lang="en-CA" sz="1600" dirty="0"/>
              <a:t>(</a:t>
            </a:r>
            <a:r>
              <a:rPr lang="en-CA" sz="1600" dirty="0" err="1"/>
              <a:t>jan.</a:t>
            </a:r>
            <a:r>
              <a:rPr lang="en-CA" sz="1600" dirty="0"/>
              <a:t> 2013), p. </a:t>
            </a:r>
            <a:r>
              <a:rPr lang="en-CA" sz="1600" dirty="0" smtClean="0"/>
              <a:t>128-137</a:t>
            </a:r>
            <a:r>
              <a:rPr lang="en-CA" sz="1600" dirty="0"/>
              <a:t>. URL : </a:t>
            </a:r>
            <a:r>
              <a:rPr lang="en-CA" sz="1600" dirty="0" smtClean="0">
                <a:hlinkClick r:id="rId8"/>
              </a:rPr>
              <a:t>http://www.sciencedirect.com/science/article/pii/S0967070X12001643</a:t>
            </a:r>
            <a:r>
              <a:rPr lang="en-CA" sz="1600" dirty="0"/>
              <a:t/>
            </a:r>
            <a:br>
              <a:rPr lang="en-CA" sz="1600" dirty="0"/>
            </a:br>
            <a:r>
              <a:rPr lang="en-CA" sz="1600" dirty="0"/>
              <a:t>[10] J. ZHENG et al. “Real-Time Semantic Segmentation Network for Edge Deployment”. In </a:t>
            </a:r>
            <a:r>
              <a:rPr lang="en-CA" sz="1600" dirty="0" smtClean="0"/>
              <a:t>: </a:t>
            </a:r>
            <a:r>
              <a:rPr lang="en-CA" sz="1600" i="1" dirty="0" smtClean="0"/>
              <a:t>Proceedings </a:t>
            </a:r>
            <a:r>
              <a:rPr lang="en-CA" sz="1600" i="1" dirty="0"/>
              <a:t>of 2019 Chinese Intelligent Systems Conference</a:t>
            </a:r>
            <a:r>
              <a:rPr lang="en-CA" sz="1600" dirty="0"/>
              <a:t>. Sous la dir. </a:t>
            </a:r>
            <a:r>
              <a:rPr lang="en-CA" sz="1600" dirty="0" err="1"/>
              <a:t>d’Y</a:t>
            </a:r>
            <a:r>
              <a:rPr lang="en-CA" sz="1600" dirty="0"/>
              <a:t>. JIA, J. </a:t>
            </a:r>
            <a:r>
              <a:rPr lang="en-CA" sz="1600" dirty="0" smtClean="0"/>
              <a:t>DU et </a:t>
            </a:r>
            <a:r>
              <a:rPr lang="en-CA" sz="1600" dirty="0"/>
              <a:t>W. ZHANG. Springer Singapore, 2020, p. 243-249. ISBN : 978-981-329-697-8 </a:t>
            </a:r>
            <a:r>
              <a:rPr lang="en-CA" sz="1600" dirty="0" smtClean="0"/>
              <a:t>978-981-329-698-5</a:t>
            </a:r>
            <a:r>
              <a:rPr lang="en-CA" sz="1600" dirty="0"/>
              <a:t>. DOI : 10.1007/978-981-32-9698-5_28. URL : </a:t>
            </a:r>
            <a:r>
              <a:rPr lang="en-CA" sz="1600" dirty="0">
                <a:hlinkClick r:id="rId9"/>
              </a:rPr>
              <a:t>http://</a:t>
            </a:r>
            <a:r>
              <a:rPr lang="en-CA" sz="1600" dirty="0" smtClean="0">
                <a:hlinkClick r:id="rId9"/>
              </a:rPr>
              <a:t>link.springer.com/10.1007/978-981-32-9698-5_28</a:t>
            </a:r>
            <a:r>
              <a:rPr lang="en-CA" sz="1600" dirty="0"/>
              <a:t/>
            </a:r>
            <a:br>
              <a:rPr lang="en-CA" sz="1600" dirty="0"/>
            </a:br>
            <a:endParaRPr lang="fr-FR" sz="1600" dirty="0"/>
          </a:p>
        </p:txBody>
      </p:sp>
      <p:sp>
        <p:nvSpPr>
          <p:cNvPr id="3" name="Espace réservé du numéro de diapositive 2">
            <a:extLst>
              <a:ext uri="{FF2B5EF4-FFF2-40B4-BE49-F238E27FC236}">
                <a16:creationId xmlns:a16="http://schemas.microsoft.com/office/drawing/2014/main" id="{747C3782-A4D0-4EC6-BC73-BF6D681A1452}"/>
              </a:ext>
            </a:extLst>
          </p:cNvPr>
          <p:cNvSpPr>
            <a:spLocks noGrp="1"/>
          </p:cNvSpPr>
          <p:nvPr>
            <p:ph type="sldNum" sz="quarter" idx="12"/>
          </p:nvPr>
        </p:nvSpPr>
        <p:spPr/>
        <p:txBody>
          <a:bodyPr/>
          <a:lstStyle/>
          <a:p>
            <a:fld id="{0730FDA8-C380-487C-8262-56859A965823}" type="slidenum">
              <a:rPr lang="en-CA" smtClean="0"/>
              <a:t>22</a:t>
            </a:fld>
            <a:endParaRPr lang="en-CA"/>
          </a:p>
        </p:txBody>
      </p:sp>
      <p:pic>
        <p:nvPicPr>
          <p:cNvPr id="8" name="Picture 7"/>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11353800" y="532352"/>
            <a:ext cx="544895" cy="642029"/>
          </a:xfrm>
          <a:prstGeom prst="rect">
            <a:avLst/>
          </a:prstGeom>
        </p:spPr>
      </p:pic>
    </p:spTree>
    <p:extLst>
      <p:ext uri="{BB962C8B-B14F-4D97-AF65-F5344CB8AC3E}">
        <p14:creationId xmlns:p14="http://schemas.microsoft.com/office/powerpoint/2010/main" val="3320908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à coins arrondis 11">
            <a:extLst>
              <a:ext uri="{FF2B5EF4-FFF2-40B4-BE49-F238E27FC236}">
                <a16:creationId xmlns:a16="http://schemas.microsoft.com/office/drawing/2014/main" id="{854FBCAA-DCC3-434B-BAB8-DD694D865772}"/>
              </a:ext>
            </a:extLst>
          </p:cNvPr>
          <p:cNvSpPr/>
          <p:nvPr/>
        </p:nvSpPr>
        <p:spPr>
          <a:xfrm>
            <a:off x="-333880" y="3379708"/>
            <a:ext cx="12725578" cy="1919767"/>
          </a:xfrm>
          <a:prstGeom prst="roundRect">
            <a:avLst/>
          </a:prstGeom>
          <a:solidFill>
            <a:schemeClr val="accent6">
              <a:lumMod val="20000"/>
              <a:lumOff val="80000"/>
              <a:alpha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r"/>
            <a:endParaRPr lang="fr-CA" dirty="0"/>
          </a:p>
          <a:p>
            <a:pPr algn="r"/>
            <a:endParaRPr lang="fr-CA" dirty="0"/>
          </a:p>
        </p:txBody>
      </p:sp>
      <p:sp>
        <p:nvSpPr>
          <p:cNvPr id="12" name="ZoneTexte 11">
            <a:extLst>
              <a:ext uri="{FF2B5EF4-FFF2-40B4-BE49-F238E27FC236}">
                <a16:creationId xmlns:a16="http://schemas.microsoft.com/office/drawing/2014/main" id="{CB644610-C660-45F9-B3FA-183EE5A6FD53}"/>
              </a:ext>
            </a:extLst>
          </p:cNvPr>
          <p:cNvSpPr txBox="1"/>
          <p:nvPr/>
        </p:nvSpPr>
        <p:spPr>
          <a:xfrm>
            <a:off x="3576296" y="3847673"/>
            <a:ext cx="5039408" cy="1084912"/>
          </a:xfrm>
          <a:prstGeom prst="rect">
            <a:avLst/>
          </a:prstGeom>
          <a:noFill/>
        </p:spPr>
        <p:txBody>
          <a:bodyPr wrap="square" rtlCol="0">
            <a:spAutoFit/>
          </a:bodyPr>
          <a:lstStyle/>
          <a:p>
            <a:pPr algn="ctr">
              <a:lnSpc>
                <a:spcPct val="114000"/>
              </a:lnSpc>
            </a:pPr>
            <a:r>
              <a:rPr lang="fr-CA" sz="6000" b="1" dirty="0" smtClean="0">
                <a:effectLst>
                  <a:outerShdw blurRad="38100" dist="38100" dir="2700000" algn="tl">
                    <a:srgbClr val="000000">
                      <a:alpha val="43137"/>
                    </a:srgbClr>
                  </a:outerShdw>
                </a:effectLst>
              </a:rPr>
              <a:t>Merci</a:t>
            </a:r>
            <a:endParaRPr lang="fr-CA" sz="4000" b="1" dirty="0">
              <a:effectLst>
                <a:outerShdw blurRad="38100" dist="38100" dir="2700000" algn="tl">
                  <a:srgbClr val="000000">
                    <a:alpha val="43137"/>
                  </a:srgbClr>
                </a:outerShdw>
              </a:effectLst>
            </a:endParaRPr>
          </a:p>
        </p:txBody>
      </p:sp>
      <p:sp>
        <p:nvSpPr>
          <p:cNvPr id="3" name="Espace réservé du numéro de diapositive 2">
            <a:extLst>
              <a:ext uri="{FF2B5EF4-FFF2-40B4-BE49-F238E27FC236}">
                <a16:creationId xmlns:a16="http://schemas.microsoft.com/office/drawing/2014/main" id="{C84CC55B-1A27-413B-909E-FDD3546707D2}"/>
              </a:ext>
            </a:extLst>
          </p:cNvPr>
          <p:cNvSpPr>
            <a:spLocks noGrp="1"/>
          </p:cNvSpPr>
          <p:nvPr>
            <p:ph type="sldNum" sz="quarter" idx="12"/>
          </p:nvPr>
        </p:nvSpPr>
        <p:spPr/>
        <p:txBody>
          <a:bodyPr/>
          <a:lstStyle/>
          <a:p>
            <a:fld id="{0730FDA8-C380-487C-8262-56859A965823}" type="slidenum">
              <a:rPr lang="en-CA" smtClean="0"/>
              <a:t>23</a:t>
            </a:fld>
            <a:endParaRPr lang="en-CA"/>
          </a:p>
        </p:txBody>
      </p:sp>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26953" y="313288"/>
            <a:ext cx="2403912" cy="2832438"/>
          </a:xfrm>
          <a:prstGeom prst="rect">
            <a:avLst/>
          </a:prstGeom>
        </p:spPr>
      </p:pic>
    </p:spTree>
    <p:extLst>
      <p:ext uri="{BB962C8B-B14F-4D97-AF65-F5344CB8AC3E}">
        <p14:creationId xmlns:p14="http://schemas.microsoft.com/office/powerpoint/2010/main" val="924790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chemeClr val="bg1">
              <a:lumMod val="95000"/>
              <a:alpha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smtClean="0">
                <a:effectLst>
                  <a:outerShdw blurRad="38100" dist="38100" dir="2700000" algn="tl">
                    <a:srgbClr val="000000">
                      <a:alpha val="43137"/>
                    </a:srgbClr>
                  </a:outerShdw>
                </a:effectLst>
              </a:rPr>
              <a:t>Titre</a:t>
            </a:r>
            <a:endParaRPr lang="fr-CA" sz="3200"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827690" y="2834466"/>
            <a:ext cx="10515600" cy="2022231"/>
          </a:xfrm>
        </p:spPr>
        <p:txBody>
          <a:bodyPr>
            <a:normAutofit/>
          </a:bodyPr>
          <a:lstStyle/>
          <a:p>
            <a:pPr marL="0" indent="0" algn="just">
              <a:buNone/>
            </a:pPr>
            <a:r>
              <a:rPr lang="fr-FR" sz="4400" dirty="0" smtClean="0"/>
              <a:t>« Segmentation </a:t>
            </a:r>
            <a:r>
              <a:rPr lang="fr-FR" sz="4400" dirty="0"/>
              <a:t>sémantique en temps réel à partir d’un </a:t>
            </a:r>
            <a:r>
              <a:rPr lang="fr-FR" sz="4400" dirty="0" smtClean="0"/>
              <a:t>nano-ordinateur : étude </a:t>
            </a:r>
            <a:r>
              <a:rPr lang="fr-FR" sz="4400" dirty="0"/>
              <a:t>des </a:t>
            </a:r>
            <a:r>
              <a:rPr lang="fr-FR" sz="4400" dirty="0" smtClean="0"/>
              <a:t>performances et </a:t>
            </a:r>
            <a:r>
              <a:rPr lang="fr-FR" sz="4400" dirty="0"/>
              <a:t>des </a:t>
            </a:r>
            <a:r>
              <a:rPr lang="fr-FR" sz="4400" dirty="0" smtClean="0"/>
              <a:t>limites »</a:t>
            </a:r>
            <a:endParaRPr lang="fr-FR" sz="4400" dirty="0"/>
          </a:p>
        </p:txBody>
      </p:sp>
      <p:sp>
        <p:nvSpPr>
          <p:cNvPr id="3" name="Espace réservé du numéro de diapositive 2">
            <a:extLst>
              <a:ext uri="{FF2B5EF4-FFF2-40B4-BE49-F238E27FC236}">
                <a16:creationId xmlns:a16="http://schemas.microsoft.com/office/drawing/2014/main" id="{747C3782-A4D0-4EC6-BC73-BF6D681A1452}"/>
              </a:ext>
            </a:extLst>
          </p:cNvPr>
          <p:cNvSpPr>
            <a:spLocks noGrp="1"/>
          </p:cNvSpPr>
          <p:nvPr>
            <p:ph type="sldNum" sz="quarter" idx="12"/>
          </p:nvPr>
        </p:nvSpPr>
        <p:spPr/>
        <p:txBody>
          <a:bodyPr/>
          <a:lstStyle/>
          <a:p>
            <a:fld id="{0730FDA8-C380-487C-8262-56859A965823}" type="slidenum">
              <a:rPr lang="en-CA" smtClean="0"/>
              <a:t>3</a:t>
            </a:fld>
            <a:endParaRPr lang="en-CA"/>
          </a:p>
        </p:txBody>
      </p:sp>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3800" y="565459"/>
            <a:ext cx="544895" cy="642029"/>
          </a:xfrm>
          <a:prstGeom prst="rect">
            <a:avLst/>
          </a:prstGeom>
        </p:spPr>
      </p:pic>
    </p:spTree>
    <p:extLst>
      <p:ext uri="{BB962C8B-B14F-4D97-AF65-F5344CB8AC3E}">
        <p14:creationId xmlns:p14="http://schemas.microsoft.com/office/powerpoint/2010/main" val="4216573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chemeClr val="bg1">
              <a:lumMod val="95000"/>
              <a:alpha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4189" y="407166"/>
            <a:ext cx="12035571" cy="990015"/>
          </a:xfrm>
          <a:prstGeom prst="rect">
            <a:avLst/>
          </a:prstGeom>
          <a:noFill/>
        </p:spPr>
        <p:txBody>
          <a:bodyPr wrap="square" rtlCol="0">
            <a:spAutoFit/>
          </a:bodyPr>
          <a:lstStyle/>
          <a:p>
            <a:pPr>
              <a:lnSpc>
                <a:spcPts val="3500"/>
              </a:lnSpc>
            </a:pPr>
            <a:r>
              <a:rPr lang="fr-FR" sz="2400" b="1" dirty="0" smtClean="0"/>
              <a:t>«</a:t>
            </a:r>
            <a:r>
              <a:rPr lang="fr-FR" sz="2400" b="1" dirty="0"/>
              <a:t> </a:t>
            </a:r>
            <a:r>
              <a:rPr lang="fr-FR" sz="2400" b="1" dirty="0">
                <a:solidFill>
                  <a:schemeClr val="accent6">
                    <a:lumMod val="75000"/>
                  </a:schemeClr>
                </a:solidFill>
              </a:rPr>
              <a:t>Segmentation sémantique</a:t>
            </a:r>
            <a:r>
              <a:rPr lang="fr-FR" sz="2400" b="1" dirty="0"/>
              <a:t> en </a:t>
            </a:r>
            <a:r>
              <a:rPr lang="fr-FR" sz="2400" b="1" dirty="0">
                <a:solidFill>
                  <a:schemeClr val="accent5">
                    <a:lumMod val="75000"/>
                  </a:schemeClr>
                </a:solidFill>
              </a:rPr>
              <a:t>temps réel</a:t>
            </a:r>
            <a:r>
              <a:rPr lang="fr-FR" sz="2400" b="1" dirty="0"/>
              <a:t> à partir d’un </a:t>
            </a:r>
            <a:r>
              <a:rPr lang="fr-FR" sz="2400" b="1" dirty="0">
                <a:solidFill>
                  <a:schemeClr val="accent2">
                    <a:lumMod val="75000"/>
                  </a:schemeClr>
                </a:solidFill>
              </a:rPr>
              <a:t>nano-ordinateur</a:t>
            </a:r>
            <a:r>
              <a:rPr lang="fr-FR" sz="2400" b="1" dirty="0"/>
              <a:t> : </a:t>
            </a:r>
            <a:r>
              <a:rPr lang="fr-FR" sz="2400" b="1" u="sng" dirty="0" smtClean="0"/>
              <a:t>étude </a:t>
            </a:r>
            <a:r>
              <a:rPr lang="fr-FR" sz="2400" b="1" u="sng" dirty="0"/>
              <a:t>des performances et des limites</a:t>
            </a:r>
            <a:r>
              <a:rPr lang="fr-FR" sz="2400" b="1" dirty="0"/>
              <a:t> »</a:t>
            </a:r>
            <a:endParaRPr lang="fr-CA" sz="2400" b="1" dirty="0">
              <a:effectLst>
                <a:outerShdw blurRad="38100" dist="38100" dir="2700000" algn="tl">
                  <a:srgbClr val="000000">
                    <a:alpha val="43137"/>
                  </a:srgbClr>
                </a:outerShdw>
              </a:effectLst>
            </a:endParaRPr>
          </a:p>
        </p:txBody>
      </p:sp>
      <p:sp>
        <p:nvSpPr>
          <p:cNvPr id="3" name="Espace réservé du numéro de diapositive 2">
            <a:extLst>
              <a:ext uri="{FF2B5EF4-FFF2-40B4-BE49-F238E27FC236}">
                <a16:creationId xmlns:a16="http://schemas.microsoft.com/office/drawing/2014/main" id="{747C3782-A4D0-4EC6-BC73-BF6D681A1452}"/>
              </a:ext>
            </a:extLst>
          </p:cNvPr>
          <p:cNvSpPr>
            <a:spLocks noGrp="1"/>
          </p:cNvSpPr>
          <p:nvPr>
            <p:ph type="sldNum" sz="quarter" idx="12"/>
          </p:nvPr>
        </p:nvSpPr>
        <p:spPr/>
        <p:txBody>
          <a:bodyPr/>
          <a:lstStyle/>
          <a:p>
            <a:fld id="{0730FDA8-C380-487C-8262-56859A965823}" type="slidenum">
              <a:rPr lang="en-CA" smtClean="0"/>
              <a:t>4</a:t>
            </a:fld>
            <a:endParaRPr lang="en-CA"/>
          </a:p>
        </p:txBody>
      </p:sp>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3800" y="532352"/>
            <a:ext cx="544895" cy="64202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5945" y="4333530"/>
            <a:ext cx="7277100" cy="2209800"/>
          </a:xfrm>
          <a:prstGeom prst="rect">
            <a:avLst/>
          </a:prstGeom>
        </p:spPr>
      </p:pic>
      <p:pic>
        <p:nvPicPr>
          <p:cNvPr id="7" name="Picture 6"/>
          <p:cNvPicPr>
            <a:picLocks noChangeAspect="1"/>
          </p:cNvPicPr>
          <p:nvPr/>
        </p:nvPicPr>
        <p:blipFill>
          <a:blip r:embed="rId5"/>
          <a:stretch>
            <a:fillRect/>
          </a:stretch>
        </p:blipFill>
        <p:spPr>
          <a:xfrm>
            <a:off x="6003129" y="1065153"/>
            <a:ext cx="3629916" cy="3629916"/>
          </a:xfrm>
          <a:prstGeom prst="rect">
            <a:avLst/>
          </a:prstGeom>
        </p:spPr>
      </p:pic>
      <p:pic>
        <p:nvPicPr>
          <p:cNvPr id="10" name="Picture 9"/>
          <p:cNvPicPr>
            <a:picLocks noChangeAspect="1"/>
          </p:cNvPicPr>
          <p:nvPr/>
        </p:nvPicPr>
        <p:blipFill>
          <a:blip r:embed="rId6"/>
          <a:stretch>
            <a:fillRect/>
          </a:stretch>
        </p:blipFill>
        <p:spPr>
          <a:xfrm>
            <a:off x="2355945" y="1587647"/>
            <a:ext cx="3420152" cy="2584928"/>
          </a:xfrm>
          <a:prstGeom prst="rect">
            <a:avLst/>
          </a:prstGeom>
        </p:spPr>
      </p:pic>
    </p:spTree>
    <p:extLst>
      <p:ext uri="{BB962C8B-B14F-4D97-AF65-F5344CB8AC3E}">
        <p14:creationId xmlns:p14="http://schemas.microsoft.com/office/powerpoint/2010/main" val="923333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chemeClr val="bg1">
              <a:lumMod val="95000"/>
              <a:alpha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smtClean="0">
                <a:effectLst>
                  <a:outerShdw blurRad="38100" dist="38100" dir="2700000" algn="tl">
                    <a:srgbClr val="000000">
                      <a:alpha val="43137"/>
                    </a:srgbClr>
                  </a:outerShdw>
                </a:effectLst>
              </a:rPr>
              <a:t>Mise en contexte</a:t>
            </a:r>
            <a:endParaRPr lang="fr-CA" sz="3200"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838200" y="1825625"/>
            <a:ext cx="10515600" cy="4351338"/>
          </a:xfrm>
        </p:spPr>
        <p:txBody>
          <a:bodyPr>
            <a:normAutofit fontScale="92500" lnSpcReduction="20000"/>
          </a:bodyPr>
          <a:lstStyle/>
          <a:p>
            <a:r>
              <a:rPr lang="fr-FR" dirty="0" smtClean="0"/>
              <a:t>L’université </a:t>
            </a:r>
            <a:r>
              <a:rPr lang="fr-FR" dirty="0"/>
              <a:t>de Sherbrooke participe a un projet avec la compagnie "LES PONTS </a:t>
            </a:r>
            <a:r>
              <a:rPr lang="fr-FR" dirty="0" smtClean="0"/>
              <a:t>JACQUES CARTIER </a:t>
            </a:r>
            <a:r>
              <a:rPr lang="fr-FR" dirty="0"/>
              <a:t>ET CHAMPLAIN INCORPORÉE (PJCCI)" afin de les aider </a:t>
            </a:r>
            <a:r>
              <a:rPr lang="fr-FR" dirty="0" smtClean="0"/>
              <a:t>à évaluer </a:t>
            </a:r>
            <a:r>
              <a:rPr lang="fr-FR" dirty="0"/>
              <a:t>la </a:t>
            </a:r>
            <a:r>
              <a:rPr lang="fr-FR" dirty="0" smtClean="0"/>
              <a:t>possibilité de </a:t>
            </a:r>
            <a:r>
              <a:rPr lang="fr-FR" dirty="0"/>
              <a:t>garder ouverte, l’hiver, </a:t>
            </a:r>
            <a:r>
              <a:rPr lang="fr-FR" dirty="0" smtClean="0"/>
              <a:t>la </a:t>
            </a:r>
            <a:r>
              <a:rPr lang="fr-FR" dirty="0"/>
              <a:t>piste multifonctionnelle du pont </a:t>
            </a:r>
            <a:r>
              <a:rPr lang="fr-FR" dirty="0" smtClean="0"/>
              <a:t>Jacques-Cartier. </a:t>
            </a:r>
          </a:p>
          <a:p>
            <a:r>
              <a:rPr lang="fr-FR" dirty="0"/>
              <a:t>L</a:t>
            </a:r>
            <a:r>
              <a:rPr lang="fr-FR" dirty="0" smtClean="0"/>
              <a:t>’université </a:t>
            </a:r>
            <a:r>
              <a:rPr lang="fr-FR" dirty="0"/>
              <a:t>leur propose de mettre en place une </a:t>
            </a:r>
            <a:r>
              <a:rPr lang="fr-FR" dirty="0" smtClean="0"/>
              <a:t>plateforme constituée </a:t>
            </a:r>
            <a:r>
              <a:rPr lang="fr-FR" dirty="0"/>
              <a:t>de capteurs intelligents </a:t>
            </a:r>
            <a:r>
              <a:rPr lang="fr-FR" dirty="0" smtClean="0"/>
              <a:t>installés sur </a:t>
            </a:r>
            <a:r>
              <a:rPr lang="fr-FR" dirty="0"/>
              <a:t>des nano-ordinateurs. Parmi les capteurs, une caméra prendra des </a:t>
            </a:r>
            <a:r>
              <a:rPr lang="fr-FR" dirty="0" smtClean="0"/>
              <a:t>vidéos ou </a:t>
            </a:r>
            <a:r>
              <a:rPr lang="fr-FR" dirty="0"/>
              <a:t>des photos de </a:t>
            </a:r>
            <a:r>
              <a:rPr lang="fr-FR" dirty="0" smtClean="0"/>
              <a:t>très hautes </a:t>
            </a:r>
            <a:r>
              <a:rPr lang="fr-FR" dirty="0"/>
              <a:t>résolutions de la même cible de diverses vues. Les images </a:t>
            </a:r>
            <a:r>
              <a:rPr lang="fr-FR" dirty="0" smtClean="0"/>
              <a:t>seront interprétées </a:t>
            </a:r>
            <a:r>
              <a:rPr lang="fr-FR" dirty="0"/>
              <a:t>par un </a:t>
            </a:r>
            <a:r>
              <a:rPr lang="fr-FR" dirty="0" smtClean="0"/>
              <a:t>module d’apprentissage </a:t>
            </a:r>
            <a:r>
              <a:rPr lang="fr-FR" dirty="0"/>
              <a:t>profond adapté à ce besoin, et qui permettra d’identifier l’état </a:t>
            </a:r>
            <a:r>
              <a:rPr lang="fr-FR" dirty="0" smtClean="0"/>
              <a:t>de la </a:t>
            </a:r>
            <a:r>
              <a:rPr lang="fr-FR" dirty="0"/>
              <a:t>piste en </a:t>
            </a:r>
            <a:r>
              <a:rPr lang="fr-FR" dirty="0" smtClean="0"/>
              <a:t>temps réel. </a:t>
            </a:r>
          </a:p>
          <a:p>
            <a:r>
              <a:rPr lang="fr-FR" dirty="0" smtClean="0"/>
              <a:t>L’essai </a:t>
            </a:r>
            <a:r>
              <a:rPr lang="fr-FR" dirty="0"/>
              <a:t>se limitera à tester les performances et les limites d’un nano-ordinateur </a:t>
            </a:r>
            <a:r>
              <a:rPr lang="fr-FR" dirty="0" smtClean="0"/>
              <a:t>avec l’inférence d’un </a:t>
            </a:r>
            <a:r>
              <a:rPr lang="fr-FR" dirty="0"/>
              <a:t>modèle </a:t>
            </a:r>
            <a:r>
              <a:rPr lang="fr-FR" dirty="0" smtClean="0"/>
              <a:t>d’un </a:t>
            </a:r>
            <a:r>
              <a:rPr lang="fr-FR" dirty="0"/>
              <a:t>réseau de neurones à convolution entier pour la </a:t>
            </a:r>
            <a:r>
              <a:rPr lang="fr-FR" dirty="0" smtClean="0"/>
              <a:t>segmentation sémantique en temps </a:t>
            </a:r>
            <a:r>
              <a:rPr lang="fr-FR" dirty="0"/>
              <a:t>réel, apporter des optimisations si </a:t>
            </a:r>
            <a:r>
              <a:rPr lang="fr-FR" dirty="0" smtClean="0"/>
              <a:t>nécessaire. </a:t>
            </a:r>
          </a:p>
          <a:p>
            <a:endParaRPr lang="en-CA" dirty="0"/>
          </a:p>
        </p:txBody>
      </p:sp>
      <p:sp>
        <p:nvSpPr>
          <p:cNvPr id="3" name="Espace réservé du numéro de diapositive 2">
            <a:extLst>
              <a:ext uri="{FF2B5EF4-FFF2-40B4-BE49-F238E27FC236}">
                <a16:creationId xmlns:a16="http://schemas.microsoft.com/office/drawing/2014/main" id="{747C3782-A4D0-4EC6-BC73-BF6D681A1452}"/>
              </a:ext>
            </a:extLst>
          </p:cNvPr>
          <p:cNvSpPr>
            <a:spLocks noGrp="1"/>
          </p:cNvSpPr>
          <p:nvPr>
            <p:ph type="sldNum" sz="quarter" idx="12"/>
          </p:nvPr>
        </p:nvSpPr>
        <p:spPr/>
        <p:txBody>
          <a:bodyPr/>
          <a:lstStyle/>
          <a:p>
            <a:fld id="{0730FDA8-C380-487C-8262-56859A965823}" type="slidenum">
              <a:rPr lang="en-CA" smtClean="0"/>
              <a:t>5</a:t>
            </a:fld>
            <a:endParaRPr lang="en-CA"/>
          </a:p>
        </p:txBody>
      </p:sp>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3800" y="532352"/>
            <a:ext cx="544895" cy="642029"/>
          </a:xfrm>
          <a:prstGeom prst="rect">
            <a:avLst/>
          </a:prstGeom>
        </p:spPr>
      </p:pic>
    </p:spTree>
    <p:extLst>
      <p:ext uri="{BB962C8B-B14F-4D97-AF65-F5344CB8AC3E}">
        <p14:creationId xmlns:p14="http://schemas.microsoft.com/office/powerpoint/2010/main" val="3290935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chemeClr val="bg1">
              <a:lumMod val="95000"/>
              <a:alpha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smtClean="0">
                <a:effectLst>
                  <a:outerShdw blurRad="38100" dist="38100" dir="2700000" algn="tl">
                    <a:srgbClr val="000000">
                      <a:alpha val="43137"/>
                    </a:srgbClr>
                  </a:outerShdw>
                </a:effectLst>
              </a:rPr>
              <a:t>Problématiques</a:t>
            </a:r>
            <a:endParaRPr lang="fr-CA" sz="3200"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838200" y="1825625"/>
            <a:ext cx="10515600" cy="4351338"/>
          </a:xfrm>
        </p:spPr>
        <p:txBody>
          <a:bodyPr>
            <a:normAutofit/>
          </a:bodyPr>
          <a:lstStyle/>
          <a:p>
            <a:pPr algn="just"/>
            <a:r>
              <a:rPr lang="fr-FR" dirty="0" smtClean="0"/>
              <a:t>Défi </a:t>
            </a:r>
            <a:r>
              <a:rPr lang="fr-FR" dirty="0"/>
              <a:t>pour le domaine du transport actif et durable d’être soutenu par des solutions </a:t>
            </a:r>
            <a:r>
              <a:rPr lang="fr-FR" dirty="0" smtClean="0"/>
              <a:t>technologiques </a:t>
            </a:r>
            <a:r>
              <a:rPr lang="fr-FR" dirty="0"/>
              <a:t>fiables (opérationnelles) pour pouvoir offrir des services de qualité et sécuritaire </a:t>
            </a:r>
            <a:r>
              <a:rPr lang="fr-FR" dirty="0" smtClean="0"/>
              <a:t>sur l’ensemble </a:t>
            </a:r>
            <a:r>
              <a:rPr lang="fr-FR" dirty="0"/>
              <a:t>des quatre </a:t>
            </a:r>
            <a:r>
              <a:rPr lang="fr-FR" dirty="0" smtClean="0"/>
              <a:t>saisons.</a:t>
            </a:r>
          </a:p>
          <a:p>
            <a:pPr algn="just"/>
            <a:r>
              <a:rPr lang="fr-FR" dirty="0" smtClean="0"/>
              <a:t>Capacités </a:t>
            </a:r>
            <a:r>
              <a:rPr lang="fr-FR" dirty="0"/>
              <a:t>d’un </a:t>
            </a:r>
            <a:r>
              <a:rPr lang="fr-FR" dirty="0" smtClean="0"/>
              <a:t>nano-ordinateur de segmenter sémantiquement, en </a:t>
            </a:r>
            <a:r>
              <a:rPr lang="fr-FR" dirty="0"/>
              <a:t>temps </a:t>
            </a:r>
            <a:r>
              <a:rPr lang="fr-FR" dirty="0" smtClean="0"/>
              <a:t>réel, des </a:t>
            </a:r>
            <a:r>
              <a:rPr lang="fr-FR" dirty="0"/>
              <a:t>vidéos de hautes résolutions et </a:t>
            </a:r>
            <a:r>
              <a:rPr lang="fr-FR" dirty="0" smtClean="0"/>
              <a:t>de fréquence d’images </a:t>
            </a:r>
            <a:r>
              <a:rPr lang="fr-FR" dirty="0"/>
              <a:t>par </a:t>
            </a:r>
            <a:r>
              <a:rPr lang="fr-FR" dirty="0" smtClean="0"/>
              <a:t>seconde (FPS) élevée.</a:t>
            </a:r>
          </a:p>
          <a:p>
            <a:pPr algn="just"/>
            <a:r>
              <a:rPr lang="fr-FR" dirty="0" smtClean="0"/>
              <a:t>Adapter </a:t>
            </a:r>
            <a:r>
              <a:rPr lang="fr-FR" dirty="0"/>
              <a:t>en temps réel le </a:t>
            </a:r>
            <a:r>
              <a:rPr lang="fr-FR" dirty="0" smtClean="0"/>
              <a:t>modèle d’apprentissage profond avec de nouvelles données directement avec le nano-ordinateur.</a:t>
            </a:r>
          </a:p>
        </p:txBody>
      </p:sp>
      <p:sp>
        <p:nvSpPr>
          <p:cNvPr id="3" name="Espace réservé du numéro de diapositive 2">
            <a:extLst>
              <a:ext uri="{FF2B5EF4-FFF2-40B4-BE49-F238E27FC236}">
                <a16:creationId xmlns:a16="http://schemas.microsoft.com/office/drawing/2014/main" id="{747C3782-A4D0-4EC6-BC73-BF6D681A1452}"/>
              </a:ext>
            </a:extLst>
          </p:cNvPr>
          <p:cNvSpPr>
            <a:spLocks noGrp="1"/>
          </p:cNvSpPr>
          <p:nvPr>
            <p:ph type="sldNum" sz="quarter" idx="12"/>
          </p:nvPr>
        </p:nvSpPr>
        <p:spPr/>
        <p:txBody>
          <a:bodyPr/>
          <a:lstStyle/>
          <a:p>
            <a:fld id="{0730FDA8-C380-487C-8262-56859A965823}" type="slidenum">
              <a:rPr lang="en-CA" smtClean="0"/>
              <a:t>6</a:t>
            </a:fld>
            <a:endParaRPr lang="en-CA"/>
          </a:p>
        </p:txBody>
      </p:sp>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3800" y="532352"/>
            <a:ext cx="544895" cy="642029"/>
          </a:xfrm>
          <a:prstGeom prst="rect">
            <a:avLst/>
          </a:prstGeom>
        </p:spPr>
      </p:pic>
    </p:spTree>
    <p:extLst>
      <p:ext uri="{BB962C8B-B14F-4D97-AF65-F5344CB8AC3E}">
        <p14:creationId xmlns:p14="http://schemas.microsoft.com/office/powerpoint/2010/main" val="3457688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chemeClr val="bg1">
              <a:lumMod val="95000"/>
              <a:alpha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smtClean="0">
                <a:effectLst>
                  <a:outerShdw blurRad="38100" dist="38100" dir="2700000" algn="tl">
                    <a:srgbClr val="000000">
                      <a:alpha val="43137"/>
                    </a:srgbClr>
                  </a:outerShdw>
                </a:effectLst>
              </a:rPr>
              <a:t>Objectifs</a:t>
            </a:r>
            <a:endParaRPr lang="fr-CA" sz="3200"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838200" y="1825625"/>
            <a:ext cx="10515600" cy="4351338"/>
          </a:xfrm>
        </p:spPr>
        <p:txBody>
          <a:bodyPr>
            <a:normAutofit lnSpcReduction="10000"/>
          </a:bodyPr>
          <a:lstStyle/>
          <a:p>
            <a:pPr algn="just"/>
            <a:r>
              <a:rPr lang="fr-FR" dirty="0" smtClean="0"/>
              <a:t>Évaluer </a:t>
            </a:r>
            <a:r>
              <a:rPr lang="fr-FR" dirty="0"/>
              <a:t>la capacité </a:t>
            </a:r>
            <a:r>
              <a:rPr lang="fr-FR" dirty="0" smtClean="0"/>
              <a:t>d’un nano-ordinateur à inférer, </a:t>
            </a:r>
            <a:r>
              <a:rPr lang="fr-FR" dirty="0"/>
              <a:t>en temps réel, un modèle </a:t>
            </a:r>
            <a:r>
              <a:rPr lang="fr-FR" dirty="0" smtClean="0"/>
              <a:t>d’apprentissage profond permettant </a:t>
            </a:r>
            <a:r>
              <a:rPr lang="fr-FR" dirty="0"/>
              <a:t>la segmentation sémantique d’une piste multifonctionnelle. </a:t>
            </a:r>
            <a:endParaRPr lang="fr-FR" dirty="0" smtClean="0"/>
          </a:p>
          <a:p>
            <a:pPr algn="just"/>
            <a:r>
              <a:rPr lang="fr-FR" dirty="0" smtClean="0"/>
              <a:t>La </a:t>
            </a:r>
            <a:r>
              <a:rPr lang="fr-FR" dirty="0"/>
              <a:t>segmentation sera limitée </a:t>
            </a:r>
            <a:r>
              <a:rPr lang="fr-FR" dirty="0" smtClean="0"/>
              <a:t>à deux </a:t>
            </a:r>
            <a:r>
              <a:rPr lang="fr-FR" dirty="0"/>
              <a:t>classes : une classe pour la piste et une autre pour les autres éléments présents dans l’image.</a:t>
            </a:r>
          </a:p>
          <a:p>
            <a:pPr algn="just"/>
            <a:r>
              <a:rPr lang="fr-FR" dirty="0" smtClean="0"/>
              <a:t>Sous-objectifs:</a:t>
            </a:r>
          </a:p>
          <a:p>
            <a:pPr lvl="1" algn="just"/>
            <a:r>
              <a:rPr lang="fr-FR" dirty="0" smtClean="0"/>
              <a:t>Évaluer </a:t>
            </a:r>
            <a:r>
              <a:rPr lang="fr-FR" dirty="0"/>
              <a:t>les limites de la plateforme, matérielle et </a:t>
            </a:r>
            <a:r>
              <a:rPr lang="fr-FR" dirty="0" smtClean="0"/>
              <a:t>applicative</a:t>
            </a:r>
          </a:p>
          <a:p>
            <a:pPr lvl="1" algn="just"/>
            <a:r>
              <a:rPr lang="fr-FR" dirty="0" smtClean="0"/>
              <a:t>Trouver </a:t>
            </a:r>
            <a:r>
              <a:rPr lang="fr-FR" dirty="0"/>
              <a:t>des moyens d’optimiser la plateforme, au besoin, d’un point de vue matériel, </a:t>
            </a:r>
            <a:r>
              <a:rPr lang="fr-FR" dirty="0" smtClean="0"/>
              <a:t>mais aussi applicatif</a:t>
            </a:r>
          </a:p>
          <a:p>
            <a:pPr lvl="1" algn="just"/>
            <a:r>
              <a:rPr lang="fr-FR" dirty="0" smtClean="0"/>
              <a:t>Documenter </a:t>
            </a:r>
            <a:r>
              <a:rPr lang="fr-FR" dirty="0"/>
              <a:t>l’approche, les tests, et les </a:t>
            </a:r>
            <a:r>
              <a:rPr lang="fr-FR" dirty="0" smtClean="0"/>
              <a:t>résultats</a:t>
            </a:r>
          </a:p>
          <a:p>
            <a:pPr lvl="1" algn="just"/>
            <a:r>
              <a:rPr lang="fr-FR" dirty="0"/>
              <a:t>Permettre un accès à distance sécurisé au </a:t>
            </a:r>
            <a:r>
              <a:rPr lang="fr-FR" dirty="0" smtClean="0"/>
              <a:t>nano-ordinateur</a:t>
            </a:r>
            <a:endParaRPr lang="fr-FR" dirty="0"/>
          </a:p>
        </p:txBody>
      </p:sp>
      <p:sp>
        <p:nvSpPr>
          <p:cNvPr id="3" name="Espace réservé du numéro de diapositive 2">
            <a:extLst>
              <a:ext uri="{FF2B5EF4-FFF2-40B4-BE49-F238E27FC236}">
                <a16:creationId xmlns:a16="http://schemas.microsoft.com/office/drawing/2014/main" id="{747C3782-A4D0-4EC6-BC73-BF6D681A1452}"/>
              </a:ext>
            </a:extLst>
          </p:cNvPr>
          <p:cNvSpPr>
            <a:spLocks noGrp="1"/>
          </p:cNvSpPr>
          <p:nvPr>
            <p:ph type="sldNum" sz="quarter" idx="12"/>
          </p:nvPr>
        </p:nvSpPr>
        <p:spPr/>
        <p:txBody>
          <a:bodyPr/>
          <a:lstStyle/>
          <a:p>
            <a:fld id="{0730FDA8-C380-487C-8262-56859A965823}" type="slidenum">
              <a:rPr lang="en-CA" smtClean="0"/>
              <a:t>7</a:t>
            </a:fld>
            <a:endParaRPr lang="en-CA"/>
          </a:p>
        </p:txBody>
      </p:sp>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3800" y="532352"/>
            <a:ext cx="544895" cy="642029"/>
          </a:xfrm>
          <a:prstGeom prst="rect">
            <a:avLst/>
          </a:prstGeom>
        </p:spPr>
      </p:pic>
    </p:spTree>
    <p:extLst>
      <p:ext uri="{BB962C8B-B14F-4D97-AF65-F5344CB8AC3E}">
        <p14:creationId xmlns:p14="http://schemas.microsoft.com/office/powerpoint/2010/main" val="5771201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chemeClr val="bg1">
              <a:lumMod val="95000"/>
              <a:alpha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FR" sz="3200" dirty="0"/>
              <a:t>Démarche de réalisation du projet</a:t>
            </a:r>
            <a:endParaRPr lang="fr-CA" sz="3200"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838200" y="1825625"/>
            <a:ext cx="10515600" cy="4352973"/>
          </a:xfrm>
        </p:spPr>
        <p:txBody>
          <a:bodyPr>
            <a:normAutofit/>
          </a:bodyPr>
          <a:lstStyle/>
          <a:p>
            <a:pPr lvl="1" algn="just"/>
            <a:r>
              <a:rPr lang="fr-FR" sz="2800" dirty="0" smtClean="0"/>
              <a:t>Méthodologie</a:t>
            </a:r>
          </a:p>
          <a:p>
            <a:pPr lvl="2" algn="just"/>
            <a:r>
              <a:rPr lang="fr-FR" sz="2400" dirty="0" smtClean="0"/>
              <a:t>Choix </a:t>
            </a:r>
            <a:r>
              <a:rPr lang="fr-FR" sz="2400" dirty="0"/>
              <a:t>et description du site </a:t>
            </a:r>
            <a:r>
              <a:rPr lang="fr-FR" sz="2400" dirty="0" smtClean="0"/>
              <a:t>d’étude</a:t>
            </a:r>
            <a:endParaRPr lang="fr-FR" sz="2400" dirty="0"/>
          </a:p>
          <a:p>
            <a:pPr lvl="2" algn="just"/>
            <a:r>
              <a:rPr lang="fr-FR" sz="2400" dirty="0" smtClean="0"/>
              <a:t>Données </a:t>
            </a:r>
            <a:r>
              <a:rPr lang="fr-FR" sz="2400" dirty="0"/>
              <a:t>prévues pour </a:t>
            </a:r>
            <a:r>
              <a:rPr lang="fr-FR" sz="2400" dirty="0" smtClean="0"/>
              <a:t>l’analyse</a:t>
            </a:r>
            <a:endParaRPr lang="fr-FR" sz="2400" dirty="0"/>
          </a:p>
          <a:p>
            <a:pPr lvl="2" algn="just"/>
            <a:r>
              <a:rPr lang="fr-FR" sz="2400" dirty="0" smtClean="0"/>
              <a:t>Matériel</a:t>
            </a:r>
          </a:p>
          <a:p>
            <a:pPr lvl="2" algn="just"/>
            <a:r>
              <a:rPr lang="fr-FR" sz="2400" dirty="0" smtClean="0"/>
              <a:t>Approche </a:t>
            </a:r>
            <a:r>
              <a:rPr lang="fr-FR" sz="2400" dirty="0"/>
              <a:t>prévue pour le traitement de ces </a:t>
            </a:r>
            <a:r>
              <a:rPr lang="fr-FR" sz="2400" dirty="0" smtClean="0"/>
              <a:t>données</a:t>
            </a:r>
          </a:p>
          <a:p>
            <a:pPr lvl="1" algn="just"/>
            <a:r>
              <a:rPr lang="fr-FR" sz="2800" dirty="0"/>
              <a:t>Résultats attendus</a:t>
            </a:r>
          </a:p>
          <a:p>
            <a:pPr lvl="1" algn="just"/>
            <a:r>
              <a:rPr lang="fr-FR" sz="2800" dirty="0"/>
              <a:t>Processus de gestion </a:t>
            </a:r>
            <a:r>
              <a:rPr lang="fr-FR" sz="2800" dirty="0" smtClean="0"/>
              <a:t>de l’essai</a:t>
            </a:r>
            <a:endParaRPr lang="fr-FR" sz="2800" dirty="0"/>
          </a:p>
        </p:txBody>
      </p:sp>
      <p:sp>
        <p:nvSpPr>
          <p:cNvPr id="3" name="Espace réservé du numéro de diapositive 2">
            <a:extLst>
              <a:ext uri="{FF2B5EF4-FFF2-40B4-BE49-F238E27FC236}">
                <a16:creationId xmlns:a16="http://schemas.microsoft.com/office/drawing/2014/main" id="{747C3782-A4D0-4EC6-BC73-BF6D681A1452}"/>
              </a:ext>
            </a:extLst>
          </p:cNvPr>
          <p:cNvSpPr>
            <a:spLocks noGrp="1"/>
          </p:cNvSpPr>
          <p:nvPr>
            <p:ph type="sldNum" sz="quarter" idx="12"/>
          </p:nvPr>
        </p:nvSpPr>
        <p:spPr/>
        <p:txBody>
          <a:bodyPr/>
          <a:lstStyle/>
          <a:p>
            <a:fld id="{0730FDA8-C380-487C-8262-56859A965823}" type="slidenum">
              <a:rPr lang="en-CA" smtClean="0"/>
              <a:t>8</a:t>
            </a:fld>
            <a:endParaRPr lang="en-CA"/>
          </a:p>
        </p:txBody>
      </p:sp>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3800" y="532352"/>
            <a:ext cx="544895" cy="642029"/>
          </a:xfrm>
          <a:prstGeom prst="rect">
            <a:avLst/>
          </a:prstGeom>
        </p:spPr>
      </p:pic>
    </p:spTree>
    <p:extLst>
      <p:ext uri="{BB962C8B-B14F-4D97-AF65-F5344CB8AC3E}">
        <p14:creationId xmlns:p14="http://schemas.microsoft.com/office/powerpoint/2010/main" val="1706749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chemeClr val="bg1">
              <a:lumMod val="95000"/>
              <a:alpha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FR" sz="3200" dirty="0" smtClean="0"/>
              <a:t>Méthodologie</a:t>
            </a:r>
            <a:endParaRPr lang="fr-CA" sz="3200" b="1" dirty="0">
              <a:effectLst>
                <a:outerShdw blurRad="38100" dist="38100" dir="2700000" algn="tl">
                  <a:srgbClr val="000000">
                    <a:alpha val="43137"/>
                  </a:srgbClr>
                </a:outerShdw>
              </a:effectLst>
            </a:endParaRPr>
          </a:p>
        </p:txBody>
      </p:sp>
      <p:sp>
        <p:nvSpPr>
          <p:cNvPr id="3" name="Espace réservé du numéro de diapositive 2">
            <a:extLst>
              <a:ext uri="{FF2B5EF4-FFF2-40B4-BE49-F238E27FC236}">
                <a16:creationId xmlns:a16="http://schemas.microsoft.com/office/drawing/2014/main" id="{747C3782-A4D0-4EC6-BC73-BF6D681A1452}"/>
              </a:ext>
            </a:extLst>
          </p:cNvPr>
          <p:cNvSpPr>
            <a:spLocks noGrp="1"/>
          </p:cNvSpPr>
          <p:nvPr>
            <p:ph type="sldNum" sz="quarter" idx="12"/>
          </p:nvPr>
        </p:nvSpPr>
        <p:spPr/>
        <p:txBody>
          <a:bodyPr/>
          <a:lstStyle/>
          <a:p>
            <a:fld id="{0730FDA8-C380-487C-8262-56859A965823}" type="slidenum">
              <a:rPr lang="en-CA" smtClean="0"/>
              <a:t>9</a:t>
            </a:fld>
            <a:endParaRPr lang="en-CA"/>
          </a:p>
        </p:txBody>
      </p:sp>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3800" y="532352"/>
            <a:ext cx="544895" cy="642029"/>
          </a:xfrm>
          <a:prstGeom prst="rect">
            <a:avLst/>
          </a:prstGeom>
        </p:spPr>
      </p:pic>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026688"/>
            <a:ext cx="10515600" cy="3949212"/>
          </a:xfrm>
        </p:spPr>
      </p:pic>
    </p:spTree>
    <p:extLst>
      <p:ext uri="{BB962C8B-B14F-4D97-AF65-F5344CB8AC3E}">
        <p14:creationId xmlns:p14="http://schemas.microsoft.com/office/powerpoint/2010/main" val="917107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3710</TotalTime>
  <Words>2204</Words>
  <Application>Microsoft Office PowerPoint</Application>
  <PresentationFormat>Widescreen</PresentationFormat>
  <Paragraphs>220</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crise du verglas  1998</dc:title>
  <dc:creator>Marie-Pier</dc:creator>
  <cp:lastModifiedBy>Le Falher, Vincent</cp:lastModifiedBy>
  <cp:revision>461</cp:revision>
  <dcterms:created xsi:type="dcterms:W3CDTF">2018-03-23T01:30:08Z</dcterms:created>
  <dcterms:modified xsi:type="dcterms:W3CDTF">2019-12-10T04:26:41Z</dcterms:modified>
</cp:coreProperties>
</file>