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8" r:id="rId1"/>
  </p:sldMasterIdLst>
  <p:notesMasterIdLst>
    <p:notesMasterId r:id="rId16"/>
  </p:notesMasterIdLst>
  <p:sldIdLst>
    <p:sldId id="257" r:id="rId2"/>
    <p:sldId id="258" r:id="rId3"/>
    <p:sldId id="276" r:id="rId4"/>
    <p:sldId id="261" r:id="rId5"/>
    <p:sldId id="277" r:id="rId6"/>
    <p:sldId id="280" r:id="rId7"/>
    <p:sldId id="281" r:id="rId8"/>
    <p:sldId id="285" r:id="rId9"/>
    <p:sldId id="274" r:id="rId10"/>
    <p:sldId id="283" r:id="rId11"/>
    <p:sldId id="284" r:id="rId12"/>
    <p:sldId id="282" r:id="rId13"/>
    <p:sldId id="278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761"/>
    <a:srgbClr val="3C582D"/>
    <a:srgbClr val="8FA35B"/>
    <a:srgbClr val="9EA391"/>
    <a:srgbClr val="C9D3B0"/>
    <a:srgbClr val="587643"/>
    <a:srgbClr val="87A045"/>
    <a:srgbClr val="95C012"/>
    <a:srgbClr val="8BB725"/>
    <a:srgbClr val="6E8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78650" autoAdjust="0"/>
  </p:normalViewPr>
  <p:slideViewPr>
    <p:cSldViewPr snapToGrid="0">
      <p:cViewPr varScale="1">
        <p:scale>
          <a:sx n="57" d="100"/>
          <a:sy n="57" d="100"/>
        </p:scale>
        <p:origin x="13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E9E02-E4A6-4143-BC9B-9B339DD72A70}" type="datetimeFigureOut">
              <a:rPr lang="en-CA" smtClean="0"/>
              <a:t>3/03/19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4409-4729-4BF6-A8CE-D9DD7254DB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11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ambitieux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157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495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6283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997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1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https://fr.wikipedia.org/wiki/Monnaie_locale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7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https://www.mlcquebec.org/monnaie-complementaire/</a:t>
            </a:r>
          </a:p>
          <a:p>
            <a:r>
              <a:rPr lang="en-CA" dirty="0" smtClean="0"/>
              <a:t>https://www.facebook.com/groups/250483611994116/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63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Jeton (</a:t>
            </a:r>
            <a:r>
              <a:rPr lang="fr-CA" dirty="0" err="1" smtClean="0"/>
              <a:t>token</a:t>
            </a:r>
            <a:r>
              <a:rPr lang="fr-CA" dirty="0" smtClean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12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43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181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754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41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4409-4729-4BF6-A8CE-D9DD7254DB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89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99356-3F41-41BA-A3DC-4207CFB0F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E69ED1-3EFC-4C3F-8A9D-B45FB8C7F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C5FA9-2DD8-4286-8AE7-044681BB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28E6-5997-4C51-9F9D-07F94AA19B94}" type="datetime1">
              <a:rPr lang="en-CA" smtClean="0"/>
              <a:t>3/03/19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991A81-7F45-4F49-9278-A67D9A4E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055BBA-7C0A-409B-863C-52D7D9C1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40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666FE-17C5-4D0B-9149-F6C16016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39C568-DA6B-41FE-8D69-32FC8B612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A21029-4B27-4E68-9004-B73FEDB9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ACF4-1F58-41C1-8627-88B24884E38D}" type="datetime1">
              <a:rPr lang="en-CA" smtClean="0"/>
              <a:t>3/03/19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6B82E-3AE8-4511-BAEE-A0496DA6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A16966-EE6D-4D78-80A6-D8678FA7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56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53E2D7-BCEF-446A-BDEF-706AC859C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A8BC4F-15C1-4E9A-8A56-EE6D12ACC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BE9D40-25A0-4282-9FD6-86F435F2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0238-0394-4BCD-B091-A7A9A7272471}" type="datetime1">
              <a:rPr lang="en-CA" smtClean="0"/>
              <a:t>3/03/19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40BD63-11BF-45BB-B964-502361E5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0F56A-497B-4B74-903B-67052802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7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EAFFA-1AAD-449A-AB90-3CAFA5EA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148AA-64F4-437C-A53D-30EE3362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BC411E-455F-4AD0-9E3E-F032C7AE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1EED-24E5-44E1-956E-B2DBCCEFD5E4}" type="datetime1">
              <a:rPr lang="en-CA" smtClean="0"/>
              <a:t>3/03/19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02CFA-7788-43A0-8826-7BE4FC89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9F078A-9F6C-46EE-95C2-1E599B05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12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6ADD1-C010-4695-83B6-322E5EF4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22A113-02BA-478D-A139-BDE74E614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D96BC3-86C9-4C19-86BB-514DE913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83B5-E6D0-4F20-9F0C-CC3694B36394}" type="datetime1">
              <a:rPr lang="en-CA" smtClean="0"/>
              <a:t>3/03/19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B9AE64-CF55-4A44-A2FE-F7B69944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AAC2D0-A67F-4511-97CA-1C42EB49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79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5A429-85A1-4BBD-BCAA-1A8A97F7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7B0A1-7BBD-42CE-8457-24F79EA57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C261E1-542C-48CA-BD0F-C1965218F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637551-0FE7-42B5-8151-4AAD4C05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1632-D797-4FF1-BF5F-AE850EE5EA56}" type="datetime1">
              <a:rPr lang="en-CA" smtClean="0"/>
              <a:t>3/03/19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7079F9-A2FA-4FB4-864E-B0003E01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0047B9-0EF1-4B78-B1CA-16242C6F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78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6E5F6-BCF6-4BC2-B42C-43DE6B8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F3E6D9-2CE3-433D-8C4B-00E550C0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D1F5E5-1BC2-45D9-B082-FE4EC0C81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8ED58E-522F-477A-B408-E804C7823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DCAD59-1328-478C-9437-1C5917FFD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682F8A-DD15-436A-9B38-3FDF7284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21C9-DA9F-4AAA-B84B-79C96568D018}" type="datetime1">
              <a:rPr lang="en-CA" smtClean="0"/>
              <a:t>3/03/19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99035E9-EEAE-48F8-BFD3-4722F346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08D3BD-A990-4A35-8904-F9F199B1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7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13548-A25B-4E64-9722-161ADE63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FAD928-69FC-44C8-9FDF-6D67CCA9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965-A2A1-4DC4-A8FE-21C86CB0CAB5}" type="datetime1">
              <a:rPr lang="en-CA" smtClean="0"/>
              <a:t>3/03/19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B6E4D7-8A7C-4BC1-A14C-FBDAE5ED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70B-F391-46AD-A6F4-F7955FDB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49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D3CFF1-BF5D-4AB1-BAF7-4345EC63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57D5-070B-4833-9D73-5C859E9C50A4}" type="datetime1">
              <a:rPr lang="en-CA" smtClean="0"/>
              <a:t>3/03/19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BE41BD-4412-4FBD-BFD3-46E231B7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C72CE6-D34C-49D1-A454-7C69D37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2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7BFD2-F4FD-4F08-B447-7A9974B2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59CD15-14A6-483A-B53B-BF1FA2A5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47A172-9597-4048-8A95-1D6056F67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56E0D6-AAE3-43B8-B35B-7EEB041A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986E-63A1-4521-8CD0-20DE54B81DF4}" type="datetime1">
              <a:rPr lang="en-CA" smtClean="0"/>
              <a:t>3/03/19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C7E314-569C-4389-8968-8364D675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0CD5D7-A427-47D9-8B6F-2095DBBF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5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85933-3F85-4A81-AB48-AB53BDD5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3859B8-389C-4B48-A4F3-11D943CED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8D65A3-4FA3-4605-99A3-E17751DD2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3B98D8-C91B-46F3-BB3E-46355BED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54D2-436D-4867-A6B5-AA82B5548399}" type="datetime1">
              <a:rPr lang="en-CA" smtClean="0"/>
              <a:t>3/03/19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5D0F64-47B8-42A6-BDBE-1BA1956A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F657BA-954A-434D-8BCA-86FF4E12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65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EA0529-50EB-459D-BDC6-9BE33C88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7062F7-94CC-41B7-9118-F191EA2C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7C2787-ECA5-461A-9F38-1723351B1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7F820-D17B-457E-864D-79B0F1437387}" type="datetime1">
              <a:rPr lang="en-CA" smtClean="0"/>
              <a:t>3/03/19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0DA2CA-09B9-4625-9EA3-3B8DC3DCC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8CBB43-2F64-42F1-9137-29DA380DD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FDA8-C380-487C-8262-56859A9658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42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vation.wfp.org/project/building-block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ckchainhub.net/blog/blog/blockchain-sustainability-programming-a-sustainable-world/" TargetMode="External"/><Relationship Id="rId4" Type="http://schemas.openxmlformats.org/officeDocument/2006/relationships/hyperlink" Target="https://sustainablebrands.com/search?query=blockchai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uebec.huffingtonpost.ca/2018/06/19/cryptomonnaies-regie-energie-oui-demandes-hydro-quebec_a_23462894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ci.radio-canada.ca/nouvelle/1088351/bitcoin-bitfarms-sherbrooke-consommation-electrique-hydro-cryptomonnai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ici.radio-canada.ca/nouvelle/1123429/impots-bitfarms-sherbrooke-chaine-blocs-cryptomonnaie-bitcoin" TargetMode="External"/><Relationship Id="rId4" Type="http://schemas.openxmlformats.org/officeDocument/2006/relationships/hyperlink" Target="https://ici.radio-canada.ca/nouvelle/1073244/bitfarms-quimper-valois-bitcoin-electricite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fr.express.live/blockchain-les-avantages-et-les-inconvenients-de-cette-technologie/" TargetMode="External"/><Relationship Id="rId3" Type="http://schemas.openxmlformats.org/officeDocument/2006/relationships/hyperlink" Target="https://fr.wikipedia.org/wiki/Monnaie_locale" TargetMode="External"/><Relationship Id="rId7" Type="http://schemas.openxmlformats.org/officeDocument/2006/relationships/hyperlink" Target="https://www.btobmarketers.fr/lexique/definition-de-semaine-crypto-monnai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0bca1.files.wordpress.com/2017/07/crypto.png" TargetMode="External"/><Relationship Id="rId5" Type="http://schemas.openxmlformats.org/officeDocument/2006/relationships/hyperlink" Target="https://fr.wikipedia.org/wiki/Blockchain" TargetMode="External"/><Relationship Id="rId4" Type="http://schemas.openxmlformats.org/officeDocument/2006/relationships/hyperlink" Target="https://fr.wikipedia.org/wiki/Cryptomonnaie" TargetMode="External"/><Relationship Id="rId9" Type="http://schemas.openxmlformats.org/officeDocument/2006/relationships/hyperlink" Target="https://www.cryptoencyclopedie.com/debuter-avec-les-crypto-monna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1">
            <a:extLst>
              <a:ext uri="{FF2B5EF4-FFF2-40B4-BE49-F238E27FC236}">
                <a16:creationId xmlns:a16="http://schemas.microsoft.com/office/drawing/2014/main" id="{854FBCAA-DCC3-434B-BAB8-DD694D865772}"/>
              </a:ext>
            </a:extLst>
          </p:cNvPr>
          <p:cNvSpPr/>
          <p:nvPr/>
        </p:nvSpPr>
        <p:spPr>
          <a:xfrm>
            <a:off x="-333880" y="3379708"/>
            <a:ext cx="12725578" cy="1919767"/>
          </a:xfrm>
          <a:prstGeom prst="roundRect">
            <a:avLst/>
          </a:prstGeom>
          <a:solidFill>
            <a:srgbClr val="87A045">
              <a:alpha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CA" dirty="0"/>
          </a:p>
          <a:p>
            <a:pPr algn="r"/>
            <a:endParaRPr lang="fr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5C5000F-CD38-4B2E-A89F-BFD7BEA9FDEF}"/>
              </a:ext>
            </a:extLst>
          </p:cNvPr>
          <p:cNvSpPr txBox="1"/>
          <p:nvPr/>
        </p:nvSpPr>
        <p:spPr>
          <a:xfrm>
            <a:off x="4540469" y="609850"/>
            <a:ext cx="7210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3200" b="1" dirty="0">
                <a:solidFill>
                  <a:srgbClr val="587643"/>
                </a:solidFill>
              </a:rPr>
              <a:t>Évaluation GADD </a:t>
            </a:r>
            <a:r>
              <a:rPr lang="fr-CA" sz="3200" b="1" dirty="0" smtClean="0">
                <a:solidFill>
                  <a:srgbClr val="587643"/>
                </a:solidFill>
              </a:rPr>
              <a:t>d’une initiative</a:t>
            </a:r>
            <a:endParaRPr lang="en-CA" sz="3000" b="1" dirty="0"/>
          </a:p>
          <a:p>
            <a:pPr algn="r"/>
            <a:r>
              <a:rPr lang="fr-CA" sz="3000" b="1" dirty="0" smtClean="0">
                <a:solidFill>
                  <a:srgbClr val="587643"/>
                </a:solidFill>
              </a:rPr>
              <a:t>Aspect économique</a:t>
            </a:r>
            <a:endParaRPr lang="fr-CA" sz="3200" b="1" dirty="0" smtClean="0">
              <a:solidFill>
                <a:srgbClr val="587643"/>
              </a:solidFill>
            </a:endParaRPr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4461D03B-B848-463B-BD2F-1076B5EB669E}"/>
              </a:ext>
            </a:extLst>
          </p:cNvPr>
          <p:cNvSpPr txBox="1">
            <a:spLocks/>
          </p:cNvSpPr>
          <p:nvPr/>
        </p:nvSpPr>
        <p:spPr>
          <a:xfrm>
            <a:off x="2606566" y="2073782"/>
            <a:ext cx="9144000" cy="67141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CA" sz="1800" dirty="0" smtClean="0">
                <a:solidFill>
                  <a:srgbClr val="587643"/>
                </a:solidFill>
              </a:rPr>
              <a:t>Hiver 2019 –GMQ 703</a:t>
            </a:r>
            <a:endParaRPr lang="fr-CA" sz="1800" dirty="0">
              <a:solidFill>
                <a:srgbClr val="587643"/>
              </a:solidFill>
            </a:endParaRPr>
          </a:p>
          <a:p>
            <a:pPr algn="r"/>
            <a:r>
              <a:rPr lang="fr-CA" sz="1800" dirty="0">
                <a:solidFill>
                  <a:srgbClr val="587643"/>
                </a:solidFill>
              </a:rPr>
              <a:t>Université de Sherbrooke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0CC2DB85-391B-4840-843A-FA0C218E833F}"/>
              </a:ext>
            </a:extLst>
          </p:cNvPr>
          <p:cNvSpPr txBox="1">
            <a:spLocks/>
          </p:cNvSpPr>
          <p:nvPr/>
        </p:nvSpPr>
        <p:spPr>
          <a:xfrm>
            <a:off x="3891280" y="5933983"/>
            <a:ext cx="7859286" cy="35666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CA" sz="1800" dirty="0">
                <a:solidFill>
                  <a:srgbClr val="587643"/>
                </a:solidFill>
              </a:rPr>
              <a:t> Par : </a:t>
            </a:r>
            <a:r>
              <a:rPr lang="fr-CA" sz="1800" dirty="0" smtClean="0">
                <a:solidFill>
                  <a:srgbClr val="587643"/>
                </a:solidFill>
              </a:rPr>
              <a:t>Vincent </a:t>
            </a:r>
            <a:r>
              <a:rPr lang="fr-CA" sz="1800" dirty="0">
                <a:solidFill>
                  <a:srgbClr val="587643"/>
                </a:solidFill>
              </a:rPr>
              <a:t>le Falher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84CC55B-1A27-413B-909E-FDD35467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1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2" y="0"/>
            <a:ext cx="474567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85884" y="3781307"/>
            <a:ext cx="74190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</a:rPr>
              <a:t>Création d’une monnaie locale virtuelle dans la ville de Sherbrooke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Annexe: Monnaies locales	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45BD6-CF08-4733-B06A-BF3867E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10</a:t>
            </a:fld>
            <a:endParaRPr lang="en-CA"/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0F460705-5F39-4CC9-85B0-8304CE453AE1}"/>
              </a:ext>
            </a:extLst>
          </p:cNvPr>
          <p:cNvSpPr txBox="1"/>
          <p:nvPr/>
        </p:nvSpPr>
        <p:spPr>
          <a:xfrm>
            <a:off x="564404" y="1449214"/>
            <a:ext cx="11054781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Plus </a:t>
            </a:r>
            <a:r>
              <a:rPr lang="fr-FR" sz="2100" dirty="0">
                <a:solidFill>
                  <a:srgbClr val="3C582D"/>
                </a:solidFill>
              </a:rPr>
              <a:t>de 2 500 systèmes de monnaie locale sont utilisés à travers le monde. L'un des plus en vue est le SEL, le Système d'Échange Local, un réseau d'échange supporté par sa propre monnaie interne. Démarré à l'origine à Vancouver, au Canada, plus de 30 systèmes SEL sont aujourd'hui actifs au </a:t>
            </a:r>
            <a:r>
              <a:rPr lang="fr-FR" sz="2100" dirty="0" smtClean="0">
                <a:solidFill>
                  <a:srgbClr val="3C582D"/>
                </a:solidFill>
              </a:rPr>
              <a:t>Canada.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>
                <a:solidFill>
                  <a:srgbClr val="3C582D"/>
                </a:solidFill>
              </a:rPr>
              <a:t>Canada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>
                <a:solidFill>
                  <a:srgbClr val="3C582D"/>
                </a:solidFill>
              </a:rPr>
              <a:t>Le Demi en </a:t>
            </a:r>
            <a:r>
              <a:rPr lang="fr-FR" sz="2100" dirty="0" smtClean="0">
                <a:solidFill>
                  <a:srgbClr val="3C582D"/>
                </a:solidFill>
              </a:rPr>
              <a:t>Gaspésie, LETS, </a:t>
            </a:r>
            <a:r>
              <a:rPr lang="fr-FR" sz="2100" dirty="0" err="1" smtClean="0">
                <a:solidFill>
                  <a:srgbClr val="3C582D"/>
                </a:solidFill>
              </a:rPr>
              <a:t>Sherby</a:t>
            </a:r>
            <a:r>
              <a:rPr lang="fr-FR" sz="2100" dirty="0" smtClean="0">
                <a:solidFill>
                  <a:srgbClr val="3C582D"/>
                </a:solidFill>
              </a:rPr>
              <a:t> dollars, Le </a:t>
            </a:r>
            <a:r>
              <a:rPr lang="fr-FR" sz="2100" dirty="0">
                <a:solidFill>
                  <a:srgbClr val="3C582D"/>
                </a:solidFill>
              </a:rPr>
              <a:t>BLÉ dans la ville de </a:t>
            </a:r>
            <a:r>
              <a:rPr lang="fr-FR" sz="2100" dirty="0" smtClean="0">
                <a:solidFill>
                  <a:srgbClr val="3C582D"/>
                </a:solidFill>
              </a:rPr>
              <a:t>Québec, L'Îlot </a:t>
            </a:r>
            <a:r>
              <a:rPr lang="fr-FR" sz="2100" dirty="0">
                <a:solidFill>
                  <a:srgbClr val="3C582D"/>
                </a:solidFill>
              </a:rPr>
              <a:t>sur l'ile de </a:t>
            </a:r>
            <a:r>
              <a:rPr lang="fr-FR" sz="2100" dirty="0" smtClean="0">
                <a:solidFill>
                  <a:srgbClr val="3C582D"/>
                </a:solidFill>
              </a:rPr>
              <a:t>Montréal</a:t>
            </a:r>
            <a:endParaRPr lang="fr-FR" sz="2100" dirty="0">
              <a:solidFill>
                <a:srgbClr val="3C582D"/>
              </a:solidFill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 err="1">
                <a:solidFill>
                  <a:srgbClr val="3C582D"/>
                </a:solidFill>
              </a:rPr>
              <a:t>Sources:https</a:t>
            </a:r>
            <a:r>
              <a:rPr lang="fr-FR" sz="1600" dirty="0">
                <a:solidFill>
                  <a:srgbClr val="3C582D"/>
                </a:solidFill>
              </a:rPr>
              <a:t>://fr.wikipedia.org/wiki/</a:t>
            </a:r>
            <a:r>
              <a:rPr lang="fr-FR" sz="1600" dirty="0" err="1">
                <a:solidFill>
                  <a:srgbClr val="3C582D"/>
                </a:solidFill>
              </a:rPr>
              <a:t>Monnaie_locale</a:t>
            </a:r>
            <a:endParaRPr lang="fr-CA" sz="2100" dirty="0">
              <a:solidFill>
                <a:srgbClr val="3C58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4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Annexe: Cas d’utilisation des chaînes de blocs et le DD	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45BD6-CF08-4733-B06A-BF3867E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11</a:t>
            </a:fld>
            <a:endParaRPr lang="en-CA"/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0F460705-5F39-4CC9-85B0-8304CE453AE1}"/>
              </a:ext>
            </a:extLst>
          </p:cNvPr>
          <p:cNvSpPr txBox="1"/>
          <p:nvPr/>
        </p:nvSpPr>
        <p:spPr>
          <a:xfrm>
            <a:off x="564404" y="1449214"/>
            <a:ext cx="11054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dirty="0"/>
              <a:t>World Food Program. (2019). </a:t>
            </a:r>
            <a:r>
              <a:rPr lang="en-CA" i="1" dirty="0"/>
              <a:t>Blockchain for Zero Hunger.</a:t>
            </a:r>
            <a:r>
              <a:rPr lang="en-CA" dirty="0"/>
              <a:t> </a:t>
            </a:r>
            <a:r>
              <a:rPr lang="en-CA" dirty="0" err="1"/>
              <a:t>Récupéré</a:t>
            </a:r>
            <a:r>
              <a:rPr lang="en-CA" dirty="0"/>
              <a:t> sur World Food Program Innovation: </a:t>
            </a:r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innovation.wfp.org/project/building-blocks</a:t>
            </a:r>
            <a:r>
              <a:rPr lang="en-CA" dirty="0" smtClean="0"/>
              <a:t> </a:t>
            </a:r>
            <a:endParaRPr lang="en-CA" dirty="0"/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dirty="0"/>
              <a:t>Sustainable Life Media. (2019). </a:t>
            </a:r>
            <a:r>
              <a:rPr lang="en-CA" i="1" dirty="0"/>
              <a:t>Search result for Blockchain</a:t>
            </a:r>
            <a:r>
              <a:rPr lang="en-CA" dirty="0"/>
              <a:t>. </a:t>
            </a:r>
            <a:r>
              <a:rPr lang="fr-CA" dirty="0"/>
              <a:t>Récupéré sur </a:t>
            </a:r>
            <a:r>
              <a:rPr lang="fr-CA" dirty="0" err="1"/>
              <a:t>Sustainable</a:t>
            </a:r>
            <a:r>
              <a:rPr lang="fr-CA" dirty="0"/>
              <a:t> Brands: </a:t>
            </a:r>
            <a:r>
              <a:rPr lang="fr-CA" dirty="0">
                <a:hlinkClick r:id="rId4"/>
              </a:rPr>
              <a:t>https://</a:t>
            </a:r>
            <a:r>
              <a:rPr lang="fr-CA" dirty="0" smtClean="0">
                <a:hlinkClick r:id="rId4"/>
              </a:rPr>
              <a:t>sustainablebrands.com/search?query=blockchain</a:t>
            </a:r>
            <a:endParaRPr lang="fr-CA" dirty="0" smtClean="0"/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dirty="0" err="1"/>
              <a:t>BlockchainHub</a:t>
            </a:r>
            <a:r>
              <a:rPr lang="fr-CA" dirty="0"/>
              <a:t>. (2018, Août 11). </a:t>
            </a:r>
            <a:r>
              <a:rPr lang="fr-CA" i="1" dirty="0"/>
              <a:t>Blockchain &amp; </a:t>
            </a:r>
            <a:r>
              <a:rPr lang="fr-CA" i="1" dirty="0" err="1"/>
              <a:t>Sustainability</a:t>
            </a:r>
            <a:r>
              <a:rPr lang="fr-CA" i="1" dirty="0"/>
              <a:t>.</a:t>
            </a:r>
            <a:r>
              <a:rPr lang="fr-CA" dirty="0"/>
              <a:t> Récupéré sur </a:t>
            </a:r>
            <a:r>
              <a:rPr lang="fr-CA" dirty="0" err="1"/>
              <a:t>BlockchainHub</a:t>
            </a:r>
            <a:r>
              <a:rPr lang="fr-CA" dirty="0"/>
              <a:t>: </a:t>
            </a:r>
            <a:r>
              <a:rPr lang="fr-CA" dirty="0">
                <a:hlinkClick r:id="rId5"/>
              </a:rPr>
              <a:t>https://blockchainhub.net/blog/blog/blockchain-sustainability-programming-a-sustainable-world</a:t>
            </a:r>
            <a:r>
              <a:rPr lang="fr-CA" dirty="0" smtClean="0">
                <a:hlinkClick r:id="rId5"/>
              </a:rPr>
              <a:t>/</a:t>
            </a:r>
            <a:r>
              <a:rPr lang="fr-CA" dirty="0" smtClean="0"/>
              <a:t> </a:t>
            </a:r>
            <a:endParaRPr lang="fr-CA" sz="2100" dirty="0">
              <a:solidFill>
                <a:srgbClr val="3C58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3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Annexe: Projets </a:t>
            </a:r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cryptographiques à Sherbrooke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45BD6-CF08-4733-B06A-BF3867E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12</a:t>
            </a:fld>
            <a:endParaRPr lang="en-CA"/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0F460705-5F39-4CC9-85B0-8304CE453AE1}"/>
              </a:ext>
            </a:extLst>
          </p:cNvPr>
          <p:cNvSpPr txBox="1"/>
          <p:nvPr/>
        </p:nvSpPr>
        <p:spPr>
          <a:xfrm>
            <a:off x="564404" y="1449214"/>
            <a:ext cx="11054781" cy="422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Demandes en 2018</a:t>
            </a:r>
            <a:endParaRPr lang="fr-FR" sz="2100" dirty="0">
              <a:solidFill>
                <a:srgbClr val="3C582D"/>
              </a:solidFill>
            </a:endParaRP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>
                <a:solidFill>
                  <a:srgbClr val="3C582D"/>
                </a:solidFill>
              </a:rPr>
              <a:t>300 demandes d'entreprises</a:t>
            </a:r>
            <a:endParaRPr lang="fr-FR" sz="2100" dirty="0" smtClean="0">
              <a:solidFill>
                <a:srgbClr val="3C582D"/>
              </a:solidFill>
            </a:endParaRP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Les </a:t>
            </a:r>
            <a:r>
              <a:rPr lang="fr-FR" sz="2100" dirty="0">
                <a:solidFill>
                  <a:srgbClr val="3C582D"/>
                </a:solidFill>
              </a:rPr>
              <a:t>projets représentent une demande totalisant quelque 15 000 mégawatts (MW), soit 40 pour cent du total de la capacité de la société </a:t>
            </a:r>
            <a:r>
              <a:rPr lang="fr-FR" sz="2100" dirty="0" smtClean="0">
                <a:solidFill>
                  <a:srgbClr val="3C582D"/>
                </a:solidFill>
              </a:rPr>
              <a:t>d'État </a:t>
            </a:r>
            <a:r>
              <a:rPr lang="fr-FR" sz="2100" dirty="0" err="1" smtClean="0">
                <a:solidFill>
                  <a:srgbClr val="3C582D"/>
                </a:solidFill>
              </a:rPr>
              <a:t>Hydroquébec</a:t>
            </a:r>
            <a:endParaRPr lang="fr-FR" sz="2100" dirty="0" smtClean="0">
              <a:solidFill>
                <a:srgbClr val="3C582D"/>
              </a:solidFill>
            </a:endParaRP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>
                <a:solidFill>
                  <a:srgbClr val="3C582D"/>
                </a:solidFill>
              </a:rPr>
              <a:t>C</a:t>
            </a:r>
            <a:r>
              <a:rPr lang="fr-FR" sz="2100" dirty="0" smtClean="0">
                <a:solidFill>
                  <a:srgbClr val="3C582D"/>
                </a:solidFill>
              </a:rPr>
              <a:t>réation </a:t>
            </a:r>
            <a:r>
              <a:rPr lang="fr-FR" sz="2100" dirty="0">
                <a:solidFill>
                  <a:srgbClr val="3C582D"/>
                </a:solidFill>
              </a:rPr>
              <a:t>d'une catégorie de consommateurs "d'électricité pour un usage cryptographique appliqué aux chaînes de blocs" pour les nouveaux </a:t>
            </a:r>
            <a:r>
              <a:rPr lang="fr-FR" sz="2100" dirty="0" smtClean="0">
                <a:solidFill>
                  <a:srgbClr val="3C582D"/>
                </a:solidFill>
              </a:rPr>
              <a:t>branchements</a:t>
            </a:r>
            <a:r>
              <a:rPr lang="fr-FR" sz="2100" dirty="0">
                <a:solidFill>
                  <a:srgbClr val="3C582D"/>
                </a:solidFill>
              </a:rPr>
              <a:t> </a:t>
            </a:r>
            <a:r>
              <a:rPr lang="fr-FR" sz="2100" dirty="0" smtClean="0">
                <a:solidFill>
                  <a:srgbClr val="3C582D"/>
                </a:solidFill>
              </a:rPr>
              <a:t>à un tarif </a:t>
            </a:r>
            <a:r>
              <a:rPr lang="fr-FR" sz="2100" dirty="0">
                <a:solidFill>
                  <a:srgbClr val="3C582D"/>
                </a:solidFill>
              </a:rPr>
              <a:t>dissuasif </a:t>
            </a:r>
            <a:r>
              <a:rPr lang="fr-FR" sz="2100" dirty="0" smtClean="0">
                <a:solidFill>
                  <a:srgbClr val="3C582D"/>
                </a:solidFill>
              </a:rPr>
              <a:t>de </a:t>
            </a:r>
            <a:r>
              <a:rPr lang="fr-FR" sz="2100" dirty="0">
                <a:solidFill>
                  <a:srgbClr val="3C582D"/>
                </a:solidFill>
              </a:rPr>
              <a:t>15 cents le kilowattheure (kWh</a:t>
            </a:r>
            <a:r>
              <a:rPr lang="fr-FR" sz="2100" dirty="0" smtClean="0">
                <a:solidFill>
                  <a:srgbClr val="3C582D"/>
                </a:solidFill>
              </a:rPr>
              <a:t>)</a:t>
            </a:r>
            <a:endParaRPr lang="fr-FR" sz="2100" dirty="0">
              <a:solidFill>
                <a:srgbClr val="3C582D"/>
              </a:solidFill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3C582D"/>
                </a:solidFill>
              </a:rPr>
              <a:t>Sources: </a:t>
            </a:r>
            <a:r>
              <a:rPr lang="fr-FR" sz="1600" dirty="0" smtClean="0">
                <a:solidFill>
                  <a:srgbClr val="3C582D"/>
                </a:solidFill>
                <a:hlinkClick r:id="rId3"/>
              </a:rPr>
              <a:t>https</a:t>
            </a:r>
            <a:r>
              <a:rPr lang="fr-FR" sz="1600" dirty="0">
                <a:solidFill>
                  <a:srgbClr val="3C582D"/>
                </a:solidFill>
                <a:hlinkClick r:id="rId3"/>
              </a:rPr>
              <a:t>://</a:t>
            </a:r>
            <a:r>
              <a:rPr lang="fr-FR" sz="1600" dirty="0" smtClean="0">
                <a:solidFill>
                  <a:srgbClr val="3C582D"/>
                </a:solidFill>
                <a:hlinkClick r:id="rId3"/>
              </a:rPr>
              <a:t>quebec.huffingtonpost.ca/2018/06/19/cryptomonnaies-regie-energie-oui-demandes-hydro-quebec_a_23462894/</a:t>
            </a:r>
            <a:r>
              <a:rPr lang="fr-FR" sz="1600" dirty="0" smtClean="0">
                <a:solidFill>
                  <a:srgbClr val="3C582D"/>
                </a:solidFill>
              </a:rPr>
              <a:t> </a:t>
            </a:r>
            <a:endParaRPr lang="fr-CA" sz="2100" dirty="0">
              <a:solidFill>
                <a:srgbClr val="3C58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49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</a:t>
            </a:r>
            <a:r>
              <a:rPr lang="fr-CA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exemple </a:t>
            </a: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fr-CA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bitFarms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45BD6-CF08-4733-B06A-BF3867E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13</a:t>
            </a:fld>
            <a:endParaRPr lang="en-CA"/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0F460705-5F39-4CC9-85B0-8304CE453AE1}"/>
              </a:ext>
            </a:extLst>
          </p:cNvPr>
          <p:cNvSpPr txBox="1"/>
          <p:nvPr/>
        </p:nvSpPr>
        <p:spPr>
          <a:xfrm>
            <a:off x="564404" y="1433172"/>
            <a:ext cx="110547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err="1" smtClean="0">
                <a:solidFill>
                  <a:srgbClr val="3C582D"/>
                </a:solidFill>
              </a:rPr>
              <a:t>bitFarms</a:t>
            </a:r>
            <a:r>
              <a:rPr lang="fr-FR" sz="2100" dirty="0" smtClean="0">
                <a:solidFill>
                  <a:srgbClr val="3C582D"/>
                </a:solidFill>
              </a:rPr>
              <a:t> :</a:t>
            </a:r>
            <a:endParaRPr lang="fr-FR" sz="2100" dirty="0">
              <a:solidFill>
                <a:srgbClr val="3C582D"/>
              </a:solidFill>
            </a:endParaRP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Minage de bitcoins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Entrepôt de 4600 serveurs localisés dans le quartier industriel; 24/7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60 employés; </a:t>
            </a:r>
            <a:r>
              <a:rPr lang="fr-FR" sz="2100" dirty="0">
                <a:solidFill>
                  <a:srgbClr val="3C582D"/>
                </a:solidFill>
              </a:rPr>
              <a:t>250 emplois </a:t>
            </a:r>
            <a:r>
              <a:rPr lang="fr-FR" sz="2100" dirty="0" smtClean="0">
                <a:solidFill>
                  <a:srgbClr val="3C582D"/>
                </a:solidFill>
              </a:rPr>
              <a:t>directes </a:t>
            </a:r>
            <a:r>
              <a:rPr lang="fr-FR" sz="2100" dirty="0">
                <a:solidFill>
                  <a:srgbClr val="3C582D"/>
                </a:solidFill>
              </a:rPr>
              <a:t>/ </a:t>
            </a:r>
            <a:r>
              <a:rPr lang="fr-FR" sz="2100" dirty="0" smtClean="0">
                <a:solidFill>
                  <a:srgbClr val="3C582D"/>
                </a:solidFill>
              </a:rPr>
              <a:t>indirectes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Besoin en électricité </a:t>
            </a:r>
            <a:r>
              <a:rPr lang="fr-FR" sz="2100" dirty="0">
                <a:solidFill>
                  <a:srgbClr val="3C582D"/>
                </a:solidFill>
              </a:rPr>
              <a:t>= 8000 </a:t>
            </a:r>
            <a:r>
              <a:rPr lang="fr-FR" sz="2100" dirty="0" smtClean="0">
                <a:solidFill>
                  <a:srgbClr val="3C582D"/>
                </a:solidFill>
              </a:rPr>
              <a:t>résidences</a:t>
            </a:r>
            <a:endParaRPr lang="fr-FR" sz="2100" dirty="0">
              <a:solidFill>
                <a:srgbClr val="3C582D"/>
              </a:solidFill>
            </a:endParaRP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>
                <a:solidFill>
                  <a:srgbClr val="3C582D"/>
                </a:solidFill>
              </a:rPr>
              <a:t>Revenus de </a:t>
            </a:r>
            <a:r>
              <a:rPr lang="fr-FR" sz="2100" dirty="0" smtClean="0">
                <a:solidFill>
                  <a:srgbClr val="3C582D"/>
                </a:solidFill>
              </a:rPr>
              <a:t>40M$ </a:t>
            </a:r>
            <a:r>
              <a:rPr lang="fr-FR" sz="2100" dirty="0">
                <a:solidFill>
                  <a:srgbClr val="3C582D"/>
                </a:solidFill>
              </a:rPr>
              <a:t>/ années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250 M$ investissement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Recherche &amp; Développement en électricité et en technologie de la chaîne de bloc</a:t>
            </a:r>
            <a:endParaRPr lang="fr-FR" sz="2100" dirty="0">
              <a:solidFill>
                <a:srgbClr val="3C582D"/>
              </a:solidFill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rgbClr val="3C582D"/>
                </a:solidFill>
              </a:rPr>
              <a:t>Sources : </a:t>
            </a:r>
            <a:r>
              <a:rPr lang="fr-FR" sz="1600" dirty="0" smtClean="0">
                <a:solidFill>
                  <a:srgbClr val="3C582D"/>
                </a:solidFill>
                <a:hlinkClick r:id="rId3"/>
              </a:rPr>
              <a:t>https://ici.radio-canada.ca/nouvelle/1088351/bitcoin-bitfarms-sherbrooke-consommation-electrique-hydro-cryptomonnaie</a:t>
            </a:r>
            <a:r>
              <a:rPr lang="fr-FR" sz="1600" dirty="0" smtClean="0">
                <a:solidFill>
                  <a:srgbClr val="3C582D"/>
                </a:solidFill>
              </a:rPr>
              <a:t> ; </a:t>
            </a:r>
            <a:r>
              <a:rPr lang="fr-FR" sz="1600" dirty="0" smtClean="0">
                <a:solidFill>
                  <a:srgbClr val="3C582D"/>
                </a:solidFill>
                <a:hlinkClick r:id="rId4"/>
              </a:rPr>
              <a:t>https://ici.radio-canada.ca/nouvelle/1073244/bitfarms-quimper-valois-bitcoin-electricite</a:t>
            </a:r>
            <a:r>
              <a:rPr lang="fr-FR" sz="1600" dirty="0">
                <a:solidFill>
                  <a:srgbClr val="3C582D"/>
                </a:solidFill>
              </a:rPr>
              <a:t>; </a:t>
            </a:r>
            <a:r>
              <a:rPr lang="fr-FR" sz="1600" dirty="0">
                <a:solidFill>
                  <a:srgbClr val="3C582D"/>
                </a:solidFill>
                <a:hlinkClick r:id="rId5"/>
              </a:rPr>
              <a:t>https://</a:t>
            </a:r>
            <a:r>
              <a:rPr lang="fr-FR" sz="1600" dirty="0" smtClean="0">
                <a:solidFill>
                  <a:srgbClr val="3C582D"/>
                </a:solidFill>
                <a:hlinkClick r:id="rId5"/>
              </a:rPr>
              <a:t>ici.radio-canada.ca/nouvelle/1123429/impots-bitfarms-sherbrooke-chaine-blocs-cryptomonnaie-bitcoin</a:t>
            </a:r>
            <a:r>
              <a:rPr lang="fr-FR" sz="1600" dirty="0" smtClean="0">
                <a:solidFill>
                  <a:srgbClr val="3C582D"/>
                </a:solidFill>
              </a:rPr>
              <a:t> </a:t>
            </a:r>
            <a:endParaRPr lang="fr-CA" sz="2100" dirty="0">
              <a:solidFill>
                <a:srgbClr val="3C582D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6681" y="567586"/>
            <a:ext cx="3128970" cy="17597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277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Références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2F6C0B-A357-4046-BF76-18708ECF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14</a:t>
            </a:fld>
            <a:endParaRPr lang="en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2AF185-7879-459D-8DF9-53C0B38E486E}"/>
              </a:ext>
            </a:extLst>
          </p:cNvPr>
          <p:cNvSpPr txBox="1"/>
          <p:nvPr/>
        </p:nvSpPr>
        <p:spPr>
          <a:xfrm>
            <a:off x="415635" y="1397848"/>
            <a:ext cx="11139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3C582D"/>
                </a:solidFill>
                <a:hlinkClick r:id="rId3"/>
              </a:rPr>
              <a:t>https://</a:t>
            </a:r>
            <a:r>
              <a:rPr lang="fr-CA" dirty="0" smtClean="0">
                <a:solidFill>
                  <a:srgbClr val="3C582D"/>
                </a:solidFill>
                <a:hlinkClick r:id="rId3"/>
              </a:rPr>
              <a:t>fr.wikipedia.org/wiki/Monnaie_locale</a:t>
            </a:r>
            <a:endParaRPr lang="fr-CA" dirty="0" smtClean="0">
              <a:solidFill>
                <a:srgbClr val="3C582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3C582D"/>
                </a:solidFill>
                <a:hlinkClick r:id="rId4"/>
              </a:rPr>
              <a:t>https://</a:t>
            </a:r>
            <a:r>
              <a:rPr lang="fr-CA" dirty="0" smtClean="0">
                <a:solidFill>
                  <a:srgbClr val="3C582D"/>
                </a:solidFill>
                <a:hlinkClick r:id="rId4"/>
              </a:rPr>
              <a:t>fr.wikipedia.org/wiki/Cryptomonnaie</a:t>
            </a:r>
            <a:r>
              <a:rPr lang="fr-CA" dirty="0" smtClean="0">
                <a:solidFill>
                  <a:srgbClr val="3C582D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3C582D"/>
                </a:solidFill>
                <a:hlinkClick r:id="rId5"/>
              </a:rPr>
              <a:t>https://</a:t>
            </a:r>
            <a:r>
              <a:rPr lang="fr-CA" dirty="0" smtClean="0">
                <a:solidFill>
                  <a:srgbClr val="3C582D"/>
                </a:solidFill>
                <a:hlinkClick r:id="rId5"/>
              </a:rPr>
              <a:t>fr.wikipedia.org/wiki/Blockchain</a:t>
            </a:r>
            <a:r>
              <a:rPr lang="fr-CA" dirty="0" smtClean="0">
                <a:solidFill>
                  <a:srgbClr val="3C582D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3C582D"/>
                </a:solidFill>
                <a:hlinkClick r:id="rId6"/>
              </a:rPr>
              <a:t>https://</a:t>
            </a:r>
            <a:r>
              <a:rPr lang="fr-CA" dirty="0" smtClean="0">
                <a:solidFill>
                  <a:srgbClr val="3C582D"/>
                </a:solidFill>
                <a:hlinkClick r:id="rId6"/>
              </a:rPr>
              <a:t>0bca1.files.wordpress.com/2017/07/crypto.png</a:t>
            </a:r>
            <a:endParaRPr lang="fr-CA" dirty="0" smtClean="0">
              <a:solidFill>
                <a:srgbClr val="3C582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3C582D"/>
                </a:solidFill>
                <a:hlinkClick r:id="rId7"/>
              </a:rPr>
              <a:t>https://www.btobmarketers.fr/lexique/definition-de-semaine-crypto-monnaie</a:t>
            </a:r>
            <a:r>
              <a:rPr lang="fr-CA" dirty="0" smtClean="0">
                <a:solidFill>
                  <a:srgbClr val="3C582D"/>
                </a:solidFill>
                <a:hlinkClick r:id="rId7"/>
              </a:rPr>
              <a:t>/</a:t>
            </a:r>
            <a:r>
              <a:rPr lang="fr-CA" dirty="0" smtClean="0">
                <a:solidFill>
                  <a:srgbClr val="3C582D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3C582D"/>
                </a:solidFill>
                <a:hlinkClick r:id="rId8"/>
              </a:rPr>
              <a:t>https://fr.express.live/blockchain-les-avantages-et-les-inconvenients-de-cette-technologie</a:t>
            </a:r>
            <a:r>
              <a:rPr lang="fr-CA" dirty="0" smtClean="0">
                <a:solidFill>
                  <a:srgbClr val="3C582D"/>
                </a:solidFill>
                <a:hlinkClick r:id="rId8"/>
              </a:rPr>
              <a:t>/</a:t>
            </a:r>
            <a:r>
              <a:rPr lang="fr-CA" dirty="0" smtClean="0">
                <a:solidFill>
                  <a:srgbClr val="3C582D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3C582D"/>
                </a:solidFill>
                <a:hlinkClick r:id="rId9"/>
              </a:rPr>
              <a:t>https://</a:t>
            </a:r>
            <a:r>
              <a:rPr lang="fr-CA" dirty="0" smtClean="0">
                <a:solidFill>
                  <a:srgbClr val="3C582D"/>
                </a:solidFill>
                <a:hlinkClick r:id="rId9"/>
              </a:rPr>
              <a:t>www.cryptoencyclopedie.com/debuter-avec-les-crypto-monnaies</a:t>
            </a:r>
            <a:r>
              <a:rPr lang="fr-CA" dirty="0" smtClean="0">
                <a:solidFill>
                  <a:srgbClr val="3C582D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fr-CA" dirty="0">
              <a:solidFill>
                <a:srgbClr val="3C58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1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086" y="1495360"/>
            <a:ext cx="4095837" cy="5362639"/>
          </a:xfrm>
          <a:prstGeom prst="rect">
            <a:avLst/>
          </a:prstGeom>
        </p:spPr>
      </p:pic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LA PRÉSENTATION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1CDEDB-6959-4200-95E9-69D0B8F8447B}"/>
              </a:ext>
            </a:extLst>
          </p:cNvPr>
          <p:cNvSpPr txBox="1"/>
          <p:nvPr/>
        </p:nvSpPr>
        <p:spPr>
          <a:xfrm>
            <a:off x="562858" y="1656080"/>
            <a:ext cx="72882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CA" sz="2400" dirty="0" smtClean="0">
                <a:solidFill>
                  <a:srgbClr val="3C582D"/>
                </a:solidFill>
              </a:rPr>
              <a:t>Présentation de l’initiative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CA" sz="2400" dirty="0">
                <a:solidFill>
                  <a:srgbClr val="3C582D"/>
                </a:solidFill>
              </a:rPr>
              <a:t>Principes de la monnaie locale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CA" sz="2400" dirty="0" smtClean="0">
                <a:solidFill>
                  <a:srgbClr val="3C582D"/>
                </a:solidFill>
              </a:rPr>
              <a:t>Principes de la monnaie virtuelle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CA" sz="2400" smtClean="0">
                <a:solidFill>
                  <a:srgbClr val="3C582D"/>
                </a:solidFill>
              </a:rPr>
              <a:t>Évaluation GADD </a:t>
            </a:r>
            <a:r>
              <a:rPr lang="fr-CA" sz="2400" dirty="0" smtClean="0">
                <a:solidFill>
                  <a:srgbClr val="3C582D"/>
                </a:solidFill>
              </a:rPr>
              <a:t>aspect économique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CA" sz="2400" dirty="0" smtClean="0">
                <a:solidFill>
                  <a:srgbClr val="3C582D"/>
                </a:solidFill>
              </a:rPr>
              <a:t>Analyse des résultats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CA" sz="2400" dirty="0" smtClean="0">
                <a:solidFill>
                  <a:srgbClr val="3C582D"/>
                </a:solidFill>
              </a:rPr>
              <a:t>Conclusion</a:t>
            </a:r>
            <a:endParaRPr lang="fr-CA" sz="2400" dirty="0">
              <a:solidFill>
                <a:srgbClr val="3C582D"/>
              </a:solidFill>
            </a:endParaRPr>
          </a:p>
          <a:p>
            <a:endParaRPr lang="en-CA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F59A64-3483-40BC-B7E5-2CE3FF92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2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990479" y="6212757"/>
            <a:ext cx="1127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/>
              <a:t>(</a:t>
            </a:r>
            <a:r>
              <a:rPr lang="fr-CA" sz="1200" dirty="0" err="1" smtClean="0"/>
              <a:t>kisspng</a:t>
            </a:r>
            <a:r>
              <a:rPr lang="fr-CA" sz="1200" dirty="0" smtClean="0"/>
              <a:t>, 2018)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9477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5383" y="2612965"/>
            <a:ext cx="2965234" cy="21453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006172F-3751-468C-BB52-1F769F556DB7}"/>
              </a:ext>
            </a:extLst>
          </p:cNvPr>
          <p:cNvSpPr txBox="1"/>
          <p:nvPr/>
        </p:nvSpPr>
        <p:spPr>
          <a:xfrm>
            <a:off x="499287" y="1463324"/>
            <a:ext cx="10168713" cy="525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2200" b="1" dirty="0">
                <a:solidFill>
                  <a:srgbClr val="3C582D"/>
                </a:solidFill>
              </a:rPr>
              <a:t>Création d'une monnaie virtuelle locale </a:t>
            </a:r>
            <a:r>
              <a:rPr lang="fr-FR" sz="2200" b="1" dirty="0" smtClean="0">
                <a:solidFill>
                  <a:srgbClr val="3C582D"/>
                </a:solidFill>
              </a:rPr>
              <a:t>(</a:t>
            </a:r>
            <a:r>
              <a:rPr lang="fr-FR" sz="2200" b="1" dirty="0" err="1" smtClean="0">
                <a:solidFill>
                  <a:srgbClr val="3C582D"/>
                </a:solidFill>
              </a:rPr>
              <a:t>cryptomonnaie</a:t>
            </a:r>
            <a:r>
              <a:rPr lang="fr-FR" sz="2200" b="1" dirty="0" smtClean="0">
                <a:solidFill>
                  <a:srgbClr val="3C582D"/>
                </a:solidFill>
              </a:rPr>
              <a:t>) dans la ville de Sherbrooke basée </a:t>
            </a:r>
            <a:r>
              <a:rPr lang="fr-FR" sz="2200" b="1" dirty="0">
                <a:solidFill>
                  <a:srgbClr val="3C582D"/>
                </a:solidFill>
              </a:rPr>
              <a:t>sur </a:t>
            </a:r>
            <a:r>
              <a:rPr lang="fr-FR" sz="2200" b="1" dirty="0" smtClean="0">
                <a:solidFill>
                  <a:srgbClr val="3C582D"/>
                </a:solidFill>
              </a:rPr>
              <a:t>la technologie de la chaîne de blocs (« </a:t>
            </a:r>
            <a:r>
              <a:rPr lang="fr-FR" sz="2200" b="1" dirty="0" err="1" smtClean="0">
                <a:solidFill>
                  <a:srgbClr val="3C582D"/>
                </a:solidFill>
              </a:rPr>
              <a:t>blockchain</a:t>
            </a:r>
            <a:r>
              <a:rPr lang="fr-FR" sz="2200" b="1" dirty="0" smtClean="0">
                <a:solidFill>
                  <a:srgbClr val="3C582D"/>
                </a:solidFill>
              </a:rPr>
              <a:t> »)</a:t>
            </a:r>
          </a:p>
          <a:p>
            <a:pPr marL="457200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2200" b="1" dirty="0">
                <a:solidFill>
                  <a:srgbClr val="3C582D"/>
                </a:solidFill>
              </a:rPr>
              <a:t>Mots clés</a:t>
            </a:r>
            <a:r>
              <a:rPr lang="fr-FR" sz="2200" dirty="0">
                <a:solidFill>
                  <a:srgbClr val="3C582D"/>
                </a:solidFill>
              </a:rPr>
              <a:t> : </a:t>
            </a:r>
            <a:endParaRPr lang="fr-FR" sz="2200" dirty="0" smtClean="0">
              <a:solidFill>
                <a:srgbClr val="3C582D"/>
              </a:solidFill>
            </a:endParaRPr>
          </a:p>
          <a:p>
            <a:pPr marL="914400" lvl="1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2000" dirty="0" err="1" smtClean="0">
                <a:solidFill>
                  <a:srgbClr val="3C582D"/>
                </a:solidFill>
              </a:rPr>
              <a:t>Cryptomonnaie</a:t>
            </a:r>
            <a:r>
              <a:rPr lang="fr-FR" sz="2000" dirty="0" smtClean="0">
                <a:solidFill>
                  <a:srgbClr val="3C582D"/>
                </a:solidFill>
              </a:rPr>
              <a:t>; cryptographie; chaîne de blocs (« </a:t>
            </a:r>
            <a:r>
              <a:rPr lang="fr-FR" sz="2000" dirty="0" err="1" smtClean="0">
                <a:solidFill>
                  <a:srgbClr val="3C582D"/>
                </a:solidFill>
              </a:rPr>
              <a:t>blockchain</a:t>
            </a:r>
            <a:r>
              <a:rPr lang="fr-FR" sz="2000" dirty="0" smtClean="0">
                <a:solidFill>
                  <a:srgbClr val="3C582D"/>
                </a:solidFill>
              </a:rPr>
              <a:t> »); plateforme numérique; monnaie locale; économie locale; registre publique</a:t>
            </a:r>
            <a:r>
              <a:rPr lang="fr-FR" sz="2000" dirty="0">
                <a:solidFill>
                  <a:srgbClr val="3C582D"/>
                </a:solidFill>
              </a:rPr>
              <a:t>; </a:t>
            </a:r>
            <a:r>
              <a:rPr lang="fr-FR" sz="2000" dirty="0" smtClean="0">
                <a:solidFill>
                  <a:srgbClr val="3C582D"/>
                </a:solidFill>
              </a:rPr>
              <a:t>distribuée; décentralisée</a:t>
            </a:r>
            <a:r>
              <a:rPr lang="fr-FR" sz="2000" dirty="0">
                <a:solidFill>
                  <a:srgbClr val="3C582D"/>
                </a:solidFill>
              </a:rPr>
              <a:t>; sécurisée; transparence</a:t>
            </a:r>
            <a:r>
              <a:rPr lang="fr-FR" sz="2000" dirty="0" smtClean="0">
                <a:solidFill>
                  <a:srgbClr val="3C582D"/>
                </a:solidFill>
              </a:rPr>
              <a:t>; anonyme; </a:t>
            </a:r>
          </a:p>
          <a:p>
            <a:pPr marL="457200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CA" sz="2200" b="1" dirty="0" smtClean="0">
                <a:solidFill>
                  <a:srgbClr val="3C582D"/>
                </a:solidFill>
              </a:rPr>
              <a:t>Définition</a:t>
            </a:r>
            <a:r>
              <a:rPr lang="fr-CA" sz="2200" dirty="0" smtClean="0">
                <a:solidFill>
                  <a:srgbClr val="3C582D"/>
                </a:solidFill>
              </a:rPr>
              <a:t>: </a:t>
            </a:r>
          </a:p>
          <a:p>
            <a:pPr marL="914400" lvl="1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CA" sz="2000" dirty="0" smtClean="0">
                <a:solidFill>
                  <a:srgbClr val="3C582D"/>
                </a:solidFill>
              </a:rPr>
              <a:t>Cryptomonnaie : «  monnaie 100% électronique, sécurisée, qui s’échange sur un réseau décentralisé de pair à</a:t>
            </a:r>
            <a:r>
              <a:rPr lang="fr-CA" sz="2000" dirty="0">
                <a:solidFill>
                  <a:srgbClr val="3C582D"/>
                </a:solidFill>
              </a:rPr>
              <a:t> </a:t>
            </a:r>
            <a:r>
              <a:rPr lang="fr-CA" sz="2000" dirty="0" smtClean="0">
                <a:solidFill>
                  <a:srgbClr val="3C582D"/>
                </a:solidFill>
              </a:rPr>
              <a:t>pair. » (</a:t>
            </a:r>
            <a:r>
              <a:rPr lang="fr-CA" sz="2000" dirty="0" err="1" smtClean="0">
                <a:solidFill>
                  <a:srgbClr val="3C582D"/>
                </a:solidFill>
              </a:rPr>
              <a:t>wikipedia</a:t>
            </a:r>
            <a:r>
              <a:rPr lang="fr-CA" sz="2000" dirty="0" smtClean="0">
                <a:solidFill>
                  <a:srgbClr val="3C582D"/>
                </a:solidFill>
              </a:rPr>
              <a:t>)</a:t>
            </a:r>
          </a:p>
          <a:p>
            <a:pPr marL="914400" lvl="1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CA" sz="2000" dirty="0" smtClean="0">
                <a:solidFill>
                  <a:srgbClr val="3C582D"/>
                </a:solidFill>
              </a:rPr>
              <a:t>Chaîne de block : « </a:t>
            </a:r>
            <a:r>
              <a:rPr lang="fr-FR" sz="2000" dirty="0" smtClean="0">
                <a:solidFill>
                  <a:srgbClr val="3C582D"/>
                </a:solidFill>
              </a:rPr>
              <a:t>technologie </a:t>
            </a:r>
            <a:r>
              <a:rPr lang="fr-FR" sz="2000" dirty="0">
                <a:solidFill>
                  <a:srgbClr val="3C582D"/>
                </a:solidFill>
              </a:rPr>
              <a:t>de stockage et de transmission d'informations </a:t>
            </a:r>
            <a:r>
              <a:rPr lang="fr-FR" sz="2000" dirty="0" smtClean="0">
                <a:solidFill>
                  <a:srgbClr val="3C582D"/>
                </a:solidFill>
              </a:rPr>
              <a:t>(électronique) sans </a:t>
            </a:r>
            <a:r>
              <a:rPr lang="fr-FR" sz="2000" dirty="0">
                <a:solidFill>
                  <a:srgbClr val="3C582D"/>
                </a:solidFill>
              </a:rPr>
              <a:t>organe de </a:t>
            </a:r>
            <a:r>
              <a:rPr lang="fr-FR" sz="2000" dirty="0" smtClean="0">
                <a:solidFill>
                  <a:srgbClr val="3C582D"/>
                </a:solidFill>
              </a:rPr>
              <a:t>contrôle. » (</a:t>
            </a:r>
            <a:r>
              <a:rPr lang="fr-FR" sz="2000" dirty="0" err="1" smtClean="0">
                <a:solidFill>
                  <a:srgbClr val="3C582D"/>
                </a:solidFill>
              </a:rPr>
              <a:t>wikipedia</a:t>
            </a:r>
            <a:r>
              <a:rPr lang="fr-FR" sz="2000" dirty="0" smtClean="0">
                <a:solidFill>
                  <a:srgbClr val="3C582D"/>
                </a:solidFill>
              </a:rPr>
              <a:t>)</a:t>
            </a:r>
          </a:p>
          <a:p>
            <a:pPr marL="914400" lvl="1" indent="-457200">
              <a:lnSpc>
                <a:spcPct val="114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2000" dirty="0" smtClean="0">
                <a:solidFill>
                  <a:srgbClr val="3C582D"/>
                </a:solidFill>
              </a:rPr>
              <a:t>Monnaie locale : « monnaie locale non soutenue par un gouvernement et qui s’échange dans une zone restreinte.</a:t>
            </a:r>
            <a:r>
              <a:rPr lang="fr-FR" sz="2000" dirty="0">
                <a:solidFill>
                  <a:srgbClr val="3C582D"/>
                </a:solidFill>
              </a:rPr>
              <a:t> » (</a:t>
            </a:r>
            <a:r>
              <a:rPr lang="fr-FR" sz="2000" dirty="0" err="1" smtClean="0">
                <a:solidFill>
                  <a:srgbClr val="3C582D"/>
                </a:solidFill>
              </a:rPr>
              <a:t>wikipedia</a:t>
            </a:r>
            <a:r>
              <a:rPr lang="fr-FR" sz="2000" dirty="0" smtClean="0">
                <a:solidFill>
                  <a:srgbClr val="3C582D"/>
                </a:solidFill>
              </a:rPr>
              <a:t>)</a:t>
            </a:r>
            <a:endParaRPr lang="fr-CA" sz="2000" dirty="0">
              <a:solidFill>
                <a:srgbClr val="3C582D"/>
              </a:solidFill>
            </a:endParaRPr>
          </a:p>
        </p:txBody>
      </p:sp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l’initiative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7C3782-A4D0-4EC6-BC73-BF6D681A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21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75" y="1914543"/>
            <a:ext cx="5557728" cy="4806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88" y="2214445"/>
            <a:ext cx="5354407" cy="4093890"/>
          </a:xfrm>
          <a:prstGeom prst="rect">
            <a:avLst/>
          </a:prstGeom>
        </p:spPr>
      </p:pic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Principes de la monnaie locale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45BD6-CF08-4733-B06A-BF3867E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30FDA8-C380-487C-8262-56859A965823}" type="slidenum">
              <a:rPr lang="en-CA" smtClean="0"/>
              <a:t>4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409904" y="1441087"/>
            <a:ext cx="114441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b="1" dirty="0" smtClean="0">
                <a:solidFill>
                  <a:srgbClr val="3C582D"/>
                </a:solidFill>
              </a:rPr>
              <a:t>«</a:t>
            </a:r>
            <a:r>
              <a:rPr lang="fr-FR" sz="2200" b="1" dirty="0">
                <a:solidFill>
                  <a:srgbClr val="3C582D"/>
                </a:solidFill>
              </a:rPr>
              <a:t> </a:t>
            </a:r>
            <a:r>
              <a:rPr lang="fr-FR" sz="2200" b="1" dirty="0" smtClean="0">
                <a:solidFill>
                  <a:srgbClr val="3C582D"/>
                </a:solidFill>
              </a:rPr>
              <a:t>Monnaie </a:t>
            </a:r>
            <a:r>
              <a:rPr lang="fr-FR" sz="2200" b="1" dirty="0">
                <a:solidFill>
                  <a:srgbClr val="3C582D"/>
                </a:solidFill>
              </a:rPr>
              <a:t>locale </a:t>
            </a:r>
            <a:r>
              <a:rPr lang="fr-FR" sz="2200" b="1" dirty="0" smtClean="0">
                <a:solidFill>
                  <a:srgbClr val="3C582D"/>
                </a:solidFill>
              </a:rPr>
              <a:t>compensatoire non </a:t>
            </a:r>
            <a:r>
              <a:rPr lang="fr-FR" sz="2200" b="1" dirty="0">
                <a:solidFill>
                  <a:srgbClr val="3C582D"/>
                </a:solidFill>
              </a:rPr>
              <a:t>soutenue par un gouvernement et qui s’échange dans une zone restreinte » (</a:t>
            </a:r>
            <a:r>
              <a:rPr lang="fr-FR" sz="2200" b="1" dirty="0" err="1">
                <a:solidFill>
                  <a:srgbClr val="3C582D"/>
                </a:solidFill>
              </a:rPr>
              <a:t>wikipedia</a:t>
            </a:r>
            <a:r>
              <a:rPr lang="fr-FR" sz="2200" b="1" dirty="0">
                <a:solidFill>
                  <a:srgbClr val="3C582D"/>
                </a:solidFill>
              </a:rPr>
              <a:t>)</a:t>
            </a:r>
            <a:endParaRPr lang="en-CA" sz="2200" b="1" dirty="0"/>
          </a:p>
        </p:txBody>
      </p:sp>
    </p:spTree>
    <p:extLst>
      <p:ext uri="{BB962C8B-B14F-4D97-AF65-F5344CB8AC3E}">
        <p14:creationId xmlns:p14="http://schemas.microsoft.com/office/powerpoint/2010/main" val="102110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035" y="2046234"/>
            <a:ext cx="1868632" cy="2335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3708" y="4805621"/>
            <a:ext cx="2199578" cy="1992070"/>
          </a:xfrm>
          <a:prstGeom prst="rect">
            <a:avLst/>
          </a:prstGeom>
        </p:spPr>
      </p:pic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Principes de la </a:t>
            </a:r>
            <a:r>
              <a:rPr lang="fr-CA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cryptomonnaie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60705-5F39-4CC9-85B0-8304CE453AE1}"/>
              </a:ext>
            </a:extLst>
          </p:cNvPr>
          <p:cNvSpPr txBox="1"/>
          <p:nvPr/>
        </p:nvSpPr>
        <p:spPr>
          <a:xfrm>
            <a:off x="829558" y="2227414"/>
            <a:ext cx="1027176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100" dirty="0" smtClean="0">
                <a:solidFill>
                  <a:srgbClr val="3C582D"/>
                </a:solidFill>
              </a:rPr>
              <a:t>Points forts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000" dirty="0" smtClean="0">
                <a:solidFill>
                  <a:srgbClr val="3C582D"/>
                </a:solidFill>
              </a:rPr>
              <a:t>Registre virtuel, publique ou privé, infalsifiable (chaine de blocs)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000" dirty="0" smtClean="0">
                <a:solidFill>
                  <a:srgbClr val="3C582D"/>
                </a:solidFill>
              </a:rPr>
              <a:t>Pas d’intermédiaire et donc réduction des coûts (pair à pair; décentralisé)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000" dirty="0" smtClean="0">
                <a:solidFill>
                  <a:srgbClr val="3C582D"/>
                </a:solidFill>
              </a:rPr>
              <a:t>Transparence des transactions mais anonymes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CA" sz="2100" dirty="0" smtClean="0">
                <a:solidFill>
                  <a:srgbClr val="3C582D"/>
                </a:solidFill>
              </a:rPr>
              <a:t>Points faibles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45BD6-CF08-4733-B06A-BF3867E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5</a:t>
            </a:fld>
            <a:endParaRPr lang="en-CA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57908"/>
              </p:ext>
            </p:extLst>
          </p:nvPr>
        </p:nvGraphicFramePr>
        <p:xfrm>
          <a:off x="829559" y="4604467"/>
          <a:ext cx="1086845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193">
                  <a:extLst>
                    <a:ext uri="{9D8B030D-6E8A-4147-A177-3AD203B41FA5}">
                      <a16:colId xmlns:a16="http://schemas.microsoft.com/office/drawing/2014/main" val="3013222020"/>
                    </a:ext>
                  </a:extLst>
                </a:gridCol>
                <a:gridCol w="5496261">
                  <a:extLst>
                    <a:ext uri="{9D8B030D-6E8A-4147-A177-3AD203B41FA5}">
                      <a16:colId xmlns:a16="http://schemas.microsoft.com/office/drawing/2014/main" val="3532301347"/>
                    </a:ext>
                  </a:extLst>
                </a:gridCol>
              </a:tblGrid>
              <a:tr h="1897933">
                <a:tc>
                  <a:txBody>
                    <a:bodyPr/>
                    <a:lstStyle/>
                    <a:p>
                      <a:pPr marL="914400" lvl="1" indent="-4572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fr-CA" sz="2000" b="0" kern="1200" dirty="0" smtClean="0">
                          <a:solidFill>
                            <a:srgbClr val="3C582D"/>
                          </a:solidFill>
                          <a:latin typeface="+mn-lt"/>
                          <a:ea typeface="+mn-ea"/>
                          <a:cs typeface="+mn-cs"/>
                        </a:rPr>
                        <a:t>Valeur non régulée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fr-CA" sz="2000" b="0" kern="1200" dirty="0" smtClean="0">
                          <a:solidFill>
                            <a:srgbClr val="3C582D"/>
                          </a:solidFill>
                          <a:latin typeface="+mn-lt"/>
                          <a:ea typeface="+mn-ea"/>
                          <a:cs typeface="+mn-cs"/>
                        </a:rPr>
                        <a:t>Pas de cadre juridique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fr-CA" sz="2000" b="0" kern="1200" dirty="0" smtClean="0">
                          <a:solidFill>
                            <a:srgbClr val="3C582D"/>
                          </a:solidFill>
                          <a:latin typeface="+mn-lt"/>
                          <a:ea typeface="+mn-ea"/>
                          <a:cs typeface="+mn-cs"/>
                        </a:rPr>
                        <a:t>Non soutenue par les gouvernements et les banques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1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fr-CA" sz="2000" b="0" kern="1200" dirty="0" smtClean="0">
                          <a:solidFill>
                            <a:srgbClr val="3C582D"/>
                          </a:solidFill>
                          <a:latin typeface="+mn-lt"/>
                          <a:ea typeface="+mn-ea"/>
                          <a:cs typeface="+mn-cs"/>
                        </a:rPr>
                        <a:t>Lourdeur technologique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fr-CA" sz="2000" b="0" kern="1200" dirty="0" smtClean="0">
                          <a:solidFill>
                            <a:srgbClr val="3C582D"/>
                          </a:solidFill>
                          <a:latin typeface="+mn-lt"/>
                          <a:ea typeface="+mn-ea"/>
                          <a:cs typeface="+mn-cs"/>
                        </a:rPr>
                        <a:t>Énergivore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fr-CA" sz="2000" b="0" kern="1200" dirty="0" smtClean="0">
                          <a:solidFill>
                            <a:srgbClr val="3C582D"/>
                          </a:solidFill>
                          <a:latin typeface="+mn-lt"/>
                          <a:ea typeface="+mn-ea"/>
                          <a:cs typeface="+mn-cs"/>
                        </a:rPr>
                        <a:t>Futur incertain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fr-CA" sz="2000" b="0" kern="1200" dirty="0" smtClean="0">
                          <a:solidFill>
                            <a:srgbClr val="3C582D"/>
                          </a:solidFill>
                          <a:latin typeface="+mn-lt"/>
                          <a:ea typeface="+mn-ea"/>
                          <a:cs typeface="+mn-cs"/>
                        </a:rPr>
                        <a:t>Attaque des 51%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0692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57048" y="1496236"/>
            <a:ext cx="111409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200" b="1" dirty="0">
                <a:solidFill>
                  <a:srgbClr val="3C582D"/>
                </a:solidFill>
              </a:rPr>
              <a:t>« Monnaie 100% électronique, sécurisée, qui </a:t>
            </a:r>
            <a:r>
              <a:rPr lang="fr-CA" sz="2200" b="1" dirty="0" smtClean="0">
                <a:solidFill>
                  <a:srgbClr val="3C582D"/>
                </a:solidFill>
              </a:rPr>
              <a:t>s’échange </a:t>
            </a:r>
            <a:r>
              <a:rPr lang="fr-CA" sz="2200" b="1" dirty="0">
                <a:solidFill>
                  <a:srgbClr val="3C582D"/>
                </a:solidFill>
              </a:rPr>
              <a:t>sur un réseau décentralisé </a:t>
            </a:r>
            <a:r>
              <a:rPr lang="fr-CA" sz="2200" b="1" dirty="0" smtClean="0">
                <a:solidFill>
                  <a:srgbClr val="3C582D"/>
                </a:solidFill>
              </a:rPr>
              <a:t>de </a:t>
            </a:r>
            <a:r>
              <a:rPr lang="fr-CA" sz="2200" b="1" dirty="0">
                <a:solidFill>
                  <a:srgbClr val="3C582D"/>
                </a:solidFill>
              </a:rPr>
              <a:t>pair à pair » (</a:t>
            </a:r>
            <a:r>
              <a:rPr lang="fr-CA" sz="2200" b="1" dirty="0" err="1">
                <a:solidFill>
                  <a:srgbClr val="3C582D"/>
                </a:solidFill>
              </a:rPr>
              <a:t>wikipedia</a:t>
            </a:r>
            <a:r>
              <a:rPr lang="fr-CA" sz="2200" b="1" dirty="0">
                <a:solidFill>
                  <a:srgbClr val="3C582D"/>
                </a:solidFill>
              </a:rPr>
              <a:t>)</a:t>
            </a:r>
            <a:endParaRPr lang="en-CA" sz="2200" b="1" dirty="0"/>
          </a:p>
        </p:txBody>
      </p:sp>
    </p:spTree>
    <p:extLst>
      <p:ext uri="{BB962C8B-B14F-4D97-AF65-F5344CB8AC3E}">
        <p14:creationId xmlns:p14="http://schemas.microsoft.com/office/powerpoint/2010/main" val="362620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Évaluation GADD  - Aspect économique 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45BD6-CF08-4733-B06A-BF3867E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6</a:t>
            </a:fld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1617836" y="5211755"/>
            <a:ext cx="43572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200" dirty="0" smtClean="0">
                <a:solidFill>
                  <a:srgbClr val="3C582D"/>
                </a:solidFill>
              </a:rPr>
              <a:t>Évaluation : fichier Excel</a:t>
            </a:r>
          </a:p>
          <a:p>
            <a:endParaRPr lang="en-CA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5" y="1434872"/>
            <a:ext cx="6335497" cy="2785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490" y="3190391"/>
            <a:ext cx="51435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8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61068"/>
              </p:ext>
            </p:extLst>
          </p:nvPr>
        </p:nvGraphicFramePr>
        <p:xfrm>
          <a:off x="5538952" y="3567278"/>
          <a:ext cx="6115037" cy="2604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9227">
                  <a:extLst>
                    <a:ext uri="{9D8B030D-6E8A-4147-A177-3AD203B41FA5}">
                      <a16:colId xmlns:a16="http://schemas.microsoft.com/office/drawing/2014/main" val="2028632134"/>
                    </a:ext>
                  </a:extLst>
                </a:gridCol>
                <a:gridCol w="1897905">
                  <a:extLst>
                    <a:ext uri="{9D8B030D-6E8A-4147-A177-3AD203B41FA5}">
                      <a16:colId xmlns:a16="http://schemas.microsoft.com/office/drawing/2014/main" val="3838016558"/>
                    </a:ext>
                  </a:extLst>
                </a:gridCol>
                <a:gridCol w="1897905">
                  <a:extLst>
                    <a:ext uri="{9D8B030D-6E8A-4147-A177-3AD203B41FA5}">
                      <a16:colId xmlns:a16="http://schemas.microsoft.com/office/drawing/2014/main" val="3459817515"/>
                    </a:ext>
                  </a:extLst>
                </a:gridCol>
              </a:tblGrid>
              <a:tr h="5209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u="none" strike="noStrike" dirty="0">
                          <a:effectLst/>
                        </a:rPr>
                        <a:t>THÈME</a:t>
                      </a:r>
                      <a:endParaRPr lang="en-CA" sz="1500" b="1" i="0" u="none" strike="noStrike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u="none" strike="noStrike" dirty="0" err="1">
                          <a:effectLst/>
                        </a:rPr>
                        <a:t>Pondération</a:t>
                      </a:r>
                      <a:r>
                        <a:rPr lang="en-CA" sz="1500" u="none" strike="noStrike" dirty="0">
                          <a:effectLst/>
                        </a:rPr>
                        <a:t> </a:t>
                      </a:r>
                      <a:r>
                        <a:rPr lang="en-CA" sz="1500" u="none" strike="noStrike" dirty="0" err="1">
                          <a:effectLst/>
                        </a:rPr>
                        <a:t>moyenne</a:t>
                      </a:r>
                      <a:endParaRPr lang="en-CA" sz="1500" b="1" i="0" u="none" strike="noStrike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u="none" strike="noStrike">
                          <a:effectLst/>
                        </a:rPr>
                        <a:t>Performance moyenne</a:t>
                      </a:r>
                      <a:endParaRPr lang="en-CA" sz="1500" b="1" i="0" u="none" strike="noStrike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6062320"/>
                  </a:ext>
                </a:extLst>
              </a:tr>
              <a:tr h="52093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500" u="none" strike="noStrike" dirty="0" smtClean="0">
                          <a:effectLst/>
                        </a:rPr>
                        <a:t> Production </a:t>
                      </a:r>
                      <a:r>
                        <a:rPr lang="en-CA" sz="1500" u="none" strike="noStrike" dirty="0" err="1" smtClean="0">
                          <a:effectLst/>
                        </a:rPr>
                        <a:t>responsable</a:t>
                      </a:r>
                      <a:endParaRPr lang="en-CA" sz="1500" b="1" i="0" u="none" strike="noStrike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u="none" strike="noStrike">
                          <a:effectLst/>
                        </a:rPr>
                        <a:t>2.4</a:t>
                      </a:r>
                      <a:endParaRPr lang="en-CA" sz="1500" b="1" i="0" u="none" strike="noStrike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u="none" strike="noStrike">
                          <a:effectLst/>
                        </a:rPr>
                        <a:t>61%</a:t>
                      </a:r>
                      <a:endParaRPr lang="en-CA" sz="1500" b="1" i="0" u="none" strike="noStrike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6139756"/>
                  </a:ext>
                </a:extLst>
              </a:tr>
              <a:tr h="52093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500" u="none" strike="noStrike" dirty="0" smtClean="0">
                          <a:effectLst/>
                        </a:rPr>
                        <a:t> </a:t>
                      </a:r>
                      <a:r>
                        <a:rPr lang="en-CA" sz="1500" u="none" strike="noStrike" dirty="0" err="1" smtClean="0">
                          <a:effectLst/>
                        </a:rPr>
                        <a:t>Consommation</a:t>
                      </a:r>
                      <a:r>
                        <a:rPr lang="en-CA" sz="1500" u="none" strike="noStrike" dirty="0" smtClean="0">
                          <a:effectLst/>
                        </a:rPr>
                        <a:t> </a:t>
                      </a:r>
                      <a:r>
                        <a:rPr lang="en-CA" sz="1500" u="none" strike="noStrike" dirty="0" err="1" smtClean="0">
                          <a:effectLst/>
                        </a:rPr>
                        <a:t>responsable</a:t>
                      </a:r>
                      <a:endParaRPr lang="en-CA" sz="1500" b="1" i="0" u="none" strike="noStrike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u="none" strike="noStrike">
                          <a:effectLst/>
                        </a:rPr>
                        <a:t>2.3</a:t>
                      </a:r>
                      <a:endParaRPr lang="en-CA" sz="1500" b="1" i="0" u="none" strike="noStrike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u="none" strike="noStrike">
                          <a:effectLst/>
                        </a:rPr>
                        <a:t>72%</a:t>
                      </a:r>
                      <a:endParaRPr lang="en-CA" sz="1500" b="1" i="0" u="none" strike="noStrike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4457974"/>
                  </a:ext>
                </a:extLst>
              </a:tr>
              <a:tr h="52093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500" u="none" strike="noStrike" dirty="0" smtClean="0">
                          <a:effectLst/>
                        </a:rPr>
                        <a:t> </a:t>
                      </a:r>
                      <a:r>
                        <a:rPr lang="en-CA" sz="1500" u="none" strike="noStrike" dirty="0" err="1" smtClean="0">
                          <a:effectLst/>
                        </a:rPr>
                        <a:t>Viabilité</a:t>
                      </a:r>
                      <a:r>
                        <a:rPr lang="en-CA" sz="1500" u="none" strike="noStrike" dirty="0" smtClean="0">
                          <a:effectLst/>
                        </a:rPr>
                        <a:t> </a:t>
                      </a:r>
                      <a:r>
                        <a:rPr lang="en-CA" sz="1500" u="none" strike="noStrike" dirty="0" err="1">
                          <a:effectLst/>
                        </a:rPr>
                        <a:t>économique</a:t>
                      </a:r>
                      <a:endParaRPr lang="en-CA" sz="1500" b="1" i="0" u="none" strike="noStrike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u="none" strike="noStrike" dirty="0" smtClean="0">
                          <a:effectLst/>
                        </a:rPr>
                        <a:t>2.8</a:t>
                      </a:r>
                      <a:endParaRPr lang="en-CA" sz="1500" b="1" i="0" u="none" strike="noStrike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u="none" strike="noStrike">
                          <a:effectLst/>
                        </a:rPr>
                        <a:t>66%</a:t>
                      </a:r>
                      <a:endParaRPr lang="en-CA" sz="1500" b="1" i="0" u="none" strike="noStrike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5629218"/>
                  </a:ext>
                </a:extLst>
              </a:tr>
              <a:tr h="52093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500" u="none" strike="noStrike" dirty="0" smtClean="0">
                          <a:effectLst/>
                        </a:rPr>
                        <a:t> Travail</a:t>
                      </a:r>
                      <a:endParaRPr lang="en-CA" sz="1500" b="1" i="0" u="none" strike="noStrike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u="none" strike="noStrike" dirty="0">
                          <a:effectLst/>
                        </a:rPr>
                        <a:t>1.0</a:t>
                      </a:r>
                      <a:endParaRPr lang="en-CA" sz="1500" b="1" i="0" u="none" strike="noStrike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u="none" strike="noStrike" dirty="0">
                          <a:effectLst/>
                        </a:rPr>
                        <a:t>95%</a:t>
                      </a:r>
                      <a:endParaRPr lang="en-CA" sz="1500" b="1" i="0" u="none" strike="noStrike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9385091"/>
                  </a:ext>
                </a:extLst>
              </a:tr>
            </a:tbl>
          </a:graphicData>
        </a:graphic>
      </p:graphicFrame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45BD6-CF08-4733-B06A-BF3867E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7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35" y="1653634"/>
            <a:ext cx="5344116" cy="4885278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10840"/>
              </p:ext>
            </p:extLst>
          </p:nvPr>
        </p:nvGraphicFramePr>
        <p:xfrm>
          <a:off x="5553081" y="2001217"/>
          <a:ext cx="6115038" cy="1181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6271">
                  <a:extLst>
                    <a:ext uri="{9D8B030D-6E8A-4147-A177-3AD203B41FA5}">
                      <a16:colId xmlns:a16="http://schemas.microsoft.com/office/drawing/2014/main" val="1906702969"/>
                    </a:ext>
                  </a:extLst>
                </a:gridCol>
                <a:gridCol w="1896118">
                  <a:extLst>
                    <a:ext uri="{9D8B030D-6E8A-4147-A177-3AD203B41FA5}">
                      <a16:colId xmlns:a16="http://schemas.microsoft.com/office/drawing/2014/main" val="1724186571"/>
                    </a:ext>
                  </a:extLst>
                </a:gridCol>
                <a:gridCol w="1912649">
                  <a:extLst>
                    <a:ext uri="{9D8B030D-6E8A-4147-A177-3AD203B41FA5}">
                      <a16:colId xmlns:a16="http://schemas.microsoft.com/office/drawing/2014/main" val="1389727965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u="none" strike="noStrike" dirty="0">
                          <a:effectLst/>
                        </a:rPr>
                        <a:t>DIMENSION</a:t>
                      </a:r>
                      <a:endParaRPr lang="en-CA" sz="1500" b="1" i="0" u="none" strike="noStrike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u="none" strike="noStrike" dirty="0" err="1">
                          <a:effectLst/>
                        </a:rPr>
                        <a:t>Pondération</a:t>
                      </a:r>
                      <a:r>
                        <a:rPr lang="en-CA" sz="1500" u="none" strike="noStrike" dirty="0">
                          <a:effectLst/>
                        </a:rPr>
                        <a:t> </a:t>
                      </a:r>
                      <a:r>
                        <a:rPr lang="en-CA" sz="1500" u="none" strike="noStrike" dirty="0" err="1">
                          <a:effectLst/>
                        </a:rPr>
                        <a:t>moyenne</a:t>
                      </a:r>
                      <a:endParaRPr lang="en-CA" sz="1500" b="1" i="0" u="none" strike="noStrike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u="none" strike="noStrike">
                          <a:effectLst/>
                        </a:rPr>
                        <a:t>Performance moyenne</a:t>
                      </a:r>
                      <a:endParaRPr lang="en-CA" sz="1500" b="1" i="0" u="none" strike="noStrike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7124157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500" u="none" strike="noStrike" dirty="0">
                          <a:effectLst/>
                        </a:rPr>
                        <a:t>ÉCONOMIQUE</a:t>
                      </a:r>
                      <a:endParaRPr lang="en-CA" sz="1500" b="1" i="0" u="none" strike="noStrike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u="none" strike="noStrike" dirty="0" smtClean="0">
                          <a:effectLst/>
                        </a:rPr>
                        <a:t>2.3</a:t>
                      </a:r>
                      <a:endParaRPr lang="en-CA" sz="1500" b="1" i="0" u="none" strike="noStrike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u="none" strike="noStrike" dirty="0">
                          <a:effectLst/>
                        </a:rPr>
                        <a:t>67%</a:t>
                      </a:r>
                      <a:endParaRPr lang="en-CA" sz="1500" b="1" i="0" u="none" strike="noStrike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01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45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1">
            <a:extLst>
              <a:ext uri="{FF2B5EF4-FFF2-40B4-BE49-F238E27FC236}">
                <a16:creationId xmlns:a16="http://schemas.microsoft.com/office/drawing/2014/main" id="{464B2F75-7D7B-4E9A-B847-D73DFF411146}"/>
              </a:ext>
            </a:extLst>
          </p:cNvPr>
          <p:cNvSpPr/>
          <p:nvPr/>
        </p:nvSpPr>
        <p:spPr>
          <a:xfrm>
            <a:off x="-177450" y="407166"/>
            <a:ext cx="12525880" cy="92764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823AF-4DBD-4BE5-970E-052DB5C2FB45}"/>
              </a:ext>
            </a:extLst>
          </p:cNvPr>
          <p:cNvSpPr txBox="1"/>
          <p:nvPr/>
        </p:nvSpPr>
        <p:spPr>
          <a:xfrm>
            <a:off x="156429" y="615887"/>
            <a:ext cx="1203557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: Priorités et Pistes de bonification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545BD6-CF08-4733-B06A-BF3867E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8</a:t>
            </a:fld>
            <a:endParaRPr lang="en-CA"/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F460705-5F39-4CC9-85B0-8304CE453AE1}"/>
              </a:ext>
            </a:extLst>
          </p:cNvPr>
          <p:cNvSpPr txBox="1"/>
          <p:nvPr/>
        </p:nvSpPr>
        <p:spPr>
          <a:xfrm>
            <a:off x="398396" y="1529201"/>
            <a:ext cx="82122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Enjeu prioritaire </a:t>
            </a:r>
            <a:r>
              <a:rPr lang="fr-FR" sz="2100" dirty="0">
                <a:solidFill>
                  <a:srgbClr val="3C582D"/>
                </a:solidFill>
              </a:rPr>
              <a:t>: </a:t>
            </a:r>
            <a:r>
              <a:rPr lang="fr-FR" sz="2100" dirty="0" smtClean="0">
                <a:solidFill>
                  <a:srgbClr val="3C582D"/>
                </a:solidFill>
              </a:rPr>
              <a:t>Viabilité </a:t>
            </a:r>
            <a:r>
              <a:rPr lang="fr-FR" sz="2100" dirty="0">
                <a:solidFill>
                  <a:srgbClr val="3C582D"/>
                </a:solidFill>
              </a:rPr>
              <a:t>économique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Objectifs prioritaires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3.3 Limiter </a:t>
            </a:r>
            <a:r>
              <a:rPr lang="fr-FR" sz="2100" dirty="0">
                <a:solidFill>
                  <a:srgbClr val="3C582D"/>
                </a:solidFill>
              </a:rPr>
              <a:t>les risques financiers 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3.4 Limiter </a:t>
            </a:r>
            <a:r>
              <a:rPr lang="fr-FR" sz="2100" dirty="0">
                <a:solidFill>
                  <a:srgbClr val="3C582D"/>
                </a:solidFill>
              </a:rPr>
              <a:t>la rémunération du capital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3.2 Favoriser </a:t>
            </a:r>
            <a:r>
              <a:rPr lang="fr-FR" sz="2100" dirty="0">
                <a:solidFill>
                  <a:srgbClr val="3C582D"/>
                </a:solidFill>
              </a:rPr>
              <a:t>les sources de financement responsables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1.4 Promouvoir </a:t>
            </a:r>
            <a:r>
              <a:rPr lang="fr-FR" sz="2100" dirty="0">
                <a:solidFill>
                  <a:srgbClr val="3C582D"/>
                </a:solidFill>
              </a:rPr>
              <a:t>une industrialisation durable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1.5 Appliquer </a:t>
            </a:r>
            <a:r>
              <a:rPr lang="fr-FR" sz="2100" dirty="0">
                <a:solidFill>
                  <a:srgbClr val="3C582D"/>
                </a:solidFill>
              </a:rPr>
              <a:t>la responsabilité élargie des producteurs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1.3 Favoriser </a:t>
            </a:r>
            <a:r>
              <a:rPr lang="fr-FR" sz="2100" dirty="0">
                <a:solidFill>
                  <a:srgbClr val="3C582D"/>
                </a:solidFill>
              </a:rPr>
              <a:t>l'</a:t>
            </a:r>
            <a:r>
              <a:rPr lang="fr-FR" sz="2100" dirty="0" err="1">
                <a:solidFill>
                  <a:srgbClr val="3C582D"/>
                </a:solidFill>
              </a:rPr>
              <a:t>éco-conception</a:t>
            </a:r>
            <a:r>
              <a:rPr lang="fr-FR" sz="2100" dirty="0">
                <a:solidFill>
                  <a:srgbClr val="3C582D"/>
                </a:solidFill>
              </a:rPr>
              <a:t> dans une perspective cycle de </a:t>
            </a:r>
            <a:r>
              <a:rPr lang="fr-FR" sz="2100" dirty="0" smtClean="0">
                <a:solidFill>
                  <a:srgbClr val="3C582D"/>
                </a:solidFill>
              </a:rPr>
              <a:t>vie</a:t>
            </a:r>
            <a:endParaRPr lang="fr-FR" sz="2100" dirty="0">
              <a:solidFill>
                <a:srgbClr val="3C582D"/>
              </a:solidFill>
            </a:endParaRP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0F460705-5F39-4CC9-85B0-8304CE453AE1}"/>
              </a:ext>
            </a:extLst>
          </p:cNvPr>
          <p:cNvSpPr txBox="1"/>
          <p:nvPr/>
        </p:nvSpPr>
        <p:spPr>
          <a:xfrm>
            <a:off x="7518225" y="1543534"/>
            <a:ext cx="4284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Pistes </a:t>
            </a:r>
            <a:r>
              <a:rPr lang="fr-FR" sz="2100" dirty="0">
                <a:solidFill>
                  <a:srgbClr val="3C582D"/>
                </a:solidFill>
              </a:rPr>
              <a:t>de </a:t>
            </a:r>
            <a:r>
              <a:rPr lang="fr-FR" sz="2100" dirty="0" smtClean="0">
                <a:solidFill>
                  <a:srgbClr val="3C582D"/>
                </a:solidFill>
              </a:rPr>
              <a:t>bonifications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Besoins </a:t>
            </a:r>
            <a:r>
              <a:rPr lang="fr-FR" sz="2100" dirty="0">
                <a:solidFill>
                  <a:srgbClr val="3C582D"/>
                </a:solidFill>
              </a:rPr>
              <a:t>en </a:t>
            </a:r>
            <a:r>
              <a:rPr lang="fr-FR" sz="2100" dirty="0" smtClean="0">
                <a:solidFill>
                  <a:srgbClr val="3C582D"/>
                </a:solidFill>
              </a:rPr>
              <a:t>données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Indicateurs de performance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solidFill>
                  <a:srgbClr val="3C582D"/>
                </a:solidFill>
              </a:rPr>
              <a:t>Cibles d’amélioration</a:t>
            </a:r>
            <a:endParaRPr lang="fr-FR" sz="2100" dirty="0">
              <a:solidFill>
                <a:srgbClr val="3C58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76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1">
            <a:extLst>
              <a:ext uri="{FF2B5EF4-FFF2-40B4-BE49-F238E27FC236}">
                <a16:creationId xmlns:a16="http://schemas.microsoft.com/office/drawing/2014/main" id="{854FBCAA-DCC3-434B-BAB8-DD694D865772}"/>
              </a:ext>
            </a:extLst>
          </p:cNvPr>
          <p:cNvSpPr/>
          <p:nvPr/>
        </p:nvSpPr>
        <p:spPr>
          <a:xfrm>
            <a:off x="-333880" y="3379708"/>
            <a:ext cx="12725578" cy="1919767"/>
          </a:xfrm>
          <a:prstGeom prst="roundRect">
            <a:avLst/>
          </a:prstGeom>
          <a:solidFill>
            <a:srgbClr val="87A045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CA" dirty="0"/>
          </a:p>
          <a:p>
            <a:pPr algn="r"/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644610-C660-45F9-B3FA-183EE5A6FD53}"/>
              </a:ext>
            </a:extLst>
          </p:cNvPr>
          <p:cNvSpPr txBox="1"/>
          <p:nvPr/>
        </p:nvSpPr>
        <p:spPr>
          <a:xfrm>
            <a:off x="4281055" y="3847673"/>
            <a:ext cx="7591694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fr-CA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</a:t>
            </a:r>
            <a:endParaRPr lang="fr-C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84CC55B-1A27-413B-909E-FDD35467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FDA8-C380-487C-8262-56859A965823}" type="slidenum">
              <a:rPr lang="en-CA" smtClean="0"/>
              <a:t>9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2" y="0"/>
            <a:ext cx="523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90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</TotalTime>
  <Words>648</Words>
  <Application>Microsoft Office PowerPoint</Application>
  <PresentationFormat>Widescreen</PresentationFormat>
  <Paragraphs>141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Courier New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crise du verglas  1998</dc:title>
  <dc:creator>Marie-Pier</dc:creator>
  <cp:lastModifiedBy>Le Falher, Vincent</cp:lastModifiedBy>
  <cp:revision>207</cp:revision>
  <dcterms:created xsi:type="dcterms:W3CDTF">2018-03-23T01:30:08Z</dcterms:created>
  <dcterms:modified xsi:type="dcterms:W3CDTF">2019-03-03T21:33:31Z</dcterms:modified>
</cp:coreProperties>
</file>