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8" r:id="rId1"/>
  </p:sldMasterIdLst>
  <p:notesMasterIdLst>
    <p:notesMasterId r:id="rId13"/>
  </p:notesMasterIdLst>
  <p:sldIdLst>
    <p:sldId id="257" r:id="rId2"/>
    <p:sldId id="258" r:id="rId3"/>
    <p:sldId id="276" r:id="rId4"/>
    <p:sldId id="261" r:id="rId5"/>
    <p:sldId id="277" r:id="rId6"/>
    <p:sldId id="280" r:id="rId7"/>
    <p:sldId id="274" r:id="rId8"/>
    <p:sldId id="278" r:id="rId9"/>
    <p:sldId id="281" r:id="rId10"/>
    <p:sldId id="27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761"/>
    <a:srgbClr val="3C582D"/>
    <a:srgbClr val="8FA35B"/>
    <a:srgbClr val="9EA391"/>
    <a:srgbClr val="C9D3B0"/>
    <a:srgbClr val="587643"/>
    <a:srgbClr val="87A045"/>
    <a:srgbClr val="95C012"/>
    <a:srgbClr val="8BB725"/>
    <a:srgbClr val="6E8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58672" autoAdjust="0"/>
  </p:normalViewPr>
  <p:slideViewPr>
    <p:cSldViewPr snapToGrid="0">
      <p:cViewPr varScale="1">
        <p:scale>
          <a:sx n="43" d="100"/>
          <a:sy n="43" d="100"/>
        </p:scale>
        <p:origin x="187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E9E02-E4A6-4143-BC9B-9B339DD72A70}" type="datetimeFigureOut">
              <a:rPr lang="en-CA" smtClean="0"/>
              <a:t>10/09/18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4409-4729-4BF6-A8CE-D9DD7254D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15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objectifs de ce projet de recherche étaient de montrer que l’estimation de paramètres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biophysiques de la pomme de terre pouvait se faire par l’utilisation d’indices de végétation et que la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définition de zones de stress était possible avec l’utilisation de capteurs visible proche infrarouge et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infrarouge thermique basés sur de l’imagerie acquise à partir d’ASP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fr-CA" dirty="0" smtClean="0"/>
          </a:p>
          <a:p>
            <a:r>
              <a:rPr lang="fr-CA" dirty="0" smtClean="0"/>
              <a:t>. Les agriculteurs sont plus nombreux</a:t>
            </a:r>
            <a:r>
              <a:rPr lang="fr-CA" baseline="0" dirty="0" smtClean="0"/>
              <a:t> à utiliser les nouvelles technologies;</a:t>
            </a:r>
          </a:p>
          <a:p>
            <a:r>
              <a:rPr lang="fr-CA" baseline="0" dirty="0" smtClean="0"/>
              <a:t>. Augmenter la productivité en réduisant les impacts sur l’environnement;</a:t>
            </a:r>
          </a:p>
          <a:p>
            <a:r>
              <a:rPr lang="fr-CA" baseline="0" dirty="0" smtClean="0"/>
              <a:t>. Évaluer la santé des cultures;</a:t>
            </a:r>
          </a:p>
          <a:p>
            <a:r>
              <a:rPr lang="fr-CA" baseline="0" dirty="0" smtClean="0"/>
              <a:t>. Cibler et réduire les interventions de traitements phytosanitaires;</a:t>
            </a:r>
          </a:p>
          <a:p>
            <a:r>
              <a:rPr lang="fr-CA" baseline="0" dirty="0" smtClean="0"/>
              <a:t>. Aide à la décision;</a:t>
            </a:r>
          </a:p>
          <a:p>
            <a:r>
              <a:rPr lang="fr-CA" baseline="0" dirty="0" smtClean="0"/>
              <a:t>. Zone de stress;</a:t>
            </a:r>
          </a:p>
          <a:p>
            <a:r>
              <a:rPr lang="fr-CA" baseline="0" dirty="0" smtClean="0"/>
              <a:t>. Cartes zonales de ravageurs, maladies et problèmes de développement; </a:t>
            </a:r>
          </a:p>
          <a:p>
            <a:r>
              <a:rPr lang="fr-CA" baseline="0" dirty="0" smtClean="0"/>
              <a:t>. 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nalyse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technico-économique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CA" dirty="0" smtClean="0"/>
              <a:t/>
            </a:r>
            <a:br>
              <a:rPr lang="en-CA" dirty="0" smtClean="0"/>
            </a:br>
            <a:endParaRPr lang="fr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7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 une chaîne de traitement d’imagerie, appliquée à l’agriculture, acquise à partir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d’un aéronef sans pilote ;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Appliquer des indices basés sur l’imagerie visible proche infrarouge et infrarouge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thermique pour la détection de stress dans la culture de la pomme de terre ;</a:t>
            </a:r>
            <a:r>
              <a:rPr lang="fr-FR" dirty="0" smtClean="0"/>
              <a:t> </a:t>
            </a:r>
          </a:p>
          <a:p>
            <a:r>
              <a:rPr lang="fr-FR" dirty="0" smtClean="0"/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Mesures de températures au sol afin de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les valeurs spectrales initiales en températures par une droite de régression linéaire;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Utilisation de l’imagerie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Création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carte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3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règlementation aérienne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imposée par Transports Canada</a:t>
            </a:r>
            <a:r>
              <a:rPr lang="fr-FR" dirty="0" smtClean="0"/>
              <a:t> </a:t>
            </a:r>
            <a:br>
              <a:rPr lang="fr-FR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12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.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délimitation,l'identification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le calcul de la surface des cultures importantes en Europe pour produire des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prévisions de récolte le plus rapidement possible durant la saison de croissance</a:t>
            </a:r>
            <a:r>
              <a:rPr lang="fr-FR" dirty="0" smtClean="0"/>
              <a:t> ; (NRCAN)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 </a:t>
            </a:r>
            <a:r>
              <a:rPr lang="fr-CA" dirty="0" smtClean="0"/>
              <a:t>Projet MARS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Agriculture by Remote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Sensing;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projets utilisent plusieurs types de données de télédétection : les données à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faible résolution de NOAA-AVHRR jusqu'aux données radars à haute résolution, en plus de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 sources de données auxiliaires.</a:t>
            </a:r>
            <a:r>
              <a:rPr lang="fr-FR" dirty="0" smtClean="0"/>
              <a:t> (NRCAN)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 données sont utilisées dans la classification des cultures à l'échelle régionale pour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produire des inventaires régionaux, pour déterminer la santé et la condition de la végétation,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donner un estimé de la production et finalement, pour produire des statistiques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semblables pour d'autres régions dans le but de faire des comparaisons.</a:t>
            </a:r>
            <a:r>
              <a:rPr lang="fr-FR" dirty="0" smtClean="0"/>
              <a:t> (NRCAN)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43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41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99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8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31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9356-3F41-41BA-A3DC-4207CFB0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E69ED1-3EFC-4C3F-8A9D-B45FB8C7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C5FA9-2DD8-4286-8AE7-044681BB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28E6-5997-4C51-9F9D-07F94AA19B94}" type="datetime1">
              <a:rPr lang="en-CA" smtClean="0"/>
              <a:t>10/09/18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991A81-7F45-4F49-9278-A67D9A4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55BBA-7C0A-409B-863C-52D7D9C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4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666FE-17C5-4D0B-9149-F6C16016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39C568-DA6B-41FE-8D69-32FC8B612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21029-4B27-4E68-9004-B73FEDB9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ACF4-1F58-41C1-8627-88B24884E38D}" type="datetime1">
              <a:rPr lang="en-CA" smtClean="0"/>
              <a:t>10/09/18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6B82E-3AE8-4511-BAEE-A0496DA6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A16966-EE6D-4D78-80A6-D8678FA7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53E2D7-BCEF-446A-BDEF-706AC859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8BC4F-15C1-4E9A-8A56-EE6D12AC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E9D40-25A0-4282-9FD6-86F435F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0238-0394-4BCD-B091-A7A9A7272471}" type="datetime1">
              <a:rPr lang="en-CA" smtClean="0"/>
              <a:t>10/09/18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0BD63-11BF-45BB-B964-502361E5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0F56A-497B-4B74-903B-67052802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7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AFFA-1AAD-449A-AB90-3CAFA5EA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148AA-64F4-437C-A53D-30EE3362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C411E-455F-4AD0-9E3E-F032C7AE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1EED-24E5-44E1-956E-B2DBCCEFD5E4}" type="datetime1">
              <a:rPr lang="en-CA" smtClean="0"/>
              <a:t>10/09/18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02CFA-7788-43A0-8826-7BE4FC89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F078A-9F6C-46EE-95C2-1E599B05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1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6ADD1-C010-4695-83B6-322E5EF4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2A113-02BA-478D-A139-BDE74E61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96BC3-86C9-4C19-86BB-514DE913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83B5-E6D0-4F20-9F0C-CC3694B36394}" type="datetime1">
              <a:rPr lang="en-CA" smtClean="0"/>
              <a:t>10/09/18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9AE64-CF55-4A44-A2FE-F7B69944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AC2D0-A67F-4511-97CA-1C42EB49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7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5A429-85A1-4BBD-BCAA-1A8A97F7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7B0A1-7BBD-42CE-8457-24F79EA57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261E1-542C-48CA-BD0F-C1965218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637551-0FE7-42B5-8151-4AAD4C0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1632-D797-4FF1-BF5F-AE850EE5EA56}" type="datetime1">
              <a:rPr lang="en-CA" smtClean="0"/>
              <a:t>10/09/18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7079F9-A2FA-4FB4-864E-B0003E01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0047B9-0EF1-4B78-B1CA-16242C6F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78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6E5F6-BCF6-4BC2-B42C-43DE6B8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F3E6D9-2CE3-433D-8C4B-00E550C0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D1F5E5-1BC2-45D9-B082-FE4EC0C81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ED58E-522F-477A-B408-E804C7823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DCAD59-1328-478C-9437-1C5917FFD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682F8A-DD15-436A-9B38-3FDF7284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21C9-DA9F-4AAA-B84B-79C96568D018}" type="datetime1">
              <a:rPr lang="en-CA" smtClean="0"/>
              <a:t>10/09/18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9035E9-EEAE-48F8-BFD3-4722F346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8D3BD-A990-4A35-8904-F9F199B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13548-A25B-4E64-9722-161ADE6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FAD928-69FC-44C8-9FDF-6D67CCA9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965-A2A1-4DC4-A8FE-21C86CB0CAB5}" type="datetime1">
              <a:rPr lang="en-CA" smtClean="0"/>
              <a:t>10/09/18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B6E4D7-8A7C-4BC1-A14C-FBDAE5ED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70B-F391-46AD-A6F4-F7955FDB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49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D3CFF1-BF5D-4AB1-BAF7-4345EC63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57D5-070B-4833-9D73-5C859E9C50A4}" type="datetime1">
              <a:rPr lang="en-CA" smtClean="0"/>
              <a:t>10/09/18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BE41BD-4412-4FBD-BFD3-46E231B7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C72CE6-D34C-49D1-A454-7C69D37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2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7BFD2-F4FD-4F08-B447-7A9974B2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9CD15-14A6-483A-B53B-BF1FA2A5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7A172-9597-4048-8A95-1D6056F6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56E0D6-AAE3-43B8-B35B-7EEB041A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986E-63A1-4521-8CD0-20DE54B81DF4}" type="datetime1">
              <a:rPr lang="en-CA" smtClean="0"/>
              <a:t>10/09/18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7E314-569C-4389-8968-8364D675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CD5D7-A427-47D9-8B6F-2095DBBF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85933-3F85-4A81-AB48-AB53BDD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3859B8-389C-4B48-A4F3-11D943CED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D65A3-4FA3-4605-99A3-E17751DD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B98D8-C91B-46F3-BB3E-46355BED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54D2-436D-4867-A6B5-AA82B5548399}" type="datetime1">
              <a:rPr lang="en-CA" smtClean="0"/>
              <a:t>10/09/18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D0F64-47B8-42A6-BDBE-1BA1956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F657BA-954A-434D-8BCA-86FF4E12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6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A0529-50EB-459D-BDC6-9BE33C88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7062F7-94CC-41B7-9118-F191EA2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C2787-ECA5-461A-9F38-1723351B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F820-D17B-457E-864D-79B0F1437387}" type="datetime1">
              <a:rPr lang="en-CA" smtClean="0"/>
              <a:t>10/09/18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DA2CA-09B9-4625-9EA3-3B8DC3DCC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8CBB43-2F64-42F1-9137-29DA380DD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4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abar.qc.ca/documents/J%C3%A9rome_Th%C3%A9au_Sherbrook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nner2.kisspng.com/20180402/sbq/kisspng-crop-farm-harvest-clip-art-crop-5ac2703ea852f9.4402056815226921586895.jpg" TargetMode="External"/><Relationship Id="rId5" Type="http://schemas.openxmlformats.org/officeDocument/2006/relationships/hyperlink" Target="https://www.nrcan.gc.ca/sites/www.nrcan.gc.ca/files/earthsciences/pdf/resource/tutor/fundam/pdf/fundamentals_f.pdf" TargetMode="External"/><Relationship Id="rId4" Type="http://schemas.openxmlformats.org/officeDocument/2006/relationships/hyperlink" Target="https://savoirs.usherbrooke.ca/bitstream/handle/11143/6751/Gavelle_Erwan_MSc_2015.pdf;sequence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1">
            <a:extLst>
              <a:ext uri="{FF2B5EF4-FFF2-40B4-BE49-F238E27FC236}">
                <a16:creationId xmlns:a16="http://schemas.microsoft.com/office/drawing/2014/main" id="{854FBCAA-DCC3-434B-BAB8-DD694D865772}"/>
              </a:ext>
            </a:extLst>
          </p:cNvPr>
          <p:cNvSpPr/>
          <p:nvPr/>
        </p:nvSpPr>
        <p:spPr>
          <a:xfrm>
            <a:off x="-333880" y="3379708"/>
            <a:ext cx="12725578" cy="1919767"/>
          </a:xfrm>
          <a:prstGeom prst="roundRect">
            <a:avLst/>
          </a:prstGeom>
          <a:solidFill>
            <a:srgbClr val="87A045">
              <a:alpha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A" dirty="0"/>
          </a:p>
          <a:p>
            <a:pPr algn="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5C5000F-CD38-4B2E-A89F-BFD7BEA9FDEF}"/>
              </a:ext>
            </a:extLst>
          </p:cNvPr>
          <p:cNvSpPr txBox="1"/>
          <p:nvPr/>
        </p:nvSpPr>
        <p:spPr>
          <a:xfrm>
            <a:off x="4540469" y="638311"/>
            <a:ext cx="7210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200" b="1" dirty="0" smtClean="0">
                <a:solidFill>
                  <a:srgbClr val="587643"/>
                </a:solidFill>
              </a:rPr>
              <a:t>Présentation d’une application de la télédétection en agriculture</a:t>
            </a:r>
            <a:endParaRPr lang="en-CA" sz="3000" b="1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461D03B-B848-463B-BD2F-1076B5EB669E}"/>
              </a:ext>
            </a:extLst>
          </p:cNvPr>
          <p:cNvSpPr txBox="1">
            <a:spLocks/>
          </p:cNvSpPr>
          <p:nvPr/>
        </p:nvSpPr>
        <p:spPr>
          <a:xfrm>
            <a:off x="2606566" y="2073782"/>
            <a:ext cx="9144000" cy="6714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800" dirty="0" smtClean="0">
                <a:solidFill>
                  <a:srgbClr val="587643"/>
                </a:solidFill>
              </a:rPr>
              <a:t>Automne </a:t>
            </a:r>
            <a:r>
              <a:rPr lang="fr-CA" sz="1800" dirty="0">
                <a:solidFill>
                  <a:srgbClr val="587643"/>
                </a:solidFill>
              </a:rPr>
              <a:t>2018 </a:t>
            </a:r>
            <a:r>
              <a:rPr lang="fr-CA" sz="1800" dirty="0" smtClean="0">
                <a:solidFill>
                  <a:srgbClr val="587643"/>
                </a:solidFill>
              </a:rPr>
              <a:t>–GMQ </a:t>
            </a:r>
            <a:r>
              <a:rPr lang="fr-CA" sz="1800" dirty="0">
                <a:solidFill>
                  <a:srgbClr val="587643"/>
                </a:solidFill>
              </a:rPr>
              <a:t>708</a:t>
            </a:r>
          </a:p>
          <a:p>
            <a:pPr algn="r"/>
            <a:r>
              <a:rPr lang="fr-CA" sz="1800" dirty="0">
                <a:solidFill>
                  <a:srgbClr val="587643"/>
                </a:solidFill>
              </a:rPr>
              <a:t>Université de Sherbrooke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0CC2DB85-391B-4840-843A-FA0C218E833F}"/>
              </a:ext>
            </a:extLst>
          </p:cNvPr>
          <p:cNvSpPr txBox="1">
            <a:spLocks/>
          </p:cNvSpPr>
          <p:nvPr/>
        </p:nvSpPr>
        <p:spPr>
          <a:xfrm>
            <a:off x="3891280" y="5884470"/>
            <a:ext cx="7859286" cy="35666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800" dirty="0">
                <a:solidFill>
                  <a:srgbClr val="587643"/>
                </a:solidFill>
              </a:rPr>
              <a:t> Par : </a:t>
            </a:r>
            <a:r>
              <a:rPr lang="fr-CA" sz="1800" dirty="0" smtClean="0">
                <a:solidFill>
                  <a:srgbClr val="587643"/>
                </a:solidFill>
              </a:rPr>
              <a:t>Vincent </a:t>
            </a:r>
            <a:r>
              <a:rPr lang="fr-CA" sz="1800" dirty="0">
                <a:solidFill>
                  <a:srgbClr val="587643"/>
                </a:solidFill>
              </a:rPr>
              <a:t>le Falher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4CC55B-1A27-413B-909E-FDD35467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" y="0"/>
            <a:ext cx="474567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85884" y="3578107"/>
            <a:ext cx="7419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Surveillance phytosanitaire des cultures de pommes de terre à l’aide de la télédétection par aéronef sans </a:t>
            </a:r>
            <a:r>
              <a:rPr lang="fr-FR" sz="3200" b="1" dirty="0" smtClean="0">
                <a:solidFill>
                  <a:schemeClr val="bg1"/>
                </a:solidFill>
              </a:rPr>
              <a:t>pilote.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644610-C660-45F9-B3FA-183EE5A6FD53}"/>
              </a:ext>
            </a:extLst>
          </p:cNvPr>
          <p:cNvSpPr txBox="1"/>
          <p:nvPr/>
        </p:nvSpPr>
        <p:spPr>
          <a:xfrm>
            <a:off x="27242" y="3508095"/>
            <a:ext cx="4544756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CA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Agriculture</a:t>
            </a:r>
            <a:endParaRPr lang="fr-CA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Annexe: Indices de végétation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10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60" y="1474403"/>
            <a:ext cx="9683080" cy="4136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60" y="5750679"/>
            <a:ext cx="944059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Références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F6C0B-A357-4046-BF76-18708ECF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11</a:t>
            </a:fld>
            <a:endParaRPr lang="en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2AF185-7879-459D-8DF9-53C0B38E486E}"/>
              </a:ext>
            </a:extLst>
          </p:cNvPr>
          <p:cNvSpPr txBox="1"/>
          <p:nvPr/>
        </p:nvSpPr>
        <p:spPr>
          <a:xfrm>
            <a:off x="415635" y="1397848"/>
            <a:ext cx="1113905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rgbClr val="3C582D"/>
                </a:solidFill>
              </a:rPr>
              <a:t>Théau</a:t>
            </a:r>
            <a:r>
              <a:rPr lang="fr-CA" dirty="0" smtClean="0">
                <a:solidFill>
                  <a:srgbClr val="3C582D"/>
                </a:solidFill>
              </a:rPr>
              <a:t>, J. (2017). </a:t>
            </a:r>
            <a:r>
              <a:rPr lang="fr-FR" i="1" dirty="0">
                <a:solidFill>
                  <a:srgbClr val="3C582D"/>
                </a:solidFill>
              </a:rPr>
              <a:t>Télédétection agricole par </a:t>
            </a:r>
            <a:r>
              <a:rPr lang="fr-FR" i="1" dirty="0" err="1" smtClean="0">
                <a:solidFill>
                  <a:srgbClr val="3C582D"/>
                </a:solidFill>
              </a:rPr>
              <a:t>drones:mythes</a:t>
            </a:r>
            <a:r>
              <a:rPr lang="fr-FR" i="1" dirty="0">
                <a:solidFill>
                  <a:srgbClr val="3C582D"/>
                </a:solidFill>
              </a:rPr>
              <a:t>, réalités et études de </a:t>
            </a:r>
            <a:r>
              <a:rPr lang="fr-FR" i="1" dirty="0" smtClean="0">
                <a:solidFill>
                  <a:srgbClr val="3C582D"/>
                </a:solidFill>
              </a:rPr>
              <a:t>cas.</a:t>
            </a:r>
            <a:r>
              <a:rPr lang="fr-FR" dirty="0">
                <a:solidFill>
                  <a:srgbClr val="3C582D"/>
                </a:solidFill>
              </a:rPr>
              <a:t> </a:t>
            </a:r>
            <a:r>
              <a:rPr lang="fr-CA" dirty="0" smtClean="0">
                <a:solidFill>
                  <a:srgbClr val="3C582D"/>
                </a:solidFill>
                <a:hlinkClick r:id="rId3"/>
              </a:rPr>
              <a:t>http</a:t>
            </a:r>
            <a:r>
              <a:rPr lang="fr-CA" dirty="0">
                <a:solidFill>
                  <a:srgbClr val="3C582D"/>
                </a:solidFill>
                <a:hlinkClick r:id="rId3"/>
              </a:rPr>
              <a:t>://</a:t>
            </a:r>
            <a:r>
              <a:rPr lang="fr-CA" dirty="0" smtClean="0">
                <a:solidFill>
                  <a:srgbClr val="3C582D"/>
                </a:solidFill>
                <a:hlinkClick r:id="rId3"/>
              </a:rPr>
              <a:t>www.covabar.qc.ca/documents/J%C3%A9rome_Th%C3%A9au_Sherbrooke.pdf</a:t>
            </a:r>
            <a:endParaRPr lang="fr-CA" dirty="0" smtClean="0">
              <a:solidFill>
                <a:srgbClr val="3C582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rgbClr val="3C582D"/>
                </a:solidFill>
              </a:rPr>
              <a:t>Gavelle</a:t>
            </a:r>
            <a:r>
              <a:rPr lang="fr-CA" dirty="0" smtClean="0">
                <a:solidFill>
                  <a:srgbClr val="3C582D"/>
                </a:solidFill>
              </a:rPr>
              <a:t>, E. (2015). </a:t>
            </a:r>
            <a:r>
              <a:rPr lang="fr-FR" i="1" dirty="0">
                <a:solidFill>
                  <a:srgbClr val="3C582D"/>
                </a:solidFill>
              </a:rPr>
              <a:t>Surveillance phytosanitaire des cultures de pommes de terre à l’aide de la télédétection </a:t>
            </a:r>
            <a:r>
              <a:rPr lang="fr-FR" i="1" dirty="0" smtClean="0">
                <a:solidFill>
                  <a:srgbClr val="3C582D"/>
                </a:solidFill>
              </a:rPr>
              <a:t>par aéronef </a:t>
            </a:r>
            <a:r>
              <a:rPr lang="fr-FR" i="1" dirty="0">
                <a:solidFill>
                  <a:srgbClr val="3C582D"/>
                </a:solidFill>
              </a:rPr>
              <a:t>sans </a:t>
            </a:r>
            <a:r>
              <a:rPr lang="fr-FR" i="1" dirty="0" smtClean="0">
                <a:solidFill>
                  <a:srgbClr val="3C582D"/>
                </a:solidFill>
              </a:rPr>
              <a:t>pilote. </a:t>
            </a:r>
            <a:r>
              <a:rPr lang="fr-FR" dirty="0" smtClean="0">
                <a:solidFill>
                  <a:srgbClr val="3C582D"/>
                </a:solidFill>
              </a:rPr>
              <a:t>Mémoire</a:t>
            </a:r>
            <a:r>
              <a:rPr lang="fr-FR" i="1" dirty="0" smtClean="0">
                <a:solidFill>
                  <a:srgbClr val="3C582D"/>
                </a:solidFill>
              </a:rPr>
              <a:t>. </a:t>
            </a:r>
            <a:r>
              <a:rPr lang="fr-FR" i="1" dirty="0" smtClean="0">
                <a:solidFill>
                  <a:srgbClr val="3C582D"/>
                </a:solidFill>
                <a:hlinkClick r:id="rId4"/>
              </a:rPr>
              <a:t>https</a:t>
            </a:r>
            <a:r>
              <a:rPr lang="fr-FR" i="1" dirty="0">
                <a:solidFill>
                  <a:srgbClr val="3C582D"/>
                </a:solidFill>
                <a:hlinkClick r:id="rId4"/>
              </a:rPr>
              <a:t>://</a:t>
            </a:r>
            <a:r>
              <a:rPr lang="fr-FR" i="1" dirty="0" smtClean="0">
                <a:solidFill>
                  <a:srgbClr val="3C582D"/>
                </a:solidFill>
                <a:hlinkClick r:id="rId4"/>
              </a:rPr>
              <a:t>savoirs.usherbrooke.ca/bitstream/handle/11143/6751/Gavelle_Erwan_MSc_2015.pdf;sequence=1</a:t>
            </a:r>
            <a:r>
              <a:rPr lang="fr-FR" i="1" dirty="0" smtClean="0">
                <a:solidFill>
                  <a:srgbClr val="3C582D"/>
                </a:solidFill>
              </a:rPr>
              <a:t> </a:t>
            </a:r>
            <a:endParaRPr lang="fr-CA" i="1" dirty="0" smtClean="0">
              <a:solidFill>
                <a:srgbClr val="3C582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3C582D"/>
                </a:solidFill>
              </a:rPr>
              <a:t>NRCAN. </a:t>
            </a:r>
            <a:r>
              <a:rPr lang="fr-CA" i="1" dirty="0" smtClean="0">
                <a:solidFill>
                  <a:srgbClr val="3C582D"/>
                </a:solidFill>
              </a:rPr>
              <a:t>Notions fondamentales de télédétection.</a:t>
            </a:r>
          </a:p>
          <a:p>
            <a:pPr lvl="1">
              <a:lnSpc>
                <a:spcPct val="150000"/>
              </a:lnSpc>
            </a:pPr>
            <a:r>
              <a:rPr lang="fr-CA" dirty="0" smtClean="0">
                <a:solidFill>
                  <a:srgbClr val="3C582D"/>
                </a:solidFill>
                <a:hlinkClick r:id="rId5"/>
              </a:rPr>
              <a:t>https</a:t>
            </a:r>
            <a:r>
              <a:rPr lang="fr-CA" dirty="0">
                <a:solidFill>
                  <a:srgbClr val="3C582D"/>
                </a:solidFill>
                <a:hlinkClick r:id="rId5"/>
              </a:rPr>
              <a:t>://</a:t>
            </a:r>
            <a:r>
              <a:rPr lang="fr-CA" dirty="0" smtClean="0">
                <a:solidFill>
                  <a:srgbClr val="3C582D"/>
                </a:solidFill>
                <a:hlinkClick r:id="rId5"/>
              </a:rPr>
              <a:t>www.nrcan.gc.ca/sites/www.nrcan.gc.ca/files/earthsciences/pdf/resource/tutor/fundam/pdf/fundamentals_f.pdf</a:t>
            </a:r>
            <a:r>
              <a:rPr lang="fr-CA" dirty="0" smtClean="0">
                <a:solidFill>
                  <a:srgbClr val="3C582D"/>
                </a:solidFill>
              </a:rPr>
              <a:t> </a:t>
            </a:r>
            <a:endParaRPr lang="fr-CA" dirty="0">
              <a:solidFill>
                <a:srgbClr val="3C582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rgbClr val="3C582D"/>
                </a:solidFill>
              </a:rPr>
              <a:t>Kisspng</a:t>
            </a:r>
            <a:r>
              <a:rPr lang="fr-CA" dirty="0">
                <a:solidFill>
                  <a:srgbClr val="3C582D"/>
                </a:solidFill>
              </a:rPr>
              <a:t>. (2018). </a:t>
            </a:r>
            <a:r>
              <a:rPr lang="fr-CA" i="1" dirty="0">
                <a:solidFill>
                  <a:srgbClr val="3C582D"/>
                </a:solidFill>
              </a:rPr>
              <a:t>png-crop-farm-harvest-clip-art-crop-835820</a:t>
            </a:r>
            <a:r>
              <a:rPr lang="fr-CA" dirty="0">
                <a:solidFill>
                  <a:srgbClr val="3C582D"/>
                </a:solidFill>
              </a:rPr>
              <a:t>. </a:t>
            </a:r>
            <a:r>
              <a:rPr lang="fr-CA" dirty="0">
                <a:solidFill>
                  <a:srgbClr val="3C582D"/>
                </a:solidFill>
                <a:hlinkClick r:id="rId6"/>
              </a:rPr>
              <a:t>https://</a:t>
            </a:r>
            <a:r>
              <a:rPr lang="fr-CA" dirty="0" smtClean="0">
                <a:solidFill>
                  <a:srgbClr val="3C582D"/>
                </a:solidFill>
                <a:hlinkClick r:id="rId6"/>
              </a:rPr>
              <a:t>banner2.kisspng.com/20180402/sbq/kisspng-crop-farm-harvest-clip-art-crop-5ac2703ea852f9.4402056815226921586895.jpg</a:t>
            </a:r>
            <a:endParaRPr lang="fr-CA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86" y="1495360"/>
            <a:ext cx="4095837" cy="5362639"/>
          </a:xfrm>
          <a:prstGeom prst="rect">
            <a:avLst/>
          </a:prstGeom>
        </p:spPr>
      </p:pic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1CDEDB-6959-4200-95E9-69D0B8F8447B}"/>
              </a:ext>
            </a:extLst>
          </p:cNvPr>
          <p:cNvSpPr txBox="1"/>
          <p:nvPr/>
        </p:nvSpPr>
        <p:spPr>
          <a:xfrm>
            <a:off x="829558" y="2265680"/>
            <a:ext cx="72882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Présentation de l’application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Principes physiques</a:t>
            </a:r>
            <a:endParaRPr lang="fr-CA" sz="2400" dirty="0">
              <a:solidFill>
                <a:srgbClr val="3C582D"/>
              </a:solidFill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Avantages du capteur et de la plateforme</a:t>
            </a:r>
            <a:endParaRPr lang="fr-CA" sz="2400" dirty="0">
              <a:solidFill>
                <a:srgbClr val="3C582D"/>
              </a:solidFill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Performances et résultat</a:t>
            </a:r>
            <a:endParaRPr lang="fr-CA" sz="2400" dirty="0">
              <a:solidFill>
                <a:srgbClr val="3C582D"/>
              </a:solidFill>
            </a:endParaRPr>
          </a:p>
          <a:p>
            <a:endParaRPr lang="en-CA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F59A64-3483-40BC-B7E5-2CE3FF92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2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990479" y="6212757"/>
            <a:ext cx="112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(</a:t>
            </a:r>
            <a:r>
              <a:rPr lang="fr-CA" sz="1200" dirty="0" err="1" smtClean="0"/>
              <a:t>kisspng</a:t>
            </a:r>
            <a:r>
              <a:rPr lang="fr-CA" sz="1200" dirty="0" smtClean="0"/>
              <a:t>, 2018)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94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l’application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6172F-3751-468C-BB52-1F769F556DB7}"/>
              </a:ext>
            </a:extLst>
          </p:cNvPr>
          <p:cNvSpPr txBox="1"/>
          <p:nvPr/>
        </p:nvSpPr>
        <p:spPr>
          <a:xfrm>
            <a:off x="808776" y="1543534"/>
            <a:ext cx="10545024" cy="487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200" b="1" dirty="0" smtClean="0">
                <a:solidFill>
                  <a:srgbClr val="3C582D"/>
                </a:solidFill>
              </a:rPr>
              <a:t>Surveillance phytosanitaire des cultures de pommes de terre à l’aide de la télédétection par aéronef sans pilote (</a:t>
            </a:r>
            <a:r>
              <a:rPr lang="fr-FR" sz="2200" b="1" dirty="0" err="1" smtClean="0">
                <a:solidFill>
                  <a:srgbClr val="3C582D"/>
                </a:solidFill>
              </a:rPr>
              <a:t>E.Gavelle</a:t>
            </a:r>
            <a:r>
              <a:rPr lang="fr-FR" sz="2200" b="1" dirty="0" smtClean="0">
                <a:solidFill>
                  <a:srgbClr val="3C582D"/>
                </a:solidFill>
              </a:rPr>
              <a:t>, 2015);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200" b="1" dirty="0">
                <a:solidFill>
                  <a:srgbClr val="3C582D"/>
                </a:solidFill>
              </a:rPr>
              <a:t>Mots clés</a:t>
            </a:r>
            <a:r>
              <a:rPr lang="fr-FR" sz="2200" dirty="0">
                <a:solidFill>
                  <a:srgbClr val="3C582D"/>
                </a:solidFill>
              </a:rPr>
              <a:t> : </a:t>
            </a:r>
            <a:endParaRPr lang="fr-FR" sz="2200" dirty="0" smtClean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rgbClr val="3C582D"/>
                </a:solidFill>
              </a:rPr>
              <a:t>télédétection</a:t>
            </a:r>
            <a:r>
              <a:rPr lang="fr-FR" sz="2200" dirty="0">
                <a:solidFill>
                  <a:srgbClr val="3C582D"/>
                </a:solidFill>
              </a:rPr>
              <a:t>, aéronef sans </a:t>
            </a:r>
            <a:r>
              <a:rPr lang="fr-FR" sz="2200" dirty="0" smtClean="0">
                <a:solidFill>
                  <a:srgbClr val="3C582D"/>
                </a:solidFill>
              </a:rPr>
              <a:t>pilote (ASP), </a:t>
            </a:r>
            <a:r>
              <a:rPr lang="fr-FR" sz="2200" dirty="0">
                <a:solidFill>
                  <a:srgbClr val="3C582D"/>
                </a:solidFill>
              </a:rPr>
              <a:t>agriculture de précision, pomme de terre, </a:t>
            </a:r>
            <a:r>
              <a:rPr lang="fr-FR" sz="2200" dirty="0" smtClean="0">
                <a:solidFill>
                  <a:srgbClr val="3C582D"/>
                </a:solidFill>
              </a:rPr>
              <a:t>dépistage, surveillance </a:t>
            </a:r>
            <a:r>
              <a:rPr lang="fr-FR" sz="2200" dirty="0">
                <a:solidFill>
                  <a:srgbClr val="3C582D"/>
                </a:solidFill>
              </a:rPr>
              <a:t>phytosanitaire, indices de végétation, analyse </a:t>
            </a:r>
            <a:r>
              <a:rPr lang="fr-FR" sz="2200" dirty="0" smtClean="0">
                <a:solidFill>
                  <a:srgbClr val="3C582D"/>
                </a:solidFill>
              </a:rPr>
              <a:t>technico-économique. </a:t>
            </a: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fr-FR" sz="2200" dirty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fr-FR" sz="2200" dirty="0" smtClean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fr-FR" sz="2200" dirty="0" smtClean="0">
              <a:solidFill>
                <a:srgbClr val="3C582D"/>
              </a:solidFill>
            </a:endParaRP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200" b="1" dirty="0" smtClean="0">
                <a:solidFill>
                  <a:srgbClr val="3C582D"/>
                </a:solidFill>
              </a:rPr>
              <a:t>Définition</a:t>
            </a:r>
            <a:r>
              <a:rPr lang="fr-CA" sz="2200" dirty="0" smtClean="0">
                <a:solidFill>
                  <a:srgbClr val="3C582D"/>
                </a:solidFill>
              </a:rPr>
              <a:t>: </a:t>
            </a: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rgbClr val="3C582D"/>
                </a:solidFill>
              </a:rPr>
              <a:t>Phytosanitaire : Relatif </a:t>
            </a:r>
            <a:r>
              <a:rPr lang="fr-FR" sz="2200" dirty="0">
                <a:solidFill>
                  <a:srgbClr val="3C582D"/>
                </a:solidFill>
              </a:rPr>
              <a:t>aux soins à donner aux végétaux.</a:t>
            </a:r>
            <a:endParaRPr lang="fr-CA" sz="2200" dirty="0">
              <a:solidFill>
                <a:srgbClr val="3C582D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7C3782-A4D0-4EC6-BC73-BF6D681A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3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94" y="4017431"/>
            <a:ext cx="5530640" cy="1676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9534" y="5429089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(</a:t>
            </a:r>
            <a:r>
              <a:rPr lang="fr-CA" sz="1200" dirty="0" err="1" smtClean="0"/>
              <a:t>J.Théau</a:t>
            </a:r>
            <a:r>
              <a:rPr lang="fr-CA" sz="1200" dirty="0"/>
              <a:t>,</a:t>
            </a:r>
            <a:r>
              <a:rPr lang="fr-CA" sz="1200" dirty="0" smtClean="0"/>
              <a:t> 2017)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6232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Principes physiques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341"/>
              </p:ext>
            </p:extLst>
          </p:nvPr>
        </p:nvGraphicFramePr>
        <p:xfrm>
          <a:off x="829556" y="2698909"/>
          <a:ext cx="10524244" cy="25370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262122">
                  <a:extLst>
                    <a:ext uri="{9D8B030D-6E8A-4147-A177-3AD203B41FA5}">
                      <a16:colId xmlns:a16="http://schemas.microsoft.com/office/drawing/2014/main" val="2864001482"/>
                    </a:ext>
                  </a:extLst>
                </a:gridCol>
                <a:gridCol w="5262122">
                  <a:extLst>
                    <a:ext uri="{9D8B030D-6E8A-4147-A177-3AD203B41FA5}">
                      <a16:colId xmlns:a16="http://schemas.microsoft.com/office/drawing/2014/main" val="1655560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14400" lvl="1" indent="-457200">
                        <a:lnSpc>
                          <a:spcPct val="114000"/>
                        </a:lnSpc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fr-CA" sz="2200" dirty="0" smtClean="0">
                          <a:solidFill>
                            <a:srgbClr val="3C582D"/>
                          </a:solidFill>
                        </a:rPr>
                        <a:t>Visible proche-Infrarouge : Vert (520 à 600 nm), Rouge (630 à 690 nm) et PIR (760 à 900 nm)</a:t>
                      </a:r>
                    </a:p>
                    <a:p>
                      <a:pPr marL="914400" lvl="1" indent="-457200">
                        <a:lnSpc>
                          <a:spcPct val="114000"/>
                        </a:lnSpc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fr-CA" sz="2200" dirty="0" smtClean="0">
                          <a:solidFill>
                            <a:srgbClr val="3C582D"/>
                          </a:solidFill>
                        </a:rPr>
                        <a:t>Résolution : 3,2 mégapixels</a:t>
                      </a:r>
                    </a:p>
                    <a:p>
                      <a:pPr marL="914400" lvl="1" indent="-457200">
                        <a:lnSpc>
                          <a:spcPct val="114000"/>
                        </a:lnSpc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fr-CA" sz="2200" dirty="0" smtClean="0">
                          <a:solidFill>
                            <a:srgbClr val="3C582D"/>
                          </a:solidFill>
                        </a:rPr>
                        <a:t>Résolution spatiale : 6 cm à 150 m d’altitude (500 pieds)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lvl="1" indent="-457200">
                        <a:lnSpc>
                          <a:spcPct val="114000"/>
                        </a:lnSpc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fr-CA" sz="2200" dirty="0" smtClean="0">
                          <a:solidFill>
                            <a:srgbClr val="3C582D"/>
                          </a:solidFill>
                        </a:rPr>
                        <a:t>Infrarouge thermique de 7,5 µm à 13,5 µm (format vidéo)</a:t>
                      </a:r>
                    </a:p>
                    <a:p>
                      <a:pPr marL="914400" lvl="1" indent="-457200">
                        <a:lnSpc>
                          <a:spcPct val="114000"/>
                        </a:lnSpc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fr-CA" sz="2200" dirty="0" smtClean="0">
                          <a:solidFill>
                            <a:srgbClr val="3C582D"/>
                          </a:solidFill>
                        </a:rPr>
                        <a:t>Résolution : 0,3 mégapixels</a:t>
                      </a:r>
                    </a:p>
                    <a:p>
                      <a:pPr marL="914400" lvl="1" indent="-457200">
                        <a:lnSpc>
                          <a:spcPct val="114000"/>
                        </a:lnSpc>
                        <a:spcAft>
                          <a:spcPts val="6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fr-CA" sz="2200" dirty="0" smtClean="0">
                          <a:solidFill>
                            <a:srgbClr val="3C582D"/>
                          </a:solidFill>
                        </a:rPr>
                        <a:t>Résolution spatiale : 14 cm à 150 m d’altitude (500 pieds)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0665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9556" y="5252219"/>
            <a:ext cx="10524244" cy="150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400" dirty="0">
                <a:solidFill>
                  <a:srgbClr val="3C582D"/>
                </a:solidFill>
              </a:rPr>
              <a:t>Prise de mesures au sol </a:t>
            </a:r>
            <a:r>
              <a:rPr lang="fr-CA" sz="2400" dirty="0" smtClean="0">
                <a:solidFill>
                  <a:srgbClr val="3C582D"/>
                </a:solidFill>
              </a:rPr>
              <a:t>(température);</a:t>
            </a:r>
            <a:endParaRPr lang="fr-CA" sz="2400" dirty="0">
              <a:solidFill>
                <a:srgbClr val="3C582D"/>
              </a:solidFill>
            </a:endParaRP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400" dirty="0">
                <a:solidFill>
                  <a:srgbClr val="3C582D"/>
                </a:solidFill>
              </a:rPr>
              <a:t>Calcul des </a:t>
            </a:r>
            <a:r>
              <a:rPr lang="fr-CA" sz="2400" dirty="0" smtClean="0">
                <a:solidFill>
                  <a:srgbClr val="3C582D"/>
                </a:solidFill>
              </a:rPr>
              <a:t>indices </a:t>
            </a:r>
            <a:r>
              <a:rPr lang="fr-CA" sz="2400" dirty="0">
                <a:solidFill>
                  <a:srgbClr val="3C582D"/>
                </a:solidFill>
              </a:rPr>
              <a:t>de végétations </a:t>
            </a:r>
            <a:r>
              <a:rPr lang="fr-CA" sz="2400" dirty="0" smtClean="0">
                <a:solidFill>
                  <a:srgbClr val="3C582D"/>
                </a:solidFill>
              </a:rPr>
              <a:t>(NDVI, SAVI, MSAVI2, GNDVI, RVI, TRVI);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Utilisation de l’imagerie;</a:t>
            </a:r>
            <a:endParaRPr lang="fr-CA" sz="2400" dirty="0">
              <a:solidFill>
                <a:srgbClr val="3C582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556" y="1654907"/>
            <a:ext cx="10524244" cy="1011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Plateforme: </a:t>
            </a:r>
            <a:r>
              <a:rPr lang="fr-CA" sz="2400" dirty="0">
                <a:solidFill>
                  <a:srgbClr val="3C582D"/>
                </a:solidFill>
              </a:rPr>
              <a:t>aéronef sans pilote </a:t>
            </a:r>
            <a:r>
              <a:rPr lang="fr-CA" sz="2400" dirty="0" smtClean="0">
                <a:solidFill>
                  <a:srgbClr val="3C582D"/>
                </a:solidFill>
              </a:rPr>
              <a:t>(ASP)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Deux capteurs:</a:t>
            </a:r>
            <a:endParaRPr lang="fr-CA" sz="2400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et résultat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829558" y="1423369"/>
            <a:ext cx="102717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Avantages:</a:t>
            </a:r>
            <a:endParaRPr lang="fr-CA" sz="2200" dirty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Hautes résolution spatiales;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Résolution temporelle contrôlée;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Définition des zones de stress plus fine;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Diminution des traitements et augmentation des rendements;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Limitations: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Coût encore trop élevé (2017);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Autorisation de vol;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Qualité de vol (direction du vent, rotation des pales);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Application des recommandations limité par le matériel agricole;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Avantages relatifs d’une autre plateforme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6</a:t>
            </a:fld>
            <a:endParaRPr lang="en-CA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829558" y="1423369"/>
            <a:ext cx="102717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Plateforme : Satellites et radars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Avantages relatifs: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Résolutions spatiales, spectrales, radiométriques et temporelles adaptées au besoin;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Au niveau d’une région, d’un pays, d’un continent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rgbClr val="3C582D"/>
                </a:solidFill>
              </a:rPr>
              <a:t>Surveillance, identification, calcul de la </a:t>
            </a:r>
            <a:r>
              <a:rPr lang="fr-FR" sz="2200" dirty="0">
                <a:solidFill>
                  <a:srgbClr val="3C582D"/>
                </a:solidFill>
              </a:rPr>
              <a:t>superficie des </a:t>
            </a:r>
            <a:r>
              <a:rPr lang="fr-FR" sz="2200" dirty="0" smtClean="0">
                <a:solidFill>
                  <a:srgbClr val="3C582D"/>
                </a:solidFill>
              </a:rPr>
              <a:t>cultures (NRCAN);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rgbClr val="3C582D"/>
                </a:solidFill>
              </a:rPr>
              <a:t>Information sur la structure </a:t>
            </a:r>
            <a:r>
              <a:rPr lang="fr-FR" sz="2200" dirty="0">
                <a:solidFill>
                  <a:srgbClr val="3C582D"/>
                </a:solidFill>
              </a:rPr>
              <a:t>et la santé de </a:t>
            </a:r>
            <a:r>
              <a:rPr lang="fr-FR" sz="2200" dirty="0" smtClean="0">
                <a:solidFill>
                  <a:srgbClr val="3C582D"/>
                </a:solidFill>
              </a:rPr>
              <a:t>la végétation; classification (NRCAN);</a:t>
            </a:r>
            <a:endParaRPr lang="fr-CA" sz="2200" dirty="0" smtClean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Normalisation des procédures d’acquisition de données;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Projet </a:t>
            </a:r>
            <a:r>
              <a:rPr lang="fr-CA" sz="2200" dirty="0">
                <a:solidFill>
                  <a:srgbClr val="3C582D"/>
                </a:solidFill>
              </a:rPr>
              <a:t>MARS </a:t>
            </a:r>
            <a:r>
              <a:rPr lang="fr-CA" sz="2200" dirty="0" smtClean="0">
                <a:solidFill>
                  <a:srgbClr val="3C582D"/>
                </a:solidFill>
              </a:rPr>
              <a:t>(NRCAN);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200" dirty="0" smtClean="0">
                <a:solidFill>
                  <a:srgbClr val="3C582D"/>
                </a:solidFill>
              </a:rPr>
              <a:t>Support aux agriculteurs (aide, compensation) (NRCAN);</a:t>
            </a:r>
          </a:p>
        </p:txBody>
      </p:sp>
    </p:spTree>
    <p:extLst>
      <p:ext uri="{BB962C8B-B14F-4D97-AF65-F5344CB8AC3E}">
        <p14:creationId xmlns:p14="http://schemas.microsoft.com/office/powerpoint/2010/main" val="32249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1">
            <a:extLst>
              <a:ext uri="{FF2B5EF4-FFF2-40B4-BE49-F238E27FC236}">
                <a16:creationId xmlns:a16="http://schemas.microsoft.com/office/drawing/2014/main" id="{854FBCAA-DCC3-434B-BAB8-DD694D865772}"/>
              </a:ext>
            </a:extLst>
          </p:cNvPr>
          <p:cNvSpPr/>
          <p:nvPr/>
        </p:nvSpPr>
        <p:spPr>
          <a:xfrm>
            <a:off x="-333880" y="3379708"/>
            <a:ext cx="12725578" cy="191976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A" dirty="0"/>
          </a:p>
          <a:p>
            <a:pPr algn="r"/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644610-C660-45F9-B3FA-183EE5A6FD53}"/>
              </a:ext>
            </a:extLst>
          </p:cNvPr>
          <p:cNvSpPr txBox="1"/>
          <p:nvPr/>
        </p:nvSpPr>
        <p:spPr>
          <a:xfrm>
            <a:off x="4281055" y="3847673"/>
            <a:ext cx="759169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fr-CA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C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4CC55B-1A27-413B-909E-FDD35467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" y="0"/>
            <a:ext cx="523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Annexe: </a:t>
            </a: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8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29" y="1543533"/>
            <a:ext cx="5575298" cy="4045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356" y="1543533"/>
            <a:ext cx="5935741" cy="40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Annexe: Indices de végétation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9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63" y="1448860"/>
            <a:ext cx="9498674" cy="4394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3" y="5843220"/>
            <a:ext cx="944059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637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crise du verglas  1998</dc:title>
  <dc:creator>Marie-Pier</dc:creator>
  <cp:lastModifiedBy>Le Falher, Vincent</cp:lastModifiedBy>
  <cp:revision>120</cp:revision>
  <dcterms:created xsi:type="dcterms:W3CDTF">2018-03-23T01:30:08Z</dcterms:created>
  <dcterms:modified xsi:type="dcterms:W3CDTF">2018-10-09T21:43:39Z</dcterms:modified>
</cp:coreProperties>
</file>