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58" r:id="rId4"/>
    <p:sldId id="276" r:id="rId5"/>
    <p:sldId id="277" r:id="rId6"/>
    <p:sldId id="278" r:id="rId7"/>
    <p:sldId id="279" r:id="rId8"/>
    <p:sldId id="280" r:id="rId9"/>
    <p:sldId id="269" r:id="rId10"/>
    <p:sldId id="259" r:id="rId11"/>
    <p:sldId id="275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6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22" autoAdjust="0"/>
  </p:normalViewPr>
  <p:slideViewPr>
    <p:cSldViewPr snapToGrid="0">
      <p:cViewPr varScale="1">
        <p:scale>
          <a:sx n="61" d="100"/>
          <a:sy n="61" d="100"/>
        </p:scale>
        <p:origin x="16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Le Falher" userId="c0c5e2f6-a1bb-4925-b82e-e410187e9c9e" providerId="ADAL" clId="{B238E59C-2126-4A70-A973-C649C66CE2F5}"/>
    <pc:docChg chg="custSel addSld delSld modSld">
      <pc:chgData name="Vincent Le Falher" userId="c0c5e2f6-a1bb-4925-b82e-e410187e9c9e" providerId="ADAL" clId="{B238E59C-2126-4A70-A973-C649C66CE2F5}" dt="2018-02-06T04:26:28.958" v="214" actId="20577"/>
      <pc:docMkLst>
        <pc:docMk/>
      </pc:docMkLst>
      <pc:sldChg chg="modNotesTx">
        <pc:chgData name="Vincent Le Falher" userId="c0c5e2f6-a1bb-4925-b82e-e410187e9c9e" providerId="ADAL" clId="{B238E59C-2126-4A70-A973-C649C66CE2F5}" dt="2018-02-06T04:22:55.257" v="57" actId="20577"/>
        <pc:sldMkLst>
          <pc:docMk/>
          <pc:sldMk cId="1538087567" sldId="256"/>
        </pc:sldMkLst>
      </pc:sldChg>
      <pc:sldChg chg="modSp del">
        <pc:chgData name="Vincent Le Falher" userId="c0c5e2f6-a1bb-4925-b82e-e410187e9c9e" providerId="ADAL" clId="{B238E59C-2126-4A70-A973-C649C66CE2F5}" dt="2018-02-06T04:22:21.688" v="2" actId="2696"/>
        <pc:sldMkLst>
          <pc:docMk/>
          <pc:sldMk cId="1715581420" sldId="257"/>
        </pc:sldMkLst>
        <pc:spChg chg="mod">
          <ac:chgData name="Vincent Le Falher" userId="c0c5e2f6-a1bb-4925-b82e-e410187e9c9e" providerId="ADAL" clId="{B238E59C-2126-4A70-A973-C649C66CE2F5}" dt="2018-02-06T04:22:16.914" v="1" actId="2696"/>
          <ac:spMkLst>
            <pc:docMk/>
            <pc:sldMk cId="1715581420" sldId="257"/>
            <ac:spMk id="3" creationId="{0BECDE2A-C163-474C-BE71-DD5BB5492619}"/>
          </ac:spMkLst>
        </pc:spChg>
      </pc:sldChg>
      <pc:sldChg chg="modNotesTx">
        <pc:chgData name="Vincent Le Falher" userId="c0c5e2f6-a1bb-4925-b82e-e410187e9c9e" providerId="ADAL" clId="{B238E59C-2126-4A70-A973-C649C66CE2F5}" dt="2018-02-06T04:22:42.576" v="28" actId="20577"/>
        <pc:sldMkLst>
          <pc:docMk/>
          <pc:sldMk cId="985184368" sldId="258"/>
        </pc:sldMkLst>
      </pc:sldChg>
      <pc:sldChg chg="modNotesTx">
        <pc:chgData name="Vincent Le Falher" userId="c0c5e2f6-a1bb-4925-b82e-e410187e9c9e" providerId="ADAL" clId="{B238E59C-2126-4A70-A973-C649C66CE2F5}" dt="2018-02-06T04:26:23.590" v="200" actId="20577"/>
        <pc:sldMkLst>
          <pc:docMk/>
          <pc:sldMk cId="10549779" sldId="259"/>
        </pc:sldMkLst>
      </pc:sldChg>
      <pc:sldChg chg="del">
        <pc:chgData name="Vincent Le Falher" userId="c0c5e2f6-a1bb-4925-b82e-e410187e9c9e" providerId="ADAL" clId="{B238E59C-2126-4A70-A973-C649C66CE2F5}" dt="2018-02-06T04:24:09.478" v="107" actId="2696"/>
        <pc:sldMkLst>
          <pc:docMk/>
          <pc:sldMk cId="2610648929" sldId="266"/>
        </pc:sldMkLst>
      </pc:sldChg>
      <pc:sldChg chg="del">
        <pc:chgData name="Vincent Le Falher" userId="c0c5e2f6-a1bb-4925-b82e-e410187e9c9e" providerId="ADAL" clId="{B238E59C-2126-4A70-A973-C649C66CE2F5}" dt="2018-02-06T04:25:01.898" v="110" actId="2696"/>
        <pc:sldMkLst>
          <pc:docMk/>
          <pc:sldMk cId="2791511164" sldId="267"/>
        </pc:sldMkLst>
      </pc:sldChg>
      <pc:sldChg chg="modNotesTx">
        <pc:chgData name="Vincent Le Falher" userId="c0c5e2f6-a1bb-4925-b82e-e410187e9c9e" providerId="ADAL" clId="{B238E59C-2126-4A70-A973-C649C66CE2F5}" dt="2018-02-06T04:22:48.957" v="44" actId="20577"/>
        <pc:sldMkLst>
          <pc:docMk/>
          <pc:sldMk cId="1021221912" sldId="268"/>
        </pc:sldMkLst>
      </pc:sldChg>
      <pc:sldChg chg="modNotesTx">
        <pc:chgData name="Vincent Le Falher" userId="c0c5e2f6-a1bb-4925-b82e-e410187e9c9e" providerId="ADAL" clId="{B238E59C-2126-4A70-A973-C649C66CE2F5}" dt="2018-02-06T04:26:18.450" v="186" actId="20577"/>
        <pc:sldMkLst>
          <pc:docMk/>
          <pc:sldMk cId="1146065085" sldId="269"/>
        </pc:sldMkLst>
      </pc:sldChg>
      <pc:sldChg chg="modNotesTx">
        <pc:chgData name="Vincent Le Falher" userId="c0c5e2f6-a1bb-4925-b82e-e410187e9c9e" providerId="ADAL" clId="{B238E59C-2126-4A70-A973-C649C66CE2F5}" dt="2018-02-06T04:26:04.565" v="170" actId="20577"/>
        <pc:sldMkLst>
          <pc:docMk/>
          <pc:sldMk cId="4231847956" sldId="270"/>
        </pc:sldMkLst>
      </pc:sldChg>
      <pc:sldChg chg="modNotesTx">
        <pc:chgData name="Vincent Le Falher" userId="c0c5e2f6-a1bb-4925-b82e-e410187e9c9e" providerId="ADAL" clId="{B238E59C-2126-4A70-A973-C649C66CE2F5}" dt="2018-02-06T04:25:54.858" v="154" actId="20577"/>
        <pc:sldMkLst>
          <pc:docMk/>
          <pc:sldMk cId="186444177" sldId="271"/>
        </pc:sldMkLst>
      </pc:sldChg>
      <pc:sldChg chg="modNotesTx">
        <pc:chgData name="Vincent Le Falher" userId="c0c5e2f6-a1bb-4925-b82e-e410187e9c9e" providerId="ADAL" clId="{B238E59C-2126-4A70-A973-C649C66CE2F5}" dt="2018-02-06T04:25:45.495" v="129" actId="20577"/>
        <pc:sldMkLst>
          <pc:docMk/>
          <pc:sldMk cId="482143963" sldId="272"/>
        </pc:sldMkLst>
      </pc:sldChg>
      <pc:sldChg chg="modNotesTx">
        <pc:chgData name="Vincent Le Falher" userId="c0c5e2f6-a1bb-4925-b82e-e410187e9c9e" providerId="ADAL" clId="{B238E59C-2126-4A70-A973-C649C66CE2F5}" dt="2018-02-06T04:26:28.958" v="214" actId="20577"/>
        <pc:sldMkLst>
          <pc:docMk/>
          <pc:sldMk cId="807813119" sldId="275"/>
        </pc:sldMkLst>
      </pc:sldChg>
      <pc:sldChg chg="add modNotesTx">
        <pc:chgData name="Vincent Le Falher" userId="c0c5e2f6-a1bb-4925-b82e-e410187e9c9e" providerId="ADAL" clId="{B238E59C-2126-4A70-A973-C649C66CE2F5}" dt="2018-02-06T04:22:31.169" v="16" actId="20577"/>
        <pc:sldMkLst>
          <pc:docMk/>
          <pc:sldMk cId="1425328426" sldId="276"/>
        </pc:sldMkLst>
      </pc:sldChg>
      <pc:sldChg chg="add modNotesTx">
        <pc:chgData name="Vincent Le Falher" userId="c0c5e2f6-a1bb-4925-b82e-e410187e9c9e" providerId="ADAL" clId="{B238E59C-2126-4A70-A973-C649C66CE2F5}" dt="2018-02-06T04:23:33.858" v="70" actId="20577"/>
        <pc:sldMkLst>
          <pc:docMk/>
          <pc:sldMk cId="292358683" sldId="277"/>
        </pc:sldMkLst>
      </pc:sldChg>
      <pc:sldChg chg="add modNotesTx">
        <pc:chgData name="Vincent Le Falher" userId="c0c5e2f6-a1bb-4925-b82e-e410187e9c9e" providerId="ADAL" clId="{B238E59C-2126-4A70-A973-C649C66CE2F5}" dt="2018-02-06T04:23:40.793" v="82" actId="20577"/>
        <pc:sldMkLst>
          <pc:docMk/>
          <pc:sldMk cId="3324769706" sldId="278"/>
        </pc:sldMkLst>
      </pc:sldChg>
      <pc:sldChg chg="add modNotesTx">
        <pc:chgData name="Vincent Le Falher" userId="c0c5e2f6-a1bb-4925-b82e-e410187e9c9e" providerId="ADAL" clId="{B238E59C-2126-4A70-A973-C649C66CE2F5}" dt="2018-02-06T04:24:36.525" v="109" actId="20577"/>
        <pc:sldMkLst>
          <pc:docMk/>
          <pc:sldMk cId="2764013285" sldId="279"/>
        </pc:sldMkLst>
      </pc:sldChg>
      <pc:sldChg chg="add modNotesTx">
        <pc:chgData name="Vincent Le Falher" userId="c0c5e2f6-a1bb-4925-b82e-e410187e9c9e" providerId="ADAL" clId="{B238E59C-2126-4A70-A973-C649C66CE2F5}" dt="2018-02-06T04:23:55.717" v="106" actId="20577"/>
        <pc:sldMkLst>
          <pc:docMk/>
          <pc:sldMk cId="2828563488" sldId="280"/>
        </pc:sldMkLst>
      </pc:sldChg>
    </pc:docChg>
  </pc:docChgLst>
  <pc:docChgLst>
    <pc:chgData name="Vincent Le Falher" userId="10033FFF9A05266B@LIVE.COM" providerId="AD" clId="Web-{D716ABD6-9224-48D9-8992-4C58CF482733}"/>
    <pc:docChg chg="modSld">
      <pc:chgData name="Vincent Le Falher" userId="10033FFF9A05266B@LIVE.COM" providerId="AD" clId="Web-{D716ABD6-9224-48D9-8992-4C58CF482733}" dt="2018-02-06T05:04:59.572" v="165"/>
      <pc:docMkLst>
        <pc:docMk/>
      </pc:docMkLst>
      <pc:sldChg chg="modNotes">
        <pc:chgData name="Vincent Le Falher" userId="10033FFF9A05266B@LIVE.COM" providerId="AD" clId="Web-{D716ABD6-9224-48D9-8992-4C58CF482733}" dt="2018-02-06T04:59:30.777" v="103"/>
        <pc:sldMkLst>
          <pc:docMk/>
          <pc:sldMk cId="10549779" sldId="259"/>
        </pc:sldMkLst>
      </pc:sldChg>
      <pc:sldChg chg="modNotes">
        <pc:chgData name="Vincent Le Falher" userId="10033FFF9A05266B@LIVE.COM" providerId="AD" clId="Web-{D716ABD6-9224-48D9-8992-4C58CF482733}" dt="2018-02-06T05:04:59.572" v="165"/>
        <pc:sldMkLst>
          <pc:docMk/>
          <pc:sldMk cId="1146065085" sldId="269"/>
        </pc:sldMkLst>
      </pc:sldChg>
      <pc:sldChg chg="modNotes">
        <pc:chgData name="Vincent Le Falher" userId="10033FFF9A05266B@LIVE.COM" providerId="AD" clId="Web-{D716ABD6-9224-48D9-8992-4C58CF482733}" dt="2018-02-06T04:54:38.565" v="20"/>
        <pc:sldMkLst>
          <pc:docMk/>
          <pc:sldMk cId="186444177" sldId="271"/>
        </pc:sldMkLst>
      </pc:sldChg>
      <pc:sldChg chg="modNotes">
        <pc:chgData name="Vincent Le Falher" userId="10033FFF9A05266B@LIVE.COM" providerId="AD" clId="Web-{D716ABD6-9224-48D9-8992-4C58CF482733}" dt="2018-02-06T04:54:20.235" v="19"/>
        <pc:sldMkLst>
          <pc:docMk/>
          <pc:sldMk cId="482143963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DF4839D-3B87-4D09-A53F-3CF1C7FC4E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3F0E5C-3A20-4158-9CB6-D324261ED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E1EB8-D9D7-4357-9BBA-B7AEBDE1CE3E}" type="datetimeFigureOut">
              <a:rPr lang="en-CA" smtClean="0"/>
              <a:t>2/06/18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E6CCD6-E2B0-4FC6-8D5B-D6A2E2DF2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A42B99-69AA-4149-8021-A77EEBA11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C847-5A24-43BC-BF4C-300E5BDE38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817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5F02F-BDB9-457D-A43D-444FD5DD9C25}" type="datetimeFigureOut">
              <a:rPr lang="en-CA" smtClean="0"/>
              <a:t>2/06/18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A894-02AE-4089-BFC9-4EE3196933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82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Benoit 30 sec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63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Vincent; 2 min</a:t>
            </a:r>
          </a:p>
          <a:p>
            <a:r>
              <a:rPr lang="fr-CA" dirty="0"/>
              <a:t>Sources : offres de service + échéancier Gantt + tableau des prix</a:t>
            </a:r>
          </a:p>
          <a:p>
            <a:r>
              <a:rPr lang="fr-CA" dirty="0"/>
              <a:t>4 phases dans l'offre de service</a:t>
            </a:r>
          </a:p>
          <a:p>
            <a:r>
              <a:rPr lang="fr-CA" dirty="0"/>
              <a:t>2 phases dans Gantt</a:t>
            </a:r>
          </a:p>
          <a:p>
            <a:r>
              <a:rPr lang="fr-CA" dirty="0"/>
              <a:t>Montant non détaillé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22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Vincent; 2 min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924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Marie-Pier; 2min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062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Marie-Pier; 2 min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887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A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Marie-Pier; 2 min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A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Charte de projet fournie via un appel d’offre  </a:t>
            </a:r>
            <a:endParaRPr lang="en-CA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A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Entrée manquante : charte de projet existante fournie avec un appel d’offre et non par le projet  - moins clair pour définition de tous les processus</a:t>
            </a:r>
            <a:endParaRPr lang="en-CA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A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CA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A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Aucune surveillance sur la qualité des travaux pendant l’inspection (processus aurait mérité itérations additionnelles -maîtrise du contenu)</a:t>
            </a:r>
            <a:endParaRPr lang="en-CA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A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coût de management pas séparé des activités liées au projet (SDP)</a:t>
            </a:r>
            <a:endParaRPr lang="en-CA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A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définition du contenu ne comprend pas les éléments qui ne sont pas inclus au projet</a:t>
            </a:r>
            <a:endParaRPr lang="en-CA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CA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pas de registre de parties prenantes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/>
              <a:t>- </a:t>
            </a:r>
            <a:r>
              <a:rPr lang="en-CA" dirty="0" err="1"/>
              <a:t>Matrice</a:t>
            </a:r>
            <a:r>
              <a:rPr lang="en-CA" dirty="0"/>
              <a:t> de </a:t>
            </a:r>
            <a:r>
              <a:rPr lang="en-CA" dirty="0" err="1"/>
              <a:t>tracabilité</a:t>
            </a:r>
            <a:r>
              <a:rPr lang="en-CA" dirty="0"/>
              <a:t> des exigences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71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Benoit; 15 sec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12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Benoit; 1min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72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spc="-1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Benoit; 2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spc="-1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Obtenir une information plus précise quant à la sécurité du pont no 8, situé à l’écluse no 4 de Beauharnois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77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Benoit; 2 min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3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Benoit; 2min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09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Benoit; 2min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1200" kern="1200" spc="-1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Pouvoir clarifier l’état réel du pont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1200" kern="1200" spc="-1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Recevoir un rapport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1200" kern="1200" spc="-1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 pas gêner, retarder ou interrompre la navigation maritime et ferroviaire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1200" kern="1200" spc="-1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Respecter l’ensemble des mesures prescrites dans la Loi sur la sécurité Maritime dans les transports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1200" kern="1200" spc="-1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Rencontre de démarrage prévu pour discuter du mandat, des objectifs et contraintes</a:t>
            </a:r>
            <a:endParaRPr lang="fr-CA" sz="1200" spc="-113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826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Benoit; 2min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3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Vincent; 2 min</a:t>
            </a:r>
          </a:p>
          <a:p>
            <a:r>
              <a:rPr lang="fr-CA" dirty="0"/>
              <a:t>Élaborer une description détaillée du projet</a:t>
            </a:r>
          </a:p>
          <a:p>
            <a:r>
              <a:rPr lang="fr-CA" dirty="0"/>
              <a:t>Décrit le périmètre du projet en définissant les exigences inclues et exclues</a:t>
            </a:r>
          </a:p>
          <a:p>
            <a:r>
              <a:rPr lang="fr-CA" dirty="0"/>
              <a:t>Source : offre de service; actifs </a:t>
            </a:r>
            <a:r>
              <a:rPr lang="fr-CA" dirty="0" err="1"/>
              <a:t>org</a:t>
            </a:r>
            <a:r>
              <a:rPr lang="fr-CA" dirty="0"/>
              <a:t> ? pas de plan de management</a:t>
            </a:r>
          </a:p>
          <a:p>
            <a:r>
              <a:rPr lang="fr-CA" dirty="0"/>
              <a:t>Outils et technique</a:t>
            </a:r>
          </a:p>
          <a:p>
            <a:r>
              <a:rPr lang="fr-CA" dirty="0"/>
              <a:t>Donnée en sortie : principaux livrables, hypothèses, contraintes, exclusions, critère acceptation, 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6A894-02AE-4089-BFC9-4EE31969337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23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2EF1-10BC-4537-A9A4-CADDE2BA6EF7}" type="datetime1">
              <a:rPr lang="fr-CA" smtClean="0"/>
              <a:t>2018-02-06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964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C7B2-113C-4992-BD2F-DEBF499372C3}" type="datetime1">
              <a:rPr lang="fr-CA" smtClean="0"/>
              <a:t>2018-02-06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344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6AFF-6C3A-4DA7-ADE7-4B8108D3B44F}" type="datetime1">
              <a:rPr lang="fr-CA" smtClean="0"/>
              <a:t>2018-02-06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763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509F-EB2E-400A-8A09-5AEFEACEA21E}" type="datetime1">
              <a:rPr lang="fr-CA" smtClean="0"/>
              <a:t>2018-02-06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650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368E-95D8-4B20-A24B-8EF39FB4268E}" type="datetime1">
              <a:rPr lang="fr-CA" smtClean="0"/>
              <a:t>2018-02-06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46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A9D-7DC2-4192-9C4E-4C8E872EE56B}" type="datetime1">
              <a:rPr lang="fr-CA" smtClean="0"/>
              <a:t>2018-02-06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686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088A-E091-4339-80C7-19C0227D6C5D}" type="datetime1">
              <a:rPr lang="fr-CA" smtClean="0"/>
              <a:t>2018-02-06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930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D277-ED7A-4639-B2D4-9832CF2193E7}" type="datetime1">
              <a:rPr lang="fr-CA" smtClean="0"/>
              <a:t>2018-02-06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61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0DE8-E630-4814-B54F-5E64F26D6188}" type="datetime1">
              <a:rPr lang="fr-CA" smtClean="0"/>
              <a:t>2018-02-06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5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F830-4DE5-46EC-9394-BF4C5F352137}" type="datetime1">
              <a:rPr lang="fr-CA" smtClean="0"/>
              <a:t>2018-02-06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855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A3F6-A42B-44A6-8429-5AAB2AC031F4}" type="datetime1">
              <a:rPr lang="fr-CA" smtClean="0"/>
              <a:t>2018-02-06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460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3295-D957-4DC8-9CAA-F4B99A0EF954}" type="datetime1">
              <a:rPr lang="fr-CA" smtClean="0"/>
              <a:t>2018-02-06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B07BA-6150-47CD-9DFD-B8D57A26DEC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825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87EC-2D81-4F66-857A-766B449C82BC}"/>
              </a:ext>
            </a:extLst>
          </p:cNvPr>
          <p:cNvSpPr/>
          <p:nvPr/>
        </p:nvSpPr>
        <p:spPr>
          <a:xfrm>
            <a:off x="0" y="3397696"/>
            <a:ext cx="9144000" cy="910294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235049-242F-40B3-90A8-C6D8918D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74" y="1473357"/>
            <a:ext cx="8378456" cy="14691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CA" sz="3600" b="1" spc="225" dirty="0">
                <a:solidFill>
                  <a:srgbClr val="566339"/>
                </a:solidFill>
                <a:latin typeface="+mn-lt"/>
              </a:rPr>
              <a:t>INSPECTION DU PONT No 8 </a:t>
            </a:r>
            <a:br>
              <a:rPr lang="fr-CA" sz="3600" b="1" spc="225" dirty="0">
                <a:solidFill>
                  <a:srgbClr val="566339"/>
                </a:solidFill>
                <a:latin typeface="+mn-lt"/>
              </a:rPr>
            </a:br>
            <a:r>
              <a:rPr lang="fr-CA" sz="3600" b="1" spc="225" dirty="0">
                <a:solidFill>
                  <a:srgbClr val="566339"/>
                </a:solidFill>
                <a:latin typeface="+mn-lt"/>
              </a:rPr>
              <a:t>VOIE MARITIME, RÉGION MAISONNEUVE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B5A9A3-3BC0-4305-A623-469C7C76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62774"/>
            <a:ext cx="9144000" cy="469801"/>
          </a:xfrm>
        </p:spPr>
        <p:txBody>
          <a:bodyPr>
            <a:noAutofit/>
          </a:bodyPr>
          <a:lstStyle/>
          <a:p>
            <a:r>
              <a:rPr lang="fr-CA" sz="2700" spc="450" dirty="0">
                <a:solidFill>
                  <a:schemeClr val="bg1"/>
                </a:solidFill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Présentation orale des processus de management de contenu d’un projet</a:t>
            </a:r>
          </a:p>
          <a:p>
            <a:endParaRPr lang="fr-CA" sz="2700" spc="450" dirty="0">
              <a:solidFill>
                <a:schemeClr val="bg1"/>
              </a:solidFill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8B2A251-2BD1-40C2-9A4E-836396180E6B}"/>
              </a:ext>
            </a:extLst>
          </p:cNvPr>
          <p:cNvSpPr txBox="1">
            <a:spLocks/>
          </p:cNvSpPr>
          <p:nvPr/>
        </p:nvSpPr>
        <p:spPr>
          <a:xfrm>
            <a:off x="0" y="5218284"/>
            <a:ext cx="9144000" cy="67141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800" dirty="0">
                <a:solidFill>
                  <a:srgbClr val="566339"/>
                </a:solidFill>
              </a:rPr>
              <a:t>Hiver 2018 – travail 1 – GAE 708</a:t>
            </a:r>
          </a:p>
          <a:p>
            <a:r>
              <a:rPr lang="fr-CA" sz="1800" dirty="0">
                <a:solidFill>
                  <a:srgbClr val="566339"/>
                </a:solidFill>
              </a:rPr>
              <a:t>Université de Sherbrooke</a:t>
            </a:r>
          </a:p>
        </p:txBody>
      </p:sp>
    </p:spTree>
    <p:extLst>
      <p:ext uri="{BB962C8B-B14F-4D97-AF65-F5344CB8AC3E}">
        <p14:creationId xmlns:p14="http://schemas.microsoft.com/office/powerpoint/2010/main" val="15380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5FFE78-FAA4-4D66-824F-88D3F95904FF}"/>
              </a:ext>
            </a:extLst>
          </p:cNvPr>
          <p:cNvSpPr/>
          <p:nvPr/>
        </p:nvSpPr>
        <p:spPr>
          <a:xfrm>
            <a:off x="0" y="732344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4CE1F08-2BFA-434A-B72A-7FD06C734907}"/>
              </a:ext>
            </a:extLst>
          </p:cNvPr>
          <p:cNvSpPr txBox="1">
            <a:spLocks/>
          </p:cNvSpPr>
          <p:nvPr/>
        </p:nvSpPr>
        <p:spPr>
          <a:xfrm>
            <a:off x="388189" y="566924"/>
            <a:ext cx="87558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 STRUCTURE DE DÉCOUPAGE DU PROJET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84CA5BC-3431-4BC7-A0B1-6008CBD39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520985"/>
            <a:ext cx="6443663" cy="4974056"/>
          </a:xfrm>
          <a:prstGeom prst="rect">
            <a:avLst/>
          </a:prstGeo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10B7E31-4B73-480F-B78A-74B0539B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FBFB691-391F-4780-A4B7-7147483A8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68" y="0"/>
            <a:ext cx="7330664" cy="6858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6B7EEE-6ABB-4AA0-A41E-17B66372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78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D56A68-D189-44A4-ABC9-1E37FDD48066}"/>
              </a:ext>
            </a:extLst>
          </p:cNvPr>
          <p:cNvSpPr/>
          <p:nvPr/>
        </p:nvSpPr>
        <p:spPr>
          <a:xfrm>
            <a:off x="0" y="722405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78B01D7-54CA-4552-94BD-8C9165CD7249}"/>
              </a:ext>
            </a:extLst>
          </p:cNvPr>
          <p:cNvSpPr txBox="1">
            <a:spLocks/>
          </p:cNvSpPr>
          <p:nvPr/>
        </p:nvSpPr>
        <p:spPr>
          <a:xfrm>
            <a:off x="388189" y="556985"/>
            <a:ext cx="87558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VALIDATION DU CONTENU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E2F8FDE-9028-4EC3-9922-63CE4E636651}"/>
              </a:ext>
            </a:extLst>
          </p:cNvPr>
          <p:cNvSpPr txBox="1">
            <a:spLocks/>
          </p:cNvSpPr>
          <p:nvPr/>
        </p:nvSpPr>
        <p:spPr>
          <a:xfrm>
            <a:off x="3859621" y="2118775"/>
            <a:ext cx="4538536" cy="43624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Remise de rapports préliminaires et intégration des commentaires du demandeur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Livraison du rapport final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Paiement</a:t>
            </a:r>
          </a:p>
          <a:p>
            <a:pPr marL="0" indent="0">
              <a:lnSpc>
                <a:spcPct val="150000"/>
              </a:lnSpc>
              <a:buNone/>
            </a:pPr>
            <a:endParaRPr lang="fr-CA" sz="21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002124-140E-4E35-A908-5AF3119D8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9" y="2111604"/>
            <a:ext cx="3274022" cy="344563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459E3B-2EE3-436C-9062-CC40FB76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18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D56A68-D189-44A4-ABC9-1E37FDD48066}"/>
              </a:ext>
            </a:extLst>
          </p:cNvPr>
          <p:cNvSpPr/>
          <p:nvPr/>
        </p:nvSpPr>
        <p:spPr>
          <a:xfrm>
            <a:off x="0" y="722405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78B01D7-54CA-4552-94BD-8C9165CD7249}"/>
              </a:ext>
            </a:extLst>
          </p:cNvPr>
          <p:cNvSpPr txBox="1">
            <a:spLocks/>
          </p:cNvSpPr>
          <p:nvPr/>
        </p:nvSpPr>
        <p:spPr>
          <a:xfrm>
            <a:off x="388189" y="556985"/>
            <a:ext cx="87558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MAITRISE DU CONTENU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E2F8FDE-9028-4EC3-9922-63CE4E636651}"/>
              </a:ext>
            </a:extLst>
          </p:cNvPr>
          <p:cNvSpPr txBox="1">
            <a:spLocks/>
          </p:cNvSpPr>
          <p:nvPr/>
        </p:nvSpPr>
        <p:spPr>
          <a:xfrm>
            <a:off x="3943834" y="1716577"/>
            <a:ext cx="4594376" cy="47956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Rencontre de démarrage et en cours de projet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Ventilation du temps et échéancier détaillés – rendent possible la surveillance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Vérification de l’étude préparatoire par un ingénieur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Réception des commentaires du client du rapport préparatoire et du rapport d’inspection</a:t>
            </a:r>
          </a:p>
          <a:p>
            <a:pPr marL="0" indent="0">
              <a:lnSpc>
                <a:spcPct val="150000"/>
              </a:lnSpc>
              <a:buNone/>
            </a:pPr>
            <a:endParaRPr lang="fr-CA" sz="21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C26F9B-8380-4A3A-84B5-05844C6AB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9" y="2111604"/>
            <a:ext cx="3274022" cy="344563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17A3090-7AC8-45B8-8AC2-784C1923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4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D56A68-D189-44A4-ABC9-1E37FDD48066}"/>
              </a:ext>
            </a:extLst>
          </p:cNvPr>
          <p:cNvSpPr/>
          <p:nvPr/>
        </p:nvSpPr>
        <p:spPr>
          <a:xfrm>
            <a:off x="0" y="722405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78B01D7-54CA-4552-94BD-8C9165CD7249}"/>
              </a:ext>
            </a:extLst>
          </p:cNvPr>
          <p:cNvSpPr txBox="1">
            <a:spLocks/>
          </p:cNvSpPr>
          <p:nvPr/>
        </p:nvSpPr>
        <p:spPr>
          <a:xfrm>
            <a:off x="388189" y="556985"/>
            <a:ext cx="87558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RECOMMANDATIONS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E2F8FDE-9028-4EC3-9922-63CE4E636651}"/>
              </a:ext>
            </a:extLst>
          </p:cNvPr>
          <p:cNvSpPr txBox="1">
            <a:spLocks/>
          </p:cNvSpPr>
          <p:nvPr/>
        </p:nvSpPr>
        <p:spPr>
          <a:xfrm>
            <a:off x="4031306" y="2023361"/>
            <a:ext cx="4538536" cy="43624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Définition d’une charte de projet par l’entrepreneur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Registre de parties prenantes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Définition des exclusions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Surveillance de la qualité des travaux pendant la phase d’inspection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Séparation des coûts de management de ceux du projet (SDP)</a:t>
            </a:r>
          </a:p>
          <a:p>
            <a:pPr marL="0" indent="0">
              <a:lnSpc>
                <a:spcPct val="150000"/>
              </a:lnSpc>
              <a:buNone/>
            </a:pPr>
            <a:endParaRPr lang="fr-CA" sz="21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36AD7D-1A0D-43B1-AE29-3DAF0232F9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909" r="-1"/>
          <a:stretch/>
        </p:blipFill>
        <p:spPr>
          <a:xfrm>
            <a:off x="0" y="1832577"/>
            <a:ext cx="3940404" cy="394143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4840A4-FBF6-4FC4-83A6-7B114F6E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21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A159A-E75E-4F97-853D-C214CE5E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157578"/>
            <a:ext cx="6849781" cy="2286000"/>
          </a:xfrm>
          <a:solidFill>
            <a:srgbClr val="566339"/>
          </a:solidFill>
        </p:spPr>
        <p:txBody>
          <a:bodyPr>
            <a:normAutofit/>
          </a:bodyPr>
          <a:lstStyle/>
          <a:p>
            <a:pPr algn="ctr"/>
            <a:r>
              <a:rPr lang="fr-CA" sz="4000" b="1" spc="450" dirty="0">
                <a:solidFill>
                  <a:schemeClr val="bg1"/>
                </a:solidFill>
                <a:latin typeface="+mn-lt"/>
              </a:rPr>
              <a:t>DES QUESTIONS?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8260E19-489F-483E-A9E9-F580AD71A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578"/>
            <a:ext cx="2286000" cy="2286000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B983CE5-A7C7-4506-A542-CD374321A790}"/>
              </a:ext>
            </a:extLst>
          </p:cNvPr>
          <p:cNvSpPr txBox="1">
            <a:spLocks/>
          </p:cNvSpPr>
          <p:nvPr/>
        </p:nvSpPr>
        <p:spPr>
          <a:xfrm>
            <a:off x="337931" y="4323520"/>
            <a:ext cx="8418444" cy="22652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566339"/>
              </a:buClr>
              <a:buNone/>
            </a:pPr>
            <a:r>
              <a:rPr lang="fr-CA" sz="1600" spc="-113" dirty="0">
                <a:latin typeface="+mj-lt"/>
              </a:rPr>
              <a:t>Références: </a:t>
            </a:r>
          </a:p>
          <a:p>
            <a:r>
              <a:rPr lang="fr-FR" sz="1600" dirty="0">
                <a:latin typeface="Calibri Light (En-têtes)"/>
              </a:rPr>
              <a:t>Corporation de Gestion de la voie maritime du Saint-Laurent. Octobre, 2014. </a:t>
            </a:r>
            <a:r>
              <a:rPr lang="fr-FR" sz="1600" i="1" dirty="0">
                <a:latin typeface="Calibri Light (En-têtes)"/>
              </a:rPr>
              <a:t>Offre de Services Professionnels A-1 Mandat pour Services de consultant Pont no 8. Étude préparatoire, inspection de l’acier et étude de l’état de la fatigue de la structure. </a:t>
            </a:r>
            <a:r>
              <a:rPr lang="fr-FR" sz="1600" dirty="0">
                <a:latin typeface="Calibri Light (En-têtes)"/>
              </a:rPr>
              <a:t>Offre de service Cie du mandat.pdf </a:t>
            </a:r>
          </a:p>
          <a:p>
            <a:r>
              <a:rPr lang="fr-FR" sz="1600" dirty="0">
                <a:latin typeface="Calibri Light (En-têtes)"/>
              </a:rPr>
              <a:t>Corporation de Gestion de la voie maritime du Saint-Laurent. Octobre, 2014. </a:t>
            </a:r>
            <a:r>
              <a:rPr lang="fr-FR" sz="1600" i="1" dirty="0">
                <a:latin typeface="Calibri Light (En-têtes)"/>
              </a:rPr>
              <a:t>Offre de Services Professionnels A-1 Mandat pour Services de consultant Pont no 8. Étude préparatoire, inspection de l’acier et étude de l’état de la fatigue de la structure. Prix. </a:t>
            </a:r>
            <a:r>
              <a:rPr lang="fr-FR" sz="1600" dirty="0">
                <a:latin typeface="Calibri Light (En-têtes)"/>
              </a:rPr>
              <a:t>Tableau des prix de Cie du mandat.pdf </a:t>
            </a:r>
          </a:p>
          <a:p>
            <a:pPr marL="0" indent="0">
              <a:buNone/>
            </a:pPr>
            <a:r>
              <a:rPr lang="fr-FR" sz="1600" dirty="0">
                <a:latin typeface="Calibri Light (En-têtes)"/>
              </a:rPr>
              <a:t>Contenu visuel: © </a:t>
            </a:r>
            <a:r>
              <a:rPr lang="fr-FR" sz="1600" dirty="0" err="1">
                <a:latin typeface="Calibri Light (En-têtes)"/>
              </a:rPr>
              <a:t>ludyvine</a:t>
            </a:r>
            <a:r>
              <a:rPr lang="fr-FR" sz="1600" dirty="0">
                <a:latin typeface="Calibri Light (En-têtes)"/>
              </a:rPr>
              <a:t> </a:t>
            </a:r>
            <a:r>
              <a:rPr lang="fr-FR" sz="1600" dirty="0" err="1">
                <a:latin typeface="Calibri Light (En-têtes)"/>
              </a:rPr>
              <a:t>Millien</a:t>
            </a:r>
            <a:r>
              <a:rPr lang="fr-FR" sz="1600" dirty="0">
                <a:latin typeface="Calibri Light (En-têtes)"/>
              </a:rPr>
              <a:t>, </a:t>
            </a:r>
            <a:r>
              <a:rPr lang="fr-FR" sz="1600" dirty="0" err="1">
                <a:latin typeface="Calibri Light (En-têtes)"/>
              </a:rPr>
              <a:t>Cenre</a:t>
            </a:r>
            <a:r>
              <a:rPr lang="fr-FR" sz="1600" dirty="0">
                <a:latin typeface="Calibri Light (En-têtes)"/>
              </a:rPr>
              <a:t> de la Nature Mont Saint-Hilaire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endParaRPr lang="fr-CA" sz="1800" spc="-113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18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DEC514-D841-4177-856C-ADA38F83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84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C171-D9C0-4A16-B702-F2A13E35FA6E}"/>
              </a:ext>
            </a:extLst>
          </p:cNvPr>
          <p:cNvSpPr/>
          <p:nvPr/>
        </p:nvSpPr>
        <p:spPr>
          <a:xfrm>
            <a:off x="0" y="732344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CF0A58-0C12-4B62-ABAF-EE7AA9F8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9" y="566924"/>
            <a:ext cx="8755811" cy="994172"/>
          </a:xfrm>
        </p:spPr>
        <p:txBody>
          <a:bodyPr>
            <a:normAutofit/>
          </a:bodyPr>
          <a:lstStyle/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ÉQUIPE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DE2A-C163-474C-BE71-DD5BB549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123" y="3014698"/>
            <a:ext cx="2942611" cy="149394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550" spc="-113" dirty="0">
                <a:latin typeface="+mj-lt"/>
              </a:rPr>
              <a:t> Benoît </a:t>
            </a:r>
            <a:r>
              <a:rPr lang="fr-CA" sz="2550" spc="-113" dirty="0" err="1">
                <a:latin typeface="+mj-lt"/>
              </a:rPr>
              <a:t>Putallaz</a:t>
            </a:r>
            <a:r>
              <a:rPr lang="fr-CA" sz="2550" spc="-113" dirty="0">
                <a:latin typeface="+mj-lt"/>
              </a:rPr>
              <a:t>	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550" spc="-113" dirty="0">
                <a:latin typeface="+mj-lt"/>
              </a:rPr>
              <a:t> Marie-Pier Richard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550" spc="-113" dirty="0">
                <a:latin typeface="+mj-lt"/>
              </a:rPr>
              <a:t> Vincent le </a:t>
            </a:r>
            <a:r>
              <a:rPr lang="fr-CA" sz="2550" spc="-113" dirty="0" err="1">
                <a:latin typeface="+mj-lt"/>
              </a:rPr>
              <a:t>Falher</a:t>
            </a:r>
            <a:endParaRPr lang="fr-CA" sz="2550" spc="-113" dirty="0">
              <a:latin typeface="+mj-lt"/>
            </a:endParaRPr>
          </a:p>
          <a:p>
            <a:pPr>
              <a:lnSpc>
                <a:spcPct val="100000"/>
              </a:lnSpc>
              <a:buClr>
                <a:srgbClr val="566339"/>
              </a:buClr>
            </a:pPr>
            <a:endParaRPr lang="fr-CA" dirty="0"/>
          </a:p>
          <a:p>
            <a:pPr>
              <a:buBlip>
                <a:blip r:embed="rId3"/>
              </a:buBlip>
            </a:pP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77165E-2F6F-4AFB-8CC0-36FA95E39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3" y="2143902"/>
            <a:ext cx="3492908" cy="323553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7724B3-AF89-48D2-AA29-1C2DBA77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212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6558A7-D8BC-4B51-86F7-A395651F9D2E}"/>
              </a:ext>
            </a:extLst>
          </p:cNvPr>
          <p:cNvSpPr/>
          <p:nvPr/>
        </p:nvSpPr>
        <p:spPr>
          <a:xfrm>
            <a:off x="0" y="732344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986D9E6-A210-4B10-97B6-42AF161E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9" y="566924"/>
            <a:ext cx="8755811" cy="994172"/>
          </a:xfrm>
        </p:spPr>
        <p:txBody>
          <a:bodyPr>
            <a:normAutofit/>
          </a:bodyPr>
          <a:lstStyle/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PLAN DE LA PRÉSENTATION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3BC4C0A-8C15-4668-9BEC-530133DE8052}"/>
              </a:ext>
            </a:extLst>
          </p:cNvPr>
          <p:cNvSpPr txBox="1">
            <a:spLocks/>
          </p:cNvSpPr>
          <p:nvPr/>
        </p:nvSpPr>
        <p:spPr>
          <a:xfrm>
            <a:off x="4051004" y="1864987"/>
            <a:ext cx="4270344" cy="44417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 Objectifs du projet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Historique du projet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Recueil des exigences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Définition du contenu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SDP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Validation du contenu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Maîtrise du contenu</a:t>
            </a:r>
          </a:p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Recommandations</a:t>
            </a:r>
            <a:endParaRPr lang="fr-CA" sz="2400" dirty="0"/>
          </a:p>
          <a:p>
            <a:pPr marL="0" indent="0">
              <a:buNone/>
            </a:pPr>
            <a:endParaRPr lang="fr-CA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777AE6-D2DD-4F9E-8F81-79841F0B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8" y="2020550"/>
            <a:ext cx="3353852" cy="35296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F399F-0A33-41EB-B640-2C9D807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51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D73C175-FE40-4331-8FA0-9670DA43D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355" y="1043954"/>
            <a:ext cx="7171766" cy="55651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8FC171-D9C0-4A16-B702-F2A13E35FA6E}"/>
              </a:ext>
            </a:extLst>
          </p:cNvPr>
          <p:cNvSpPr/>
          <p:nvPr/>
        </p:nvSpPr>
        <p:spPr>
          <a:xfrm>
            <a:off x="0" y="732344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CF0A58-0C12-4B62-ABAF-EE7AA9F8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9" y="566924"/>
            <a:ext cx="8755811" cy="994172"/>
          </a:xfrm>
        </p:spPr>
        <p:txBody>
          <a:bodyPr>
            <a:normAutofit/>
          </a:bodyPr>
          <a:lstStyle/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DE2A-C163-474C-BE71-DD5BB549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3127374"/>
            <a:ext cx="3635829" cy="18582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rgbClr val="566339"/>
              </a:buClr>
              <a:buNone/>
            </a:pPr>
            <a:r>
              <a:rPr lang="fr-CA" sz="2400" spc="-113" dirty="0">
                <a:latin typeface="+mj-lt"/>
              </a:rPr>
              <a:t>Mandat de consultant, demandé par le propriétaire, pour déterminer l’état réel d’une structure d’un pont situé à Beauharnois.</a:t>
            </a:r>
          </a:p>
          <a:p>
            <a:pPr marL="0" indent="0">
              <a:lnSpc>
                <a:spcPct val="100000"/>
              </a:lnSpc>
              <a:buClr>
                <a:srgbClr val="566339"/>
              </a:buClr>
              <a:buNone/>
            </a:pPr>
            <a:endParaRPr lang="fr-CA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11" y="2416628"/>
            <a:ext cx="4138241" cy="31661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53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D73C175-FE40-4331-8FA0-9670DA43DC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2" y="2870600"/>
            <a:ext cx="1855694" cy="18556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8FC171-D9C0-4A16-B702-F2A13E35FA6E}"/>
              </a:ext>
            </a:extLst>
          </p:cNvPr>
          <p:cNvSpPr/>
          <p:nvPr/>
        </p:nvSpPr>
        <p:spPr>
          <a:xfrm>
            <a:off x="0" y="732344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CF0A58-0C12-4B62-ABAF-EE7AA9F8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9" y="566924"/>
            <a:ext cx="8755811" cy="994172"/>
          </a:xfrm>
        </p:spPr>
        <p:txBody>
          <a:bodyPr>
            <a:normAutofit/>
          </a:bodyPr>
          <a:lstStyle/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DE2A-C163-474C-BE71-DD5BB549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86" y="1801906"/>
            <a:ext cx="7598228" cy="4580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566339"/>
              </a:buClr>
            </a:pPr>
            <a:r>
              <a:rPr lang="fr-CA" sz="2400" spc="-113" dirty="0">
                <a:latin typeface="+mj-lt"/>
              </a:rPr>
              <a:t>2 volets au mandat:</a:t>
            </a:r>
          </a:p>
          <a:p>
            <a:pPr marL="0" indent="0">
              <a:lnSpc>
                <a:spcPct val="100000"/>
              </a:lnSpc>
              <a:buClr>
                <a:srgbClr val="566339"/>
              </a:buClr>
              <a:buNone/>
            </a:pPr>
            <a:endParaRPr lang="fr-CA" sz="2400" spc="-113" dirty="0">
              <a:latin typeface="+mj-lt"/>
            </a:endParaRPr>
          </a:p>
          <a:p>
            <a:pPr lvl="1">
              <a:lnSpc>
                <a:spcPct val="100000"/>
              </a:lnSpc>
              <a:buClr>
                <a:srgbClr val="566339"/>
              </a:buClr>
              <a:buFont typeface="Wingdings" panose="05000000000000000000" pitchFamily="2" charset="2"/>
              <a:buChar char="v"/>
            </a:pPr>
            <a:r>
              <a:rPr lang="fr-CA" spc="-113" dirty="0">
                <a:latin typeface="+mj-lt"/>
              </a:rPr>
              <a:t> Étude préparatoire </a:t>
            </a:r>
            <a:r>
              <a:rPr lang="fr-CA" sz="2000" spc="-113" dirty="0">
                <a:latin typeface="+mj-lt"/>
              </a:rPr>
              <a:t>: </a:t>
            </a:r>
            <a:br>
              <a:rPr lang="fr-CA" sz="2000" spc="-113" dirty="0">
                <a:latin typeface="+mj-lt"/>
              </a:rPr>
            </a:br>
            <a:r>
              <a:rPr lang="fr-CA" sz="2000" spc="-113" dirty="0">
                <a:latin typeface="+mj-lt"/>
              </a:rPr>
              <a:t>		- Calcul et analyse des états-limites de la structure 				- Plan de match pour le 2</a:t>
            </a:r>
            <a:r>
              <a:rPr lang="fr-CA" sz="2000" spc="-113" baseline="30000" dirty="0">
                <a:latin typeface="+mj-lt"/>
              </a:rPr>
              <a:t>ème</a:t>
            </a:r>
            <a:r>
              <a:rPr lang="fr-CA" sz="2000" spc="-113" dirty="0">
                <a:latin typeface="+mj-lt"/>
              </a:rPr>
              <a:t> volet</a:t>
            </a:r>
          </a:p>
          <a:p>
            <a:pPr marL="457200" lvl="1" indent="0">
              <a:lnSpc>
                <a:spcPct val="100000"/>
              </a:lnSpc>
              <a:buClr>
                <a:srgbClr val="566339"/>
              </a:buClr>
              <a:buNone/>
            </a:pPr>
            <a:r>
              <a:rPr lang="fr-CA" sz="2000" spc="-113" dirty="0">
                <a:latin typeface="+mj-lt"/>
              </a:rPr>
              <a:t>		- Émission d’un rapport d’études</a:t>
            </a:r>
          </a:p>
          <a:p>
            <a:pPr marL="457200" lvl="1" indent="0">
              <a:lnSpc>
                <a:spcPct val="100000"/>
              </a:lnSpc>
              <a:buClr>
                <a:srgbClr val="566339"/>
              </a:buClr>
              <a:buNone/>
            </a:pPr>
            <a:endParaRPr lang="fr-CA" sz="2000" spc="-113" dirty="0">
              <a:latin typeface="+mj-lt"/>
            </a:endParaRPr>
          </a:p>
          <a:p>
            <a:pPr marL="457200" lvl="1" indent="0">
              <a:lnSpc>
                <a:spcPct val="100000"/>
              </a:lnSpc>
              <a:buClr>
                <a:srgbClr val="566339"/>
              </a:buClr>
              <a:buNone/>
            </a:pPr>
            <a:endParaRPr lang="fr-CA" sz="2000" spc="-113" dirty="0">
              <a:latin typeface="+mj-lt"/>
            </a:endParaRPr>
          </a:p>
          <a:p>
            <a:pPr lvl="1">
              <a:lnSpc>
                <a:spcPct val="100000"/>
              </a:lnSpc>
              <a:buClr>
                <a:srgbClr val="566339"/>
              </a:buClr>
              <a:buFont typeface="Wingdings" panose="05000000000000000000" pitchFamily="2" charset="2"/>
              <a:buChar char="v"/>
            </a:pPr>
            <a:r>
              <a:rPr lang="fr-CA" spc="-113" dirty="0">
                <a:latin typeface="+mj-lt"/>
              </a:rPr>
              <a:t> Inspection sur place</a:t>
            </a:r>
            <a:r>
              <a:rPr lang="fr-CA" sz="2000" spc="-113" dirty="0">
                <a:latin typeface="+mj-lt"/>
              </a:rPr>
              <a:t>:</a:t>
            </a:r>
          </a:p>
          <a:p>
            <a:pPr marL="457200" lvl="1" indent="0">
              <a:lnSpc>
                <a:spcPct val="100000"/>
              </a:lnSpc>
              <a:buClr>
                <a:srgbClr val="566339"/>
              </a:buClr>
              <a:buNone/>
            </a:pPr>
            <a:r>
              <a:rPr lang="fr-CA" sz="2000" spc="-113" dirty="0">
                <a:latin typeface="+mj-lt"/>
              </a:rPr>
              <a:t>		- Inspection des membrures et assemblages critiques identifiés</a:t>
            </a:r>
          </a:p>
          <a:p>
            <a:pPr marL="457200" lvl="1" indent="0">
              <a:lnSpc>
                <a:spcPct val="100000"/>
              </a:lnSpc>
              <a:buClr>
                <a:srgbClr val="566339"/>
              </a:buClr>
              <a:buNone/>
            </a:pPr>
            <a:r>
              <a:rPr lang="fr-CA" sz="2000" spc="-113" dirty="0">
                <a:latin typeface="+mj-lt"/>
              </a:rPr>
              <a:t>		- Essai in situ, au besoin, par un laboratoire spécialisé</a:t>
            </a:r>
          </a:p>
          <a:p>
            <a:pPr marL="457200" lvl="1" indent="0">
              <a:lnSpc>
                <a:spcPct val="100000"/>
              </a:lnSpc>
              <a:buClr>
                <a:srgbClr val="566339"/>
              </a:buClr>
              <a:buNone/>
            </a:pPr>
            <a:r>
              <a:rPr lang="fr-CA" sz="2000" spc="-113" dirty="0">
                <a:latin typeface="+mj-lt"/>
              </a:rPr>
              <a:t>		- Émission d’un rapport final</a:t>
            </a:r>
            <a:endParaRPr lang="fr-CA" sz="1400" spc="-113" dirty="0">
              <a:latin typeface="+mj-lt"/>
            </a:endParaRPr>
          </a:p>
          <a:p>
            <a:pPr marL="457200" lvl="1" indent="0">
              <a:lnSpc>
                <a:spcPct val="100000"/>
              </a:lnSpc>
              <a:buClr>
                <a:srgbClr val="566339"/>
              </a:buClr>
              <a:buNone/>
            </a:pPr>
            <a:r>
              <a:rPr lang="fr-CA" sz="2000" spc="-113" dirty="0"/>
              <a:t>	</a:t>
            </a:r>
            <a:endParaRPr lang="fr-CA" spc="-113" dirty="0"/>
          </a:p>
          <a:p>
            <a:pPr marL="0" indent="0">
              <a:lnSpc>
                <a:spcPct val="100000"/>
              </a:lnSpc>
              <a:buClr>
                <a:srgbClr val="566339"/>
              </a:buClr>
              <a:buNone/>
            </a:pPr>
            <a:endParaRPr lang="fr-CA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3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0F31A-B77A-4A20-A0E5-CF9485A64118}"/>
              </a:ext>
            </a:extLst>
          </p:cNvPr>
          <p:cNvSpPr/>
          <p:nvPr/>
        </p:nvSpPr>
        <p:spPr>
          <a:xfrm>
            <a:off x="0" y="732344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64CD5B3-661E-4C41-A59B-AC6D4B1CF266}"/>
              </a:ext>
            </a:extLst>
          </p:cNvPr>
          <p:cNvSpPr txBox="1">
            <a:spLocks/>
          </p:cNvSpPr>
          <p:nvPr/>
        </p:nvSpPr>
        <p:spPr>
          <a:xfrm>
            <a:off x="388189" y="566924"/>
            <a:ext cx="87558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HISTORIQUE DU PROJET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F8B16FA-8B66-4E81-9486-65EED8E0F769}"/>
              </a:ext>
            </a:extLst>
          </p:cNvPr>
          <p:cNvSpPr txBox="1">
            <a:spLocks/>
          </p:cNvSpPr>
          <p:nvPr/>
        </p:nvSpPr>
        <p:spPr>
          <a:xfrm>
            <a:off x="4766094" y="2434307"/>
            <a:ext cx="4497571" cy="44236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fr-CA" sz="21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3773B0-C7CB-4C58-9EC3-172804CF8F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3"/>
          <a:stretch/>
        </p:blipFill>
        <p:spPr>
          <a:xfrm>
            <a:off x="105789" y="2484076"/>
            <a:ext cx="2358011" cy="31717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BECDE2A-C163-474C-BE71-DD5BB549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171" y="1646917"/>
            <a:ext cx="6302829" cy="46885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rgbClr val="566339"/>
              </a:buClr>
              <a:buNone/>
            </a:pPr>
            <a:r>
              <a:rPr lang="fr-CA" sz="2400" b="1" spc="-113" dirty="0">
                <a:latin typeface="+mj-lt"/>
              </a:rPr>
              <a:t>Étapes Clés</a:t>
            </a:r>
            <a:r>
              <a:rPr lang="fr-CA" sz="2400" spc="-113" dirty="0">
                <a:latin typeface="+mj-lt"/>
              </a:rPr>
              <a:t>				</a:t>
            </a:r>
            <a:r>
              <a:rPr lang="fr-CA" sz="2400" b="1" spc="-113" dirty="0">
                <a:latin typeface="+mj-lt"/>
              </a:rPr>
              <a:t>Dates clés</a:t>
            </a:r>
          </a:p>
          <a:p>
            <a:pPr marL="0" indent="0">
              <a:lnSpc>
                <a:spcPct val="100000"/>
              </a:lnSpc>
              <a:buClr>
                <a:srgbClr val="566339"/>
              </a:buClr>
              <a:buNone/>
            </a:pPr>
            <a:endParaRPr lang="fr-CA" sz="2400" b="1" spc="-113" dirty="0">
              <a:latin typeface="+mj-lt"/>
            </a:endParaRPr>
          </a:p>
          <a:p>
            <a:pPr>
              <a:lnSpc>
                <a:spcPct val="100000"/>
              </a:lnSpc>
              <a:buClr>
                <a:srgbClr val="566339"/>
              </a:buClr>
              <a:buFont typeface="Wingdings" panose="05000000000000000000" pitchFamily="2" charset="2"/>
              <a:buChar char="v"/>
            </a:pPr>
            <a:r>
              <a:rPr lang="fr-CA" sz="2000" spc="-113" dirty="0">
                <a:latin typeface="+mj-lt"/>
              </a:rPr>
              <a:t> Début du projet				13 oct.. 2014</a:t>
            </a:r>
          </a:p>
          <a:p>
            <a:pPr marL="0" indent="0">
              <a:lnSpc>
                <a:spcPct val="100000"/>
              </a:lnSpc>
              <a:buClr>
                <a:srgbClr val="566339"/>
              </a:buClr>
              <a:buNone/>
            </a:pPr>
            <a:r>
              <a:rPr lang="fr-CA" sz="1600" i="1" spc="-113" dirty="0">
                <a:latin typeface="+mj-lt"/>
              </a:rPr>
              <a:t>(Analyse structure du pont ,Préparation fiche d’inspection)</a:t>
            </a:r>
          </a:p>
          <a:p>
            <a:pPr>
              <a:lnSpc>
                <a:spcPct val="100000"/>
              </a:lnSpc>
              <a:buClr>
                <a:srgbClr val="566339"/>
              </a:buClr>
              <a:buFont typeface="Wingdings" panose="05000000000000000000" pitchFamily="2" charset="2"/>
              <a:buChar char="v"/>
            </a:pPr>
            <a:r>
              <a:rPr lang="fr-CA" sz="2000" spc="-113" dirty="0">
                <a:latin typeface="+mj-lt"/>
              </a:rPr>
              <a:t> Remise du rapport d’études préliminaire	7 nov. 2014</a:t>
            </a:r>
          </a:p>
          <a:p>
            <a:pPr>
              <a:lnSpc>
                <a:spcPct val="100000"/>
              </a:lnSpc>
              <a:buClr>
                <a:srgbClr val="566339"/>
              </a:buClr>
              <a:buFont typeface="Wingdings" panose="05000000000000000000" pitchFamily="2" charset="2"/>
              <a:buChar char="v"/>
            </a:pPr>
            <a:r>
              <a:rPr lang="fr-CA" sz="2000" spc="-113" dirty="0">
                <a:latin typeface="+mj-lt"/>
              </a:rPr>
              <a:t> Remise rapport d’études final 		28 nov. 2014</a:t>
            </a:r>
          </a:p>
          <a:p>
            <a:pPr>
              <a:lnSpc>
                <a:spcPct val="100000"/>
              </a:lnSpc>
              <a:buClr>
                <a:srgbClr val="566339"/>
              </a:buClr>
              <a:buFont typeface="Wingdings" panose="05000000000000000000" pitchFamily="2" charset="2"/>
              <a:buChar char="v"/>
            </a:pPr>
            <a:r>
              <a:rPr lang="fr-CA" sz="2000" spc="-113" dirty="0">
                <a:latin typeface="+mj-lt"/>
              </a:rPr>
              <a:t> Inspections </a:t>
            </a:r>
            <a:r>
              <a:rPr lang="fr-CA" sz="1600" i="1" spc="-113" dirty="0">
                <a:latin typeface="+mj-lt"/>
              </a:rPr>
              <a:t>(Doigts sur la pièce)</a:t>
            </a:r>
            <a:r>
              <a:rPr lang="fr-CA" sz="2000" spc="-113" dirty="0">
                <a:latin typeface="+mj-lt"/>
              </a:rPr>
              <a:t>	         	           8 au 16 déc. 2014</a:t>
            </a:r>
          </a:p>
          <a:p>
            <a:pPr>
              <a:lnSpc>
                <a:spcPct val="100000"/>
              </a:lnSpc>
              <a:buClr>
                <a:srgbClr val="566339"/>
              </a:buClr>
              <a:buFont typeface="Wingdings" panose="05000000000000000000" pitchFamily="2" charset="2"/>
              <a:buChar char="v"/>
            </a:pPr>
            <a:r>
              <a:rPr lang="fr-CA" sz="2000" spc="-113" dirty="0">
                <a:latin typeface="+mj-lt"/>
              </a:rPr>
              <a:t> Remise rapport d’inspections préliminaires	7 janv. 2015</a:t>
            </a:r>
          </a:p>
          <a:p>
            <a:pPr>
              <a:lnSpc>
                <a:spcPct val="100000"/>
              </a:lnSpc>
              <a:buClr>
                <a:srgbClr val="566339"/>
              </a:buClr>
              <a:buFont typeface="Wingdings" panose="05000000000000000000" pitchFamily="2" charset="2"/>
              <a:buChar char="v"/>
            </a:pPr>
            <a:r>
              <a:rPr lang="fr-CA" sz="2000" spc="-113" dirty="0">
                <a:latin typeface="+mj-lt"/>
              </a:rPr>
              <a:t> Remise rapport d’inspection final		14 janv. 2015</a:t>
            </a:r>
          </a:p>
          <a:p>
            <a:pPr>
              <a:lnSpc>
                <a:spcPct val="100000"/>
              </a:lnSpc>
              <a:buClr>
                <a:srgbClr val="566339"/>
              </a:buClr>
              <a:buFont typeface="Wingdings" panose="05000000000000000000" pitchFamily="2" charset="2"/>
              <a:buChar char="v"/>
            </a:pPr>
            <a:r>
              <a:rPr lang="fr-CA" sz="2000" spc="-113" dirty="0">
                <a:latin typeface="+mj-lt"/>
              </a:rPr>
              <a:t> Fin du projet				14 janv. 2015</a:t>
            </a:r>
          </a:p>
          <a:p>
            <a:pPr>
              <a:lnSpc>
                <a:spcPct val="100000"/>
              </a:lnSpc>
              <a:buClr>
                <a:srgbClr val="566339"/>
              </a:buClr>
              <a:buFontTx/>
              <a:buChar char="-"/>
            </a:pPr>
            <a:endParaRPr lang="fr-CA" sz="2000" spc="-113" dirty="0">
              <a:latin typeface="+mj-lt"/>
            </a:endParaRPr>
          </a:p>
          <a:p>
            <a:pPr marL="0" indent="0">
              <a:lnSpc>
                <a:spcPct val="100000"/>
              </a:lnSpc>
              <a:buClr>
                <a:srgbClr val="566339"/>
              </a:buClr>
              <a:buNone/>
            </a:pPr>
            <a:endParaRPr lang="fr-CA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47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D56A68-D189-44A4-ABC9-1E37FDD48066}"/>
              </a:ext>
            </a:extLst>
          </p:cNvPr>
          <p:cNvSpPr/>
          <p:nvPr/>
        </p:nvSpPr>
        <p:spPr>
          <a:xfrm>
            <a:off x="0" y="732344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78B01D7-54CA-4552-94BD-8C9165CD7249}"/>
              </a:ext>
            </a:extLst>
          </p:cNvPr>
          <p:cNvSpPr txBox="1">
            <a:spLocks/>
          </p:cNvSpPr>
          <p:nvPr/>
        </p:nvSpPr>
        <p:spPr>
          <a:xfrm>
            <a:off x="388189" y="566924"/>
            <a:ext cx="87558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RECUEIL DES EXIGENCES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E2F8FDE-9028-4EC3-9922-63CE4E636651}"/>
              </a:ext>
            </a:extLst>
          </p:cNvPr>
          <p:cNvSpPr txBox="1">
            <a:spLocks/>
          </p:cNvSpPr>
          <p:nvPr/>
        </p:nvSpPr>
        <p:spPr>
          <a:xfrm>
            <a:off x="3187700" y="1561097"/>
            <a:ext cx="5318347" cy="52969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latin typeface="+mj-lt"/>
              </a:rPr>
              <a:t>Exigences techniques</a:t>
            </a:r>
            <a:r>
              <a:rPr lang="fr-CA" sz="1600" dirty="0">
                <a:latin typeface="+mj-lt"/>
              </a:rPr>
              <a:t> :</a:t>
            </a:r>
          </a:p>
          <a:p>
            <a:pPr marL="0" indent="0">
              <a:buNone/>
            </a:pPr>
            <a:endParaRPr lang="fr-CA" sz="1600" dirty="0">
              <a:latin typeface="+mj-lt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CA" sz="2000" dirty="0">
                <a:latin typeface="+mj-lt"/>
              </a:rPr>
              <a:t>Implication d’experts qui peuvent clarifier l'état réel du pont.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CA" sz="2000" dirty="0">
                <a:latin typeface="+mj-lt"/>
              </a:rPr>
              <a:t>Connaissance approfondie de documents de référence, notamment « Inspection of Fracture Critical Bridge </a:t>
            </a:r>
            <a:r>
              <a:rPr lang="fr-CA" sz="2000" dirty="0" err="1">
                <a:latin typeface="+mj-lt"/>
              </a:rPr>
              <a:t>Members</a:t>
            </a:r>
            <a:r>
              <a:rPr lang="fr-CA" sz="2000" dirty="0">
                <a:latin typeface="+mj-lt"/>
              </a:rPr>
              <a:t> » du US </a:t>
            </a:r>
            <a:r>
              <a:rPr lang="fr-CA" sz="2000" dirty="0" err="1">
                <a:latin typeface="+mj-lt"/>
              </a:rPr>
              <a:t>Department</a:t>
            </a:r>
            <a:r>
              <a:rPr lang="fr-CA" sz="2000" dirty="0">
                <a:latin typeface="+mj-lt"/>
              </a:rPr>
              <a:t> of </a:t>
            </a:r>
            <a:r>
              <a:rPr lang="fr-CA" sz="2000" dirty="0" err="1">
                <a:latin typeface="+mj-lt"/>
              </a:rPr>
              <a:t>Transporation</a:t>
            </a:r>
            <a:r>
              <a:rPr lang="fr-CA" sz="2000" dirty="0">
                <a:latin typeface="+mj-lt"/>
              </a:rPr>
              <a:t> et le « Code Canadien sur le calcul des Ponts routiers » (CAN/CSA-S6-06).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CA" sz="2000" dirty="0">
                <a:latin typeface="+mj-lt"/>
              </a:rPr>
              <a:t>Inspecteurs qualifiés qui doivent maîtriser l’inspection « doigts sur la pièce » (MTQ) et aptes à recommander des travaux selon défauts rencontrés.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CA" sz="2000" dirty="0">
                <a:latin typeface="+mj-lt"/>
              </a:rPr>
              <a:t>Laboratoire apte à mener des essais complémentaires non-destructifs</a:t>
            </a:r>
          </a:p>
          <a:p>
            <a:pPr marL="0" indent="0">
              <a:buNone/>
            </a:pPr>
            <a:endParaRPr lang="fr-CA" sz="1600" dirty="0">
              <a:latin typeface="+mj-lt"/>
            </a:endParaRPr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0B803F27-96AC-464F-8E16-289A4AC6C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4" r="-1146"/>
          <a:stretch/>
        </p:blipFill>
        <p:spPr>
          <a:xfrm>
            <a:off x="0" y="2017415"/>
            <a:ext cx="2997200" cy="293868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40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D56A68-D189-44A4-ABC9-1E37FDD48066}"/>
              </a:ext>
            </a:extLst>
          </p:cNvPr>
          <p:cNvSpPr/>
          <p:nvPr/>
        </p:nvSpPr>
        <p:spPr>
          <a:xfrm>
            <a:off x="0" y="732344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78B01D7-54CA-4552-94BD-8C9165CD7249}"/>
              </a:ext>
            </a:extLst>
          </p:cNvPr>
          <p:cNvSpPr txBox="1">
            <a:spLocks/>
          </p:cNvSpPr>
          <p:nvPr/>
        </p:nvSpPr>
        <p:spPr>
          <a:xfrm>
            <a:off x="388189" y="566924"/>
            <a:ext cx="87558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RECUEIL DES EXIGENCES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E2F8FDE-9028-4EC3-9922-63CE4E636651}"/>
              </a:ext>
            </a:extLst>
          </p:cNvPr>
          <p:cNvSpPr txBox="1">
            <a:spLocks/>
          </p:cNvSpPr>
          <p:nvPr/>
        </p:nvSpPr>
        <p:spPr>
          <a:xfrm>
            <a:off x="3187700" y="1561097"/>
            <a:ext cx="5318347" cy="52969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A" sz="1600" dirty="0">
              <a:latin typeface="+mj-lt"/>
            </a:endParaRPr>
          </a:p>
          <a:p>
            <a:r>
              <a:rPr lang="fr-CA" sz="2400" dirty="0">
                <a:latin typeface="+mj-lt"/>
              </a:rPr>
              <a:t>Exigences logistiques</a:t>
            </a:r>
            <a:r>
              <a:rPr lang="fr-CA" sz="1600" dirty="0">
                <a:latin typeface="+mj-lt"/>
              </a:rPr>
              <a:t> :</a:t>
            </a:r>
          </a:p>
          <a:p>
            <a:pPr marL="0" indent="0">
              <a:buNone/>
            </a:pPr>
            <a:endParaRPr lang="fr-CA" sz="1600" dirty="0">
              <a:latin typeface="+mj-lt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CA" sz="2000" dirty="0">
                <a:latin typeface="+mj-lt"/>
              </a:rPr>
              <a:t>Délai : Volet « inspection » doit absolument être faite dans la période prescrite. Début du projet impacté.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CA" sz="2000" dirty="0">
                <a:latin typeface="+mj-lt"/>
              </a:rPr>
              <a:t>Inspections doivent être faite sans gêner, retarder ou interrompre la navigation maritime et/ou ferroviaire.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CA" sz="2000" dirty="0">
                <a:latin typeface="+mj-lt"/>
              </a:rPr>
              <a:t>Respecter l’ensemble des mesures prescrites dans la Loi sur « la Sécurité maritime dans les Transports »</a:t>
            </a:r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0B803F27-96AC-464F-8E16-289A4AC6C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4" r="-1146"/>
          <a:stretch/>
        </p:blipFill>
        <p:spPr>
          <a:xfrm>
            <a:off x="0" y="2017415"/>
            <a:ext cx="2997200" cy="293868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85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D56A68-D189-44A4-ABC9-1E37FDD48066}"/>
              </a:ext>
            </a:extLst>
          </p:cNvPr>
          <p:cNvSpPr/>
          <p:nvPr/>
        </p:nvSpPr>
        <p:spPr>
          <a:xfrm>
            <a:off x="0" y="732344"/>
            <a:ext cx="9144000" cy="623221"/>
          </a:xfrm>
          <a:prstGeom prst="rect">
            <a:avLst/>
          </a:prstGeom>
          <a:solidFill>
            <a:srgbClr val="56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78B01D7-54CA-4552-94BD-8C9165CD7249}"/>
              </a:ext>
            </a:extLst>
          </p:cNvPr>
          <p:cNvSpPr txBox="1">
            <a:spLocks/>
          </p:cNvSpPr>
          <p:nvPr/>
        </p:nvSpPr>
        <p:spPr>
          <a:xfrm>
            <a:off x="388189" y="566924"/>
            <a:ext cx="875581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700" b="1" spc="450" dirty="0">
                <a:solidFill>
                  <a:schemeClr val="bg1"/>
                </a:solidFill>
                <a:latin typeface="+mn-lt"/>
              </a:rPr>
              <a:t>DÉFITION DU CONTENU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F6B2B0-938C-4EC4-A9E4-0254335CDF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909" r="-1"/>
          <a:stretch/>
        </p:blipFill>
        <p:spPr>
          <a:xfrm>
            <a:off x="0" y="1832577"/>
            <a:ext cx="3940404" cy="3941431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E2F8FDE-9028-4EC3-9922-63CE4E636651}"/>
              </a:ext>
            </a:extLst>
          </p:cNvPr>
          <p:cNvSpPr txBox="1">
            <a:spLocks/>
          </p:cNvSpPr>
          <p:nvPr/>
        </p:nvSpPr>
        <p:spPr>
          <a:xfrm>
            <a:off x="3859621" y="1859350"/>
            <a:ext cx="4742119" cy="44563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600" spc="-113" dirty="0">
                <a:latin typeface="+mj-lt"/>
              </a:rPr>
              <a:t>Réaliser une étude préparatoire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600" spc="-113" dirty="0">
                <a:latin typeface="+mj-lt"/>
              </a:rPr>
              <a:t>Revue des plans existants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600" spc="-113" dirty="0">
                <a:latin typeface="+mj-lt"/>
              </a:rPr>
              <a:t>Visite du site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600" spc="-113" dirty="0">
                <a:latin typeface="+mj-lt"/>
              </a:rPr>
              <a:t>Rapport de l’étude préparatoire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600" spc="-113" dirty="0">
                <a:latin typeface="+mj-lt"/>
              </a:rPr>
              <a:t>Inspection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600" spc="-113" dirty="0">
                <a:latin typeface="+mj-lt"/>
              </a:rPr>
              <a:t>Supervision des essais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600" spc="-113" dirty="0">
                <a:latin typeface="+mj-lt"/>
              </a:rPr>
              <a:t>Travaux d’urgence (s’il y a lieu)</a:t>
            </a:r>
          </a:p>
          <a:p>
            <a:pPr>
              <a:lnSpc>
                <a:spcPct val="110000"/>
              </a:lnSpc>
              <a:buClr>
                <a:srgbClr val="566339"/>
              </a:buClr>
            </a:pPr>
            <a:r>
              <a:rPr lang="fr-CA" sz="2600" spc="-113" dirty="0">
                <a:latin typeface="+mj-lt"/>
              </a:rPr>
              <a:t>Rapport d’inspection</a:t>
            </a:r>
            <a:endParaRPr lang="fr-CA" sz="2600" spc="-113" dirty="0"/>
          </a:p>
          <a:p>
            <a:pPr marL="0" indent="0">
              <a:lnSpc>
                <a:spcPct val="150000"/>
              </a:lnSpc>
              <a:buNone/>
            </a:pPr>
            <a:endParaRPr lang="fr-CA" sz="21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7F640C-E6FF-41E8-AB36-526F5C4E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B07BA-6150-47CD-9DFD-B8D57A26DEC5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60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3001</TotalTime>
  <Words>600</Words>
  <Application>Microsoft Office PowerPoint</Application>
  <PresentationFormat>On-screen Show (4:3)</PresentationFormat>
  <Paragraphs>151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Calibri Light (En-têtes)</vt:lpstr>
      <vt:lpstr>Open Sans Condensed Light</vt:lpstr>
      <vt:lpstr>Times New Roman</vt:lpstr>
      <vt:lpstr>Wingdings</vt:lpstr>
      <vt:lpstr>Thème Office</vt:lpstr>
      <vt:lpstr>INSPECTION DU PONT No 8  VOIE MARITIME, RÉGION MAISONNEUVE</vt:lpstr>
      <vt:lpstr>ÉQUIPE DE TRAVAIL</vt:lpstr>
      <vt:lpstr>PLAN DE LA PRÉSENTATION</vt:lpstr>
      <vt:lpstr>OBJECTIFS DU PROJET</vt:lpstr>
      <vt:lpstr>OBJECTIFS DU PROJET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RÉSERVE DE BIOSPHÈRE DU MONT SAINT-HILAIRE</dc:title>
  <dc:creator>Ludyvine Millien</dc:creator>
  <cp:lastModifiedBy>Le Falher, Vincent</cp:lastModifiedBy>
  <cp:revision>90</cp:revision>
  <dcterms:created xsi:type="dcterms:W3CDTF">2017-11-17T19:48:16Z</dcterms:created>
  <dcterms:modified xsi:type="dcterms:W3CDTF">2018-02-06T18:23:01Z</dcterms:modified>
</cp:coreProperties>
</file>