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6" r:id="rId9"/>
    <p:sldId id="261" r:id="rId10"/>
    <p:sldId id="269" r:id="rId11"/>
    <p:sldId id="267" r:id="rId12"/>
    <p:sldId id="262" r:id="rId13"/>
    <p:sldId id="263" r:id="rId14"/>
    <p:sldId id="264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91415" autoAdjust="0"/>
  </p:normalViewPr>
  <p:slideViewPr>
    <p:cSldViewPr showGuides="1">
      <p:cViewPr>
        <p:scale>
          <a:sx n="80" d="100"/>
          <a:sy n="80" d="100"/>
        </p:scale>
        <p:origin x="-150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B2BA-A535-4CD9-9B59-E0197543FD13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1F8-BE7B-4FF6-B456-81FC539E19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979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Titre + contenu + compréhension du mandat</a:t>
            </a:r>
            <a:r>
              <a:rPr lang="fr-CA" baseline="0" dirty="0"/>
              <a:t> : 2 minutes (c’est amplement suffisant)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aseline="0"/>
              <a:t>Vincent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1585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minutes, incluant</a:t>
            </a:r>
            <a:r>
              <a:rPr lang="fr-CA" baseline="0" dirty="0"/>
              <a:t> les explications de la diapositive précédente</a:t>
            </a:r>
            <a:endParaRPr lang="fr-CA" dirty="0"/>
          </a:p>
          <a:p>
            <a:r>
              <a:rPr lang="fr-CA" dirty="0"/>
              <a:t>Amélie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3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 minute,</a:t>
            </a:r>
            <a:r>
              <a:rPr lang="fr-CA" baseline="0" dirty="0"/>
              <a:t> incluant Internet</a:t>
            </a:r>
            <a:endParaRPr lang="fr-CA" dirty="0"/>
          </a:p>
          <a:p>
            <a:r>
              <a:rPr lang="fr-CA" dirty="0"/>
              <a:t>Amélie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3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 minute</a:t>
            </a:r>
          </a:p>
          <a:p>
            <a:r>
              <a:rPr lang="fr-CA" dirty="0"/>
              <a:t>Amélie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644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 minute</a:t>
            </a:r>
          </a:p>
          <a:p>
            <a:r>
              <a:rPr lang="fr-CA" dirty="0"/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06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10 secondes</a:t>
            </a:r>
          </a:p>
          <a:p>
            <a:r>
              <a:rPr lang="fr-CA" dirty="0"/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539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Aucun temps, finir sur cette diapositive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08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Titre + contenu + compréhension du mandat</a:t>
            </a:r>
            <a:r>
              <a:rPr lang="fr-CA" baseline="0" dirty="0"/>
              <a:t> : 2 minutes (c’est amplement suffisant)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aseline="0" dirty="0"/>
              <a:t>Vincent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20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Titre + contenu + compréhension du mandat</a:t>
            </a:r>
            <a:r>
              <a:rPr lang="fr-CA" baseline="0" dirty="0"/>
              <a:t> : 2 minutes (c’est amplement suffisant)</a:t>
            </a:r>
          </a:p>
          <a:p>
            <a:r>
              <a:rPr lang="fr-CA" baseline="0" dirty="0"/>
              <a:t>Vincent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27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 minute</a:t>
            </a:r>
          </a:p>
          <a:p>
            <a:r>
              <a:rPr lang="fr-CA" dirty="0"/>
              <a:t>Amélie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949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</a:t>
            </a:r>
            <a:r>
              <a:rPr lang="fr-CA" dirty="0" smtClean="0"/>
              <a:t>minutes incluant le modèle</a:t>
            </a:r>
            <a:r>
              <a:rPr lang="fr-CA" baseline="0" dirty="0" smtClean="0"/>
              <a:t> sur la prochaine diapositive</a:t>
            </a:r>
            <a:endParaRPr lang="fr-CA" dirty="0"/>
          </a:p>
          <a:p>
            <a:r>
              <a:rPr lang="fr-CA" dirty="0"/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48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</a:t>
            </a:r>
            <a:r>
              <a:rPr lang="fr-CA" dirty="0" smtClean="0"/>
              <a:t>minutes incluant</a:t>
            </a:r>
            <a:r>
              <a:rPr lang="fr-CA" baseline="0" dirty="0" smtClean="0"/>
              <a:t> la diapo précédente</a:t>
            </a:r>
            <a:endParaRPr lang="fr-CA" dirty="0"/>
          </a:p>
          <a:p>
            <a:r>
              <a:rPr lang="fr-CA" dirty="0"/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48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minutes</a:t>
            </a:r>
          </a:p>
          <a:p>
            <a:r>
              <a:rPr lang="fr-CA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48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 minute</a:t>
            </a:r>
            <a:r>
              <a:rPr lang="fr-CA" baseline="0" dirty="0"/>
              <a:t> 30 incluant ce qui est en ligne</a:t>
            </a:r>
          </a:p>
          <a:p>
            <a:r>
              <a:rPr lang="fr-CA" baseline="0" dirty="0"/>
              <a:t>Louis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48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minutes,</a:t>
            </a:r>
            <a:r>
              <a:rPr lang="fr-CA" baseline="0" dirty="0"/>
              <a:t> incluant le plan de la prochaine diapo</a:t>
            </a:r>
            <a:endParaRPr lang="fr-CA" dirty="0"/>
          </a:p>
          <a:p>
            <a:r>
              <a:rPr lang="fr-CA" dirty="0"/>
              <a:t>Amélie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DD1F8-BE7B-4FF6-B456-81FC539E191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CA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22E830-995E-49F4-AFAF-968BEE368E7C}" type="datetimeFigureOut">
              <a:rPr lang="fr-CA" smtClean="0"/>
              <a:t>2016-11-20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A52EA-F3E1-437D-9230-2F48CA08987F}" type="slidenum">
              <a:rPr lang="fr-CA" smtClean="0"/>
              <a:t>‹N°›</a:t>
            </a:fld>
            <a:endParaRPr lang="fr-CA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cg.is/2fvWBs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arthexplorer.usgs.gov/" TargetMode="External"/><Relationship Id="rId7" Type="http://schemas.openxmlformats.org/officeDocument/2006/relationships/hyperlink" Target="http://earthobservatory.nasa.gov/Features/MeasuringVegeta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ndsat.usgs.gov/l8handbook_appendixa.php" TargetMode="External"/><Relationship Id="rId5" Type="http://schemas.openxmlformats.org/officeDocument/2006/relationships/hyperlink" Target="http://landsat.usgs.gov/l8handbook.php" TargetMode="External"/><Relationship Id="rId4" Type="http://schemas.openxmlformats.org/officeDocument/2006/relationships/hyperlink" Target="https://lta.cr.usgs.gov/L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cg.is/2fvZbh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Automne 2016</a:t>
            </a:r>
          </a:p>
          <a:p>
            <a:r>
              <a:rPr lang="fr-CA" dirty="0"/>
              <a:t>APP2 - Longueuil 1</a:t>
            </a:r>
          </a:p>
          <a:p>
            <a:r>
              <a:rPr lang="fr-CA" dirty="0"/>
              <a:t>GMQ706 – SIG et modélisation</a:t>
            </a:r>
          </a:p>
          <a:p>
            <a:r>
              <a:rPr lang="fr-CA" dirty="0"/>
              <a:t>Université de Sherbrooke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SIG pour le suivi d’études environnementales à partir d’indices spectraux</a:t>
            </a:r>
          </a:p>
        </p:txBody>
      </p:sp>
    </p:spTree>
    <p:extLst>
      <p:ext uri="{BB962C8B-B14F-4D97-AF65-F5344CB8AC3E}">
        <p14:creationId xmlns:p14="http://schemas.microsoft.com/office/powerpoint/2010/main" val="13555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Incendie de Fort McMurray</a:t>
            </a:r>
          </a:p>
        </p:txBody>
      </p:sp>
      <p:pic>
        <p:nvPicPr>
          <p:cNvPr id="2050" name="Picture 2" descr="C:\Users\Amelie\Documents\Geomatique_USherbrooke\GMQ706 modelling\APP\APP2\Presentation\dNB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r="51834" b="75001"/>
          <a:stretch/>
        </p:blipFill>
        <p:spPr bwMode="auto">
          <a:xfrm>
            <a:off x="104867" y="1079300"/>
            <a:ext cx="4683157" cy="29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melie\Documents\Geomatique_USherbrooke\GMQ706 modelling\APP\APP2\Presentation\dNB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4" t="33708" r="28071" b="33671"/>
          <a:stretch/>
        </p:blipFill>
        <p:spPr bwMode="auto">
          <a:xfrm>
            <a:off x="2627783" y="3717032"/>
            <a:ext cx="3683263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melie\Documents\Geomatique_USherbrooke\GMQ706 modelling\APP\APP2\Presentation\dNB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0" t="8785" r="43556" b="56769"/>
          <a:stretch/>
        </p:blipFill>
        <p:spPr bwMode="auto">
          <a:xfrm>
            <a:off x="5076056" y="1196752"/>
            <a:ext cx="3661251" cy="38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Incendie de Fort McMurray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/>
              <a:t>Échelle (6)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Disponibilité en ligne : </a:t>
            </a:r>
            <a:r>
              <a:rPr lang="fr-CA" dirty="0">
                <a:hlinkClick r:id="rId3"/>
              </a:rPr>
              <a:t>http://arcg.is/2fvWBsn</a:t>
            </a:r>
            <a:endParaRPr lang="fr-CA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17794"/>
              </p:ext>
            </p:extLst>
          </p:nvPr>
        </p:nvGraphicFramePr>
        <p:xfrm>
          <a:off x="1475656" y="22048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Degré de sévérité</a:t>
                      </a:r>
                      <a:r>
                        <a:rPr lang="fr-CA" baseline="0" dirty="0"/>
                        <a:t> du feu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dNBR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Non-brûlé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&lt; 0,10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Sévérité faible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0,10 – 0,27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Sévérité faible</a:t>
                      </a:r>
                      <a:r>
                        <a:rPr lang="fr-CA" baseline="0" dirty="0"/>
                        <a:t> à modérée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0,27 – 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Sévérité modérée</a:t>
                      </a:r>
                      <a:r>
                        <a:rPr lang="fr-CA" baseline="0" dirty="0"/>
                        <a:t> à élevée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0,44 – 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Sévérité élevée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0,66 – 1,30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Délimitation et limitation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Délimitations</a:t>
            </a:r>
            <a:endParaRPr lang="fr-CA" dirty="0"/>
          </a:p>
          <a:p>
            <a:pPr lvl="1"/>
            <a:r>
              <a:rPr lang="fr-CA" dirty="0"/>
              <a:t>Influence des nuages sur les </a:t>
            </a:r>
            <a:r>
              <a:rPr lang="fr-CA" dirty="0" smtClean="0"/>
              <a:t>résultats</a:t>
            </a:r>
          </a:p>
          <a:p>
            <a:pPr lvl="1"/>
            <a:r>
              <a:rPr lang="fr-CA" dirty="0" smtClean="0"/>
              <a:t>Résolution spatiale ne permet pas une analyse fine</a:t>
            </a:r>
          </a:p>
          <a:p>
            <a:pPr lvl="1"/>
            <a:r>
              <a:rPr lang="fr-CA" dirty="0" smtClean="0"/>
              <a:t>Aucune validation sur le terrain</a:t>
            </a:r>
            <a:endParaRPr lang="fr-CA" dirty="0"/>
          </a:p>
          <a:p>
            <a:r>
              <a:rPr lang="fr-CA" dirty="0" smtClean="0"/>
              <a:t>Limitations</a:t>
            </a:r>
            <a:endParaRPr lang="fr-CA" dirty="0"/>
          </a:p>
          <a:p>
            <a:pPr lvl="1"/>
            <a:r>
              <a:rPr lang="fr-CA" dirty="0"/>
              <a:t>Limites des indices spectraux utilisés et des données </a:t>
            </a:r>
            <a:r>
              <a:rPr lang="fr-CA" dirty="0" smtClean="0"/>
              <a:t>disponibles, notamment sur les points d’eau</a:t>
            </a:r>
          </a:p>
          <a:p>
            <a:pPr lvl="1"/>
            <a:r>
              <a:rPr lang="fr-CA" dirty="0" smtClean="0"/>
              <a:t>Établissement arbitraire des seuils pour la température et le NDVI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85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Utilisation de la télédétection optique</a:t>
            </a:r>
          </a:p>
          <a:p>
            <a:r>
              <a:rPr lang="fr-CA" dirty="0"/>
              <a:t>Identification des zones à Montréal où la température est la plus élevée avec les bandes thermiques et où la végétation est la plus dense avec le NDVI</a:t>
            </a:r>
          </a:p>
          <a:p>
            <a:r>
              <a:rPr lang="fr-CA" dirty="0"/>
              <a:t>Démonstration de l’ampleur de l’incendie de Fort McMurray en 2016 avec le </a:t>
            </a:r>
            <a:r>
              <a:rPr lang="fr-CA" dirty="0" err="1"/>
              <a:t>dNBR</a:t>
            </a:r>
            <a:endParaRPr lang="fr-CA" dirty="0"/>
          </a:p>
          <a:p>
            <a:r>
              <a:rPr lang="fr-CA" dirty="0"/>
              <a:t>Limite des nuages et des indices spectraux</a:t>
            </a:r>
          </a:p>
          <a:p>
            <a:r>
              <a:rPr lang="fr-CA" dirty="0"/>
              <a:t>Cartographie de ces résultats sur Internet</a:t>
            </a:r>
          </a:p>
        </p:txBody>
      </p:sp>
    </p:spTree>
    <p:extLst>
      <p:ext uri="{BB962C8B-B14F-4D97-AF65-F5344CB8AC3E}">
        <p14:creationId xmlns:p14="http://schemas.microsoft.com/office/powerpoint/2010/main" val="1115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Équipe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/>
              <a:t>Louis Carrier</a:t>
            </a:r>
          </a:p>
          <a:p>
            <a:r>
              <a:rPr lang="fr-CA" dirty="0" err="1"/>
              <a:t>Mohsen</a:t>
            </a:r>
            <a:r>
              <a:rPr lang="fr-CA" dirty="0"/>
              <a:t> </a:t>
            </a:r>
            <a:r>
              <a:rPr lang="fr-CA" dirty="0" err="1"/>
              <a:t>Darabi</a:t>
            </a:r>
            <a:endParaRPr lang="fr-CA" dirty="0"/>
          </a:p>
          <a:p>
            <a:r>
              <a:rPr lang="fr-CA" dirty="0"/>
              <a:t>Vincent Le </a:t>
            </a:r>
            <a:r>
              <a:rPr lang="fr-CA" dirty="0" err="1"/>
              <a:t>Falher</a:t>
            </a:r>
            <a:r>
              <a:rPr lang="fr-CA" dirty="0"/>
              <a:t> </a:t>
            </a:r>
          </a:p>
          <a:p>
            <a:r>
              <a:rPr lang="fr-CA" dirty="0"/>
              <a:t>Amélie </a:t>
            </a:r>
            <a:r>
              <a:rPr lang="fr-CA" dirty="0" err="1"/>
              <a:t>Trottier</a:t>
            </a:r>
            <a:r>
              <a:rPr lang="fr-CA" dirty="0"/>
              <a:t>-Picard</a:t>
            </a:r>
          </a:p>
        </p:txBody>
      </p:sp>
    </p:spTree>
    <p:extLst>
      <p:ext uri="{BB962C8B-B14F-4D97-AF65-F5344CB8AC3E}">
        <p14:creationId xmlns:p14="http://schemas.microsoft.com/office/powerpoint/2010/main" val="25084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A" dirty="0"/>
              <a:t>(1) USGS. 2016. </a:t>
            </a:r>
            <a:r>
              <a:rPr lang="fr-CA" dirty="0" err="1"/>
              <a:t>EarthExplorer</a:t>
            </a:r>
            <a:r>
              <a:rPr lang="fr-CA" dirty="0"/>
              <a:t>. Consulté le 5 novembre 2016. Disponible à </a:t>
            </a:r>
            <a:r>
              <a:rPr lang="fr-CA" dirty="0">
                <a:hlinkClick r:id="rId3"/>
              </a:rPr>
              <a:t>http://earthexplorer.usgs.gov/</a:t>
            </a:r>
            <a:endParaRPr lang="fr-CA" dirty="0"/>
          </a:p>
          <a:p>
            <a:pPr marL="0" indent="357188">
              <a:buNone/>
            </a:pPr>
            <a:r>
              <a:rPr lang="fr-CA" dirty="0"/>
              <a:t>USGS. 2015. </a:t>
            </a:r>
            <a:r>
              <a:rPr lang="fr-CA" dirty="0" err="1"/>
              <a:t>Landsat</a:t>
            </a:r>
            <a:r>
              <a:rPr lang="fr-CA" dirty="0"/>
              <a:t> 8 OLI (</a:t>
            </a:r>
            <a:r>
              <a:rPr lang="fr-CA" dirty="0" err="1"/>
              <a:t>Operational</a:t>
            </a:r>
            <a:r>
              <a:rPr lang="fr-CA" dirty="0"/>
              <a:t> Land Imager) and TIRS (Thermal </a:t>
            </a:r>
            <a:r>
              <a:rPr lang="fr-CA" dirty="0" err="1"/>
              <a:t>Infrared</a:t>
            </a:r>
            <a:r>
              <a:rPr lang="fr-CA" dirty="0"/>
              <a:t> </a:t>
            </a:r>
            <a:r>
              <a:rPr lang="fr-CA" dirty="0" err="1"/>
              <a:t>Sensor</a:t>
            </a:r>
            <a:r>
              <a:rPr lang="fr-CA" dirty="0"/>
              <a:t>). Consulté le 5 novembre 2016. Disponible à </a:t>
            </a:r>
            <a:r>
              <a:rPr lang="fr-CA" dirty="0">
                <a:hlinkClick r:id="rId4"/>
              </a:rPr>
              <a:t>https://lta.cr.usgs.gov/L8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(2) </a:t>
            </a:r>
            <a:r>
              <a:rPr lang="fr-CA" dirty="0" smtClean="0"/>
              <a:t>USGS</a:t>
            </a:r>
            <a:r>
              <a:rPr lang="fr-CA" dirty="0"/>
              <a:t>. </a:t>
            </a:r>
            <a:r>
              <a:rPr lang="fr-CA" dirty="0" smtClean="0"/>
              <a:t>2016. </a:t>
            </a:r>
            <a:r>
              <a:rPr lang="fr-CA" dirty="0" err="1"/>
              <a:t>Landsat</a:t>
            </a:r>
            <a:r>
              <a:rPr lang="fr-CA" dirty="0"/>
              <a:t> 8 (L8) Data </a:t>
            </a:r>
            <a:r>
              <a:rPr lang="fr-CA" dirty="0" err="1"/>
              <a:t>Users</a:t>
            </a:r>
            <a:r>
              <a:rPr lang="fr-CA" dirty="0"/>
              <a:t> </a:t>
            </a:r>
            <a:r>
              <a:rPr lang="fr-CA" dirty="0" err="1"/>
              <a:t>Handbook</a:t>
            </a:r>
            <a:r>
              <a:rPr lang="fr-CA" dirty="0"/>
              <a:t>. Consulté le </a:t>
            </a:r>
            <a:r>
              <a:rPr lang="fr-CA" dirty="0" smtClean="0"/>
              <a:t>10 novembre 2016. Disponible à : </a:t>
            </a:r>
            <a:r>
              <a:rPr lang="fr-CA" dirty="0">
                <a:hlinkClick r:id="rId5"/>
              </a:rPr>
              <a:t>http://landsat.usgs.gov/l8handbook.php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/>
              <a:t>(3) </a:t>
            </a:r>
            <a:r>
              <a:rPr lang="fr-CA" dirty="0" smtClean="0"/>
              <a:t>USGS</a:t>
            </a:r>
            <a:r>
              <a:rPr lang="fr-CA" dirty="0"/>
              <a:t>. </a:t>
            </a:r>
            <a:r>
              <a:rPr lang="fr-CA" dirty="0" smtClean="0"/>
              <a:t>2016. </a:t>
            </a:r>
            <a:r>
              <a:rPr lang="fr-CA" dirty="0" err="1"/>
              <a:t>Landsat</a:t>
            </a:r>
            <a:r>
              <a:rPr lang="fr-CA" dirty="0"/>
              <a:t> 8 (L8) Data </a:t>
            </a:r>
            <a:r>
              <a:rPr lang="fr-CA" dirty="0" err="1"/>
              <a:t>Users</a:t>
            </a:r>
            <a:r>
              <a:rPr lang="fr-CA" dirty="0"/>
              <a:t> </a:t>
            </a:r>
            <a:r>
              <a:rPr lang="fr-CA" dirty="0" err="1"/>
              <a:t>Handbook</a:t>
            </a:r>
            <a:r>
              <a:rPr lang="fr-CA" dirty="0"/>
              <a:t> - </a:t>
            </a:r>
            <a:r>
              <a:rPr lang="fr-CA" dirty="0" err="1"/>
              <a:t>Appendix</a:t>
            </a:r>
            <a:r>
              <a:rPr lang="fr-CA" dirty="0"/>
              <a:t> A – </a:t>
            </a:r>
            <a:r>
              <a:rPr lang="fr-CA" dirty="0" err="1"/>
              <a:t>Known</a:t>
            </a:r>
            <a:r>
              <a:rPr lang="fr-CA" dirty="0"/>
              <a:t> </a:t>
            </a:r>
            <a:r>
              <a:rPr lang="fr-CA" dirty="0" smtClean="0"/>
              <a:t>Issues. Consulté </a:t>
            </a:r>
            <a:r>
              <a:rPr lang="fr-CA" dirty="0"/>
              <a:t>le </a:t>
            </a:r>
            <a:r>
              <a:rPr lang="fr-CA" dirty="0" smtClean="0"/>
              <a:t>14 novembre 2016. Disponible à : </a:t>
            </a:r>
            <a:r>
              <a:rPr lang="fr-CA" dirty="0">
                <a:hlinkClick r:id="rId6"/>
              </a:rPr>
              <a:t>http://landsat.usgs.gov/l8handbook_appendixa.php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(4) </a:t>
            </a:r>
            <a:r>
              <a:rPr lang="fr-CA" dirty="0" err="1"/>
              <a:t>Weier</a:t>
            </a:r>
            <a:r>
              <a:rPr lang="fr-CA" dirty="0"/>
              <a:t>, J. et D. Herring. 2000. </a:t>
            </a:r>
            <a:r>
              <a:rPr lang="fr-CA" dirty="0" err="1"/>
              <a:t>Measuring</a:t>
            </a:r>
            <a:r>
              <a:rPr lang="fr-CA" dirty="0"/>
              <a:t> </a:t>
            </a:r>
            <a:r>
              <a:rPr lang="fr-CA" dirty="0" err="1"/>
              <a:t>vegetation</a:t>
            </a:r>
            <a:r>
              <a:rPr lang="fr-CA" dirty="0"/>
              <a:t> (NDVI &amp; EVI). Consulté le 5 novembre 2016. Disponible à </a:t>
            </a:r>
            <a:r>
              <a:rPr lang="fr-CA" dirty="0">
                <a:hlinkClick r:id="rId7"/>
              </a:rPr>
              <a:t>http://earthobservatory.nasa.gov/Features/MeasuringVegetation/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(5) </a:t>
            </a:r>
            <a:r>
              <a:rPr lang="fr-CA" dirty="0" err="1"/>
              <a:t>Escuin</a:t>
            </a:r>
            <a:r>
              <a:rPr lang="fr-CA" dirty="0"/>
              <a:t>, S., R. Navarro et P. Fernández. 2008. </a:t>
            </a:r>
            <a:r>
              <a:rPr lang="fr-CA" dirty="0" err="1"/>
              <a:t>Fire</a:t>
            </a:r>
            <a:r>
              <a:rPr lang="fr-CA" dirty="0"/>
              <a:t> </a:t>
            </a:r>
            <a:r>
              <a:rPr lang="fr-CA" dirty="0" err="1"/>
              <a:t>severity</a:t>
            </a:r>
            <a:r>
              <a:rPr lang="fr-CA" dirty="0"/>
              <a:t> </a:t>
            </a:r>
            <a:r>
              <a:rPr lang="fr-CA" dirty="0" err="1"/>
              <a:t>assessment</a:t>
            </a:r>
            <a:r>
              <a:rPr lang="fr-CA" dirty="0"/>
              <a:t> by </a:t>
            </a:r>
            <a:r>
              <a:rPr lang="fr-CA" dirty="0" err="1"/>
              <a:t>using</a:t>
            </a:r>
            <a:r>
              <a:rPr lang="fr-CA" dirty="0"/>
              <a:t> NBR (</a:t>
            </a:r>
            <a:r>
              <a:rPr lang="fr-CA" dirty="0" err="1"/>
              <a:t>Normalized</a:t>
            </a:r>
            <a:r>
              <a:rPr lang="fr-CA" dirty="0"/>
              <a:t> </a:t>
            </a:r>
            <a:r>
              <a:rPr lang="fr-CA" dirty="0" err="1"/>
              <a:t>Burn</a:t>
            </a:r>
            <a:r>
              <a:rPr lang="fr-CA" dirty="0"/>
              <a:t> Ratio) and NDVI (</a:t>
            </a:r>
            <a:r>
              <a:rPr lang="fr-CA" dirty="0" err="1"/>
              <a:t>Normalized</a:t>
            </a:r>
            <a:r>
              <a:rPr lang="fr-CA" dirty="0"/>
              <a:t> </a:t>
            </a:r>
            <a:r>
              <a:rPr lang="fr-CA" dirty="0" err="1"/>
              <a:t>Difference</a:t>
            </a:r>
            <a:r>
              <a:rPr lang="fr-CA" dirty="0"/>
              <a:t> </a:t>
            </a:r>
            <a:r>
              <a:rPr lang="fr-CA" dirty="0" err="1"/>
              <a:t>Vegetation</a:t>
            </a:r>
            <a:r>
              <a:rPr lang="fr-CA" dirty="0"/>
              <a:t> Index)</a:t>
            </a:r>
          </a:p>
          <a:p>
            <a:pPr marL="0" indent="0">
              <a:buNone/>
            </a:pPr>
            <a:r>
              <a:rPr lang="fr-CA" dirty="0" err="1"/>
              <a:t>derived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LANDSAT TM/ETM images. International Journal of </a:t>
            </a:r>
            <a:r>
              <a:rPr lang="fr-CA" dirty="0" err="1"/>
              <a:t>Remote</a:t>
            </a:r>
            <a:r>
              <a:rPr lang="fr-CA" dirty="0"/>
              <a:t> </a:t>
            </a:r>
            <a:r>
              <a:rPr lang="fr-CA" dirty="0" err="1"/>
              <a:t>Sensing</a:t>
            </a:r>
            <a:r>
              <a:rPr lang="fr-CA" dirty="0"/>
              <a:t>, 29(4):1053-1073.</a:t>
            </a:r>
          </a:p>
          <a:p>
            <a:pPr marL="0" indent="0">
              <a:buNone/>
            </a:pPr>
            <a:r>
              <a:rPr lang="fr-CA" dirty="0"/>
              <a:t>(6) </a:t>
            </a:r>
            <a:r>
              <a:rPr lang="en-US" dirty="0"/>
              <a:t>Key, C. H. et N. C. Benson. 2006. Landscape assessment (LA). FIREMON: Fire effects monitoring and inventory system. Gen. Tech. Rep. RMRS-GTR-164-CD, Fort Collins, CO: US Department of Agriculture, Forest Service, Rocky Mountain Research Station.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79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/>
              <a:t>Compréhension du mandat</a:t>
            </a:r>
          </a:p>
          <a:p>
            <a:r>
              <a:rPr lang="fr-CA" dirty="0"/>
              <a:t>Données utilisées et outils</a:t>
            </a:r>
          </a:p>
          <a:p>
            <a:r>
              <a:rPr lang="fr-CA" dirty="0"/>
              <a:t>Îlots de chaleur et végétation de Montréal</a:t>
            </a:r>
          </a:p>
          <a:p>
            <a:r>
              <a:rPr lang="fr-CA" dirty="0"/>
              <a:t>Incendie de Fort McMurray</a:t>
            </a:r>
          </a:p>
          <a:p>
            <a:r>
              <a:rPr lang="fr-CA" dirty="0"/>
              <a:t>Délimitation et limitations</a:t>
            </a:r>
          </a:p>
          <a:p>
            <a:r>
              <a:rPr lang="fr-CA" dirty="0"/>
              <a:t>Conclusion</a:t>
            </a:r>
          </a:p>
          <a:p>
            <a:r>
              <a:rPr lang="fr-CA" dirty="0"/>
              <a:t>Équipe de travail</a:t>
            </a:r>
          </a:p>
        </p:txBody>
      </p:sp>
    </p:spTree>
    <p:extLst>
      <p:ext uri="{BB962C8B-B14F-4D97-AF65-F5344CB8AC3E}">
        <p14:creationId xmlns:p14="http://schemas.microsoft.com/office/powerpoint/2010/main" val="34893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Compréhension du mandat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Utiliser la télédétection optique pour représenter des phénomènes environnementaux</a:t>
            </a:r>
          </a:p>
          <a:p>
            <a:r>
              <a:rPr lang="fr-CA" dirty="0"/>
              <a:t>Identifier les zones à Montréal où la température est la plus élevée et les zones où la végétation est la plus dense</a:t>
            </a:r>
          </a:p>
          <a:p>
            <a:r>
              <a:rPr lang="fr-CA" dirty="0"/>
              <a:t>Montrer l’ampleur de l’incendie de Fort McMurray en 2016</a:t>
            </a:r>
          </a:p>
          <a:p>
            <a:r>
              <a:rPr lang="fr-CA" dirty="0"/>
              <a:t>Cartographier ces résultats sur Internet</a:t>
            </a:r>
          </a:p>
        </p:txBody>
      </p:sp>
    </p:spTree>
    <p:extLst>
      <p:ext uri="{BB962C8B-B14F-4D97-AF65-F5344CB8AC3E}">
        <p14:creationId xmlns:p14="http://schemas.microsoft.com/office/powerpoint/2010/main" val="29479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Données utilisées et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Données : images Landsat-8 (1)</a:t>
            </a:r>
          </a:p>
          <a:p>
            <a:pPr lvl="1"/>
            <a:r>
              <a:rPr lang="fr-CA" dirty="0"/>
              <a:t>Couverture mondiale gratuite</a:t>
            </a:r>
            <a:endParaRPr lang="fr-CA" baseline="30000" dirty="0"/>
          </a:p>
          <a:p>
            <a:pPr lvl="1"/>
            <a:r>
              <a:rPr lang="fr-CA" dirty="0"/>
              <a:t>Système de référence WGS84 et projection UTM</a:t>
            </a:r>
          </a:p>
          <a:p>
            <a:pPr lvl="1"/>
            <a:r>
              <a:rPr lang="fr-CA" dirty="0"/>
              <a:t>Résolution spatiale de 30 </a:t>
            </a:r>
            <a:r>
              <a:rPr lang="fr-CA" dirty="0" smtClean="0"/>
              <a:t>m, ou de </a:t>
            </a:r>
            <a:r>
              <a:rPr lang="fr-CA" dirty="0"/>
              <a:t>100 </a:t>
            </a:r>
            <a:r>
              <a:rPr lang="fr-CA" dirty="0" smtClean="0"/>
              <a:t>m </a:t>
            </a:r>
            <a:r>
              <a:rPr lang="fr-CA" dirty="0" err="1" smtClean="0"/>
              <a:t>rééchantillonné</a:t>
            </a:r>
            <a:r>
              <a:rPr lang="fr-CA" dirty="0" smtClean="0"/>
              <a:t> à 30 m pour </a:t>
            </a:r>
            <a:r>
              <a:rPr lang="fr-CA" dirty="0"/>
              <a:t>les bandes concernées</a:t>
            </a:r>
          </a:p>
          <a:p>
            <a:pPr lvl="1"/>
            <a:r>
              <a:rPr lang="fr-CA" dirty="0"/>
              <a:t>Résolution temporelle de 16 jours</a:t>
            </a:r>
          </a:p>
          <a:p>
            <a:pPr lvl="1"/>
            <a:r>
              <a:rPr lang="fr-CA" dirty="0"/>
              <a:t>Deux capteurs : OLI et TIRS</a:t>
            </a:r>
          </a:p>
          <a:p>
            <a:r>
              <a:rPr lang="fr-CA" dirty="0"/>
              <a:t>Outils</a:t>
            </a:r>
          </a:p>
          <a:p>
            <a:pPr lvl="1"/>
            <a:r>
              <a:rPr lang="fr-CA" dirty="0"/>
              <a:t>Analyse spatiale, calculatrice matricielle et </a:t>
            </a:r>
            <a:r>
              <a:rPr lang="fr-CA" dirty="0" err="1"/>
              <a:t>symbologie</a:t>
            </a:r>
            <a:r>
              <a:rPr lang="fr-CA" dirty="0"/>
              <a:t> : </a:t>
            </a:r>
            <a:r>
              <a:rPr lang="fr-CA" dirty="0" err="1"/>
              <a:t>ArcMap</a:t>
            </a:r>
            <a:r>
              <a:rPr lang="fr-CA" dirty="0"/>
              <a:t> 10.2.2</a:t>
            </a:r>
          </a:p>
          <a:p>
            <a:pPr lvl="1"/>
            <a:r>
              <a:rPr lang="fr-CA" dirty="0"/>
              <a:t>Cartographie en ligne : </a:t>
            </a:r>
            <a:r>
              <a:rPr lang="fr-CA" dirty="0" err="1"/>
              <a:t>ArcGIS</a:t>
            </a:r>
            <a:r>
              <a:rPr lang="fr-CA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7848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Îlots de chaleur et végétation de Montréal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sz="2800" b="1" dirty="0"/>
              <a:t>Îlots de chaleur</a:t>
            </a:r>
          </a:p>
          <a:p>
            <a:r>
              <a:rPr lang="fr-CA" sz="2400" dirty="0" smtClean="0"/>
              <a:t>Sélection </a:t>
            </a:r>
            <a:r>
              <a:rPr lang="fr-CA" sz="2400" dirty="0"/>
              <a:t>d’une journée chaude de 2016 : 3 août</a:t>
            </a:r>
          </a:p>
          <a:p>
            <a:r>
              <a:rPr lang="fr-CA" sz="2400" dirty="0"/>
              <a:t>Méthode : détermination de la température au sol (2) avec la bande 10 (3) </a:t>
            </a:r>
            <a:r>
              <a:rPr lang="fr-CA" sz="2400" dirty="0" smtClean="0"/>
              <a:t>en passant par la radiance</a:t>
            </a:r>
          </a:p>
          <a:p>
            <a:r>
              <a:rPr lang="fr-CA" sz="2400" dirty="0"/>
              <a:t>L</a:t>
            </a:r>
            <a:r>
              <a:rPr lang="fr-CA" sz="2400" dirty="0" smtClean="0"/>
              <a:t>a </a:t>
            </a:r>
            <a:r>
              <a:rPr lang="fr-CA" sz="2400" dirty="0"/>
              <a:t>bande 10 </a:t>
            </a:r>
            <a:r>
              <a:rPr lang="fr-CA" sz="2400" dirty="0" smtClean="0"/>
              <a:t>offre des résultats plus précis que </a:t>
            </a:r>
            <a:r>
              <a:rPr lang="fr-CA" sz="2400" dirty="0"/>
              <a:t>la bande </a:t>
            </a:r>
            <a:r>
              <a:rPr lang="fr-CA" sz="2400" dirty="0" smtClean="0"/>
              <a:t>11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673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Îlots de chaleur et végétation de Montréal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fr-CA" sz="2800" b="1" dirty="0" smtClean="0"/>
                  <a:t>Îlots de chaleur</a:t>
                </a:r>
              </a:p>
              <a:p>
                <a:r>
                  <a:rPr lang="fr-CA" sz="2400" dirty="0" smtClean="0"/>
                  <a:t>Calculs matriciels</a:t>
                </a:r>
              </a:p>
              <a:p>
                <a:pPr lvl="1"/>
                <a:r>
                  <a:rPr lang="fr-CA" sz="1900" dirty="0" smtClean="0"/>
                  <a:t>Température</a:t>
                </a:r>
                <a:endParaRPr lang="fr-CA" sz="1900" dirty="0" smtClean="0">
                  <a:solidFill>
                    <a:srgbClr val="FF0000"/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900" b="0" i="1" smtClean="0">
                          <a:latin typeface="Cambria Math"/>
                        </a:rPr>
                        <m:t>𝑇</m:t>
                      </m:r>
                      <m:r>
                        <a:rPr lang="fr-CA" sz="1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CA" sz="1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CA" sz="19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fr-CA" sz="19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fr-CA" sz="19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A" sz="19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A" sz="19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fr-CA" sz="1900" b="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CA" sz="19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𝑀𝐿</m:t>
                                          </m:r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𝑄𝑐𝑎𝑙</m:t>
                                          </m:r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fr-CA" sz="1900" b="0" i="1" smtClean="0">
                                              <a:latin typeface="Cambria Math"/>
                                            </a:rPr>
                                            <m:t>𝐴𝐿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fr-CA" sz="19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fr-CA" sz="1900" b="0" i="1" smtClean="0">
                          <a:latin typeface="Cambria Math"/>
                        </a:rPr>
                        <m:t> −273</m:t>
                      </m:r>
                    </m:oMath>
                  </m:oMathPara>
                </a14:m>
                <a:endParaRPr lang="fr-CA" sz="1900" dirty="0"/>
              </a:p>
              <a:p>
                <a:pPr lvl="1"/>
                <a:r>
                  <a:rPr lang="it-IT" dirty="0"/>
                  <a:t>Établissement d’un seuil </a:t>
                </a:r>
                <a:r>
                  <a:rPr lang="it-IT" dirty="0" smtClean="0"/>
                  <a:t>par «Con» </a:t>
                </a:r>
                <a:r>
                  <a:rPr lang="it-IT" dirty="0"/>
                  <a:t>dans un </a:t>
                </a:r>
                <a:r>
                  <a:rPr lang="it-IT" dirty="0" smtClean="0"/>
                  <a:t>2</a:t>
                </a:r>
                <a:r>
                  <a:rPr lang="it-IT" baseline="30000" dirty="0" smtClean="0"/>
                  <a:t>e</a:t>
                </a:r>
                <a:r>
                  <a:rPr lang="it-IT" dirty="0" smtClean="0"/>
                  <a:t> calcul </a:t>
                </a:r>
                <a:r>
                  <a:rPr lang="it-IT" dirty="0"/>
                  <a:t>matriciel</a:t>
                </a:r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73" t="-1333" r="-7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/>
          <p:cNvPicPr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74" t="38155" r="23478" b="46871"/>
          <a:stretch/>
        </p:blipFill>
        <p:spPr>
          <a:xfrm>
            <a:off x="107504" y="4005064"/>
            <a:ext cx="878497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Îlots de chaleur et végétation de Montréal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fr-CA" sz="2800" b="1" dirty="0"/>
                  <a:t>Zones de végétation</a:t>
                </a:r>
              </a:p>
              <a:p>
                <a:r>
                  <a:rPr lang="fr-CA" dirty="0"/>
                  <a:t>Méthode : pour la même date que pour les îlots de chaleur, utilisation des bandes Rouge (R) et Proche infrarouge (NIR) pour le calcul du NDVI (4)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/>
                        </a:rPr>
                        <m:t>𝑁𝐷𝑉𝐼</m:t>
                      </m:r>
                      <m:r>
                        <a:rPr lang="fr-C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𝑁𝐼𝑅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CA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𝑁𝐼𝑅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7" y="4077072"/>
            <a:ext cx="823451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4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Îlots de chaleur et végétation de Montréal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2800" b="1" dirty="0"/>
              <a:t>Résultats</a:t>
            </a:r>
          </a:p>
          <a:p>
            <a:r>
              <a:rPr lang="fr-CA" dirty="0"/>
              <a:t>Températures de </a:t>
            </a:r>
            <a:r>
              <a:rPr lang="fr-CA" dirty="0" smtClean="0">
                <a:solidFill>
                  <a:srgbClr val="FF0000"/>
                </a:solidFill>
              </a:rPr>
              <a:t>[minimum…] </a:t>
            </a:r>
            <a:r>
              <a:rPr lang="fr-CA" dirty="0"/>
              <a:t>à 43 ˚C, présentation des températures de plus de 35 ˚C</a:t>
            </a:r>
          </a:p>
          <a:p>
            <a:r>
              <a:rPr lang="fr-CA" dirty="0"/>
              <a:t>Élimination des zones où la végétation était éparse, conservation des zones avec une bonne densité</a:t>
            </a:r>
          </a:p>
          <a:p>
            <a:r>
              <a:rPr lang="fr-CA" dirty="0"/>
              <a:t>Disponibilité en ligne : </a:t>
            </a:r>
            <a:r>
              <a:rPr lang="fr-CA" dirty="0">
                <a:hlinkClick r:id="rId3"/>
              </a:rPr>
              <a:t>http://arcg.is/2fvZbhS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115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Incendie de Fort McMurray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CA" dirty="0" smtClean="0"/>
                  <a:t>Sélection d’images avant et après le feu : début juin 2015 et mi-juillet 2016</a:t>
                </a:r>
              </a:p>
              <a:p>
                <a:r>
                  <a:rPr lang="fr-CA" dirty="0"/>
                  <a:t>Utilisation des bandes du proche infrarouge (NIR) et de l’infrarouge moyen (SWIR) pour le calcul du </a:t>
                </a:r>
                <a:r>
                  <a:rPr lang="fr-CA" dirty="0" err="1"/>
                  <a:t>dNBR</a:t>
                </a:r>
                <a:r>
                  <a:rPr lang="fr-CA" dirty="0"/>
                  <a:t> (5)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/>
                        </a:rPr>
                        <m:t>𝑁𝐵𝑅</m:t>
                      </m:r>
                      <m:r>
                        <a:rPr lang="fr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𝑁𝐼𝑅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𝑆𝑊𝐼𝑅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CA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𝑁𝐼𝑅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𝑆𝑊𝐼𝑅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A" b="0" dirty="0" smtClean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/>
                        </a:rPr>
                        <m:t>𝑑𝑁𝐵𝑅</m:t>
                      </m:r>
                      <m:r>
                        <a:rPr lang="fr-CA" b="0" i="1" smtClean="0">
                          <a:latin typeface="Cambria Math"/>
                        </a:rPr>
                        <m:t>=</m:t>
                      </m:r>
                      <m:r>
                        <a:rPr lang="fr-CA" b="0" i="1" smtClean="0">
                          <a:latin typeface="Cambria Math"/>
                        </a:rPr>
                        <m:t>𝑁𝐵𝑅𝑎𝑣𝑎𝑛𝑡</m:t>
                      </m:r>
                      <m:r>
                        <a:rPr lang="fr-CA" b="0" i="1" baseline="-25000" smtClean="0">
                          <a:latin typeface="Cambria Math"/>
                        </a:rPr>
                        <m:t> </m:t>
                      </m:r>
                      <m:r>
                        <a:rPr lang="fr-CA" b="0" i="1" baseline="-25000" smtClean="0">
                          <a:latin typeface="Cambria Math"/>
                        </a:rPr>
                        <m:t>𝑓𝑒𝑢</m:t>
                      </m:r>
                      <m:r>
                        <a:rPr lang="fr-CA" b="0" i="1" baseline="-25000" smtClean="0">
                          <a:latin typeface="Cambria Math"/>
                        </a:rPr>
                        <m:t> −</m:t>
                      </m:r>
                      <m:r>
                        <a:rPr lang="fr-CA" b="0" i="1" smtClean="0">
                          <a:latin typeface="Cambria Math"/>
                        </a:rPr>
                        <m:t>𝑁𝐵𝑅𝑎</m:t>
                      </m:r>
                      <m:r>
                        <a:rPr lang="fr-CA" b="0" i="1" baseline="-25000" smtClean="0">
                          <a:latin typeface="Cambria Math"/>
                        </a:rPr>
                        <m:t>𝑝𝑟</m:t>
                      </m:r>
                      <m:r>
                        <a:rPr lang="fr-CA" b="0" i="1" baseline="-25000" smtClean="0">
                          <a:latin typeface="Cambria Math"/>
                        </a:rPr>
                        <m:t>è</m:t>
                      </m:r>
                      <m:r>
                        <a:rPr lang="fr-CA" b="0" i="1" baseline="-25000" smtClean="0">
                          <a:latin typeface="Cambria Math"/>
                        </a:rPr>
                        <m:t>𝑠</m:t>
                      </m:r>
                      <m:r>
                        <a:rPr lang="fr-CA" b="0" i="1" baseline="-25000" smtClean="0">
                          <a:latin typeface="Cambria Math"/>
                        </a:rPr>
                        <m:t> </m:t>
                      </m:r>
                      <m:r>
                        <a:rPr lang="fr-CA" b="0" i="1" baseline="-25000" smtClean="0">
                          <a:latin typeface="Cambria Math"/>
                        </a:rPr>
                        <m:t>𝑓𝑒𝑢</m:t>
                      </m:r>
                    </m:oMath>
                  </m:oMathPara>
                </a14:m>
                <a:endParaRPr lang="fr-CA" baseline="-25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 r="-143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822</Words>
  <Application>Microsoft Office PowerPoint</Application>
  <PresentationFormat>Affichage à l'écran (4:3)</PresentationFormat>
  <Paragraphs>147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Civil</vt:lpstr>
      <vt:lpstr>SIG pour le suivi d’études environnementales à partir d’indices spectraux</vt:lpstr>
      <vt:lpstr>Contenu</vt:lpstr>
      <vt:lpstr>Compréhension du mandat</vt:lpstr>
      <vt:lpstr>Données utilisées et outils</vt:lpstr>
      <vt:lpstr>Îlots de chaleur et végétation de Montréal</vt:lpstr>
      <vt:lpstr>Îlots de chaleur et végétation de Montréal</vt:lpstr>
      <vt:lpstr>Îlots de chaleur et végétation de Montréal</vt:lpstr>
      <vt:lpstr>Îlots de chaleur et végétation de Montréal</vt:lpstr>
      <vt:lpstr>Incendie de Fort McMurray</vt:lpstr>
      <vt:lpstr>Incendie de Fort McMurray</vt:lpstr>
      <vt:lpstr>Incendie de Fort McMurray</vt:lpstr>
      <vt:lpstr>Délimitation et limitation</vt:lpstr>
      <vt:lpstr>Conclusion</vt:lpstr>
      <vt:lpstr>Équipe de travail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pour le suivi d’études environnementales à partir d’indices spectraux</dc:title>
  <dc:creator>Amelie</dc:creator>
  <cp:lastModifiedBy>Amelie</cp:lastModifiedBy>
  <cp:revision>21</cp:revision>
  <dcterms:created xsi:type="dcterms:W3CDTF">2016-11-16T23:37:42Z</dcterms:created>
  <dcterms:modified xsi:type="dcterms:W3CDTF">2016-11-20T19:23:39Z</dcterms:modified>
</cp:coreProperties>
</file>