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581c94da5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3581c94da5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581c94da5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3581c94da5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581c94da5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581c94da5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581c94da5_4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581c94da5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18a7766f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18a7766f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3581c94da5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3581c94da5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581c94da5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3581c94da5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581c94da5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581c94da5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581c94da5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581c94da5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581c94da5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3581c94da5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581c94da5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581c94da5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581c94da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581c94da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linkedin.com/in/vincent-le-falhe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vince7lf.github.io/about.html" TargetMode="External"/><Relationship Id="rId4" Type="http://schemas.openxmlformats.org/officeDocument/2006/relationships/hyperlink" Target="https://github.com/microsoft/aerial_wildlife_detec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vince7lf/vince7lf.github.io/blob/master/assets/Geomatic_Master_Portfolio.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882750"/>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Vincent Le Falher </a:t>
            </a:r>
            <a:r>
              <a:rPr baseline="30000" lang="en"/>
              <a:t>(1)</a:t>
            </a:r>
            <a:endParaRPr baseline="30000" sz="3866"/>
          </a:p>
        </p:txBody>
      </p:sp>
      <p:sp>
        <p:nvSpPr>
          <p:cNvPr id="55" name="Google Shape;55;p13"/>
          <p:cNvSpPr txBox="1"/>
          <p:nvPr/>
        </p:nvSpPr>
        <p:spPr>
          <a:xfrm>
            <a:off x="5891500" y="4568775"/>
            <a:ext cx="30000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700"/>
              <a:t>Vincent Le Falher (juin 2022)</a:t>
            </a:r>
            <a:endParaRPr sz="700"/>
          </a:p>
        </p:txBody>
      </p:sp>
      <p:sp>
        <p:nvSpPr>
          <p:cNvPr id="56" name="Google Shape;56;p13"/>
          <p:cNvSpPr txBox="1"/>
          <p:nvPr/>
        </p:nvSpPr>
        <p:spPr>
          <a:xfrm>
            <a:off x="5098900" y="322725"/>
            <a:ext cx="3792600" cy="14037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2400"/>
              </a:spcBef>
              <a:spcAft>
                <a:spcPts val="600"/>
              </a:spcAft>
              <a:buNone/>
            </a:pPr>
            <a:r>
              <a:rPr b="1" lang="en" sz="2400">
                <a:solidFill>
                  <a:schemeClr val="dk1"/>
                </a:solidFill>
              </a:rPr>
              <a:t>Conseiller Principal</a:t>
            </a:r>
            <a:br>
              <a:rPr b="1" lang="en" sz="2400">
                <a:solidFill>
                  <a:schemeClr val="dk1"/>
                </a:solidFill>
              </a:rPr>
            </a:br>
            <a:r>
              <a:rPr b="1" lang="en" sz="2400">
                <a:solidFill>
                  <a:schemeClr val="dk1"/>
                </a:solidFill>
              </a:rPr>
              <a:t>Architecte de Solutions</a:t>
            </a:r>
            <a:br>
              <a:rPr b="1" lang="en" sz="2400">
                <a:solidFill>
                  <a:schemeClr val="dk1"/>
                </a:solidFill>
              </a:rPr>
            </a:br>
            <a:r>
              <a:rPr b="1" lang="en" sz="2400">
                <a:solidFill>
                  <a:schemeClr val="dk1"/>
                </a:solidFill>
              </a:rPr>
              <a:t>Développeur Full Stack</a:t>
            </a:r>
            <a:endParaRPr/>
          </a:p>
        </p:txBody>
      </p:sp>
      <p:sp>
        <p:nvSpPr>
          <p:cNvPr id="57" name="Google Shape;57;p13"/>
          <p:cNvSpPr txBox="1"/>
          <p:nvPr/>
        </p:nvSpPr>
        <p:spPr>
          <a:xfrm>
            <a:off x="3611500" y="2712375"/>
            <a:ext cx="5280000" cy="18564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 sz="1200">
                <a:solidFill>
                  <a:schemeClr val="dk1"/>
                </a:solidFill>
              </a:rPr>
              <a:t>+25 ans d’expertise en TI</a:t>
            </a:r>
            <a:endParaRPr sz="1200">
              <a:solidFill>
                <a:schemeClr val="dk1"/>
              </a:solidFill>
            </a:endParaRPr>
          </a:p>
          <a:p>
            <a:pPr indent="0" lvl="0" marL="0" rtl="0" algn="r">
              <a:lnSpc>
                <a:spcPct val="115000"/>
              </a:lnSpc>
              <a:spcBef>
                <a:spcPts val="0"/>
              </a:spcBef>
              <a:spcAft>
                <a:spcPts val="0"/>
              </a:spcAft>
              <a:buNone/>
            </a:pPr>
            <a:r>
              <a:rPr lang="en" sz="1200">
                <a:solidFill>
                  <a:schemeClr val="dk1"/>
                </a:solidFill>
              </a:rPr>
              <a:t>Développeur/programmeur d'applications frontend / backend (Full Stack)</a:t>
            </a:r>
            <a:endParaRPr sz="1200">
              <a:solidFill>
                <a:schemeClr val="dk1"/>
              </a:solidFill>
            </a:endParaRPr>
          </a:p>
          <a:p>
            <a:pPr indent="0" lvl="0" marL="0" rtl="0" algn="r">
              <a:lnSpc>
                <a:spcPct val="115000"/>
              </a:lnSpc>
              <a:spcBef>
                <a:spcPts val="0"/>
              </a:spcBef>
              <a:spcAft>
                <a:spcPts val="0"/>
              </a:spcAft>
              <a:buNone/>
            </a:pPr>
            <a:r>
              <a:rPr lang="en" sz="1200">
                <a:solidFill>
                  <a:schemeClr val="dk1"/>
                </a:solidFill>
              </a:rPr>
              <a:t>Architecte de solution</a:t>
            </a:r>
            <a:endParaRPr sz="1200">
              <a:solidFill>
                <a:schemeClr val="dk1"/>
              </a:solidFill>
            </a:endParaRPr>
          </a:p>
          <a:p>
            <a:pPr indent="0" lvl="0" marL="0" rtl="0" algn="r">
              <a:lnSpc>
                <a:spcPct val="115000"/>
              </a:lnSpc>
              <a:spcBef>
                <a:spcPts val="0"/>
              </a:spcBef>
              <a:spcAft>
                <a:spcPts val="0"/>
              </a:spcAft>
              <a:buNone/>
            </a:pPr>
            <a:r>
              <a:rPr lang="en" sz="1200">
                <a:solidFill>
                  <a:schemeClr val="dk1"/>
                </a:solidFill>
              </a:rPr>
              <a:t>Team lead (2-5 personnes)</a:t>
            </a:r>
            <a:endParaRPr sz="1200">
              <a:solidFill>
                <a:schemeClr val="dk1"/>
              </a:solidFill>
            </a:endParaRPr>
          </a:p>
          <a:p>
            <a:pPr indent="0" lvl="0" marL="0" rtl="0" algn="r">
              <a:lnSpc>
                <a:spcPct val="115000"/>
              </a:lnSpc>
              <a:spcBef>
                <a:spcPts val="0"/>
              </a:spcBef>
              <a:spcAft>
                <a:spcPts val="0"/>
              </a:spcAft>
              <a:buNone/>
            </a:pPr>
            <a:r>
              <a:rPr lang="en" sz="1200">
                <a:solidFill>
                  <a:schemeClr val="dk1"/>
                </a:solidFill>
              </a:rPr>
              <a:t>Data sciences/analytics </a:t>
            </a:r>
            <a:endParaRPr sz="1200">
              <a:solidFill>
                <a:schemeClr val="dk1"/>
              </a:solidFill>
            </a:endParaRPr>
          </a:p>
          <a:p>
            <a:pPr indent="0" lvl="0" marL="0" rtl="0" algn="r">
              <a:lnSpc>
                <a:spcPct val="115000"/>
              </a:lnSpc>
              <a:spcBef>
                <a:spcPts val="0"/>
              </a:spcBef>
              <a:spcAft>
                <a:spcPts val="0"/>
              </a:spcAft>
              <a:buNone/>
            </a:pPr>
            <a:r>
              <a:rPr lang="en" sz="1200">
                <a:solidFill>
                  <a:schemeClr val="dk1"/>
                </a:solidFill>
              </a:rPr>
              <a:t>Modélisation AI/ML/DL</a:t>
            </a:r>
            <a:endParaRPr sz="1200">
              <a:solidFill>
                <a:schemeClr val="dk1"/>
              </a:solidFill>
            </a:endParaRPr>
          </a:p>
          <a:p>
            <a:pPr indent="0" lvl="0" marL="0" rtl="0" algn="r">
              <a:lnSpc>
                <a:spcPct val="115000"/>
              </a:lnSpc>
              <a:spcBef>
                <a:spcPts val="0"/>
              </a:spcBef>
              <a:spcAft>
                <a:spcPts val="0"/>
              </a:spcAft>
              <a:buNone/>
            </a:pPr>
            <a:r>
              <a:rPr lang="en" sz="1200">
                <a:solidFill>
                  <a:schemeClr val="dk1"/>
                </a:solidFill>
              </a:rPr>
              <a:t>Architecte Google Cloud GCP (en cours, 2022)</a:t>
            </a:r>
            <a:endParaRPr sz="1200">
              <a:solidFill>
                <a:schemeClr val="dk1"/>
              </a:solidFill>
            </a:endParaRPr>
          </a:p>
          <a:p>
            <a:pPr indent="0" lvl="0" marL="0" rtl="0" algn="r">
              <a:lnSpc>
                <a:spcPct val="115000"/>
              </a:lnSpc>
              <a:spcBef>
                <a:spcPts val="0"/>
              </a:spcBef>
              <a:spcAft>
                <a:spcPts val="0"/>
              </a:spcAft>
              <a:buNone/>
            </a:pPr>
            <a:r>
              <a:rPr lang="en" sz="1200">
                <a:solidFill>
                  <a:schemeClr val="dk1"/>
                </a:solidFill>
              </a:rPr>
              <a:t>Maîtrise en Géomatique Appliquée et Télédétection (UdeS, 2022, 4,08)</a:t>
            </a:r>
            <a:endParaRPr/>
          </a:p>
        </p:txBody>
      </p:sp>
      <p:sp>
        <p:nvSpPr>
          <p:cNvPr id="58" name="Google Shape;58;p13"/>
          <p:cNvSpPr txBox="1"/>
          <p:nvPr/>
        </p:nvSpPr>
        <p:spPr>
          <a:xfrm>
            <a:off x="370900" y="4561125"/>
            <a:ext cx="8520600" cy="3078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SzPts val="800"/>
              <a:buAutoNum type="arabicParenBoth"/>
            </a:pPr>
            <a:r>
              <a:rPr lang="en" sz="800" u="sng">
                <a:solidFill>
                  <a:schemeClr val="hlink"/>
                </a:solidFill>
                <a:hlinkClick r:id="rId3"/>
              </a:rPr>
              <a:t>https://www.linkedin.com/in/vincent-le-falher/</a:t>
            </a:r>
            <a:endParaRPr sz="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Localisation</a:t>
            </a:r>
            <a:endParaRPr/>
          </a:p>
        </p:txBody>
      </p:sp>
      <p:sp>
        <p:nvSpPr>
          <p:cNvPr id="121" name="Google Shape;121;p22"/>
          <p:cNvSpPr txBox="1"/>
          <p:nvPr>
            <p:ph idx="1" type="body"/>
          </p:nvPr>
        </p:nvSpPr>
        <p:spPr>
          <a:xfrm>
            <a:off x="311700" y="1152475"/>
            <a:ext cx="8520600" cy="816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Char char="●"/>
            </a:pPr>
            <a:r>
              <a:rPr lang="en" sz="1500">
                <a:solidFill>
                  <a:srgbClr val="000000"/>
                </a:solidFill>
              </a:rPr>
              <a:t>Amérique du nord, Canada, Québec</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Francophone, parle et écrit anglais</a:t>
            </a:r>
            <a:endParaRPr sz="1500">
              <a:solidFill>
                <a:srgbClr val="000000"/>
              </a:solidFill>
            </a:endParaRPr>
          </a:p>
        </p:txBody>
      </p:sp>
      <p:sp>
        <p:nvSpPr>
          <p:cNvPr id="122" name="Google Shape;12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Rôles</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Char char="●"/>
            </a:pPr>
            <a:r>
              <a:rPr lang="en" sz="1500">
                <a:solidFill>
                  <a:srgbClr val="000000"/>
                </a:solidFill>
              </a:rPr>
              <a:t>Architecte de solutions applicatives TI + géospatiales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Architecte nuagique Google GCP (GCP cloud architect)</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Développeur senior full stack (core + geospatial)</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Devops / Intégrateur de systèmes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Team lead (2-5 pers)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Analyste d'affaires (collecte et compréhension des besoins)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Chargé de projet (planification, suivi)</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QA (assurance qualité)</a:t>
            </a:r>
            <a:endParaRPr sz="1500">
              <a:solidFill>
                <a:srgbClr val="000000"/>
              </a:solidFill>
            </a:endParaRPr>
          </a:p>
        </p:txBody>
      </p:sp>
      <p:sp>
        <p:nvSpPr>
          <p:cNvPr id="129" name="Google Shape;129;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Responsabilités</a:t>
            </a:r>
            <a:endParaRPr/>
          </a:p>
        </p:txBody>
      </p:sp>
      <p:sp>
        <p:nvSpPr>
          <p:cNvPr id="135" name="Google Shape;135;p24"/>
          <p:cNvSpPr txBox="1"/>
          <p:nvPr>
            <p:ph idx="1" type="body"/>
          </p:nvPr>
        </p:nvSpPr>
        <p:spPr>
          <a:xfrm>
            <a:off x="311700" y="1017725"/>
            <a:ext cx="8520600" cy="3645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sz="1300">
                <a:solidFill>
                  <a:srgbClr val="000000"/>
                </a:solidFill>
              </a:rPr>
              <a:t>Développeur back-end (full stack)</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Développeur front-end (full stack)</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Intégration de systèmes (devops)</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Gestion de données &amp; jeux de données (inventaires, images, jeux de tests, d'entraînement, de validation, inférence)</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Estimation, déploiement et maintien de solutions TI dans le nuage de Google (GCP)</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Solutions web, géomatiques/SIG &amp; télédétection</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Modélisation AI / Machine Learning / Deep Learning / Vision</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Traitement et analyse des données (Data scientist / analyst / engineer)</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Documentation</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Administration (gestions des tâches, backlog, board, code source, roadmap, estimé, etc)</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Communication (rencontres, courriels)</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Collaboration (transfert de connaissance, coaching)</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Operation Support Maintenance (life cycle)</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Outillage utilitaire (scripting)</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Intégration Continue / Déploiement Continue (CI/CD pipeline, devops)</a:t>
            </a:r>
            <a:endParaRPr sz="1300"/>
          </a:p>
        </p:txBody>
      </p:sp>
      <p:sp>
        <p:nvSpPr>
          <p:cNvPr id="136" name="Google Shape;13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Mots-clés</a:t>
            </a:r>
            <a:endParaRPr/>
          </a:p>
        </p:txBody>
      </p:sp>
      <p:sp>
        <p:nvSpPr>
          <p:cNvPr id="142" name="Google Shape;142;p25"/>
          <p:cNvSpPr txBox="1"/>
          <p:nvPr>
            <p:ph idx="1" type="body"/>
          </p:nvPr>
        </p:nvSpPr>
        <p:spPr>
          <a:xfrm>
            <a:off x="311700" y="1017725"/>
            <a:ext cx="8520600" cy="3645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000">
                <a:solidFill>
                  <a:srgbClr val="000000"/>
                </a:solidFill>
              </a:rPr>
              <a:t>Analytics data-sciences AI Apprentissage-machine apprentissage-profond vision fusion Systèmes-d’exploitation bases-de-données Python panda numpy scikit-learn Matlab pytorch torchvision ONNX tensorRT Julia spark parallélisme distribuée CUDA segmentation-sémantique resnet deeplabv3 NVIDIA Jetson Nano Kit Jupyter Notebook Jupyter-Notebook Google CoLab Splunk Mask R-CNN; mapserver, WMS/WFS; GDAL OGR Shapefile Geojson GeoTiff KML GDB xarray xray Windows Unix UX Solaris Linux Microsoft SQL-Server MySql PostgreSQL SQL Oracle ISAM SQLite Informix PostGIS neDB TimescaleDB Solutions-Web API-Langages IDE CI/CD HTML CSS nodeJS jQuery vueJS JSP Java J2EE CSS Weblogic Tomcat JBoss Apache Struts Ant maven Application-Server Javascript XML JSON QUnit Google-Web-Toolkit-GWT Google-Test Celery Flask GUnicorn Redis RabbitMQ Nifi Apache Kafka OpenLayers Leaflet OGC netCDF Mapbox Google-Maps Goole-Earth-Engine Carto Bootstrap Bottle viewport Visual-Studio Visual-Code Eclipse Weblogic-Application-Framework Websphere PyCharm C C++ .Net Perl Script Scripting PowerShell sed awk Shell Bash Machine-à-état State-Machine FSM ETL ArcGIS QGIS Cygwin Git GitHub GitLab Python PL/SQL Go php Golang Ansible Docker Unit-testing SSH TLS SSL certificate firewall Kubernetes Helm Drools Rundeck Portainer JIRA Confluence Agile Automation-Pipeline Continuous-Integration intégration CI/CD Containers QA assurance-qualité unittest Virtual-Machines VM Plateforme calcul-informatique pointe JIRA Confluence ZenHub Agile jalon swagger microservice microfrontend big-data openstack gcp aws azure kpi load-balancer IaaS PaaS SaaS swagger openapi scrum sprint gateway reverse-proxy proxy orienté debugger pipeline developer-tools dbg géomatique geomatic sciences recherche analyse outils R&amp;D spatiale SIG GIS télédétection carte cartographie représentation tensor vecteur satellite photogrammétrie aéronef drone tableau images HD résolution metadata métadonnée tableau-de-bord web entrainement validation test inférence jeu-de-donnée dataset board roadmap devops inventaire Calcul-Canada Calcul-Québec RAPIDS High-Performance-Computing HPC distributed data-tasks-parallelism SBATCH SLURM Slurm Workload Manager Scheduler AIMIA Air-Canada Alberta-Blue-Cross Banque-Laurentienne Banque-Nationale-du-Canada Caisses-Desjardins Canadian-Railway CIBC Drone-des-Champs Duke-Energy Ministère-de-la-Santé-et-des-Services-Sociaux MSSS Ministère-de-l'Environnement-et-de-la-Lutte-contre-les-changements-climatiques MELCC Manulife Ontario-Lottery-and-Gaming-Corporation Pêches-et-Océans-Canada Prudent-Groupe-Conseil Revenu-Québec SAAQ SSQ Sun-Life Xeos-Imagerie Avaya Aria-G+ CGI Cisco ESRI Genesys Google-Cloud IBM Intellio NICE Nortel NVIDIA Salesforce Telus Université-de-Sherbrooke UdeS Université-de-Montréal UdeM Vision-Météo</a:t>
            </a:r>
            <a:endParaRPr sz="1000"/>
          </a:p>
        </p:txBody>
      </p:sp>
      <p:sp>
        <p:nvSpPr>
          <p:cNvPr id="143" name="Google Shape;143;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Je suis …</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5" name="Google Shape;65;p14"/>
          <p:cNvSpPr txBox="1"/>
          <p:nvPr>
            <p:ph idx="1" type="body"/>
          </p:nvPr>
        </p:nvSpPr>
        <p:spPr>
          <a:xfrm>
            <a:off x="311700" y="1017725"/>
            <a:ext cx="8248500" cy="1498500"/>
          </a:xfrm>
          <a:prstGeom prst="rect">
            <a:avLst/>
          </a:prstGeom>
        </p:spPr>
        <p:txBody>
          <a:bodyPr anchorCtr="0" anchor="t" bIns="91425" lIns="91425" spcFirstLastPara="1" rIns="91425" wrap="square" tIns="91425">
            <a:noAutofit/>
          </a:bodyPr>
          <a:lstStyle/>
          <a:p>
            <a:pPr indent="-324094" lvl="0" marL="457200" rtl="0" algn="just">
              <a:spcBef>
                <a:spcPts val="0"/>
              </a:spcBef>
              <a:spcAft>
                <a:spcPts val="0"/>
              </a:spcAft>
              <a:buSzPts val="1504"/>
              <a:buChar char="-"/>
            </a:pPr>
            <a:r>
              <a:rPr lang="en" sz="1503"/>
              <a:t>Né en France, famille de 4 enfants (troisième).</a:t>
            </a:r>
            <a:endParaRPr sz="1503"/>
          </a:p>
          <a:p>
            <a:pPr indent="-324094" lvl="0" marL="457200" rtl="0" algn="just">
              <a:spcBef>
                <a:spcPts val="0"/>
              </a:spcBef>
              <a:spcAft>
                <a:spcPts val="0"/>
              </a:spcAft>
              <a:buSzPts val="1504"/>
              <a:buChar char="-"/>
            </a:pPr>
            <a:r>
              <a:rPr lang="en" sz="1503"/>
              <a:t>É</a:t>
            </a:r>
            <a:r>
              <a:rPr lang="en" sz="1503"/>
              <a:t>tudié en France, travaillé +4 ans en France.</a:t>
            </a:r>
            <a:endParaRPr sz="1503"/>
          </a:p>
          <a:p>
            <a:pPr indent="-324094" lvl="0" marL="457200" rtl="0" algn="just">
              <a:spcBef>
                <a:spcPts val="0"/>
              </a:spcBef>
              <a:spcAft>
                <a:spcPts val="0"/>
              </a:spcAft>
              <a:buSzPts val="1504"/>
              <a:buChar char="-"/>
            </a:pPr>
            <a:r>
              <a:rPr lang="en" sz="1503"/>
              <a:t>Au Québec depuis septembre 2000 (+21 ans).</a:t>
            </a:r>
            <a:endParaRPr sz="1503"/>
          </a:p>
          <a:p>
            <a:pPr indent="-324094" lvl="0" marL="457200" rtl="0" algn="just">
              <a:spcBef>
                <a:spcPts val="0"/>
              </a:spcBef>
              <a:spcAft>
                <a:spcPts val="0"/>
              </a:spcAft>
              <a:buSzPts val="1504"/>
              <a:buChar char="-"/>
            </a:pPr>
            <a:r>
              <a:rPr lang="en" sz="1503"/>
              <a:t>Marié, concubine japonaise, 2 enfants, garçon (12 ans) et fille (10 ans).</a:t>
            </a:r>
            <a:endParaRPr sz="1503"/>
          </a:p>
          <a:p>
            <a:pPr indent="-324094" lvl="0" marL="457200" rtl="0" algn="just">
              <a:spcBef>
                <a:spcPts val="0"/>
              </a:spcBef>
              <a:spcAft>
                <a:spcPts val="0"/>
              </a:spcAft>
              <a:buSzPts val="1504"/>
              <a:buChar char="-"/>
            </a:pPr>
            <a:r>
              <a:rPr lang="en" sz="1503"/>
              <a:t>Une personne curieuse, </a:t>
            </a:r>
            <a:r>
              <a:rPr lang="en" sz="1503"/>
              <a:t>fière,</a:t>
            </a:r>
            <a:r>
              <a:rPr lang="en" sz="1503"/>
              <a:t> compétitive, qui aime travailler et aider.</a:t>
            </a:r>
            <a:endParaRPr sz="1503"/>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1" name="Google Shape;71;p15"/>
          <p:cNvSpPr txBox="1"/>
          <p:nvPr>
            <p:ph type="title"/>
          </p:nvPr>
        </p:nvSpPr>
        <p:spPr>
          <a:xfrm>
            <a:off x="311700" y="450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Mes intérêts personnels</a:t>
            </a:r>
            <a:endParaRPr/>
          </a:p>
        </p:txBody>
      </p:sp>
      <p:sp>
        <p:nvSpPr>
          <p:cNvPr id="72" name="Google Shape;72;p15"/>
          <p:cNvSpPr txBox="1"/>
          <p:nvPr/>
        </p:nvSpPr>
        <p:spPr>
          <a:xfrm>
            <a:off x="447750" y="1022725"/>
            <a:ext cx="8248500" cy="2279700"/>
          </a:xfrm>
          <a:prstGeom prst="rect">
            <a:avLst/>
          </a:prstGeom>
          <a:noFill/>
          <a:ln>
            <a:noFill/>
          </a:ln>
        </p:spPr>
        <p:txBody>
          <a:bodyPr anchorCtr="0" anchor="t" bIns="91425" lIns="91425" spcFirstLastPara="1" rIns="91425" wrap="square" tIns="91425">
            <a:spAutoFit/>
          </a:bodyPr>
          <a:lstStyle/>
          <a:p>
            <a:pPr indent="-324094" lvl="0" marL="457200" rtl="0" algn="just">
              <a:lnSpc>
                <a:spcPct val="115000"/>
              </a:lnSpc>
              <a:spcBef>
                <a:spcPts val="0"/>
              </a:spcBef>
              <a:spcAft>
                <a:spcPts val="0"/>
              </a:spcAft>
              <a:buClr>
                <a:schemeClr val="dk2"/>
              </a:buClr>
              <a:buSzPts val="1504"/>
              <a:buChar char="-"/>
            </a:pPr>
            <a:r>
              <a:rPr lang="en" sz="1503">
                <a:solidFill>
                  <a:schemeClr val="dk2"/>
                </a:solidFill>
              </a:rPr>
              <a:t>Être dehors, avec famille/amis, le sport, les activités extérieures (camping, kayak, pêche).</a:t>
            </a:r>
            <a:endParaRPr sz="1503">
              <a:solidFill>
                <a:schemeClr val="dk2"/>
              </a:solidFill>
            </a:endParaRPr>
          </a:p>
          <a:p>
            <a:pPr indent="-324094" lvl="0" marL="457200" rtl="0" algn="just">
              <a:lnSpc>
                <a:spcPct val="115000"/>
              </a:lnSpc>
              <a:spcBef>
                <a:spcPts val="0"/>
              </a:spcBef>
              <a:spcAft>
                <a:spcPts val="0"/>
              </a:spcAft>
              <a:buClr>
                <a:schemeClr val="dk2"/>
              </a:buClr>
              <a:buSzPts val="1504"/>
              <a:buChar char="-"/>
            </a:pPr>
            <a:r>
              <a:rPr lang="en" sz="1503">
                <a:solidFill>
                  <a:schemeClr val="dk2"/>
                </a:solidFill>
              </a:rPr>
              <a:t>Soccer.</a:t>
            </a:r>
            <a:endParaRPr sz="1503">
              <a:solidFill>
                <a:schemeClr val="dk2"/>
              </a:solidFill>
            </a:endParaRPr>
          </a:p>
          <a:p>
            <a:pPr indent="-324094" lvl="1" marL="914400" rtl="0" algn="just">
              <a:lnSpc>
                <a:spcPct val="115000"/>
              </a:lnSpc>
              <a:spcBef>
                <a:spcPts val="0"/>
              </a:spcBef>
              <a:spcAft>
                <a:spcPts val="0"/>
              </a:spcAft>
              <a:buClr>
                <a:schemeClr val="dk2"/>
              </a:buClr>
              <a:buSzPts val="1504"/>
              <a:buChar char="-"/>
            </a:pPr>
            <a:r>
              <a:rPr lang="en" sz="1503">
                <a:solidFill>
                  <a:schemeClr val="dk2"/>
                </a:solidFill>
              </a:rPr>
              <a:t>Fan de l’équipe de France et du Paris-Saint-Germain (PSG).</a:t>
            </a:r>
            <a:endParaRPr sz="1503">
              <a:solidFill>
                <a:schemeClr val="dk2"/>
              </a:solidFill>
            </a:endParaRPr>
          </a:p>
          <a:p>
            <a:pPr indent="-324094" lvl="0" marL="457200" rtl="0" algn="just">
              <a:lnSpc>
                <a:spcPct val="115000"/>
              </a:lnSpc>
              <a:spcBef>
                <a:spcPts val="0"/>
              </a:spcBef>
              <a:spcAft>
                <a:spcPts val="0"/>
              </a:spcAft>
              <a:buClr>
                <a:schemeClr val="dk2"/>
              </a:buClr>
              <a:buSzPts val="1504"/>
              <a:buChar char="-"/>
            </a:pPr>
            <a:r>
              <a:rPr lang="en" sz="1503">
                <a:solidFill>
                  <a:schemeClr val="dk2"/>
                </a:solidFill>
              </a:rPr>
              <a:t>L’informatique et la programmation.</a:t>
            </a:r>
            <a:endParaRPr sz="1503">
              <a:solidFill>
                <a:schemeClr val="dk2"/>
              </a:solidFill>
            </a:endParaRPr>
          </a:p>
          <a:p>
            <a:pPr indent="-324094" lvl="0" marL="457200" rtl="0" algn="just">
              <a:lnSpc>
                <a:spcPct val="115000"/>
              </a:lnSpc>
              <a:spcBef>
                <a:spcPts val="0"/>
              </a:spcBef>
              <a:spcAft>
                <a:spcPts val="0"/>
              </a:spcAft>
              <a:buClr>
                <a:schemeClr val="dk2"/>
              </a:buClr>
              <a:buSzPts val="1504"/>
              <a:buChar char="-"/>
            </a:pPr>
            <a:r>
              <a:rPr lang="en" sz="1503">
                <a:solidFill>
                  <a:schemeClr val="dk2"/>
                </a:solidFill>
              </a:rPr>
              <a:t>La technologie.</a:t>
            </a:r>
            <a:endParaRPr sz="1503">
              <a:solidFill>
                <a:schemeClr val="dk2"/>
              </a:solidFill>
            </a:endParaRPr>
          </a:p>
          <a:p>
            <a:pPr indent="-324094" lvl="0" marL="457200" rtl="0" algn="just">
              <a:lnSpc>
                <a:spcPct val="115000"/>
              </a:lnSpc>
              <a:spcBef>
                <a:spcPts val="0"/>
              </a:spcBef>
              <a:spcAft>
                <a:spcPts val="0"/>
              </a:spcAft>
              <a:buClr>
                <a:schemeClr val="dk2"/>
              </a:buClr>
              <a:buSzPts val="1504"/>
              <a:buChar char="-"/>
            </a:pPr>
            <a:r>
              <a:rPr lang="en" sz="1503">
                <a:solidFill>
                  <a:schemeClr val="dk2"/>
                </a:solidFill>
              </a:rPr>
              <a:t>Les films d’animation et d’action, de super hero, d’aventure, de science fiction (Marvel, Pixar, Ghibli, etc).</a:t>
            </a:r>
            <a:endParaRPr sz="1503">
              <a:solidFill>
                <a:schemeClr val="dk2"/>
              </a:solidFill>
            </a:endParaRPr>
          </a:p>
          <a:p>
            <a:pPr indent="-324094" lvl="0" marL="457200" rtl="0" algn="just">
              <a:lnSpc>
                <a:spcPct val="115000"/>
              </a:lnSpc>
              <a:spcBef>
                <a:spcPts val="0"/>
              </a:spcBef>
              <a:spcAft>
                <a:spcPts val="0"/>
              </a:spcAft>
              <a:buClr>
                <a:schemeClr val="dk2"/>
              </a:buClr>
              <a:buSzPts val="1504"/>
              <a:buChar char="-"/>
            </a:pPr>
            <a:r>
              <a:rPr lang="en" sz="1503">
                <a:solidFill>
                  <a:schemeClr val="dk2"/>
                </a:solidFill>
              </a:rPr>
              <a:t>Pas un “gamer” mais j’aime ça de temps en temps avec les enfants.</a:t>
            </a:r>
            <a:endParaRPr sz="1503">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Particulatités</a:t>
            </a:r>
            <a:endParaRPr/>
          </a:p>
        </p:txBody>
      </p:sp>
      <p:sp>
        <p:nvSpPr>
          <p:cNvPr id="78" name="Google Shape;78;p16"/>
          <p:cNvSpPr txBox="1"/>
          <p:nvPr>
            <p:ph idx="1" type="body"/>
          </p:nvPr>
        </p:nvSpPr>
        <p:spPr>
          <a:xfrm>
            <a:off x="311700" y="1017725"/>
            <a:ext cx="8248500" cy="1913100"/>
          </a:xfrm>
          <a:prstGeom prst="rect">
            <a:avLst/>
          </a:prstGeom>
        </p:spPr>
        <p:txBody>
          <a:bodyPr anchorCtr="0" anchor="t" bIns="91425" lIns="91425" spcFirstLastPara="1" rIns="91425" wrap="square" tIns="91425">
            <a:noAutofit/>
          </a:bodyPr>
          <a:lstStyle/>
          <a:p>
            <a:pPr indent="-324094" lvl="0" marL="457200" rtl="0" algn="just">
              <a:spcBef>
                <a:spcPts val="0"/>
              </a:spcBef>
              <a:spcAft>
                <a:spcPts val="0"/>
              </a:spcAft>
              <a:buSzPts val="1504"/>
              <a:buChar char="-"/>
            </a:pPr>
            <a:r>
              <a:rPr lang="en" sz="1503"/>
              <a:t>2003 </a:t>
            </a:r>
            <a:r>
              <a:rPr lang="en" sz="1503"/>
              <a:t>– </a:t>
            </a:r>
            <a:r>
              <a:rPr lang="en" sz="1503"/>
              <a:t>Marathon de Montréal (4h10).</a:t>
            </a:r>
            <a:endParaRPr sz="1503"/>
          </a:p>
          <a:p>
            <a:pPr indent="-324094" lvl="0" marL="457200" rtl="0" algn="just">
              <a:spcBef>
                <a:spcPts val="0"/>
              </a:spcBef>
              <a:spcAft>
                <a:spcPts val="0"/>
              </a:spcAft>
              <a:buSzPts val="1504"/>
              <a:buChar char="-"/>
            </a:pPr>
            <a:r>
              <a:rPr lang="en" sz="1503"/>
              <a:t>Mars 2004 à Juin 2005 (1 an) – Télétravail au Japon.</a:t>
            </a:r>
            <a:endParaRPr sz="1503"/>
          </a:p>
          <a:p>
            <a:pPr indent="-324094" lvl="0" marL="457200" rtl="0" algn="just">
              <a:spcBef>
                <a:spcPts val="0"/>
              </a:spcBef>
              <a:spcAft>
                <a:spcPts val="0"/>
              </a:spcAft>
              <a:buSzPts val="1504"/>
              <a:buChar char="-"/>
            </a:pPr>
            <a:r>
              <a:rPr lang="en" sz="1503"/>
              <a:t>Juillet - octobre 1998</a:t>
            </a:r>
            <a:r>
              <a:rPr lang="en" sz="1503"/>
              <a:t> (4 mois) – Télétravail à Montréal.</a:t>
            </a:r>
            <a:endParaRPr sz="1503"/>
          </a:p>
          <a:p>
            <a:pPr indent="-324094" lvl="0" marL="457200" rtl="0" algn="just">
              <a:spcBef>
                <a:spcPts val="0"/>
              </a:spcBef>
              <a:spcAft>
                <a:spcPts val="0"/>
              </a:spcAft>
              <a:buSzPts val="1504"/>
              <a:buChar char="-"/>
            </a:pPr>
            <a:r>
              <a:rPr lang="en" sz="1503"/>
              <a:t>Janvier 1998 à Septembre 2000 (+2 ans) – Bénévole à la Croix-Rouge française, secourisme en équipe (région parisienne).</a:t>
            </a:r>
            <a:endParaRPr sz="1503"/>
          </a:p>
          <a:p>
            <a:pPr indent="-324094" lvl="0" marL="457200" rtl="0" algn="just">
              <a:spcBef>
                <a:spcPts val="0"/>
              </a:spcBef>
              <a:spcAft>
                <a:spcPts val="0"/>
              </a:spcAft>
              <a:buSzPts val="1504"/>
              <a:buChar char="-"/>
            </a:pPr>
            <a:r>
              <a:rPr lang="en" sz="1503"/>
              <a:t>Février 1997 (10 mois) </a:t>
            </a:r>
            <a:r>
              <a:rPr lang="en" sz="1503"/>
              <a:t>– S</a:t>
            </a:r>
            <a:r>
              <a:rPr lang="en" sz="1503"/>
              <a:t>ervice militaire à l’état-major de la Brigade des Sapeurs-Pompier de Paris (BSPP).</a:t>
            </a:r>
            <a:endParaRPr sz="1503"/>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Parcour</a:t>
            </a:r>
            <a:r>
              <a:rPr lang="en"/>
              <a:t>s</a:t>
            </a:r>
            <a:r>
              <a:rPr lang="en"/>
              <a:t> professionnel</a:t>
            </a:r>
            <a:endParaRPr/>
          </a:p>
        </p:txBody>
      </p:sp>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6" name="Google Shape;86;p17"/>
          <p:cNvSpPr txBox="1"/>
          <p:nvPr>
            <p:ph idx="1" type="body"/>
          </p:nvPr>
        </p:nvSpPr>
        <p:spPr>
          <a:xfrm>
            <a:off x="311700" y="1017725"/>
            <a:ext cx="8248500" cy="3645600"/>
          </a:xfrm>
          <a:prstGeom prst="rect">
            <a:avLst/>
          </a:prstGeom>
        </p:spPr>
        <p:txBody>
          <a:bodyPr anchorCtr="0" anchor="t" bIns="91425" lIns="91425" spcFirstLastPara="1" rIns="91425" wrap="square" tIns="91425">
            <a:noAutofit/>
          </a:bodyPr>
          <a:lstStyle/>
          <a:p>
            <a:pPr indent="-324094" lvl="0" marL="457200" rtl="0" algn="just">
              <a:spcBef>
                <a:spcPts val="0"/>
              </a:spcBef>
              <a:spcAft>
                <a:spcPts val="0"/>
              </a:spcAft>
              <a:buSzPts val="1504"/>
              <a:buChar char="-"/>
            </a:pPr>
            <a:r>
              <a:rPr lang="en" sz="1503"/>
              <a:t>1996 - 2000 </a:t>
            </a:r>
            <a:r>
              <a:rPr lang="en" sz="1503"/>
              <a:t>– </a:t>
            </a:r>
            <a:r>
              <a:rPr lang="en" sz="1503"/>
              <a:t>Analyste-programmeur en France; applications de média-planning</a:t>
            </a:r>
            <a:endParaRPr sz="1503"/>
          </a:p>
          <a:p>
            <a:pPr indent="-324094" lvl="0" marL="457200" rtl="0" algn="just">
              <a:spcBef>
                <a:spcPts val="0"/>
              </a:spcBef>
              <a:spcAft>
                <a:spcPts val="0"/>
              </a:spcAft>
              <a:buSzPts val="1504"/>
              <a:buChar char="-"/>
            </a:pPr>
            <a:r>
              <a:rPr lang="en" sz="1503"/>
              <a:t>2000 - 2019 </a:t>
            </a:r>
            <a:r>
              <a:rPr lang="en" sz="1503"/>
              <a:t>– Elix / BCE Elix / Bell Canada; services professionnels; Intégrateur de système, programmeur Full Stack, architecte de solutions pour les centres d’appels des grosses entreprises.</a:t>
            </a:r>
            <a:endParaRPr sz="1503"/>
          </a:p>
          <a:p>
            <a:pPr indent="-324094" lvl="0" marL="457200" rtl="0" algn="just">
              <a:spcBef>
                <a:spcPts val="0"/>
              </a:spcBef>
              <a:spcAft>
                <a:spcPts val="0"/>
              </a:spcAft>
              <a:buSzPts val="1504"/>
              <a:buChar char="-"/>
            </a:pPr>
            <a:r>
              <a:rPr lang="en" sz="1503"/>
              <a:t>2019 - 2021 – Bell Canada; conseil principal, programmeur Full Stack, team lead, architecte de solutions pour la détection d’anomalies et l’automatisation de processus opérationnels (gestion des tickets) des services voix des réseaux téléphoniques de Bell Canada.</a:t>
            </a:r>
            <a:endParaRPr sz="1503"/>
          </a:p>
          <a:p>
            <a:pPr indent="-324094" lvl="0" marL="457200" rtl="0" algn="just">
              <a:spcBef>
                <a:spcPts val="0"/>
              </a:spcBef>
              <a:spcAft>
                <a:spcPts val="0"/>
              </a:spcAft>
              <a:buSzPts val="1504"/>
              <a:buChar char="-"/>
            </a:pPr>
            <a:r>
              <a:rPr lang="en" sz="1503"/>
              <a:t>2016 - 2022  – Réorientation professionnelle dans le domaine de l’environnement et le développement durable au moyen d‘une Maîtrise en Géomatique Appliquée et Télédétection à temps partiel à l’Université de Sherbrooke, en conciliant pendant 5 ans  travail-famille-université-maison, avec un intérêt particulier pour les domaines des « data sciences/analytics » et l’apprentissage machine et profond (AI / Deep learning).</a:t>
            </a:r>
            <a:endParaRPr sz="1503"/>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Portfolio</a:t>
            </a:r>
            <a:r>
              <a:rPr lang="en"/>
              <a:t> professionnel</a:t>
            </a:r>
            <a:endParaRPr/>
          </a:p>
        </p:txBody>
      </p:sp>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3" name="Google Shape;93;p18"/>
          <p:cNvSpPr txBox="1"/>
          <p:nvPr>
            <p:ph idx="1" type="body"/>
          </p:nvPr>
        </p:nvSpPr>
        <p:spPr>
          <a:xfrm>
            <a:off x="311700" y="1017725"/>
            <a:ext cx="8248500" cy="3645600"/>
          </a:xfrm>
          <a:prstGeom prst="rect">
            <a:avLst/>
          </a:prstGeom>
        </p:spPr>
        <p:txBody>
          <a:bodyPr anchorCtr="0" anchor="t" bIns="91425" lIns="91425" spcFirstLastPara="1" rIns="91425" wrap="square" tIns="91425">
            <a:noAutofit/>
          </a:bodyPr>
          <a:lstStyle/>
          <a:p>
            <a:pPr indent="-324094" lvl="0" marL="457200" rtl="0" algn="just">
              <a:spcBef>
                <a:spcPts val="0"/>
              </a:spcBef>
              <a:spcAft>
                <a:spcPts val="0"/>
              </a:spcAft>
              <a:buSzPts val="1504"/>
              <a:buChar char="-"/>
            </a:pPr>
            <a:r>
              <a:rPr lang="en" sz="1503"/>
              <a:t>Segmentation sémantique en temps réel (caméra vidéo) à partir d’un nano-ordinateur (NVIDIA Jetson Nano), étude des performances et des limites (ResNet18), pour la détection automatique des délimitations de la piste multifonctionnelle du pont Jacques-Cartier </a:t>
            </a:r>
            <a:r>
              <a:rPr baseline="30000" lang="en" sz="1503"/>
              <a:t>(1)</a:t>
            </a:r>
            <a:r>
              <a:rPr lang="en" sz="1503"/>
              <a:t>. </a:t>
            </a:r>
            <a:endParaRPr sz="1503"/>
          </a:p>
          <a:p>
            <a:pPr indent="-324094" lvl="0" marL="457200" rtl="0" algn="just">
              <a:spcBef>
                <a:spcPts val="0"/>
              </a:spcBef>
              <a:spcAft>
                <a:spcPts val="0"/>
              </a:spcAft>
              <a:buSzPts val="1504"/>
              <a:buChar char="-"/>
            </a:pPr>
            <a:r>
              <a:rPr lang="en" sz="1503"/>
              <a:t>Comptage et classification (taille) des laitues sur des images de drones prises à différentes altitudes (20m - 50m), avec détection (Mask-R CNN).</a:t>
            </a:r>
            <a:endParaRPr sz="1503"/>
          </a:p>
          <a:p>
            <a:pPr indent="-324094" lvl="0" marL="457200" rtl="0" algn="just">
              <a:spcBef>
                <a:spcPts val="0"/>
              </a:spcBef>
              <a:spcAft>
                <a:spcPts val="0"/>
              </a:spcAft>
              <a:buSzPts val="1504"/>
              <a:buChar char="-"/>
            </a:pPr>
            <a:r>
              <a:rPr lang="en" sz="1503"/>
              <a:t>Analyse de desserte pour les casernes de pompiers de municipalités (ArcGIS Pro).</a:t>
            </a:r>
            <a:endParaRPr sz="1503"/>
          </a:p>
          <a:p>
            <a:pPr indent="-324094" lvl="0" marL="457200" rtl="0" algn="just">
              <a:spcBef>
                <a:spcPts val="0"/>
              </a:spcBef>
              <a:spcAft>
                <a:spcPts val="0"/>
              </a:spcAft>
              <a:buSzPts val="1504"/>
              <a:buChar char="-"/>
            </a:pPr>
            <a:r>
              <a:rPr lang="en" sz="1503"/>
              <a:t>Automatisation de création de projet ArcGIS Pro (Python).</a:t>
            </a:r>
            <a:endParaRPr sz="1503"/>
          </a:p>
          <a:p>
            <a:pPr indent="-324094" lvl="0" marL="457200" rtl="0" algn="just">
              <a:spcBef>
                <a:spcPts val="0"/>
              </a:spcBef>
              <a:spcAft>
                <a:spcPts val="0"/>
              </a:spcAft>
              <a:buSzPts val="1504"/>
              <a:buChar char="-"/>
            </a:pPr>
            <a:r>
              <a:rPr lang="en" sz="1503"/>
              <a:t>Production de cartes, mises en page et d’outils avec ArcGIS Pro (Python).</a:t>
            </a:r>
            <a:endParaRPr sz="1503"/>
          </a:p>
          <a:p>
            <a:pPr indent="-324094" lvl="0" marL="457200" rtl="0" algn="just">
              <a:spcBef>
                <a:spcPts val="0"/>
              </a:spcBef>
              <a:spcAft>
                <a:spcPts val="0"/>
              </a:spcAft>
              <a:buSzPts val="1504"/>
              <a:buChar char="-"/>
            </a:pPr>
            <a:r>
              <a:rPr lang="en" sz="1503"/>
              <a:t>Adaptation de la plateforme ouverte et collaborative « AIDE </a:t>
            </a:r>
            <a:r>
              <a:rPr baseline="30000" lang="en" sz="1503"/>
              <a:t>(2)</a:t>
            </a:r>
            <a:r>
              <a:rPr lang="en" sz="1503"/>
              <a:t> » permettant l'apprentissage rétroactif « humain-système» pour l’annotation « multilabel », la classification et la détection automatique d'espèces végétales sur des images de microdrones.</a:t>
            </a:r>
            <a:endParaRPr sz="1503"/>
          </a:p>
        </p:txBody>
      </p:sp>
      <p:sp>
        <p:nvSpPr>
          <p:cNvPr id="94" name="Google Shape;94;p18"/>
          <p:cNvSpPr txBox="1"/>
          <p:nvPr/>
        </p:nvSpPr>
        <p:spPr>
          <a:xfrm>
            <a:off x="287850" y="4440450"/>
            <a:ext cx="8296200" cy="4311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SzPts val="800"/>
              <a:buAutoNum type="arabicParenBoth"/>
            </a:pPr>
            <a:r>
              <a:rPr lang="en" sz="800" u="sng">
                <a:solidFill>
                  <a:schemeClr val="hlink"/>
                </a:solidFill>
                <a:hlinkClick r:id="rId3"/>
              </a:rPr>
              <a:t>https://vince7lf.github.io/about.html</a:t>
            </a:r>
            <a:r>
              <a:rPr lang="en" sz="800"/>
              <a:t> </a:t>
            </a:r>
            <a:endParaRPr sz="800"/>
          </a:p>
          <a:p>
            <a:pPr indent="-279400" lvl="0" marL="457200" rtl="0" algn="l">
              <a:spcBef>
                <a:spcPts val="0"/>
              </a:spcBef>
              <a:spcAft>
                <a:spcPts val="0"/>
              </a:spcAft>
              <a:buSzPts val="800"/>
              <a:buAutoNum type="arabicParenBoth"/>
            </a:pPr>
            <a:r>
              <a:rPr lang="en" sz="800" u="sng">
                <a:solidFill>
                  <a:schemeClr val="hlink"/>
                </a:solidFill>
                <a:hlinkClick r:id="rId4"/>
              </a:rPr>
              <a:t>https://github.com/microsoft/aerial_wildlife_detection</a:t>
            </a:r>
            <a:r>
              <a:rPr lang="en" sz="800"/>
              <a:t> </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Portfolio professionnel</a:t>
            </a:r>
            <a:endParaRPr/>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idx="1" type="body"/>
          </p:nvPr>
        </p:nvSpPr>
        <p:spPr>
          <a:xfrm>
            <a:off x="311700" y="1017725"/>
            <a:ext cx="8248500" cy="3645600"/>
          </a:xfrm>
          <a:prstGeom prst="rect">
            <a:avLst/>
          </a:prstGeom>
        </p:spPr>
        <p:txBody>
          <a:bodyPr anchorCtr="0" anchor="t" bIns="91425" lIns="91425" spcFirstLastPara="1" rIns="91425" wrap="square" tIns="91425">
            <a:noAutofit/>
          </a:bodyPr>
          <a:lstStyle/>
          <a:p>
            <a:pPr indent="-324094" lvl="0" marL="457200" rtl="0" algn="just">
              <a:spcBef>
                <a:spcPts val="0"/>
              </a:spcBef>
              <a:spcAft>
                <a:spcPts val="0"/>
              </a:spcAft>
              <a:buSzPts val="1504"/>
              <a:buChar char="-"/>
            </a:pPr>
            <a:r>
              <a:rPr lang="en" sz="1503"/>
              <a:t>Projet de développement d'un système d'aide à la détection et à la localisation des erreurs sur les photographies aériennes grâce à l’apprentissage profond (ResNet18).</a:t>
            </a:r>
            <a:endParaRPr sz="1503"/>
          </a:p>
          <a:p>
            <a:pPr indent="-324094" lvl="0" marL="457200" rtl="0" algn="just">
              <a:spcBef>
                <a:spcPts val="0"/>
              </a:spcBef>
              <a:spcAft>
                <a:spcPts val="0"/>
              </a:spcAft>
              <a:buSzPts val="1504"/>
              <a:buChar char="-"/>
            </a:pPr>
            <a:r>
              <a:rPr lang="en" sz="1503"/>
              <a:t>Développement en Python d’un « framework » personnalisé permettant de démarrer l’inférence et l’apprentissage via une extension dans QGIS, accéder au progrès et aux résultats via une interface web, en plus d’être notifié par courriel, plus convivialement qu’avec une commande manuelle.</a:t>
            </a:r>
            <a:endParaRPr sz="1503"/>
          </a:p>
          <a:p>
            <a:pPr indent="-324094" lvl="0" marL="457200" rtl="0" algn="just">
              <a:spcBef>
                <a:spcPts val="0"/>
              </a:spcBef>
              <a:spcAft>
                <a:spcPts val="0"/>
              </a:spcAft>
              <a:buSzPts val="1504"/>
              <a:buChar char="-"/>
            </a:pPr>
            <a:r>
              <a:rPr lang="en" sz="1503"/>
              <a:t>Initiative de détection pro-active d’anomalies et de détérioration du service téléphonie voix IP (VoIP) à partir des logs des systèmes de téléphonie IP (SBC) du réseau de Bell Canada grâce à un modèle d’apprentissage machine (IBM Drain3 log parsing, PCA).</a:t>
            </a:r>
            <a:endParaRPr sz="1503"/>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idx="1" type="body"/>
          </p:nvPr>
        </p:nvSpPr>
        <p:spPr>
          <a:xfrm>
            <a:off x="311700" y="2138800"/>
            <a:ext cx="8248500" cy="432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3" u="sng">
                <a:solidFill>
                  <a:schemeClr val="hlink"/>
                </a:solidFill>
                <a:hlinkClick r:id="rId3"/>
              </a:rPr>
              <a:t>https://github.com/vince7lf/vince7lf.github.io/blob/master/assets/Geomatic_Master_Portfolio.pdf</a:t>
            </a:r>
            <a:endParaRPr sz="1503"/>
          </a:p>
          <a:p>
            <a:pPr indent="0" lvl="0" marL="0" rtl="0" algn="just">
              <a:spcBef>
                <a:spcPts val="1200"/>
              </a:spcBef>
              <a:spcAft>
                <a:spcPts val="1200"/>
              </a:spcAft>
              <a:buNone/>
            </a:pPr>
            <a:r>
              <a:t/>
            </a:r>
            <a:endParaRPr sz="1503"/>
          </a:p>
        </p:txBody>
      </p:sp>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Portfolio universitaire</a:t>
            </a:r>
            <a:endParaRPr/>
          </a:p>
        </p:txBody>
      </p:sp>
      <p:sp>
        <p:nvSpPr>
          <p:cNvPr id="108" name="Google Shape;10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questions</a:t>
            </a:r>
            <a:endParaRPr/>
          </a:p>
        </p:txBody>
      </p:sp>
      <p:sp>
        <p:nvSpPr>
          <p:cNvPr id="114" name="Google Shape;11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5" name="Google Shape;115;p21"/>
          <p:cNvSpPr txBox="1"/>
          <p:nvPr/>
        </p:nvSpPr>
        <p:spPr>
          <a:xfrm>
            <a:off x="311800" y="2316425"/>
            <a:ext cx="8520600" cy="616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2803">
                <a:solidFill>
                  <a:schemeClr val="dk2"/>
                </a:solidFill>
              </a:rPr>
              <a:t>Merci</a:t>
            </a:r>
            <a:endParaRPr b="1" sz="27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