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41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56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4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1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5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0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21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7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24E1-37B2-4E45-9E9E-60517E7AE482}" type="datetimeFigureOut">
              <a:rPr lang="en-CA" smtClean="0"/>
              <a:t>2021-05-18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ECE-4AE2-416D-8B90-70E208BDF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3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vinotoolkit/cvat" TargetMode="External"/><Relationship Id="rId13" Type="http://schemas.openxmlformats.org/officeDocument/2006/relationships/hyperlink" Target="https://github.com/Slava/label-tool" TargetMode="External"/><Relationship Id="rId18" Type="http://schemas.openxmlformats.org/officeDocument/2006/relationships/hyperlink" Target="https://www.xyonix.com/platform/data-annotation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labelbox.com/" TargetMode="External"/><Relationship Id="rId12" Type="http://schemas.openxmlformats.org/officeDocument/2006/relationships/hyperlink" Target="https://github.com/microsoft/VoTT" TargetMode="External"/><Relationship Id="rId17" Type="http://schemas.openxmlformats.org/officeDocument/2006/relationships/hyperlink" Target="https://segments.ai/#features" TargetMode="External"/><Relationship Id="rId2" Type="http://schemas.openxmlformats.org/officeDocument/2006/relationships/tags" Target="../tags/tag20.xml"/><Relationship Id="rId16" Type="http://schemas.openxmlformats.org/officeDocument/2006/relationships/hyperlink" Target="https://www.anolytics.ai/semantic-segmentation-services/" TargetMode="External"/><Relationship Id="rId20" Type="http://schemas.openxmlformats.org/officeDocument/2006/relationships/hyperlink" Target="https://heartex.com/" TargetMode="External"/><Relationship Id="rId1" Type="http://schemas.openxmlformats.org/officeDocument/2006/relationships/tags" Target="../tags/tag19.xml"/><Relationship Id="rId6" Type="http://schemas.openxmlformats.org/officeDocument/2006/relationships/hyperlink" Target="https://supervise.ly/" TargetMode="External"/><Relationship Id="rId11" Type="http://schemas.openxmlformats.org/officeDocument/2006/relationships/hyperlink" Target="https://www.robots.ox.ac.uk/~vgg/software/via/" TargetMode="External"/><Relationship Id="rId5" Type="http://schemas.openxmlformats.org/officeDocument/2006/relationships/hyperlink" Target="https://superannotate.com/" TargetMode="External"/><Relationship Id="rId15" Type="http://schemas.openxmlformats.org/officeDocument/2006/relationships/hyperlink" Target="https://playment.io/" TargetMode="External"/><Relationship Id="rId10" Type="http://schemas.openxmlformats.org/officeDocument/2006/relationships/hyperlink" Target="https://github.com/microsoft/aerial_wildlife_detection" TargetMode="External"/><Relationship Id="rId19" Type="http://schemas.openxmlformats.org/officeDocument/2006/relationships/hyperlink" Target="https://www.scalabel.ai/" TargetMode="External"/><Relationship Id="rId4" Type="http://schemas.openxmlformats.org/officeDocument/2006/relationships/hyperlink" Target="https://www.v7labs.com/" TargetMode="External"/><Relationship Id="rId9" Type="http://schemas.openxmlformats.org/officeDocument/2006/relationships/hyperlink" Target="https://hasty.ai/" TargetMode="External"/><Relationship Id="rId14" Type="http://schemas.openxmlformats.org/officeDocument/2006/relationships/hyperlink" Target="https://github.com/Hitachi-Automotive-And-Industry-Lab/semantic-segmentation-edi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603682"/>
            <a:ext cx="9144000" cy="323147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Outils </a:t>
            </a:r>
            <a:br>
              <a:rPr lang="fr-FR" dirty="0" smtClean="0"/>
            </a:br>
            <a:r>
              <a:rPr lang="fr-FR" dirty="0" smtClean="0"/>
              <a:t>d’annotation (</a:t>
            </a:r>
            <a:r>
              <a:rPr lang="fr-FR" dirty="0" err="1" smtClean="0"/>
              <a:t>mask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Segmentation</a:t>
            </a:r>
            <a:br>
              <a:rPr lang="fr-FR" dirty="0" smtClean="0"/>
            </a:br>
            <a:r>
              <a:rPr lang="fr-FR" dirty="0" smtClean="0"/>
              <a:t>pour le Active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785064"/>
            <a:ext cx="9144000" cy="472736"/>
          </a:xfrm>
        </p:spPr>
        <p:txBody>
          <a:bodyPr/>
          <a:lstStyle/>
          <a:p>
            <a:r>
              <a:rPr lang="en-CA" dirty="0" smtClean="0"/>
              <a:t>Pixel annotation </a:t>
            </a:r>
            <a:r>
              <a:rPr lang="en-CA" dirty="0"/>
              <a:t>ground </a:t>
            </a:r>
            <a:r>
              <a:rPr lang="en-CA" dirty="0" smtClean="0"/>
              <a:t>truth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7039992" y="5610687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Vincent Le Falher (2021)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862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51120"/>
            <a:ext cx="10515600" cy="700195"/>
          </a:xfrm>
        </p:spPr>
        <p:txBody>
          <a:bodyPr/>
          <a:lstStyle/>
          <a:p>
            <a:r>
              <a:rPr lang="fr-FR" dirty="0" smtClean="0"/>
              <a:t>Offres rencontrées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6816" y="1816748"/>
            <a:ext cx="5316984" cy="33944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Ouvert libre</a:t>
            </a:r>
          </a:p>
          <a:p>
            <a:pPr lvl="1"/>
            <a:r>
              <a:rPr lang="fr-FR" dirty="0" smtClean="0"/>
              <a:t>MIL </a:t>
            </a:r>
          </a:p>
          <a:p>
            <a:pPr lvl="1"/>
            <a:r>
              <a:rPr lang="fr-FR" dirty="0" smtClean="0"/>
              <a:t>Apache 2.0</a:t>
            </a:r>
          </a:p>
          <a:p>
            <a:r>
              <a:rPr lang="fr-FR" dirty="0" smtClean="0"/>
              <a:t>Licence payant mois / utilisateur</a:t>
            </a:r>
          </a:p>
          <a:p>
            <a:r>
              <a:rPr lang="fr-FR" dirty="0" smtClean="0"/>
              <a:t>Crédits</a:t>
            </a:r>
          </a:p>
          <a:p>
            <a:r>
              <a:rPr lang="fr-FR" dirty="0" smtClean="0"/>
              <a:t>Gratuit communauté universitaire / recherche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72845" y="1285566"/>
            <a:ext cx="4575699" cy="23631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Plateforme complète</a:t>
            </a:r>
          </a:p>
          <a:p>
            <a:r>
              <a:rPr lang="fr-FR" dirty="0" smtClean="0"/>
              <a:t>Outils d’annotation</a:t>
            </a:r>
          </a:p>
          <a:p>
            <a:pPr lvl="1"/>
            <a:r>
              <a:rPr lang="fr-FR" dirty="0" smtClean="0"/>
              <a:t>Assisté par modèle IA</a:t>
            </a:r>
          </a:p>
          <a:p>
            <a:pPr lvl="1"/>
            <a:r>
              <a:rPr lang="fr-FR" dirty="0" smtClean="0"/>
              <a:t>manuel</a:t>
            </a:r>
          </a:p>
          <a:p>
            <a:r>
              <a:rPr lang="fr-FR" dirty="0" smtClean="0"/>
              <a:t>Sous-traitance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6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72491"/>
            <a:ext cx="10515600" cy="788842"/>
          </a:xfrm>
        </p:spPr>
        <p:txBody>
          <a:bodyPr/>
          <a:lstStyle/>
          <a:p>
            <a:r>
              <a:rPr lang="fr-FR" dirty="0" smtClean="0"/>
              <a:t>Outils rencontrés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31767" y="227143"/>
            <a:ext cx="2063319" cy="219638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000" dirty="0" err="1" smtClean="0"/>
              <a:t>Vector</a:t>
            </a:r>
            <a:endParaRPr lang="fr-FR" sz="2000" dirty="0" smtClean="0"/>
          </a:p>
          <a:p>
            <a:r>
              <a:rPr lang="fr-FR" sz="2000" dirty="0" smtClean="0"/>
              <a:t>Bitmap/pixel</a:t>
            </a:r>
          </a:p>
          <a:p>
            <a:r>
              <a:rPr lang="fr-FR" sz="2000" dirty="0" err="1" smtClean="0"/>
              <a:t>Videos</a:t>
            </a:r>
            <a:endParaRPr lang="fr-FR" sz="2000" dirty="0" smtClean="0"/>
          </a:p>
          <a:p>
            <a:r>
              <a:rPr lang="fr-FR" sz="2000" dirty="0" smtClean="0"/>
              <a:t>2d</a:t>
            </a:r>
          </a:p>
          <a:p>
            <a:r>
              <a:rPr lang="fr-FR" sz="2000" dirty="0" smtClean="0"/>
              <a:t>3d</a:t>
            </a:r>
            <a:endParaRPr lang="en-CA" sz="2000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3731" y="977178"/>
            <a:ext cx="8953131" cy="15795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u="sng" dirty="0" smtClean="0"/>
              <a:t>Classiques</a:t>
            </a:r>
          </a:p>
          <a:p>
            <a:pPr lvl="1"/>
            <a:r>
              <a:rPr lang="fr-FR" dirty="0" err="1" smtClean="0"/>
              <a:t>Restangle</a:t>
            </a:r>
            <a:r>
              <a:rPr lang="fr-FR" dirty="0" smtClean="0"/>
              <a:t>, </a:t>
            </a:r>
            <a:r>
              <a:rPr lang="fr-FR" dirty="0" err="1" smtClean="0"/>
              <a:t>polygon</a:t>
            </a:r>
            <a:r>
              <a:rPr lang="fr-FR" dirty="0" smtClean="0"/>
              <a:t>, </a:t>
            </a:r>
            <a:r>
              <a:rPr lang="fr-FR" dirty="0" err="1" smtClean="0"/>
              <a:t>polyline</a:t>
            </a:r>
            <a:r>
              <a:rPr lang="fr-FR" dirty="0" smtClean="0"/>
              <a:t>, points, </a:t>
            </a:r>
            <a:r>
              <a:rPr lang="fr-FR" dirty="0" err="1" smtClean="0"/>
              <a:t>brush</a:t>
            </a:r>
            <a:r>
              <a:rPr lang="fr-FR" dirty="0" smtClean="0"/>
              <a:t>, </a:t>
            </a:r>
            <a:r>
              <a:rPr lang="fr-FR" dirty="0" err="1" smtClean="0"/>
              <a:t>eraser</a:t>
            </a:r>
            <a:r>
              <a:rPr lang="fr-FR" dirty="0" smtClean="0"/>
              <a:t>, </a:t>
            </a:r>
            <a:r>
              <a:rPr lang="fr-FR" dirty="0" err="1" smtClean="0"/>
              <a:t>bounding</a:t>
            </a:r>
            <a:r>
              <a:rPr lang="fr-FR" dirty="0" smtClean="0"/>
              <a:t> boxes, </a:t>
            </a:r>
            <a:r>
              <a:rPr lang="fr-FR" dirty="0" err="1" smtClean="0"/>
              <a:t>cuboid</a:t>
            </a:r>
            <a:r>
              <a:rPr lang="fr-FR" dirty="0" smtClean="0"/>
              <a:t> (3d), image tags, label </a:t>
            </a:r>
            <a:r>
              <a:rPr lang="fr-FR" dirty="0" err="1" smtClean="0"/>
              <a:t>attributes</a:t>
            </a:r>
            <a:r>
              <a:rPr lang="fr-FR" dirty="0" smtClean="0"/>
              <a:t>, </a:t>
            </a:r>
            <a:r>
              <a:rPr lang="fr-FR" dirty="0" err="1" smtClean="0"/>
              <a:t>hotkeys</a:t>
            </a:r>
            <a:r>
              <a:rPr lang="fr-FR" dirty="0" smtClean="0"/>
              <a:t>/</a:t>
            </a:r>
            <a:r>
              <a:rPr lang="fr-FR" dirty="0" err="1" smtClean="0"/>
              <a:t>shortkeys</a:t>
            </a:r>
            <a:r>
              <a:rPr lang="fr-FR" dirty="0" smtClean="0"/>
              <a:t> </a:t>
            </a:r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696156" y="6294146"/>
            <a:ext cx="8936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baseline="30000" dirty="0" smtClean="0"/>
              <a:t>1 </a:t>
            </a:r>
            <a:r>
              <a:rPr lang="en-CA" sz="1200" dirty="0" smtClean="0"/>
              <a:t>https://www.iro.umontreal.ca/~mignotte/IFT6150/Articles/SLIC_Superpixels.pdf</a:t>
            </a:r>
            <a:endParaRPr lang="en-CA" sz="1200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7533734" y="2166515"/>
            <a:ext cx="442448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 smtClean="0"/>
              <a:t>Assistées par 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Smart </a:t>
            </a:r>
            <a:r>
              <a:rPr lang="fr-FR" sz="2400" dirty="0" err="1" smtClean="0"/>
              <a:t>tool</a:t>
            </a:r>
            <a:r>
              <a:rPr lang="fr-FR" sz="2400" dirty="0" smtClean="0"/>
              <a:t> (supervise.ly)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AI </a:t>
            </a:r>
            <a:r>
              <a:rPr lang="fr-FR" sz="2400" dirty="0" err="1" smtClean="0"/>
              <a:t>tools</a:t>
            </a:r>
            <a:r>
              <a:rPr lang="fr-FR" sz="2400" dirty="0" smtClean="0"/>
              <a:t> (CVAT)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Auto-</a:t>
            </a:r>
            <a:r>
              <a:rPr lang="fr-FR" sz="2400" dirty="0" err="1" smtClean="0"/>
              <a:t>Annotate</a:t>
            </a:r>
            <a:r>
              <a:rPr lang="fr-FR" sz="2400" dirty="0" smtClean="0"/>
              <a:t> (V7Labs)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Smart segmentation (</a:t>
            </a:r>
            <a:r>
              <a:rPr lang="fr-FR" sz="2400" dirty="0" err="1" smtClean="0"/>
              <a:t>SuperAnnotate</a:t>
            </a:r>
            <a:r>
              <a:rPr lang="fr-FR" sz="2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DEXTR (4 points) (Hasty.ai)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AI Assistant (Hasty.ai)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class </a:t>
            </a:r>
            <a:r>
              <a:rPr lang="fr-FR" sz="2400" dirty="0" err="1" smtClean="0"/>
              <a:t>prediction</a:t>
            </a:r>
            <a:endParaRPr lang="fr-F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err="1" smtClean="0"/>
              <a:t>object</a:t>
            </a:r>
            <a:r>
              <a:rPr lang="fr-FR" sz="2400" dirty="0" smtClean="0"/>
              <a:t> </a:t>
            </a:r>
            <a:r>
              <a:rPr lang="fr-FR" sz="2400" dirty="0" err="1" smtClean="0"/>
              <a:t>detection</a:t>
            </a:r>
            <a:endParaRPr lang="fr-FR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2400" dirty="0" smtClean="0"/>
              <a:t>instance segmentation</a:t>
            </a:r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696156" y="3086629"/>
            <a:ext cx="6995603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u="sng" dirty="0" smtClean="0"/>
              <a:t>Méthodes spéciales (non assistées par 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Contour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Magic</a:t>
            </a:r>
            <a:r>
              <a:rPr lang="fr-FR" sz="2400" dirty="0" smtClean="0"/>
              <a:t> </a:t>
            </a:r>
            <a:r>
              <a:rPr lang="fr-FR" sz="2400" dirty="0" err="1" smtClean="0"/>
              <a:t>wand</a:t>
            </a:r>
            <a:r>
              <a:rPr lang="fr-FR" sz="2400" dirty="0" smtClean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GrabCut</a:t>
            </a:r>
            <a:r>
              <a:rPr lang="fr-FR" sz="2400" dirty="0" smtClean="0"/>
              <a:t> (hasty.ai)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SLIC Superpixels</a:t>
            </a:r>
            <a:r>
              <a:rPr lang="fr-FR" sz="2400" baseline="30000" dirty="0" smtClean="0"/>
              <a:t>1</a:t>
            </a:r>
            <a:r>
              <a:rPr lang="fr-FR" sz="2400" dirty="0" smtClean="0"/>
              <a:t> (puzzle / casse-tête) (</a:t>
            </a:r>
            <a:r>
              <a:rPr lang="fr-FR" sz="2400" dirty="0" err="1" smtClean="0"/>
              <a:t>LabelBox</a:t>
            </a:r>
            <a:r>
              <a:rPr lang="fr-FR" sz="24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OpenCV</a:t>
            </a:r>
            <a:r>
              <a:rPr lang="fr-FR" sz="2400" dirty="0" smtClean="0"/>
              <a:t> </a:t>
            </a:r>
            <a:r>
              <a:rPr lang="fr-FR" sz="2400" dirty="0" err="1" smtClean="0"/>
              <a:t>tool</a:t>
            </a:r>
            <a:r>
              <a:rPr lang="fr-FR" sz="2400" dirty="0" smtClean="0"/>
              <a:t> (CVAT)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Automatic</a:t>
            </a:r>
            <a:r>
              <a:rPr lang="fr-FR" sz="2400" dirty="0" smtClean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36144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86444"/>
            <a:ext cx="10515600" cy="78884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Fonctionnalités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rencontrées 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20724"/>
            <a:ext cx="5944340" cy="240902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2400" dirty="0" smtClean="0"/>
              <a:t>Web</a:t>
            </a:r>
          </a:p>
          <a:p>
            <a:r>
              <a:rPr lang="fr-FR" sz="2400" dirty="0" smtClean="0"/>
              <a:t>On-</a:t>
            </a:r>
            <a:r>
              <a:rPr lang="fr-FR" sz="2400" dirty="0" err="1" smtClean="0"/>
              <a:t>premise</a:t>
            </a:r>
            <a:r>
              <a:rPr lang="fr-FR" sz="2400" dirty="0" smtClean="0"/>
              <a:t>  / </a:t>
            </a:r>
            <a:r>
              <a:rPr lang="fr-FR" sz="2400" dirty="0" err="1" smtClean="0"/>
              <a:t>hosted</a:t>
            </a:r>
            <a:r>
              <a:rPr lang="fr-FR" sz="2400" dirty="0" smtClean="0"/>
              <a:t> / Saas cloud</a:t>
            </a:r>
            <a:endParaRPr lang="fr-FR" sz="2400" dirty="0"/>
          </a:p>
          <a:p>
            <a:r>
              <a:rPr lang="en-CA" sz="2400" dirty="0" smtClean="0"/>
              <a:t>Vector, Bitmap, Pixel editor</a:t>
            </a:r>
          </a:p>
          <a:p>
            <a:r>
              <a:rPr lang="fr-FR" sz="2400" dirty="0" smtClean="0"/>
              <a:t>2d, 3d, images, </a:t>
            </a:r>
            <a:r>
              <a:rPr lang="fr-FR" sz="2400" dirty="0" err="1" smtClean="0"/>
              <a:t>videos</a:t>
            </a:r>
            <a:endParaRPr lang="fr-FR" sz="2400" dirty="0" smtClean="0"/>
          </a:p>
          <a:p>
            <a:r>
              <a:rPr lang="fr-FR" sz="2400" dirty="0" smtClean="0"/>
              <a:t>AI </a:t>
            </a:r>
            <a:r>
              <a:rPr lang="fr-FR" sz="2400" dirty="0" err="1" smtClean="0"/>
              <a:t>assisted</a:t>
            </a:r>
            <a:r>
              <a:rPr lang="fr-FR" sz="2400" dirty="0" smtClean="0"/>
              <a:t>, </a:t>
            </a:r>
            <a:r>
              <a:rPr lang="fr-FR" sz="2400" dirty="0" err="1" smtClean="0"/>
              <a:t>manual</a:t>
            </a:r>
            <a:r>
              <a:rPr lang="fr-FR" sz="2400" dirty="0" smtClean="0"/>
              <a:t> annotation</a:t>
            </a:r>
            <a:endParaRPr lang="en-CA" sz="2400" dirty="0" smtClean="0"/>
          </a:p>
        </p:txBody>
      </p:sp>
      <p:sp>
        <p:nvSpPr>
          <p:cNvPr id="9" name="Rectangle 8"/>
          <p:cNvSpPr/>
          <p:nvPr>
            <p:custDataLst>
              <p:tags r:id="rId3"/>
            </p:custDataLst>
          </p:nvPr>
        </p:nvSpPr>
        <p:spPr>
          <a:xfrm>
            <a:off x="5893663" y="223229"/>
            <a:ext cx="4959658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Project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Quality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Dashboards and analytics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User roles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Documentation and email Support </a:t>
            </a: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1330726" y="4028596"/>
            <a:ext cx="4959289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Annotator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Review and QA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Secure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Medically Compliant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File management </a:t>
            </a:r>
          </a:p>
        </p:txBody>
      </p:sp>
      <p:sp>
        <p:nvSpPr>
          <p:cNvPr id="11" name="Rectangle 10"/>
          <p:cNvSpPr/>
          <p:nvPr>
            <p:custDataLst>
              <p:tags r:id="rId5"/>
            </p:custDataLst>
          </p:nvPr>
        </p:nvSpPr>
        <p:spPr>
          <a:xfrm>
            <a:off x="5373949" y="2323699"/>
            <a:ext cx="5571477" cy="1938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Statistics Role management Integrations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API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Dataset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Smart export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 smtClean="0"/>
              <a:t>Integration</a:t>
            </a:r>
            <a:r>
              <a:rPr lang="fr-FR" sz="2400" dirty="0" smtClean="0"/>
              <a:t> </a:t>
            </a:r>
            <a:r>
              <a:rPr lang="fr-FR" sz="2400" dirty="0" err="1" smtClean="0"/>
              <a:t>into</a:t>
            </a:r>
            <a:r>
              <a:rPr lang="fr-FR" sz="2400" dirty="0" smtClean="0"/>
              <a:t> workflows</a:t>
            </a:r>
            <a:endParaRPr lang="en-CA" sz="2400" dirty="0" smtClean="0"/>
          </a:p>
        </p:txBody>
      </p:sp>
      <p:sp>
        <p:nvSpPr>
          <p:cNvPr id="12" name="Rectangle 11"/>
          <p:cNvSpPr/>
          <p:nvPr>
            <p:custDataLst>
              <p:tags r:id="rId6"/>
            </p:custDataLst>
          </p:nvPr>
        </p:nvSpPr>
        <p:spPr>
          <a:xfrm>
            <a:off x="4692218" y="4753568"/>
            <a:ext cx="7362547" cy="15696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Leverage your models Turn predictions into ground truth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Active learning Implement active learning pipelines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0" i="0" dirty="0" smtClean="0">
                <a:solidFill>
                  <a:srgbClr val="000000"/>
                </a:solidFill>
                <a:effectLst/>
              </a:rPr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1156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6662" y="117693"/>
            <a:ext cx="2499804" cy="767736"/>
          </a:xfrm>
        </p:spPr>
        <p:txBody>
          <a:bodyPr/>
          <a:lstStyle/>
          <a:p>
            <a:r>
              <a:rPr lang="fr-FR" dirty="0" smtClean="0"/>
              <a:t>Choix</a:t>
            </a:r>
            <a:endParaRPr lang="en-CA" dirty="0"/>
          </a:p>
        </p:txBody>
      </p:sp>
      <p:sp>
        <p:nvSpPr>
          <p:cNvPr id="16" name="Rectangle 15"/>
          <p:cNvSpPr/>
          <p:nvPr>
            <p:custDataLst>
              <p:tags r:id="rId2"/>
            </p:custDataLst>
          </p:nvPr>
        </p:nvSpPr>
        <p:spPr>
          <a:xfrm>
            <a:off x="1988599" y="117693"/>
            <a:ext cx="100850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V7labs Darwin </a:t>
            </a:r>
            <a:r>
              <a:rPr lang="en-CA" sz="2100" dirty="0">
                <a:solidFill>
                  <a:schemeClr val="accent2">
                    <a:lumMod val="75000"/>
                  </a:schemeClr>
                </a:solidFill>
              </a:rPr>
              <a:t>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4"/>
              </a:rPr>
              <a:t>://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4"/>
              </a:rPr>
              <a:t>www.v7labs.com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SuperAnnotate</a:t>
            </a:r>
            <a:r>
              <a:rPr lang="en-CA" sz="2100" dirty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openCV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5"/>
              </a:rPr>
              <a:t>://superannotate.com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5"/>
              </a:rPr>
              <a:t>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Supervise.ly $*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6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6"/>
              </a:rPr>
              <a:t>://supervise.ly/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LabelBox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7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7"/>
              </a:rPr>
              <a:t>://labelbox.com/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CVAT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Intel </a:t>
            </a:r>
            <a:r>
              <a:rPr lang="en-CA" sz="2100" u="sng" dirty="0" smtClean="0">
                <a:hlinkClick r:id="rId8"/>
              </a:rPr>
              <a:t>https</a:t>
            </a:r>
            <a:r>
              <a:rPr lang="en-CA" sz="2100" u="sng" dirty="0">
                <a:hlinkClick r:id="rId8"/>
              </a:rPr>
              <a:t>://github.com/openvinotoolkit/cvat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Hasty.ai $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9"/>
              </a:rPr>
              <a:t>https://hasty.ai/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AIDE Annotation Interface for Data-driven Ecology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plateforme</a:t>
            </a:r>
            <a:r>
              <a:rPr lang="en-CA" sz="2100" dirty="0" smtClean="0"/>
              <a:t> Microsoft </a:t>
            </a:r>
            <a:r>
              <a:rPr lang="en-CA" sz="2100" u="sng" dirty="0" smtClean="0">
                <a:hlinkClick r:id="rId10"/>
              </a:rPr>
              <a:t>https</a:t>
            </a:r>
            <a:r>
              <a:rPr lang="en-CA" sz="2100" u="sng" dirty="0">
                <a:hlinkClick r:id="rId10"/>
              </a:rPr>
              <a:t>://github.com/microsoft/aerial_wildlife_detection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VIA VGG Image Annotator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/>
              <a:t> </a:t>
            </a:r>
            <a:r>
              <a:rPr lang="en-CA" sz="2100" u="sng" dirty="0" smtClean="0">
                <a:hlinkClick r:id="rId11"/>
              </a:rPr>
              <a:t>https</a:t>
            </a:r>
            <a:r>
              <a:rPr lang="en-CA" sz="2100" u="sng" dirty="0">
                <a:hlinkClick r:id="rId11"/>
              </a:rPr>
              <a:t>://www.robots.ox.ac.uk/~vgg/software/via/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VoTT</a:t>
            </a:r>
            <a:r>
              <a:rPr lang="en-CA" sz="2100" dirty="0" smtClean="0"/>
              <a:t> Visual Object Tagging Tool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Microsoft </a:t>
            </a:r>
            <a:r>
              <a:rPr lang="en-CA" sz="2100" u="sng" dirty="0" smtClean="0">
                <a:hlinkClick r:id="rId12"/>
              </a:rPr>
              <a:t>https</a:t>
            </a:r>
            <a:r>
              <a:rPr lang="en-CA" sz="2100" u="sng" dirty="0">
                <a:hlinkClick r:id="rId12"/>
              </a:rPr>
              <a:t>://github.com/microsoft/VoTT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Slava</a:t>
            </a:r>
            <a:r>
              <a:rPr lang="en-CA" sz="2100" dirty="0" smtClean="0"/>
              <a:t> label-tool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</a:t>
            </a:r>
            <a:r>
              <a:rPr lang="en-CA" sz="2100" u="sng" dirty="0" smtClean="0">
                <a:hlinkClick r:id="rId13"/>
              </a:rPr>
              <a:t>https</a:t>
            </a:r>
            <a:r>
              <a:rPr lang="en-CA" sz="2100" u="sng" dirty="0">
                <a:hlinkClick r:id="rId13"/>
              </a:rPr>
              <a:t>://github.com/Slava/label-tool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/>
              <a:t>semantic-segmentation-editor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Hitachi </a:t>
            </a:r>
            <a:r>
              <a:rPr lang="en-CA" sz="2100" dirty="0" smtClean="0">
                <a:hlinkClick r:id="rId14"/>
              </a:rPr>
              <a:t>https://github.com/Hitachi-Automotive-And-Industry-Lab/semantic-segmentation-editor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Playment.io $* </a:t>
            </a: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plateforme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15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5"/>
              </a:rPr>
              <a:t>://playment.io/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Anolytics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6"/>
              </a:rPr>
              <a:t>https://www.anolytics.ai/semantic-segmentation-services/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segments.ia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 smtClean="0">
                <a:solidFill>
                  <a:schemeClr val="accent2">
                    <a:lumMod val="75000"/>
                  </a:schemeClr>
                </a:solidFill>
                <a:hlinkClick r:id="rId17"/>
              </a:rPr>
              <a:t>https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7"/>
              </a:rPr>
              <a:t>://segments.ai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>
                <a:solidFill>
                  <a:schemeClr val="accent2">
                    <a:lumMod val="75000"/>
                  </a:schemeClr>
                </a:solidFill>
              </a:rPr>
              <a:t>Xyonix</a:t>
            </a:r>
            <a:r>
              <a:rPr lang="en-CA" sz="2100" dirty="0" smtClean="0">
                <a:solidFill>
                  <a:schemeClr val="accent2">
                    <a:lumMod val="75000"/>
                  </a:schemeClr>
                </a:solidFill>
              </a:rPr>
              <a:t> outsource </a:t>
            </a:r>
            <a:r>
              <a:rPr lang="en-CA" sz="2100" u="sng" dirty="0">
                <a:solidFill>
                  <a:schemeClr val="accent2">
                    <a:lumMod val="75000"/>
                  </a:schemeClr>
                </a:solidFill>
                <a:hlinkClick r:id="rId18"/>
              </a:rPr>
              <a:t>https://www.xyonix.com</a:t>
            </a:r>
            <a:endParaRPr lang="en-CA" sz="21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Scalabel</a:t>
            </a:r>
            <a:r>
              <a:rPr lang="en-CA" sz="2100" dirty="0" smtClean="0"/>
              <a:t> </a:t>
            </a:r>
            <a:r>
              <a:rPr lang="en-CA" sz="2100" dirty="0" err="1" smtClean="0"/>
              <a:t>gratuit</a:t>
            </a:r>
            <a:r>
              <a:rPr lang="en-CA" sz="2100" dirty="0"/>
              <a:t> </a:t>
            </a:r>
            <a:r>
              <a:rPr lang="en-CA" sz="2100" dirty="0" err="1" smtClean="0"/>
              <a:t>plateforme</a:t>
            </a:r>
            <a:r>
              <a:rPr lang="en-CA" sz="2100" dirty="0" smtClean="0"/>
              <a:t> </a:t>
            </a:r>
            <a:r>
              <a:rPr lang="en-CA" sz="2100" u="sng" dirty="0" smtClean="0">
                <a:hlinkClick r:id="rId19"/>
              </a:rPr>
              <a:t>https</a:t>
            </a:r>
            <a:r>
              <a:rPr lang="en-CA" sz="2100" u="sng" dirty="0">
                <a:hlinkClick r:id="rId19"/>
              </a:rPr>
              <a:t>://www.scalabel.ai/</a:t>
            </a:r>
            <a:endParaRPr lang="en-CA" sz="2100" dirty="0" smtClean="0"/>
          </a:p>
          <a:p>
            <a:pPr marL="342900" indent="-342900">
              <a:buFont typeface="+mj-lt"/>
              <a:buAutoNum type="arabicPeriod"/>
            </a:pPr>
            <a:r>
              <a:rPr lang="en-CA" sz="2100" dirty="0" err="1" smtClean="0"/>
              <a:t>Heartex</a:t>
            </a:r>
            <a:r>
              <a:rPr lang="en-CA" sz="2100" dirty="0" smtClean="0"/>
              <a:t> (Label Studio) </a:t>
            </a:r>
            <a:r>
              <a:rPr lang="en-CA" sz="2100" dirty="0" err="1" smtClean="0"/>
              <a:t>gratuit</a:t>
            </a:r>
            <a:r>
              <a:rPr lang="en-CA" sz="2100" dirty="0" smtClean="0"/>
              <a:t> </a:t>
            </a:r>
            <a:r>
              <a:rPr lang="en-CA" sz="2100" dirty="0" err="1" smtClean="0"/>
              <a:t>outil</a:t>
            </a:r>
            <a:r>
              <a:rPr lang="en-CA" sz="2100" dirty="0" smtClean="0"/>
              <a:t> </a:t>
            </a:r>
            <a:r>
              <a:rPr lang="en-CA" sz="2100" u="sng" dirty="0">
                <a:hlinkClick r:id="rId20"/>
              </a:rPr>
              <a:t>https://heartex.com/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87656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384</Words>
  <Application>Microsoft Office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Outils  d’annotation (mask) Segmentation pour le Active Learning</vt:lpstr>
      <vt:lpstr>Offres rencontrées</vt:lpstr>
      <vt:lpstr>Outils rencontrés</vt:lpstr>
      <vt:lpstr>Fonctionnalités         rencontrées </vt:lpstr>
      <vt:lpstr>Choix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 (mask) Segmentation</dc:title>
  <dc:creator>Le Falher, Vincent</dc:creator>
  <cp:lastModifiedBy>Le Falher, Vincent</cp:lastModifiedBy>
  <cp:revision>13</cp:revision>
  <dcterms:created xsi:type="dcterms:W3CDTF">2021-05-18T02:20:45Z</dcterms:created>
  <dcterms:modified xsi:type="dcterms:W3CDTF">2021-05-18T04:03:58Z</dcterms:modified>
</cp:coreProperties>
</file>