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commentAuthors.xml" ContentType="application/vnd.openxmlformats-officedocument.presentationml.commentAuthors+xml"/>
  <Override PartName="/ppt/notesSlides/_rels/notesSlide25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5.xml" ContentType="application/vnd.openxmlformats-officedocument.presentationml.notesSlide+xml"/>
  <Override PartName="/ppt/comments/comment61.xml" ContentType="application/vnd.openxmlformats-officedocument.presentationml.comments+xml"/>
  <Override PartName="/ppt/comments/comment56.xml" ContentType="application/vnd.openxmlformats-officedocument.presentationml.comments+xml"/>
  <Override PartName="/ppt/comments/comment49.xml" ContentType="application/vnd.openxmlformats-officedocument.presentationml.comments+xml"/>
  <Override PartName="/ppt/comments/comment63.xml" ContentType="application/vnd.openxmlformats-officedocument.presentationml.comments+xml"/>
  <Override PartName="/ppt/comments/comment55.xml" ContentType="application/vnd.openxmlformats-officedocument.presentationml.comments+xml"/>
  <Override PartName="/ppt/media/image201.png" ContentType="image/png"/>
  <Override PartName="/ppt/media/image200.png" ContentType="image/png"/>
  <Override PartName="/ppt/media/image193.png" ContentType="image/png"/>
  <Override PartName="/ppt/media/image192.png" ContentType="image/png"/>
  <Override PartName="/ppt/media/image191.png" ContentType="image/png"/>
  <Override PartName="/ppt/media/image190.png" ContentType="image/png"/>
  <Override PartName="/ppt/media/image187.png" ContentType="image/png"/>
  <Override PartName="/ppt/media/image186.png" ContentType="image/png"/>
  <Override PartName="/ppt/media/image185.png" ContentType="image/png"/>
  <Override PartName="/ppt/media/image184.png" ContentType="image/png"/>
  <Override PartName="/ppt/media/image183.png" ContentType="image/png"/>
  <Override PartName="/ppt/media/image182.png" ContentType="image/png"/>
  <Override PartName="/ppt/media/image181.png" ContentType="image/png"/>
  <Override PartName="/ppt/media/image180.png" ContentType="image/png"/>
  <Override PartName="/ppt/media/image177.png" ContentType="image/png"/>
  <Override PartName="/ppt/media/image176.png" ContentType="image/png"/>
  <Override PartName="/ppt/media/image175.png" ContentType="image/png"/>
  <Override PartName="/ppt/media/image174.png" ContentType="image/png"/>
  <Override PartName="/ppt/media/image173.png" ContentType="image/png"/>
  <Override PartName="/ppt/media/image172.png" ContentType="image/png"/>
  <Override PartName="/ppt/media/image171.png" ContentType="image/png"/>
  <Override PartName="/ppt/media/image170.png" ContentType="image/png"/>
  <Override PartName="/ppt/media/image167.png" ContentType="image/png"/>
  <Override PartName="/ppt/media/image166.png" ContentType="image/png"/>
  <Override PartName="/ppt/media/image74.png" ContentType="image/png"/>
  <Override PartName="/ppt/media/image73.png" ContentType="image/png"/>
  <Override PartName="/ppt/media/image72.png" ContentType="image/png"/>
  <Override PartName="/ppt/media/image169.png" ContentType="image/png"/>
  <Override PartName="/ppt/media/image71.png" ContentType="image/png"/>
  <Override PartName="/ppt/media/image168.png" ContentType="image/png"/>
  <Override PartName="/ppt/media/image70.png" ContentType="image/png"/>
  <Override PartName="/ppt/media/image54.png" ContentType="image/png"/>
  <Override PartName="/ppt/media/image163.png" ContentType="image/png"/>
  <Override PartName="/ppt/media/image78.png" ContentType="image/png"/>
  <Override PartName="/ppt/media/image53.png" ContentType="image/png"/>
  <Override PartName="/ppt/media/image162.png" ContentType="image/png"/>
  <Override PartName="/ppt/media/image77.png" ContentType="image/png"/>
  <Override PartName="/ppt/media/image52.png" ContentType="image/png"/>
  <Override PartName="/ppt/media/image161.png" ContentType="image/png"/>
  <Override PartName="/ppt/media/image76.png" ContentType="image/png"/>
  <Override PartName="/ppt/media/image160.png" ContentType="image/png"/>
  <Override PartName="/ppt/media/image75.png" ContentType="image/png"/>
  <Override PartName="/ppt/media/image44.png" ContentType="image/png"/>
  <Override PartName="/ppt/media/image153.png" ContentType="image/png"/>
  <Override PartName="/ppt/media/image43.png" ContentType="image/png"/>
  <Override PartName="/ppt/media/image204.png" ContentType="image/png"/>
  <Override PartName="/ppt/media/image152.png" ContentType="image/png"/>
  <Override PartName="/ppt/media/image42.png" ContentType="image/png"/>
  <Override PartName="/ppt/media/image203.png" ContentType="image/png"/>
  <Override PartName="/ppt/media/image151.png" ContentType="image/png"/>
  <Override PartName="/ppt/media/image202.png" ContentType="image/png"/>
  <Override PartName="/ppt/media/image150.png" ContentType="image/png"/>
  <Override PartName="/ppt/media/image39.png" ContentType="image/png"/>
  <Override PartName="/ppt/media/image92.jpeg" ContentType="image/jpeg"/>
  <Override PartName="/ppt/media/image50.png" ContentType="image/png"/>
  <Override PartName="/ppt/media/image148.png" ContentType="image/png"/>
  <Override PartName="/ppt/media/image38.png" ContentType="image/png"/>
  <Override PartName="/ppt/media/image14.jpeg" ContentType="image/jpeg"/>
  <Override PartName="/ppt/media/image147.png" ContentType="image/png"/>
  <Override PartName="/ppt/media/image37.png" ContentType="image/png"/>
  <Override PartName="/ppt/media/image146.png" ContentType="image/png"/>
  <Override PartName="/ppt/media/image12.png" ContentType="image/png"/>
  <Override PartName="/ppt/media/image121.png" ContentType="image/png"/>
  <Override PartName="/ppt/media/image16.png" ContentType="image/png"/>
  <Override PartName="/ppt/media/image15.png" ContentType="image/png"/>
  <Override PartName="/ppt/media/image124.png" ContentType="image/png"/>
  <Override PartName="/ppt/media/image17.png" ContentType="image/png"/>
  <Override PartName="/ppt/media/image126.png" ContentType="image/png"/>
  <Override PartName="/ppt/media/image18.png" ContentType="image/png"/>
  <Override PartName="/ppt/media/image19.png" ContentType="image/png"/>
  <Override PartName="/ppt/media/image45.png" ContentType="image/png"/>
  <Override PartName="/ppt/media/image154.png" ContentType="image/png"/>
  <Override PartName="/ppt/media/image46.png" ContentType="image/png"/>
  <Override PartName="/ppt/media/image155.png" ContentType="image/png"/>
  <Override PartName="/ppt/media/image130.png" ContentType="image/png"/>
  <Override PartName="/ppt/media/image47.png" ContentType="image/png"/>
  <Override PartName="/ppt/media/image156.png" ContentType="image/png"/>
  <Override PartName="/ppt/media/image22.png" ContentType="image/png"/>
  <Override PartName="/ppt/media/image131.png" ContentType="image/png"/>
  <Override PartName="/ppt/media/image48.png" ContentType="image/png"/>
  <Override PartName="/ppt/media/image157.png" ContentType="image/png"/>
  <Override PartName="/ppt/media/image23.png" ContentType="image/png"/>
  <Override PartName="/ppt/media/image132.png" ContentType="image/png"/>
  <Override PartName="/ppt/media/image49.png" ContentType="image/png"/>
  <Override PartName="/ppt/media/image24.png" ContentType="image/png"/>
  <Override PartName="/ppt/media/image133.png" ContentType="image/png"/>
  <Override PartName="/ppt/media/image25.png" ContentType="image/png"/>
  <Override PartName="/ppt/media/image134.png" ContentType="image/png"/>
  <Override PartName="/ppt/media/image26.png" ContentType="image/png"/>
  <Override PartName="/ppt/media/image135.png" ContentType="image/png"/>
  <Override PartName="/ppt/media/image27.png" ContentType="image/png"/>
  <Override PartName="/ppt/media/image136.png" ContentType="image/png"/>
  <Override PartName="/ppt/media/image28.png" ContentType="image/png"/>
  <Override PartName="/ppt/media/image13.jpeg" ContentType="image/jpeg"/>
  <Override PartName="/ppt/media/image137.png" ContentType="image/png"/>
  <Override PartName="/ppt/media/image29.png" ContentType="image/png"/>
  <Override PartName="/ppt/media/image40.png" ContentType="image/png"/>
  <Override PartName="/ppt/media/image138.png" ContentType="image/png"/>
  <Override PartName="/ppt/media/image55.png" ContentType="image/png"/>
  <Override PartName="/ppt/media/image164.png" ContentType="image/png"/>
  <Override PartName="/ppt/media/image128.png" ContentType="image/png"/>
  <Override PartName="/ppt/media/image30.png" ContentType="image/png"/>
  <Override PartName="/ppt/media/image56.png" ContentType="image/png"/>
  <Override PartName="/ppt/media/image165.png" ContentType="image/png"/>
  <Override PartName="/ppt/media/image140.png" ContentType="image/png"/>
  <Override PartName="/ppt/media/image57.png" ContentType="image/png"/>
  <Override PartName="/ppt/media/image32.png" ContentType="image/png"/>
  <Override PartName="/ppt/media/image141.png" ContentType="image/png"/>
  <Override PartName="/ppt/media/image58.png" ContentType="image/png"/>
  <Override PartName="/ppt/media/image33.png" ContentType="image/png"/>
  <Override PartName="/ppt/media/image142.png" ContentType="image/png"/>
  <Override PartName="/ppt/media/image59.png" ContentType="image/png"/>
  <Override PartName="/ppt/media/image34.png" ContentType="image/png"/>
  <Override PartName="/ppt/media/image143.png" ContentType="image/png"/>
  <Override PartName="/ppt/media/image35.png" ContentType="image/png"/>
  <Override PartName="/ppt/media/image144.png" ContentType="image/png"/>
  <Override PartName="/ppt/media/image120.png" ContentType="image/png"/>
  <Override PartName="/ppt/media/image36.png" ContentType="image/png"/>
  <Override PartName="/ppt/media/image145.png" ContentType="image/png"/>
  <Override PartName="/ppt/media/image9.png" ContentType="image/png"/>
  <Override PartName="/ppt/media/image10.png" ContentType="image/png"/>
  <Override PartName="/ppt/media/image108.png" ContentType="image/png"/>
  <Override PartName="/ppt/media/image8.png" ContentType="image/png"/>
  <Override PartName="/ppt/media/image107.png" ContentType="image/png"/>
  <Override PartName="/ppt/media/image62.png" ContentType="image/png"/>
  <Override PartName="/ppt/media/image69.png" ContentType="image/png"/>
  <Override PartName="/ppt/media/image7.png" ContentType="image/png"/>
  <Override PartName="/ppt/media/image88.png" ContentType="image/png"/>
  <Override PartName="/ppt/media/image106.png" ContentType="image/png"/>
  <Override PartName="/ppt/media/image64.png" ContentType="image/png"/>
  <Override PartName="/ppt/media/image2.png" ContentType="image/png"/>
  <Override PartName="/ppt/media/image83.png" ContentType="image/png"/>
  <Override PartName="/ppt/media/image195.png" ContentType="image/png"/>
  <Override PartName="/ppt/media/image101.png" ContentType="image/png"/>
  <Override PartName="/ppt/media/image63.png" ContentType="image/png"/>
  <Override PartName="/ppt/media/image1.png" ContentType="image/png"/>
  <Override PartName="/ppt/media/image82.png" ContentType="image/png"/>
  <Override PartName="/ppt/media/image194.png" ContentType="image/png"/>
  <Override PartName="/ppt/media/image100.png" ContentType="image/png"/>
  <Override PartName="/ppt/media/image65.png" ContentType="image/png"/>
  <Override PartName="/ppt/media/image3.png" ContentType="image/png"/>
  <Override PartName="/ppt/media/image84.png" ContentType="image/png"/>
  <Override PartName="/ppt/media/image196.png" ContentType="image/png"/>
  <Override PartName="/ppt/media/image102.png" ContentType="image/png"/>
  <Override PartName="/ppt/media/image66.png" ContentType="image/png"/>
  <Override PartName="/ppt/media/image4.png" ContentType="image/png"/>
  <Override PartName="/ppt/media/image85.png" ContentType="image/png"/>
  <Override PartName="/ppt/media/image197.png" ContentType="image/png"/>
  <Override PartName="/ppt/media/image103.png" ContentType="image/png"/>
  <Override PartName="/ppt/media/image158.png" ContentType="image/png"/>
  <Override PartName="/ppt/media/image60.png" ContentType="image/png"/>
  <Override PartName="/ppt/media/image67.png" ContentType="image/png"/>
  <Override PartName="/ppt/media/image5.png" ContentType="image/png"/>
  <Override PartName="/ppt/media/image86.png" ContentType="image/png"/>
  <Override PartName="/ppt/media/image198.png" ContentType="image/png"/>
  <Override PartName="/ppt/media/image104.png" ContentType="image/png"/>
  <Override PartName="/ppt/media/image68.png" ContentType="image/png"/>
  <Override PartName="/ppt/media/image6.png" ContentType="image/png"/>
  <Override PartName="/ppt/media/image87.png" ContentType="image/png"/>
  <Override PartName="/ppt/media/image199.png" ContentType="image/png"/>
  <Override PartName="/ppt/media/image105.png" ContentType="image/png"/>
  <Override PartName="/ppt/media/image79.png" ContentType="image/png"/>
  <Override PartName="/ppt/media/image178.png" ContentType="image/png"/>
  <Override PartName="/ppt/media/image80.png" ContentType="image/png"/>
  <Override PartName="/ppt/media/image179.png" ContentType="image/png"/>
  <Override PartName="/ppt/media/image81.png" ContentType="image/png"/>
  <Override PartName="/ppt/media/image89.jpeg" ContentType="image/jpeg"/>
  <Override PartName="/ppt/media/image188.png" ContentType="image/png"/>
  <Override PartName="/ppt/media/image90.png" ContentType="image/png"/>
  <Override PartName="/ppt/media/image189.png" ContentType="image/png"/>
  <Override PartName="/ppt/media/image91.png" ContentType="image/png"/>
  <Override PartName="/ppt/media/image93.png" ContentType="image/png"/>
  <Override PartName="/ppt/media/image111.png" ContentType="image/png"/>
  <Override PartName="/ppt/media/image94.png" ContentType="image/png"/>
  <Override PartName="/ppt/media/image112.png" ContentType="image/png"/>
  <Override PartName="/ppt/media/image95.png" ContentType="image/png"/>
  <Override PartName="/ppt/media/image113.png" ContentType="image/png"/>
  <Override PartName="/ppt/media/image96.png" ContentType="image/png"/>
  <Override PartName="/ppt/media/image114.png" ContentType="image/png"/>
  <Override PartName="/ppt/media/image97.png" ContentType="image/png"/>
  <Override PartName="/ppt/media/image115.png" ContentType="image/png"/>
  <Override PartName="/ppt/media/image98.png" ContentType="image/png"/>
  <Override PartName="/ppt/media/image116.png" ContentType="image/png"/>
  <Override PartName="/ppt/media/image99.png" ContentType="image/png"/>
  <Override PartName="/ppt/media/image117.png" ContentType="image/png"/>
  <Override PartName="/ppt/media/image11.png" ContentType="image/png"/>
  <Override PartName="/ppt/media/image109.png" ContentType="image/png"/>
  <Override PartName="/ppt/media/image110.png" ContentType="image/png"/>
  <Override PartName="/ppt/media/image20.png" ContentType="image/png"/>
  <Override PartName="/ppt/media/image118.png" ContentType="image/png"/>
  <Override PartName="/ppt/media/image21.png" ContentType="image/png"/>
  <Override PartName="/ppt/media/image119.png" ContentType="image/png"/>
  <Override PartName="/ppt/media/image122.png" ContentType="image/png"/>
  <Override PartName="/ppt/media/hdphoto1.wdp" ContentType="image/vnd.ms-photo"/>
  <Override PartName="/ppt/media/image123.png" ContentType="image/png"/>
  <Override PartName="/ppt/media/image125.jpeg" ContentType="image/jpeg"/>
  <Override PartName="/ppt/media/image127.jpeg" ContentType="image/jpeg"/>
  <Override PartName="/ppt/media/image31.png" ContentType="image/png"/>
  <Override PartName="/ppt/media/image129.png" ContentType="image/png"/>
  <Override PartName="/ppt/media/image41.png" ContentType="image/png"/>
  <Override PartName="/ppt/media/image139.png" ContentType="image/png"/>
  <Override PartName="/ppt/media/image51.png" ContentType="image/png"/>
  <Override PartName="/ppt/media/image149.png" ContentType="image/png"/>
  <Override PartName="/ppt/media/image61.png" ContentType="image/png"/>
  <Override PartName="/ppt/media/image159.png" ContentType="image/png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64.xml" ContentType="application/vnd.openxmlformats-officedocument.presentationml.slide+xml"/>
  <Override PartName="/ppt/slides/slide63.xml" ContentType="application/vnd.openxmlformats-officedocument.presentationml.slide+xml"/>
  <Override PartName="/ppt/slides/slide62.xml" ContentType="application/vnd.openxmlformats-officedocument.presentationml.slide+xml"/>
  <Override PartName="/ppt/slides/slide61.xml" ContentType="application/vnd.openxmlformats-officedocument.presentationml.slide+xml"/>
  <Override PartName="/ppt/slides/slide60.xml" ContentType="application/vnd.openxmlformats-officedocument.presentationml.slide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65.xml" ContentType="application/vnd.openxmlformats-officedocument.presentationml.slide+xml"/>
  <Override PartName="/ppt/slides/slide40.xml" ContentType="application/vnd.openxmlformats-officedocument.presentationml.slide+xml"/>
  <Override PartName="/ppt/slides/slide38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2.xml" ContentType="application/vnd.openxmlformats-officedocument.presentationml.slide+xml"/>
  <Override PartName="/ppt/slides/slide45.xml" ContentType="application/vnd.openxmlformats-officedocument.presentationml.slide+xml"/>
  <Override PartName="/ppt/slides/slide20.xml" ContentType="application/vnd.openxmlformats-officedocument.presentationml.slide+xml"/>
  <Override PartName="/ppt/slides/slide46.xml" ContentType="application/vnd.openxmlformats-officedocument.presentationml.slide+xml"/>
  <Override PartName="/ppt/slides/slide21.xml" ContentType="application/vnd.openxmlformats-officedocument.presentationml.slide+xml"/>
  <Override PartName="/ppt/slides/slide47.xml" ContentType="application/vnd.openxmlformats-officedocument.presentationml.slide+xml"/>
  <Override PartName="/ppt/slides/slide22.xml" ContentType="application/vnd.openxmlformats-officedocument.presentationml.slide+xml"/>
  <Override PartName="/ppt/slides/slide48.xml" ContentType="application/vnd.openxmlformats-officedocument.presentationml.slide+xml"/>
  <Override PartName="/ppt/slides/slide23.xml" ContentType="application/vnd.openxmlformats-officedocument.presentationml.slide+xml"/>
  <Override PartName="/ppt/slides/slide49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55.xml" ContentType="application/vnd.openxmlformats-officedocument.presentationml.slide+xml"/>
  <Override PartName="/ppt/slides/slide30.xml" ContentType="application/vnd.openxmlformats-officedocument.presentationml.slide+xml"/>
  <Override PartName="/ppt/slides/slide56.xml" ContentType="application/vnd.openxmlformats-officedocument.presentationml.slide+xml"/>
  <Override PartName="/ppt/slides/slide31.xml" ContentType="application/vnd.openxmlformats-officedocument.presentationml.slide+xml"/>
  <Override PartName="/ppt/slides/slide57.xml" ContentType="application/vnd.openxmlformats-officedocument.presentationml.slide+xml"/>
  <Override PartName="/ppt/slides/slide32.xml" ContentType="application/vnd.openxmlformats-officedocument.presentationml.slide+xml"/>
  <Override PartName="/ppt/slides/slide58.xml" ContentType="application/vnd.openxmlformats-officedocument.presentationml.slide+xml"/>
  <Override PartName="/ppt/slides/slide33.xml" ContentType="application/vnd.openxmlformats-officedocument.presentationml.slide+xml"/>
  <Override PartName="/ppt/slides/slide59.xml" ContentType="application/vnd.openxmlformats-officedocument.presentationml.slide+xml"/>
  <Override PartName="/ppt/slides/slide34.xml" ContentType="application/vnd.openxmlformats-officedocument.presentationml.slide+xml"/>
  <Override PartName="/ppt/slides/slide10.xml" ContentType="application/vnd.openxmlformats-officedocument.presentationml.slide+xml"/>
  <Override PartName="/ppt/slides/slide35.xml" ContentType="application/vnd.openxmlformats-officedocument.presentationml.slide+xml"/>
  <Override PartName="/ppt/slides/slide11.xml" ContentType="application/vnd.openxmlformats-officedocument.presentationml.slide+xml"/>
  <Override PartName="/ppt/slides/slide36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3.xml" ContentType="application/vnd.openxmlformats-officedocument.presentationml.slide+xml"/>
  <Override PartName="/ppt/slides/_rels/slide65.xml.rels" ContentType="application/vnd.openxmlformats-package.relationships+xml"/>
  <Override PartName="/ppt/slides/_rels/slide64.xml.rels" ContentType="application/vnd.openxmlformats-package.relationships+xml"/>
  <Override PartName="/ppt/slides/_rels/slide63.xml.rels" ContentType="application/vnd.openxmlformats-package.relationships+xml"/>
  <Override PartName="/ppt/slides/_rels/slide62.xml.rels" ContentType="application/vnd.openxmlformats-package.relationships+xml"/>
  <Override PartName="/ppt/slides/_rels/slide61.xml.rels" ContentType="application/vnd.openxmlformats-package.relationships+xml"/>
  <Override PartName="/ppt/slides/_rels/slide57.xml.rels" ContentType="application/vnd.openxmlformats-package.relationships+xml"/>
  <Override PartName="/ppt/slides/_rels/slide56.xml.rels" ContentType="application/vnd.openxmlformats-package.relationships+xml"/>
  <Override PartName="/ppt/slides/_rels/slide55.xml.rels" ContentType="application/vnd.openxmlformats-package.relationships+xml"/>
  <Override PartName="/ppt/slides/_rels/slide54.xml.rels" ContentType="application/vnd.openxmlformats-package.relationships+xml"/>
  <Override PartName="/ppt/slides/_rels/slide53.xml.rels" ContentType="application/vnd.openxmlformats-package.relationships+xml"/>
  <Override PartName="/ppt/slides/_rels/slide52.xml.rels" ContentType="application/vnd.openxmlformats-package.relationships+xml"/>
  <Override PartName="/ppt/slides/_rels/slide51.xml.rels" ContentType="application/vnd.openxmlformats-package.relationships+xml"/>
  <Override PartName="/ppt/slides/_rels/slide50.xml.rels" ContentType="application/vnd.openxmlformats-package.relationships+xml"/>
  <Override PartName="/ppt/slides/_rels/slide49.xml.rels" ContentType="application/vnd.openxmlformats-package.relationships+xml"/>
  <Override PartName="/ppt/slides/_rels/slide48.xml.rels" ContentType="application/vnd.openxmlformats-package.relationships+xml"/>
  <Override PartName="/ppt/slides/_rels/slide44.xml.rels" ContentType="application/vnd.openxmlformats-package.relationships+xml"/>
  <Override PartName="/ppt/slides/_rels/slide43.xml.rels" ContentType="application/vnd.openxmlformats-package.relationships+xml"/>
  <Override PartName="/ppt/slides/_rels/slide42.xml.rels" ContentType="application/vnd.openxmlformats-package.relationships+xml"/>
  <Override PartName="/ppt/slides/_rels/slide41.xml.rels" ContentType="application/vnd.openxmlformats-package.relationships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59.xml.rels" ContentType="application/vnd.openxmlformats-package.relationships+xml"/>
  <Override PartName="/ppt/slides/_rels/slide12.xml.rels" ContentType="application/vnd.openxmlformats-package.relationships+xml"/>
  <Override PartName="/ppt/slides/_rels/slide58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34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3.xml.rels" ContentType="application/vnd.openxmlformats-package.relationships+xml"/>
  <Override PartName="/ppt/slides/_rels/slide3.xml.rels" ContentType="application/vnd.openxmlformats-package.relationships+xml"/>
  <Override PartName="/ppt/slides/_rels/slide45.xml.rels" ContentType="application/vnd.openxmlformats-package.relationships+xml"/>
  <Override PartName="/ppt/slides/_rels/slide4.xml.rels" ContentType="application/vnd.openxmlformats-package.relationships+xml"/>
  <Override PartName="/ppt/slides/_rels/slide35.xml.rels" ContentType="application/vnd.openxmlformats-package.relationships+xml"/>
  <Override PartName="/ppt/slides/_rels/slide5.xml.rels" ContentType="application/vnd.openxmlformats-package.relationships+xml"/>
  <Override PartName="/ppt/slides/_rels/slide36.xml.rels" ContentType="application/vnd.openxmlformats-package.relationships+xml"/>
  <Override PartName="/ppt/slides/_rels/slide6.xml.rels" ContentType="application/vnd.openxmlformats-package.relationships+xml"/>
  <Override PartName="/ppt/slides/_rels/slide17.xml.rels" ContentType="application/vnd.openxmlformats-package.relationships+xml"/>
  <Override PartName="/ppt/slides/_rels/slide46.xml.rels" ContentType="application/vnd.openxmlformats-package.relationships+xml"/>
  <Override PartName="/ppt/slides/_rels/slide18.xml.rels" ContentType="application/vnd.openxmlformats-package.relationships+xml"/>
  <Override PartName="/ppt/slides/_rels/slide47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30.xml.rels" ContentType="application/vnd.openxmlformats-package.relationships+xml"/>
  <Override PartName="/ppt/slides/_rels/slide25.xml.rels" ContentType="application/vnd.openxmlformats-package.relationships+xml"/>
  <Override PartName="/ppt/slides/_rels/slide31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60.xml.rels" ContentType="application/vnd.openxmlformats-package.relationships+xml"/>
  <Override PartName="/ppt/slides/_rels/slide32.xml.rels" ContentType="application/vnd.openxmlformats-package.relationships+xml"/>
  <Override PartName="/ppt/slides/_rels/slide28.xml.rels" ContentType="application/vnd.openxmlformats-package.relationships+xml"/>
  <Override PartName="/ppt/slides/_rels/slide10.xml.rels" ContentType="application/vnd.openxmlformats-package.relationships+xml"/>
  <Override PartName="/ppt/slides/_rels/slide29.xml.rels" ContentType="application/vnd.openxmlformats-package.relationships+xml"/>
  <Override PartName="/ppt/slides/slide17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</p:sldIdLst>
  <p:sldSz cx="9144000" cy="6858000"/>
  <p:notesSz cx="6858000" cy="9144000"/>
</p:presentation>
</file>

<file path=ppt/commentAuthors.xml><?xml version="1.0" encoding="utf-8"?>
<p:cmAuthorLst xmlns:p="http://schemas.openxmlformats.org/presentationml/2006/main">
  <p:cmAuthor id="1" name="Stagiaire8" initials="S" lastIdx="1" clrIdx="1"/>
  <p:cmAuthor id="0" name="vincent" initials="v" lastIdx="4" clrIdx="0"/>
</p:cmAuthorLst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Relationship Id="rId71" Type="http://schemas.openxmlformats.org/officeDocument/2006/relationships/slide" Target="slides/slide65.xml"/><Relationship Id="rId72" Type="http://schemas.openxmlformats.org/officeDocument/2006/relationships/commentAuthors" Target="commentAuthors.xml"/>
</Relationships>
</file>

<file path=ppt/comments/comment49.xml><?xml version="1.0" encoding="utf-8"?>
<p:cmLst xmlns:p="http://schemas.openxmlformats.org/presentationml/2006/main">
  <p:cm authorId="0" dt="2018-06-02T12:15:38.984000000" idx="1">
    <p:pos x="0" y="0"/>
    <p:text/>
  </p:cm>
</p:cmLst>
</file>

<file path=ppt/comments/comment55.xml><?xml version="1.0" encoding="utf-8"?>
<p:cmLst xmlns:p="http://schemas.openxmlformats.org/presentationml/2006/main">
  <p:cm authorId="0" dt="2018-05-30T22:45:31.915000000" idx="2">
    <p:pos x="0" y="0"/>
    <p:text>En pratique  il faut éviter d’avoir un modèle qui fait du:
- sous-apprentissage
- sur-apprentissage
Autrement dit:
il faut éviter d’avoir un modèle avec: 
- biais élevé, c’est-à-dire avec erreur élevée sur l'échantillon d'apprentissage et erreur élevée sur l'échantillon de validation
- variance élevée, c’est-à-dire avec erreur faible sur l'échantillon d'apprentissage et erreur élevée sur l'échantillon de validation
On parle aussi de "dilemme biais - variance"</p:text>
  </p:cm>
</p:cmLst>
</file>

<file path=ppt/comments/comment56.xml><?xml version="1.0" encoding="utf-8"?>
<p:cmLst xmlns:p="http://schemas.openxmlformats.org/presentationml/2006/main">
  <p:cm authorId="1" dt="2018-05-28T10:44:22.079000000" idx="1">
    <p:pos x="0" y="0"/>
    <p:text>Dire qu'on suppose qu'on 100 features par exemple</p:text>
  </p:cm>
</p:cmLst>
</file>

<file path=ppt/comments/comment61.xml><?xml version="1.0" encoding="utf-8"?>
<p:cmLst xmlns:p="http://schemas.openxmlformats.org/presentationml/2006/main">
  <p:cm authorId="0" dt="2018-05-31T10:43:01.452000000" idx="3">
    <p:pos x="0" y="0"/>
    <p:text>Le résultat de l'estimation pour "lambda" intermédiaire donne comme coefficients estimés 
𝜃_3 ≈ 0 et 𝜃_4 ≈ 0
Ce qui donne le modèle "correct" :
h_𝜃 (x) ="  𝜃_0  + 𝜃_1 x + 𝜃_2  𝑥^2
Et si on augmente encore "lambda" jusqu'à ce qu'il soit relativement élevé, 
alors on tend vers un modèle avec sous-apprentissage !</p:text>
  </p:cm>
</p:cmLst>
</file>

<file path=ppt/comments/comment63.xml><?xml version="1.0" encoding="utf-8"?>
<p:cmLst xmlns:p="http://schemas.openxmlformats.org/presentationml/2006/main">
  <p:cm authorId="0" dt="2018-06-02T09:34:01.273000000" idx="4">
    <p:pos x="0" y="0"/>
    <p:text>Diagnostic d’un modèle : utiliser  les learning curves !
- Permettre d’identifier ce qui ne va pas dans le modèle
- Amélioration du modèle</p:text>
  </p:cm>
</p:cmLst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Cliquez pour déplacer la diapo</a:t>
            </a: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2000" spc="-1" strike="noStrike">
                <a:latin typeface="Arial"/>
              </a:rPr>
              <a:t>Cliquez pour modifier le format des notes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1400" spc="-1" strike="noStrike">
                <a:latin typeface="Times New Roman"/>
              </a:rPr>
              <a:t> 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fr-FR" sz="1400" spc="-1" strike="noStrike">
                <a:latin typeface="Times New Roman"/>
              </a:rPr>
              <a:t> 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168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fr-FR" sz="1400" spc="-1" strike="noStrike">
                <a:latin typeface="Times New Roman"/>
              </a:rPr>
              <a:t> 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169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53327D9F-0582-42A1-8B27-A1971CDB0F04}" type="slidenum">
              <a:rPr b="0" lang="fr-FR" sz="1400" spc="-1" strike="noStrike">
                <a:latin typeface="Times New Roman"/>
              </a:rPr>
              <a:t>1</a:t>
            </a:fld>
            <a:endParaRPr b="0" lang="fr-F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14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fr-FR" sz="2000" spc="-1" strike="noStrike">
              <a:latin typeface="Arial"/>
            </a:endParaRPr>
          </a:p>
        </p:txBody>
      </p:sp>
      <p:sp>
        <p:nvSpPr>
          <p:cNvPr id="1143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1101E3F2-BF6B-4C88-B2A2-1B13B68F3508}" type="slidenum">
              <a:rPr b="0" lang="fr-F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&lt;numéro&gt;</a:t>
            </a:fld>
            <a:endParaRPr b="0" lang="fr-FR" sz="1200" spc="-1" strike="noStrike"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14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fr-FR" sz="2000" spc="-1" strike="noStrike">
              <a:latin typeface="Arial"/>
            </a:endParaRPr>
          </a:p>
        </p:txBody>
      </p:sp>
      <p:sp>
        <p:nvSpPr>
          <p:cNvPr id="1146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8AD8D92C-E91B-4351-951A-0538DF4285C8}" type="slidenum">
              <a:rPr b="0" lang="fr-F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&lt;numéro&gt;</a:t>
            </a:fld>
            <a:endParaRPr b="0" lang="fr-FR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fr-F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3798A80D-8C71-4F91-86E3-7D1E21B14165}" type="datetime1">
              <a:rPr b="0" lang="fr-FR" sz="1200" spc="-1" strike="noStrike">
                <a:solidFill>
                  <a:srgbClr val="8b8b8b"/>
                </a:solidFill>
                <a:latin typeface="Calibri"/>
              </a:rPr>
              <a:t>26/02/2019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fr-FR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05BF218B-627E-4658-81AB-25FA6B415BC5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&lt;numéro&gt;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Calibri"/>
              </a:rPr>
              <a:t>Cliquez pour éditer le format du plan de texte</a:t>
            </a:r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Second niveau de plan</a:t>
            </a: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Troisième niveau de plan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Quatrième niveau de plan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fr-F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32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A697D7CB-90F1-47E4-9D5A-D9B072D7F665}" type="datetime1">
              <a:rPr b="0" lang="fr-FR" sz="1200" spc="-1" strike="noStrike">
                <a:solidFill>
                  <a:srgbClr val="8b8b8b"/>
                </a:solidFill>
                <a:latin typeface="Calibri"/>
              </a:rPr>
              <a:t>26/02/2019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fr-FR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469A20E4-2575-4D66-9358-F3044692E2E8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fr-FR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5EC65836-5B9A-47AF-9D35-9DBC29B2A971}" type="datetime1">
              <a:rPr b="0" lang="fr-FR" sz="1200" spc="-1" strike="noStrike">
                <a:solidFill>
                  <a:srgbClr val="8b8b8b"/>
                </a:solidFill>
                <a:latin typeface="Calibri"/>
              </a:rPr>
              <a:t>26/02/2019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fr-FR" sz="2400" spc="-1" strike="noStrike"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AD538E30-0EC2-4EB9-9010-66125E20EBAA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Cliquez pour éditer le format du texte-titre</a:t>
            </a: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Calibri"/>
              </a:rPr>
              <a:t>Cliquez pour éditer le format du plan de texte</a:t>
            </a:r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Second niveau de plan</a:t>
            </a: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Troisième niveau de plan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Quatrième niveau de plan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0B8AC7C5-3535-4D57-9573-5255D940573A}" type="datetime1">
              <a:rPr b="0" lang="fr-FR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26/02/2019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</p:spPr>
        <p:txBody>
          <a:bodyPr anchor="ctr"/>
          <a:p>
            <a:endParaRPr b="0" lang="fr-FR" sz="2400" spc="-1" strike="noStrike">
              <a:latin typeface="Times New Roman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D37B14E4-4254-439F-988F-18A7FDA9C3E7}" type="slidenum">
              <a:rPr b="0" lang="fr-FR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1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Cliquez pour éditer le format du texte-titre</a:t>
            </a: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Calibri"/>
              </a:rPr>
              <a:t>Cliquez pour éditer le format du plan de texte</a:t>
            </a:r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3200" spc="-1" strike="noStrike">
                <a:solidFill>
                  <a:srgbClr val="000000"/>
                </a:solidFill>
                <a:latin typeface="Calibri"/>
              </a:rPr>
              <a:t>Second niveau de plan</a:t>
            </a:r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Calibri"/>
              </a:rPr>
              <a:t>Troisième niveau de plan</a:t>
            </a:r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3200" spc="-1" strike="noStrike">
                <a:solidFill>
                  <a:srgbClr val="000000"/>
                </a:solidFill>
                <a:latin typeface="Calibri"/>
              </a:rPr>
              <a:t>Quatrième niveau de plan</a:t>
            </a:r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png"/><Relationship Id="rId3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image" Target="../media/image34.png"/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Relationship Id="rId6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image" Target="../media/image39.png"/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image" Target="../media/image43.png"/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5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46.png"/><Relationship Id="rId2" Type="http://schemas.openxmlformats.org/officeDocument/2006/relationships/image" Target="../media/image47.png"/><Relationship Id="rId3" Type="http://schemas.openxmlformats.org/officeDocument/2006/relationships/image" Target="../media/image48.png"/><Relationship Id="rId4" Type="http://schemas.openxmlformats.org/officeDocument/2006/relationships/image" Target="../media/image49.png"/><Relationship Id="rId5" Type="http://schemas.openxmlformats.org/officeDocument/2006/relationships/image" Target="../media/image50.png"/><Relationship Id="rId6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image" Target="../media/image57.png"/><Relationship Id="rId8" Type="http://schemas.openxmlformats.org/officeDocument/2006/relationships/image" Target="../media/image58.png"/><Relationship Id="rId9" Type="http://schemas.openxmlformats.org/officeDocument/2006/relationships/slideLayout" Target="../slideLayouts/slideLayout13.xml"/><Relationship Id="rId10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59.png"/><Relationship Id="rId2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60.png"/><Relationship Id="rId2" Type="http://schemas.openxmlformats.org/officeDocument/2006/relationships/image" Target="../media/image61.png"/><Relationship Id="rId3" Type="http://schemas.openxmlformats.org/officeDocument/2006/relationships/image" Target="../media/image62.png"/><Relationship Id="rId4" Type="http://schemas.openxmlformats.org/officeDocument/2006/relationships/image" Target="../media/image63.png"/><Relationship Id="rId5" Type="http://schemas.openxmlformats.org/officeDocument/2006/relationships/image" Target="../media/image64.png"/><Relationship Id="rId6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65.png"/><Relationship Id="rId2" Type="http://schemas.openxmlformats.org/officeDocument/2006/relationships/image" Target="../media/image66.png"/><Relationship Id="rId3" Type="http://schemas.openxmlformats.org/officeDocument/2006/relationships/image" Target="../media/image67.png"/><Relationship Id="rId4" Type="http://schemas.openxmlformats.org/officeDocument/2006/relationships/image" Target="../media/image68.png"/><Relationship Id="rId5" Type="http://schemas.openxmlformats.org/officeDocument/2006/relationships/image" Target="../media/image69.png"/><Relationship Id="rId6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70.png"/><Relationship Id="rId2" Type="http://schemas.openxmlformats.org/officeDocument/2006/relationships/image" Target="../media/image71.png"/><Relationship Id="rId3" Type="http://schemas.openxmlformats.org/officeDocument/2006/relationships/image" Target="../media/image72.png"/><Relationship Id="rId4" Type="http://schemas.openxmlformats.org/officeDocument/2006/relationships/image" Target="../media/image73.png"/><Relationship Id="rId5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74.png"/><Relationship Id="rId2" Type="http://schemas.openxmlformats.org/officeDocument/2006/relationships/image" Target="../media/image75.png"/><Relationship Id="rId3" Type="http://schemas.openxmlformats.org/officeDocument/2006/relationships/image" Target="../media/image76.png"/><Relationship Id="rId4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77.png"/><Relationship Id="rId2" Type="http://schemas.openxmlformats.org/officeDocument/2006/relationships/image" Target="../media/image78.png"/><Relationship Id="rId3" Type="http://schemas.openxmlformats.org/officeDocument/2006/relationships/image" Target="../media/image79.png"/><Relationship Id="rId4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80.png"/><Relationship Id="rId2" Type="http://schemas.openxmlformats.org/officeDocument/2006/relationships/image" Target="../media/image81.png"/><Relationship Id="rId3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82.png"/><Relationship Id="rId2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83.png"/><Relationship Id="rId2" Type="http://schemas.openxmlformats.org/officeDocument/2006/relationships/image" Target="../media/image84.png"/><Relationship Id="rId3" Type="http://schemas.microsoft.com/office/2007/relationships/hdphoto" Target="../media/hdphoto1.wdp"/><Relationship Id="rId4" Type="http://schemas.openxmlformats.org/officeDocument/2006/relationships/image" Target="../media/image85.png"/><Relationship Id="rId5" Type="http://schemas.openxmlformats.org/officeDocument/2006/relationships/image" Target="../media/image86.png"/><Relationship Id="rId6" Type="http://schemas.openxmlformats.org/officeDocument/2006/relationships/image" Target="../media/image87.png"/><Relationship Id="rId7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88.png"/><Relationship Id="rId2" Type="http://schemas.openxmlformats.org/officeDocument/2006/relationships/image" Target="../media/image89.jpeg"/><Relationship Id="rId3" Type="http://schemas.openxmlformats.org/officeDocument/2006/relationships/image" Target="../media/image90.png"/><Relationship Id="rId4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91.png"/><Relationship Id="rId2" Type="http://schemas.openxmlformats.org/officeDocument/2006/relationships/image" Target="../media/image92.jpeg"/><Relationship Id="rId3" Type="http://schemas.openxmlformats.org/officeDocument/2006/relationships/image" Target="../media/image93.png"/><Relationship Id="rId4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94.png"/><Relationship Id="rId2" Type="http://schemas.openxmlformats.org/officeDocument/2006/relationships/image" Target="../media/image95.png"/><Relationship Id="rId3" Type="http://schemas.openxmlformats.org/officeDocument/2006/relationships/image" Target="../media/image96.png"/><Relationship Id="rId4" Type="http://schemas.openxmlformats.org/officeDocument/2006/relationships/image" Target="../media/image97.png"/><Relationship Id="rId5" Type="http://schemas.openxmlformats.org/officeDocument/2006/relationships/slideLayout" Target="../slideLayouts/slideLayout25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98.png"/><Relationship Id="rId2" Type="http://schemas.openxmlformats.org/officeDocument/2006/relationships/image" Target="../media/image99.png"/><Relationship Id="rId3" Type="http://schemas.openxmlformats.org/officeDocument/2006/relationships/image" Target="../media/image100.png"/><Relationship Id="rId4" Type="http://schemas.openxmlformats.org/officeDocument/2006/relationships/image" Target="../media/image101.png"/><Relationship Id="rId5" Type="http://schemas.openxmlformats.org/officeDocument/2006/relationships/image" Target="../media/image102.png"/><Relationship Id="rId6" Type="http://schemas.openxmlformats.org/officeDocument/2006/relationships/image" Target="../media/image103.png"/><Relationship Id="rId7" Type="http://schemas.openxmlformats.org/officeDocument/2006/relationships/image" Target="../media/image104.png"/><Relationship Id="rId8" Type="http://schemas.openxmlformats.org/officeDocument/2006/relationships/image" Target="../media/image105.png"/><Relationship Id="rId9" Type="http://schemas.openxmlformats.org/officeDocument/2006/relationships/slideLayout" Target="../slideLayouts/slideLayout25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106.png"/><Relationship Id="rId2" Type="http://schemas.openxmlformats.org/officeDocument/2006/relationships/image" Target="../media/image107.png"/><Relationship Id="rId3" Type="http://schemas.openxmlformats.org/officeDocument/2006/relationships/slideLayout" Target="../slideLayouts/slideLayout25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108.png"/><Relationship Id="rId2" Type="http://schemas.openxmlformats.org/officeDocument/2006/relationships/image" Target="../media/image109.png"/><Relationship Id="rId3" Type="http://schemas.openxmlformats.org/officeDocument/2006/relationships/slideLayout" Target="../slideLayouts/slideLayout25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110.png"/><Relationship Id="rId2" Type="http://schemas.openxmlformats.org/officeDocument/2006/relationships/image" Target="../media/image111.png"/><Relationship Id="rId3" Type="http://schemas.openxmlformats.org/officeDocument/2006/relationships/image" Target="../media/image112.png"/><Relationship Id="rId4" Type="http://schemas.openxmlformats.org/officeDocument/2006/relationships/image" Target="../media/image113.png"/><Relationship Id="rId5" Type="http://schemas.openxmlformats.org/officeDocument/2006/relationships/image" Target="../media/image114.png"/><Relationship Id="rId6" Type="http://schemas.openxmlformats.org/officeDocument/2006/relationships/slideLayout" Target="../slideLayouts/slideLayout25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115.png"/><Relationship Id="rId2" Type="http://schemas.openxmlformats.org/officeDocument/2006/relationships/image" Target="../media/image116.png"/><Relationship Id="rId3" Type="http://schemas.openxmlformats.org/officeDocument/2006/relationships/image" Target="../media/image117.png"/><Relationship Id="rId4" Type="http://schemas.openxmlformats.org/officeDocument/2006/relationships/slideLayout" Target="../slideLayouts/slideLayout25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118.png"/><Relationship Id="rId2" Type="http://schemas.openxmlformats.org/officeDocument/2006/relationships/slideLayout" Target="../slideLayouts/slideLayout25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119.png"/><Relationship Id="rId2" Type="http://schemas.openxmlformats.org/officeDocument/2006/relationships/image" Target="../media/image120.png"/><Relationship Id="rId3" Type="http://schemas.openxmlformats.org/officeDocument/2006/relationships/image" Target="../media/image121.png"/><Relationship Id="rId4" Type="http://schemas.openxmlformats.org/officeDocument/2006/relationships/slideLayout" Target="../slideLayouts/slideLayout2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image" Target="../media/image122.png"/><Relationship Id="rId2" Type="http://schemas.openxmlformats.org/officeDocument/2006/relationships/image" Target="../media/image123.png"/><Relationship Id="rId3" Type="http://schemas.openxmlformats.org/officeDocument/2006/relationships/image" Target="../media/image124.png"/><Relationship Id="rId4" Type="http://schemas.openxmlformats.org/officeDocument/2006/relationships/image" Target="../media/image125.jpeg"/><Relationship Id="rId5" Type="http://schemas.openxmlformats.org/officeDocument/2006/relationships/image" Target="../media/image126.png"/><Relationship Id="rId6" Type="http://schemas.openxmlformats.org/officeDocument/2006/relationships/image" Target="../media/image127.jpeg"/><Relationship Id="rId7" Type="http://schemas.openxmlformats.org/officeDocument/2006/relationships/slideLayout" Target="../slideLayouts/slideLayout25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128.png"/><Relationship Id="rId2" Type="http://schemas.openxmlformats.org/officeDocument/2006/relationships/slideLayout" Target="../slideLayouts/slideLayout25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image" Target="../media/image129.png"/><Relationship Id="rId2" Type="http://schemas.openxmlformats.org/officeDocument/2006/relationships/image" Target="../media/image130.png"/><Relationship Id="rId3" Type="http://schemas.openxmlformats.org/officeDocument/2006/relationships/image" Target="../media/image131.png"/><Relationship Id="rId4" Type="http://schemas.openxmlformats.org/officeDocument/2006/relationships/image" Target="../media/image132.png"/><Relationship Id="rId5" Type="http://schemas.openxmlformats.org/officeDocument/2006/relationships/slideLayout" Target="../slideLayouts/slideLayout25.xml"/><Relationship Id="rId6" Type="http://schemas.openxmlformats.org/officeDocument/2006/relationships/comments" Target="../comments/comment4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133.png"/><Relationship Id="rId2" Type="http://schemas.openxmlformats.org/officeDocument/2006/relationships/image" Target="../media/image134.png"/><Relationship Id="rId3" Type="http://schemas.openxmlformats.org/officeDocument/2006/relationships/image" Target="../media/image135.png"/><Relationship Id="rId4" Type="http://schemas.openxmlformats.org/officeDocument/2006/relationships/image" Target="../media/image136.png"/><Relationship Id="rId5" Type="http://schemas.openxmlformats.org/officeDocument/2006/relationships/image" Target="../media/image137.png"/><Relationship Id="rId6" Type="http://schemas.openxmlformats.org/officeDocument/2006/relationships/slideLayout" Target="../slideLayouts/slideLayout37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image" Target="../media/image138.png"/><Relationship Id="rId2" Type="http://schemas.openxmlformats.org/officeDocument/2006/relationships/image" Target="../media/image139.png"/><Relationship Id="rId3" Type="http://schemas.openxmlformats.org/officeDocument/2006/relationships/image" Target="../media/image140.png"/><Relationship Id="rId4" Type="http://schemas.openxmlformats.org/officeDocument/2006/relationships/image" Target="../media/image141.png"/><Relationship Id="rId5" Type="http://schemas.openxmlformats.org/officeDocument/2006/relationships/slideLayout" Target="../slideLayouts/slideLayout37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image" Target="../media/image142.png"/><Relationship Id="rId2" Type="http://schemas.openxmlformats.org/officeDocument/2006/relationships/image" Target="../media/image143.png"/><Relationship Id="rId3" Type="http://schemas.openxmlformats.org/officeDocument/2006/relationships/image" Target="../media/image144.png"/><Relationship Id="rId4" Type="http://schemas.openxmlformats.org/officeDocument/2006/relationships/image" Target="../media/image145.png"/><Relationship Id="rId5" Type="http://schemas.openxmlformats.org/officeDocument/2006/relationships/image" Target="../media/image146.png"/><Relationship Id="rId6" Type="http://schemas.openxmlformats.org/officeDocument/2006/relationships/slideLayout" Target="../slideLayouts/slideLayout37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image" Target="../media/image147.png"/><Relationship Id="rId2" Type="http://schemas.openxmlformats.org/officeDocument/2006/relationships/image" Target="../media/image148.png"/><Relationship Id="rId3" Type="http://schemas.openxmlformats.org/officeDocument/2006/relationships/image" Target="../media/image149.png"/><Relationship Id="rId4" Type="http://schemas.openxmlformats.org/officeDocument/2006/relationships/image" Target="../media/image150.png"/><Relationship Id="rId5" Type="http://schemas.openxmlformats.org/officeDocument/2006/relationships/slideLayout" Target="../slideLayouts/slideLayout37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image" Target="../media/image151.png"/><Relationship Id="rId2" Type="http://schemas.openxmlformats.org/officeDocument/2006/relationships/image" Target="../media/image152.png"/><Relationship Id="rId3" Type="http://schemas.openxmlformats.org/officeDocument/2006/relationships/image" Target="../media/image153.png"/><Relationship Id="rId4" Type="http://schemas.openxmlformats.org/officeDocument/2006/relationships/image" Target="../media/image154.png"/><Relationship Id="rId5" Type="http://schemas.openxmlformats.org/officeDocument/2006/relationships/image" Target="../media/image155.png"/><Relationship Id="rId6" Type="http://schemas.openxmlformats.org/officeDocument/2006/relationships/slideLayout" Target="../slideLayouts/slideLayout37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image" Target="../media/image156.png"/><Relationship Id="rId2" Type="http://schemas.openxmlformats.org/officeDocument/2006/relationships/image" Target="../media/image157.png"/><Relationship Id="rId3" Type="http://schemas.openxmlformats.org/officeDocument/2006/relationships/image" Target="../media/image158.png"/><Relationship Id="rId4" Type="http://schemas.openxmlformats.org/officeDocument/2006/relationships/image" Target="../media/image159.png"/><Relationship Id="rId5" Type="http://schemas.openxmlformats.org/officeDocument/2006/relationships/image" Target="../media/image160.png"/><Relationship Id="rId6" Type="http://schemas.openxmlformats.org/officeDocument/2006/relationships/slideLayout" Target="../slideLayouts/slideLayout37.xml"/><Relationship Id="rId7" Type="http://schemas.openxmlformats.org/officeDocument/2006/relationships/comments" Target="../comments/comment55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image" Target="../media/image161.png"/><Relationship Id="rId2" Type="http://schemas.openxmlformats.org/officeDocument/2006/relationships/image" Target="../media/image162.png"/><Relationship Id="rId3" Type="http://schemas.openxmlformats.org/officeDocument/2006/relationships/image" Target="../media/image163.png"/><Relationship Id="rId4" Type="http://schemas.openxmlformats.org/officeDocument/2006/relationships/image" Target="../media/image164.png"/><Relationship Id="rId5" Type="http://schemas.openxmlformats.org/officeDocument/2006/relationships/image" Target="../media/image165.png"/><Relationship Id="rId6" Type="http://schemas.openxmlformats.org/officeDocument/2006/relationships/image" Target="../media/image166.png"/><Relationship Id="rId7" Type="http://schemas.openxmlformats.org/officeDocument/2006/relationships/image" Target="../media/image167.png"/><Relationship Id="rId8" Type="http://schemas.openxmlformats.org/officeDocument/2006/relationships/image" Target="../media/image168.png"/><Relationship Id="rId9" Type="http://schemas.openxmlformats.org/officeDocument/2006/relationships/slideLayout" Target="../slideLayouts/slideLayout37.xml"/><Relationship Id="rId10" Type="http://schemas.openxmlformats.org/officeDocument/2006/relationships/comments" Target="../comments/comment56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image" Target="../media/image169.png"/><Relationship Id="rId2" Type="http://schemas.openxmlformats.org/officeDocument/2006/relationships/image" Target="../media/image170.png"/><Relationship Id="rId3" Type="http://schemas.openxmlformats.org/officeDocument/2006/relationships/image" Target="../media/image171.png"/><Relationship Id="rId4" Type="http://schemas.openxmlformats.org/officeDocument/2006/relationships/image" Target="../media/image172.png"/><Relationship Id="rId5" Type="http://schemas.openxmlformats.org/officeDocument/2006/relationships/image" Target="../media/image173.png"/><Relationship Id="rId6" Type="http://schemas.openxmlformats.org/officeDocument/2006/relationships/slideLayout" Target="../slideLayouts/slideLayout37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image" Target="../media/image174.png"/><Relationship Id="rId2" Type="http://schemas.openxmlformats.org/officeDocument/2006/relationships/image" Target="../media/image175.png"/><Relationship Id="rId3" Type="http://schemas.openxmlformats.org/officeDocument/2006/relationships/image" Target="../media/image176.png"/><Relationship Id="rId4" Type="http://schemas.openxmlformats.org/officeDocument/2006/relationships/image" Target="../media/image177.png"/><Relationship Id="rId5" Type="http://schemas.openxmlformats.org/officeDocument/2006/relationships/slideLayout" Target="../slideLayouts/slideLayout37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image" Target="../media/image178.png"/><Relationship Id="rId2" Type="http://schemas.openxmlformats.org/officeDocument/2006/relationships/image" Target="../media/image179.png"/><Relationship Id="rId3" Type="http://schemas.openxmlformats.org/officeDocument/2006/relationships/image" Target="../media/image180.png"/><Relationship Id="rId4" Type="http://schemas.openxmlformats.org/officeDocument/2006/relationships/image" Target="../media/image181.png"/><Relationship Id="rId5" Type="http://schemas.openxmlformats.org/officeDocument/2006/relationships/image" Target="../media/image182.png"/><Relationship Id="rId6" Type="http://schemas.openxmlformats.org/officeDocument/2006/relationships/image" Target="../media/image183.png"/><Relationship Id="rId7" Type="http://schemas.openxmlformats.org/officeDocument/2006/relationships/image" Target="../media/image184.png"/><Relationship Id="rId8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image" Target="../media/image185.png"/><Relationship Id="rId2" Type="http://schemas.openxmlformats.org/officeDocument/2006/relationships/image" Target="../media/image186.png"/><Relationship Id="rId3" Type="http://schemas.openxmlformats.org/officeDocument/2006/relationships/image" Target="../media/image187.png"/><Relationship Id="rId4" Type="http://schemas.openxmlformats.org/officeDocument/2006/relationships/image" Target="../media/image188.png"/><Relationship Id="rId5" Type="http://schemas.openxmlformats.org/officeDocument/2006/relationships/slideLayout" Target="../slideLayouts/slideLayout37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image" Target="../media/image189.png"/><Relationship Id="rId2" Type="http://schemas.openxmlformats.org/officeDocument/2006/relationships/image" Target="../media/image190.png"/><Relationship Id="rId3" Type="http://schemas.openxmlformats.org/officeDocument/2006/relationships/image" Target="../media/image191.png"/><Relationship Id="rId4" Type="http://schemas.openxmlformats.org/officeDocument/2006/relationships/image" Target="../media/image192.png"/><Relationship Id="rId5" Type="http://schemas.openxmlformats.org/officeDocument/2006/relationships/image" Target="../media/image193.png"/><Relationship Id="rId6" Type="http://schemas.openxmlformats.org/officeDocument/2006/relationships/image" Target="../media/image194.png"/><Relationship Id="rId7" Type="http://schemas.openxmlformats.org/officeDocument/2006/relationships/image" Target="../media/image195.png"/><Relationship Id="rId8" Type="http://schemas.openxmlformats.org/officeDocument/2006/relationships/slideLayout" Target="../slideLayouts/slideLayout37.xml"/><Relationship Id="rId9" Type="http://schemas.openxmlformats.org/officeDocument/2006/relationships/comments" Target="../comments/comment61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image" Target="../media/image196.png"/><Relationship Id="rId2" Type="http://schemas.openxmlformats.org/officeDocument/2006/relationships/image" Target="../media/image197.png"/><Relationship Id="rId3" Type="http://schemas.openxmlformats.org/officeDocument/2006/relationships/image" Target="../media/image198.png"/><Relationship Id="rId4" Type="http://schemas.openxmlformats.org/officeDocument/2006/relationships/image" Target="../media/image199.png"/><Relationship Id="rId5" Type="http://schemas.openxmlformats.org/officeDocument/2006/relationships/image" Target="../media/image200.png"/><Relationship Id="rId6" Type="http://schemas.openxmlformats.org/officeDocument/2006/relationships/slideLayout" Target="../slideLayouts/slideLayout37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image" Target="../media/image201.png"/><Relationship Id="rId2" Type="http://schemas.openxmlformats.org/officeDocument/2006/relationships/image" Target="../media/image202.png"/><Relationship Id="rId3" Type="http://schemas.openxmlformats.org/officeDocument/2006/relationships/slideLayout" Target="../slideLayouts/slideLayout37.xml"/><Relationship Id="rId4" Type="http://schemas.openxmlformats.org/officeDocument/2006/relationships/comments" Target="../comments/comment63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image" Target="../media/image203.png"/><Relationship Id="rId2" Type="http://schemas.openxmlformats.org/officeDocument/2006/relationships/image" Target="../media/image204.png"/><Relationship Id="rId3" Type="http://schemas.openxmlformats.org/officeDocument/2006/relationships/slideLayout" Target="../slideLayouts/slideLayout37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image" Target="../media/image14.jpe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"/>
              </a:rPr>
              <a:t>Vincent Gigliobianco</a:t>
            </a:r>
            <a:endParaRPr b="0" lang="fr-F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1" name="TextShape 2"/>
          <p:cNvSpPr txBox="1"/>
          <p:nvPr/>
        </p:nvSpPr>
        <p:spPr>
          <a:xfrm>
            <a:off x="1371600" y="3886200"/>
            <a:ext cx="6400440" cy="1447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ctr">
              <a:lnSpc>
                <a:spcPct val="100000"/>
              </a:lnSpc>
              <a:spcBef>
                <a:spcPts val="479"/>
              </a:spcBef>
            </a:pPr>
            <a:r>
              <a:rPr b="0" lang="fr-FR" sz="2400" spc="-1" strike="noStrike">
                <a:solidFill>
                  <a:srgbClr val="8b8b8b"/>
                </a:solidFill>
                <a:latin typeface="Calibri"/>
              </a:rPr>
              <a:t>Data Scientist</a:t>
            </a:r>
            <a:endParaRPr b="0" lang="fr-FR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</a:pPr>
            <a:endParaRPr b="0" lang="fr-FR" sz="2400" spc="-1" strike="noStrike">
              <a:latin typeface="Arial"/>
            </a:endParaRPr>
          </a:p>
        </p:txBody>
      </p:sp>
      <p:sp>
        <p:nvSpPr>
          <p:cNvPr id="172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FD1207B9-A4C1-435E-B8F1-34F6D180557E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fr-FR" sz="1200" spc="-1" strike="noStrike">
              <a:latin typeface="Times New Roman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fr-FR" sz="3600" spc="-1" strike="noStrike">
                <a:solidFill>
                  <a:srgbClr val="77933c"/>
                </a:solidFill>
                <a:latin typeface="Calibri"/>
              </a:rPr>
              <a:t>Matrices</a:t>
            </a:r>
            <a:endParaRPr b="0" lang="fr-FR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720360" y="3679920"/>
            <a:ext cx="7508880" cy="365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On parle de l’élément à la ligne </a:t>
            </a:r>
            <a:r>
              <a:rPr b="0" i="1" lang="fr-FR" sz="18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 et à la ligne colonne </a:t>
            </a:r>
            <a:r>
              <a:rPr b="0" i="1" lang="fr-FR" sz="1800" spc="-1" strike="noStrike">
                <a:solidFill>
                  <a:srgbClr val="000000"/>
                </a:solidFill>
                <a:latin typeface="Calibri"/>
              </a:rPr>
              <a:t>j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: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On peut le noter </a:t>
            </a:r>
            <a:r>
              <a:rPr b="0" i="1" lang="fr-FR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   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Exemples:   = 10,        = 41,         = 54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= 3,          = 12,         = 39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                     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= 47,      = 8,            = 20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= 32,       = 87,         = 47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211" name="CustomShape 3"/>
          <p:cNvSpPr/>
          <p:nvPr/>
        </p:nvSpPr>
        <p:spPr>
          <a:xfrm>
            <a:off x="720360" y="3679920"/>
            <a:ext cx="7508880" cy="3715200"/>
          </a:xfrm>
          <a:prstGeom prst="rect">
            <a:avLst/>
          </a:prstGeom>
          <a:blipFill rotWithShape="0">
            <a:blip r:embed="rId1"/>
            <a:stretch>
              <a:fillRect l="-647" t="-817" r="0" b="0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latin typeface="Calibri"/>
              </a:rPr>
              <a:t> 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12" name="CustomShape 4"/>
          <p:cNvSpPr/>
          <p:nvPr/>
        </p:nvSpPr>
        <p:spPr>
          <a:xfrm>
            <a:off x="3124080" y="2286000"/>
            <a:ext cx="2057040" cy="1283400"/>
          </a:xfrm>
          <a:prstGeom prst="bracketPair">
            <a:avLst>
              <a:gd name="adj" fmla="val 16667"/>
            </a:avLst>
          </a:prstGeom>
          <a:noFill/>
          <a:ln w="28440">
            <a:solidFill>
              <a:srgbClr val="c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3" name="CustomShape 5"/>
          <p:cNvSpPr/>
          <p:nvPr/>
        </p:nvSpPr>
        <p:spPr>
          <a:xfrm>
            <a:off x="3200400" y="2286000"/>
            <a:ext cx="205704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10          41        54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14" name="CustomShape 6"/>
          <p:cNvSpPr/>
          <p:nvPr/>
        </p:nvSpPr>
        <p:spPr>
          <a:xfrm>
            <a:off x="3276720" y="2590920"/>
            <a:ext cx="205704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3           12        39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15" name="CustomShape 7"/>
          <p:cNvSpPr/>
          <p:nvPr/>
        </p:nvSpPr>
        <p:spPr>
          <a:xfrm>
            <a:off x="3276720" y="2895480"/>
            <a:ext cx="205704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47          8         20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16" name="CustomShape 8"/>
          <p:cNvSpPr/>
          <p:nvPr/>
        </p:nvSpPr>
        <p:spPr>
          <a:xfrm>
            <a:off x="3276720" y="3200400"/>
            <a:ext cx="205704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32         87        47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17" name="CustomShape 9"/>
          <p:cNvSpPr/>
          <p:nvPr/>
        </p:nvSpPr>
        <p:spPr>
          <a:xfrm>
            <a:off x="723960" y="1468440"/>
            <a:ext cx="51051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Éléments d’une matrice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218" name="CustomShape 10"/>
          <p:cNvSpPr/>
          <p:nvPr/>
        </p:nvSpPr>
        <p:spPr>
          <a:xfrm>
            <a:off x="2514600" y="2666880"/>
            <a:ext cx="7617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M =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19" name="TextShape 11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FE69454F-E131-4F54-A926-E3ECC86F0E7E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fr-FR" sz="1200" spc="-1" strike="noStrike">
              <a:latin typeface="Times New Roman"/>
            </a:endParaRPr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fr-FR" sz="3600" spc="-1" strike="noStrike">
                <a:solidFill>
                  <a:srgbClr val="77933c"/>
                </a:solidFill>
                <a:latin typeface="Calibri"/>
              </a:rPr>
              <a:t>Matrices</a:t>
            </a:r>
            <a:endParaRPr b="0" lang="fr-FR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1" name="CustomShape 2"/>
          <p:cNvSpPr/>
          <p:nvPr/>
        </p:nvSpPr>
        <p:spPr>
          <a:xfrm>
            <a:off x="152280" y="1487880"/>
            <a:ext cx="899136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b050"/>
                </a:solidFill>
                <a:latin typeface="Calibri"/>
              </a:rPr>
              <a:t>Une matrice  c’est un tableau  rectangulaire de valeurs numériques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On peut avoir  </a:t>
            </a:r>
            <a:r>
              <a:rPr b="0" i="1" lang="fr-FR" sz="18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 lignes et </a:t>
            </a:r>
            <a:r>
              <a:rPr b="0" i="1" lang="fr-FR" sz="1800" spc="-1" strike="noStrike">
                <a:solidFill>
                  <a:srgbClr val="000000"/>
                </a:solidFill>
                <a:latin typeface="Calibri"/>
              </a:rPr>
              <a:t>p 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colonnes, avec n et p 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Les valeurs sont des valeurs numériques de nombres réels)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22" name="CustomShape 3"/>
          <p:cNvSpPr/>
          <p:nvPr/>
        </p:nvSpPr>
        <p:spPr>
          <a:xfrm>
            <a:off x="152280" y="1487880"/>
            <a:ext cx="8991360" cy="1199880"/>
          </a:xfrm>
          <a:prstGeom prst="rect">
            <a:avLst/>
          </a:prstGeom>
          <a:blipFill rotWithShape="0">
            <a:blip r:embed="rId1"/>
            <a:stretch>
              <a:fillRect l="-541" t="-2515" r="0" b="-7082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latin typeface="Calibri"/>
              </a:rPr>
              <a:t> 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23" name="CustomShape 4"/>
          <p:cNvSpPr/>
          <p:nvPr/>
        </p:nvSpPr>
        <p:spPr>
          <a:xfrm>
            <a:off x="1981080" y="3809880"/>
            <a:ext cx="2666520" cy="1218960"/>
          </a:xfrm>
          <a:prstGeom prst="bracketPair">
            <a:avLst>
              <a:gd name="adj" fmla="val 16667"/>
            </a:avLst>
          </a:prstGeom>
          <a:noFill/>
          <a:ln w="28440">
            <a:solidFill>
              <a:srgbClr val="c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" name="CustomShape 5"/>
          <p:cNvSpPr/>
          <p:nvPr/>
        </p:nvSpPr>
        <p:spPr>
          <a:xfrm>
            <a:off x="533520" y="5257800"/>
            <a:ext cx="670536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M matrice à valeurs dans </a:t>
            </a:r>
            <a:r>
              <a:rPr b="0" lang="fr-FR" sz="1800" spc="-1" strike="noStrike">
                <a:solidFill>
                  <a:srgbClr val="ff0000"/>
                </a:solidFill>
                <a:latin typeface="Calibri"/>
              </a:rPr>
              <a:t> x 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On dit que </a:t>
            </a:r>
            <a:r>
              <a:rPr b="0" lang="fr-FR" sz="1800" spc="-1" strike="noStrike">
                <a:solidFill>
                  <a:srgbClr val="ff0000"/>
                </a:solidFill>
                <a:latin typeface="Calibri"/>
              </a:rPr>
              <a:t>la dimension de M est : 4 x 3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225" name="CustomShape 6"/>
          <p:cNvSpPr/>
          <p:nvPr/>
        </p:nvSpPr>
        <p:spPr>
          <a:xfrm>
            <a:off x="533520" y="5257800"/>
            <a:ext cx="6705360" cy="946800"/>
          </a:xfrm>
          <a:prstGeom prst="rect">
            <a:avLst/>
          </a:prstGeom>
          <a:blipFill rotWithShape="0">
            <a:blip r:embed="rId2"/>
            <a:stretch>
              <a:fillRect l="-814" t="-3211" r="0" b="0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latin typeface="Calibri"/>
              </a:rPr>
              <a:t> 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26" name="CustomShape 7"/>
          <p:cNvSpPr/>
          <p:nvPr/>
        </p:nvSpPr>
        <p:spPr>
          <a:xfrm>
            <a:off x="1447920" y="4112280"/>
            <a:ext cx="7617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Calibri"/>
              </a:rPr>
              <a:t>M =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27" name="CustomShape 8"/>
          <p:cNvSpPr/>
          <p:nvPr/>
        </p:nvSpPr>
        <p:spPr>
          <a:xfrm>
            <a:off x="2133720" y="3809880"/>
            <a:ext cx="259056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10            41                54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28" name="CustomShape 9"/>
          <p:cNvSpPr/>
          <p:nvPr/>
        </p:nvSpPr>
        <p:spPr>
          <a:xfrm>
            <a:off x="2133720" y="4038480"/>
            <a:ext cx="259056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3             12                39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29" name="CustomShape 10"/>
          <p:cNvSpPr/>
          <p:nvPr/>
        </p:nvSpPr>
        <p:spPr>
          <a:xfrm>
            <a:off x="2133720" y="4343400"/>
            <a:ext cx="259056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47            8                  20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30" name="CustomShape 11"/>
          <p:cNvSpPr/>
          <p:nvPr/>
        </p:nvSpPr>
        <p:spPr>
          <a:xfrm>
            <a:off x="2133720" y="4648320"/>
            <a:ext cx="259056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32            87                47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31" name="CustomShape 12"/>
          <p:cNvSpPr/>
          <p:nvPr/>
        </p:nvSpPr>
        <p:spPr>
          <a:xfrm>
            <a:off x="380880" y="3048120"/>
            <a:ext cx="18284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Exemple :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32" name="TextShape 1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7D64D227-A4CE-4BEA-AC96-6D23D6C35863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fr-FR" sz="1200" spc="-1" strike="noStrike">
              <a:latin typeface="Times New Roman"/>
            </a:endParaRPr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fr-FR" sz="3600" spc="-1" strike="noStrike">
                <a:solidFill>
                  <a:srgbClr val="77933c"/>
                </a:solidFill>
                <a:latin typeface="Calibri"/>
              </a:rPr>
              <a:t>Vecteur et matrice carrée</a:t>
            </a:r>
            <a:endParaRPr b="0" lang="fr-FR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4" name="TextShape 2"/>
          <p:cNvSpPr txBox="1"/>
          <p:nvPr/>
        </p:nvSpPr>
        <p:spPr>
          <a:xfrm>
            <a:off x="457200" y="1371600"/>
            <a:ext cx="8457840" cy="8377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1480"/>
              </a:spcBef>
            </a:pPr>
            <a:r>
              <a:rPr b="1" lang="fr-FR" sz="7400" spc="-1" strike="noStrike">
                <a:solidFill>
                  <a:srgbClr val="000000"/>
                </a:solidFill>
                <a:latin typeface="Calibri"/>
              </a:rPr>
              <a:t>Vecteur</a:t>
            </a:r>
            <a:r>
              <a:rPr b="0" lang="fr-FR" sz="7400" spc="-1" strike="noStrike">
                <a:solidFill>
                  <a:srgbClr val="000000"/>
                </a:solidFill>
                <a:latin typeface="Calibri"/>
              </a:rPr>
              <a:t> : c’est une matrice </a:t>
            </a:r>
            <a:r>
              <a:rPr b="0" i="1" lang="fr-FR" sz="7400" spc="-1" strike="noStrike">
                <a:solidFill>
                  <a:srgbClr val="000000"/>
                </a:solidFill>
                <a:latin typeface="Calibri"/>
              </a:rPr>
              <a:t>n x 1</a:t>
            </a:r>
            <a:r>
              <a:rPr b="0" lang="fr-FR" sz="7400" spc="-1" strike="noStrike">
                <a:solidFill>
                  <a:srgbClr val="000000"/>
                </a:solidFill>
                <a:latin typeface="Calibri"/>
              </a:rPr>
              <a:t>, </a:t>
            </a:r>
            <a:r>
              <a:rPr b="0" i="1" lang="fr-FR" sz="74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0" lang="fr-FR" sz="7400" spc="-1" strike="noStrike">
                <a:solidFill>
                  <a:srgbClr val="000000"/>
                </a:solidFill>
                <a:latin typeface="Calibri"/>
              </a:rPr>
              <a:t> lignes et </a:t>
            </a:r>
            <a:r>
              <a:rPr b="0" i="1" lang="fr-FR" sz="7400" spc="-1" strike="noStrike">
                <a:solidFill>
                  <a:srgbClr val="000000"/>
                </a:solidFill>
                <a:latin typeface="Calibri"/>
              </a:rPr>
              <a:t>1</a:t>
            </a:r>
            <a:r>
              <a:rPr b="0" lang="fr-FR" sz="7400" spc="-1" strike="noStrike">
                <a:solidFill>
                  <a:srgbClr val="000000"/>
                </a:solidFill>
                <a:latin typeface="Calibri"/>
              </a:rPr>
              <a:t> colonne </a:t>
            </a:r>
            <a:endParaRPr b="0" lang="fr-FR" sz="7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480"/>
              </a:spcBef>
            </a:pPr>
            <a:endParaRPr b="0" lang="fr-FR" sz="7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480"/>
              </a:spcBef>
            </a:pPr>
            <a:r>
              <a:rPr b="0" lang="fr-FR" sz="7400" spc="-1" strike="noStrike">
                <a:solidFill>
                  <a:srgbClr val="000000"/>
                </a:solidFill>
                <a:latin typeface="Calibri"/>
              </a:rPr>
              <a:t>Exemple :</a:t>
            </a:r>
            <a:endParaRPr b="0" lang="fr-FR" sz="7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5" name="CustomShape 3"/>
          <p:cNvSpPr/>
          <p:nvPr/>
        </p:nvSpPr>
        <p:spPr>
          <a:xfrm>
            <a:off x="2286000" y="2514600"/>
            <a:ext cx="761760" cy="1477080"/>
          </a:xfrm>
          <a:prstGeom prst="bracketPair">
            <a:avLst>
              <a:gd name="adj" fmla="val 16667"/>
            </a:avLst>
          </a:prstGeom>
          <a:noFill/>
          <a:ln w="28440">
            <a:solidFill>
              <a:srgbClr val="c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6" name="CustomShape 4"/>
          <p:cNvSpPr/>
          <p:nvPr/>
        </p:nvSpPr>
        <p:spPr>
          <a:xfrm>
            <a:off x="304920" y="5091480"/>
            <a:ext cx="861012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Une matrice est dite carrée si elle possède le même nombre de lignes et de colonnes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Calibri"/>
              </a:rPr>
              <a:t>Notation 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: A est carrée si sa dimension est de la forme </a:t>
            </a:r>
            <a:r>
              <a:rPr b="0" i="1" lang="fr-FR" sz="1800" spc="-1" strike="noStrike">
                <a:solidFill>
                  <a:srgbClr val="000000"/>
                </a:solidFill>
                <a:latin typeface="Calibri"/>
              </a:rPr>
              <a:t>n 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x </a:t>
            </a:r>
            <a:r>
              <a:rPr b="0" i="1" lang="fr-FR" sz="1800" spc="-1" strike="noStrike">
                <a:solidFill>
                  <a:srgbClr val="000000"/>
                </a:solidFill>
                <a:latin typeface="Calibri"/>
              </a:rPr>
              <a:t>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37" name="CustomShape 5"/>
          <p:cNvSpPr/>
          <p:nvPr/>
        </p:nvSpPr>
        <p:spPr>
          <a:xfrm>
            <a:off x="457200" y="4419720"/>
            <a:ext cx="800064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est un vecteur de dimension 4, à valeurs dans 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238" name="CustomShape 6"/>
          <p:cNvSpPr/>
          <p:nvPr/>
        </p:nvSpPr>
        <p:spPr>
          <a:xfrm>
            <a:off x="457200" y="4419720"/>
            <a:ext cx="8000640" cy="645840"/>
          </a:xfrm>
          <a:prstGeom prst="rect">
            <a:avLst/>
          </a:prstGeom>
          <a:blipFill rotWithShape="0">
            <a:blip r:embed="rId1"/>
            <a:stretch>
              <a:fillRect l="0" t="-4683" r="0" b="0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latin typeface="Calibri"/>
              </a:rPr>
              <a:t> 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39" name="CustomShape 7"/>
          <p:cNvSpPr/>
          <p:nvPr/>
        </p:nvSpPr>
        <p:spPr>
          <a:xfrm>
            <a:off x="2362320" y="2485080"/>
            <a:ext cx="533160" cy="283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0.8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1.2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0.7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0.5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1.1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40" name="CustomShape 8"/>
          <p:cNvSpPr/>
          <p:nvPr/>
        </p:nvSpPr>
        <p:spPr>
          <a:xfrm>
            <a:off x="1676520" y="2971800"/>
            <a:ext cx="6854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=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41" name="CustomShape 9"/>
          <p:cNvSpPr/>
          <p:nvPr/>
        </p:nvSpPr>
        <p:spPr>
          <a:xfrm>
            <a:off x="1676520" y="2971800"/>
            <a:ext cx="685440" cy="369000"/>
          </a:xfrm>
          <a:prstGeom prst="rect">
            <a:avLst/>
          </a:prstGeom>
          <a:blipFill rotWithShape="0">
            <a:blip r:embed="rId2"/>
            <a:stretch>
              <a:fillRect l="0" t="-8271" r="0" b="-24963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latin typeface="Calibri"/>
              </a:rPr>
              <a:t> 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42" name="TextShape 10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55D4E4CC-BAB8-4C5A-A576-B4B5E3078676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fr-FR" sz="1200" spc="-1" strike="noStrike">
              <a:latin typeface="Times New Roman"/>
            </a:endParaRPr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fr-FR" sz="3600" spc="-1" strike="noStrike">
                <a:solidFill>
                  <a:srgbClr val="77933c"/>
                </a:solidFill>
                <a:latin typeface="Calibri"/>
              </a:rPr>
              <a:t>Somme de matrices</a:t>
            </a:r>
            <a:endParaRPr b="0" lang="fr-FR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4" name="TextShape 2"/>
          <p:cNvSpPr txBox="1"/>
          <p:nvPr/>
        </p:nvSpPr>
        <p:spPr>
          <a:xfrm>
            <a:off x="457200" y="1600200"/>
            <a:ext cx="8381520" cy="2361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519"/>
              </a:spcBef>
            </a:pPr>
            <a:r>
              <a:rPr b="0" lang="fr-FR" sz="2600" spc="-1" strike="noStrike">
                <a:solidFill>
                  <a:srgbClr val="000000"/>
                </a:solidFill>
                <a:latin typeface="Calibri"/>
              </a:rPr>
              <a:t>La somme de 2 matrices nécessite que les 2 matrices soient de même dimensions !</a:t>
            </a:r>
            <a:endParaRPr b="0" lang="fr-FR" sz="2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r>
              <a:rPr b="0" lang="fr-FR" sz="2600" spc="-1" strike="noStrike">
                <a:solidFill>
                  <a:srgbClr val="000000"/>
                </a:solidFill>
                <a:latin typeface="Calibri"/>
              </a:rPr>
              <a:t>Sommer 2 matrices revient à sommer les éléments des matrices possédant les mêmes indices de lignes et de colonnes</a:t>
            </a:r>
            <a:endParaRPr b="0" lang="fr-FR" sz="2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b="0" lang="fr-FR" sz="2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r>
              <a:rPr b="0" lang="fr-FR" sz="2600" spc="-1" strike="noStrike">
                <a:solidFill>
                  <a:srgbClr val="000000"/>
                </a:solidFill>
                <a:latin typeface="Calibri"/>
              </a:rPr>
              <a:t>Exemple:</a:t>
            </a:r>
            <a:endParaRPr b="0" lang="fr-FR" sz="2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fr-FR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      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            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5" name="CustomShape 3"/>
          <p:cNvSpPr/>
          <p:nvPr/>
        </p:nvSpPr>
        <p:spPr>
          <a:xfrm>
            <a:off x="1607040" y="3521520"/>
            <a:ext cx="907200" cy="1126080"/>
          </a:xfrm>
          <a:prstGeom prst="bracketPair">
            <a:avLst>
              <a:gd name="adj" fmla="val 16667"/>
            </a:avLst>
          </a:prstGeom>
          <a:noFill/>
          <a:ln w="28440">
            <a:solidFill>
              <a:srgbClr val="c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" name="CustomShape 4"/>
          <p:cNvSpPr/>
          <p:nvPr/>
        </p:nvSpPr>
        <p:spPr>
          <a:xfrm>
            <a:off x="4267080" y="3505320"/>
            <a:ext cx="1066320" cy="1119240"/>
          </a:xfrm>
          <a:prstGeom prst="bracketPair">
            <a:avLst>
              <a:gd name="adj" fmla="val 16667"/>
            </a:avLst>
          </a:prstGeom>
          <a:noFill/>
          <a:ln w="28440">
            <a:solidFill>
              <a:srgbClr val="c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7" name="CustomShape 5"/>
          <p:cNvSpPr/>
          <p:nvPr/>
        </p:nvSpPr>
        <p:spPr>
          <a:xfrm>
            <a:off x="6705720" y="3505320"/>
            <a:ext cx="1142640" cy="1151640"/>
          </a:xfrm>
          <a:prstGeom prst="bracketPair">
            <a:avLst>
              <a:gd name="adj" fmla="val 16667"/>
            </a:avLst>
          </a:prstGeom>
          <a:noFill/>
          <a:ln w="28440">
            <a:solidFill>
              <a:srgbClr val="c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8" name="CustomShape 6"/>
          <p:cNvSpPr/>
          <p:nvPr/>
        </p:nvSpPr>
        <p:spPr>
          <a:xfrm>
            <a:off x="3034080" y="5181480"/>
            <a:ext cx="2465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1" lang="fr-FR" sz="1800" spc="-1" strike="noStrike">
                <a:solidFill>
                  <a:srgbClr val="000000"/>
                </a:solidFill>
                <a:latin typeface="Calibri"/>
              </a:rPr>
              <a:t>=  + 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49" name="CustomShape 7"/>
          <p:cNvSpPr/>
          <p:nvPr/>
        </p:nvSpPr>
        <p:spPr>
          <a:xfrm>
            <a:off x="3034080" y="5181480"/>
            <a:ext cx="2465640" cy="395280"/>
          </a:xfrm>
          <a:prstGeom prst="rect">
            <a:avLst/>
          </a:prstGeom>
          <a:blipFill rotWithShape="0">
            <a:blip r:embed="rId1"/>
            <a:stretch>
              <a:fillRect l="-739" t="-6126" r="0" b="-18453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latin typeface="Calibri"/>
              </a:rPr>
              <a:t> 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50" name="CustomShape 8"/>
          <p:cNvSpPr/>
          <p:nvPr/>
        </p:nvSpPr>
        <p:spPr>
          <a:xfrm>
            <a:off x="1600200" y="3530520"/>
            <a:ext cx="12189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4        5 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51" name="CustomShape 9"/>
          <p:cNvSpPr/>
          <p:nvPr/>
        </p:nvSpPr>
        <p:spPr>
          <a:xfrm>
            <a:off x="1579320" y="3918600"/>
            <a:ext cx="12189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8        9 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52" name="CustomShape 10"/>
          <p:cNvSpPr/>
          <p:nvPr/>
        </p:nvSpPr>
        <p:spPr>
          <a:xfrm>
            <a:off x="1607040" y="4287960"/>
            <a:ext cx="12189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7        8 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53" name="CustomShape 11"/>
          <p:cNvSpPr/>
          <p:nvPr/>
        </p:nvSpPr>
        <p:spPr>
          <a:xfrm>
            <a:off x="4267080" y="3505320"/>
            <a:ext cx="121896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12       22 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54" name="CustomShape 12"/>
          <p:cNvSpPr/>
          <p:nvPr/>
        </p:nvSpPr>
        <p:spPr>
          <a:xfrm>
            <a:off x="4267080" y="3886200"/>
            <a:ext cx="1218960" cy="91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8       30                    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55" name="CustomShape 13"/>
          <p:cNvSpPr/>
          <p:nvPr/>
        </p:nvSpPr>
        <p:spPr>
          <a:xfrm>
            <a:off x="4267080" y="4191120"/>
            <a:ext cx="12189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10     11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56" name="CustomShape 14"/>
          <p:cNvSpPr/>
          <p:nvPr/>
        </p:nvSpPr>
        <p:spPr>
          <a:xfrm>
            <a:off x="6705720" y="3569760"/>
            <a:ext cx="121896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16       27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57" name="CustomShape 15"/>
          <p:cNvSpPr/>
          <p:nvPr/>
        </p:nvSpPr>
        <p:spPr>
          <a:xfrm>
            <a:off x="6705720" y="3950640"/>
            <a:ext cx="1218960" cy="91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16       39                    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58" name="CustomShape 16"/>
          <p:cNvSpPr/>
          <p:nvPr/>
        </p:nvSpPr>
        <p:spPr>
          <a:xfrm>
            <a:off x="6705720" y="4255560"/>
            <a:ext cx="12189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17      19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59" name="CustomShape 17"/>
          <p:cNvSpPr/>
          <p:nvPr/>
        </p:nvSpPr>
        <p:spPr>
          <a:xfrm>
            <a:off x="3249000" y="3939120"/>
            <a:ext cx="484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+ 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60" name="CustomShape 18"/>
          <p:cNvSpPr/>
          <p:nvPr/>
        </p:nvSpPr>
        <p:spPr>
          <a:xfrm>
            <a:off x="5915880" y="3950640"/>
            <a:ext cx="484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= 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61" name="CustomShape 19"/>
          <p:cNvSpPr/>
          <p:nvPr/>
        </p:nvSpPr>
        <p:spPr>
          <a:xfrm>
            <a:off x="443520" y="5650560"/>
            <a:ext cx="280512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Soustraction de matrices 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62" name="CustomShape 20"/>
          <p:cNvSpPr/>
          <p:nvPr/>
        </p:nvSpPr>
        <p:spPr>
          <a:xfrm>
            <a:off x="3048120" y="5928840"/>
            <a:ext cx="2465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1" lang="fr-FR" sz="1800" spc="-1" strike="noStrike">
                <a:solidFill>
                  <a:srgbClr val="000000"/>
                </a:solidFill>
                <a:latin typeface="Calibri"/>
              </a:rPr>
              <a:t>=  - 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63" name="CustomShape 21"/>
          <p:cNvSpPr/>
          <p:nvPr/>
        </p:nvSpPr>
        <p:spPr>
          <a:xfrm>
            <a:off x="3048120" y="5928840"/>
            <a:ext cx="2465640" cy="395280"/>
          </a:xfrm>
          <a:prstGeom prst="rect">
            <a:avLst/>
          </a:prstGeom>
          <a:blipFill rotWithShape="0">
            <a:blip r:embed="rId2"/>
            <a:stretch>
              <a:fillRect l="-493" t="-6126" r="0" b="-18453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latin typeface="Calibri"/>
              </a:rPr>
              <a:t> 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64" name="TextShape 2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B85224B9-D699-4991-B067-B0CBD03B5F80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fr-FR" sz="1200" spc="-1" strike="noStrike">
              <a:latin typeface="Times New Roman"/>
            </a:endParaRPr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CustomShape 1"/>
          <p:cNvSpPr/>
          <p:nvPr/>
        </p:nvSpPr>
        <p:spPr>
          <a:xfrm>
            <a:off x="609480" y="426960"/>
            <a:ext cx="8229240" cy="11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fr-FR" sz="3600" spc="-1" strike="noStrike">
                <a:solidFill>
                  <a:srgbClr val="77933c"/>
                </a:solidFill>
                <a:latin typeface="Calibri"/>
              </a:rPr>
              <a:t>Multiplier une matrice par un scalaire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66" name="CustomShape 2"/>
          <p:cNvSpPr/>
          <p:nvPr/>
        </p:nvSpPr>
        <p:spPr>
          <a:xfrm>
            <a:off x="1905120" y="2438280"/>
            <a:ext cx="2057040" cy="1268640"/>
          </a:xfrm>
          <a:prstGeom prst="bracketPair">
            <a:avLst>
              <a:gd name="adj" fmla="val 16667"/>
            </a:avLst>
          </a:prstGeom>
          <a:noFill/>
          <a:ln w="28440">
            <a:solidFill>
              <a:srgbClr val="c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mc:AlternateContent>
        <mc:Choice xmlns:a14="http://schemas.microsoft.com/office/drawing/2010/main" Requires="a14">
          <p:sp>
            <p:nvSpPr>
              <p:cNvPr id="267" name="Formula 3"/>
              <p:cNvSpPr txBox="1"/>
              <p:nvPr/>
            </p:nvSpPr>
            <p:spPr>
              <a:xfrm>
                <a:off x="1295280" y="2819520"/>
                <a:ext cx="609120" cy="3690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5</m:t>
                    </m:r>
                  </m:oMath>
                </a14:m>
              </a:p>
            </p:txBody>
          </p:sp>
        </mc:Choice>
        <mc:Fallback/>
      </mc:AlternateContent>
      <p:sp>
        <p:nvSpPr>
          <p:cNvPr id="268" name="CustomShape 4"/>
          <p:cNvSpPr/>
          <p:nvPr/>
        </p:nvSpPr>
        <p:spPr>
          <a:xfrm>
            <a:off x="1295280" y="2819520"/>
            <a:ext cx="609120" cy="36900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latin typeface="Calibri"/>
              </a:rPr>
              <a:t> 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69" name="CustomShape 5"/>
          <p:cNvSpPr/>
          <p:nvPr/>
        </p:nvSpPr>
        <p:spPr>
          <a:xfrm>
            <a:off x="3172680" y="5105520"/>
            <a:ext cx="2465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1" lang="fr-FR" sz="1800" spc="-1" strike="noStrike">
                <a:solidFill>
                  <a:srgbClr val="000000"/>
                </a:solidFill>
                <a:latin typeface="Calibri"/>
              </a:rPr>
              <a:t>=  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70" name="CustomShape 6"/>
          <p:cNvSpPr/>
          <p:nvPr/>
        </p:nvSpPr>
        <p:spPr>
          <a:xfrm>
            <a:off x="3172680" y="5105520"/>
            <a:ext cx="2465640" cy="395280"/>
          </a:xfrm>
          <a:prstGeom prst="rect">
            <a:avLst/>
          </a:prstGeom>
          <a:blipFill rotWithShape="0">
            <a:blip r:embed="rId2"/>
            <a:stretch>
              <a:fillRect l="-493" t="-6203" r="0" b="-18685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latin typeface="Calibri"/>
              </a:rPr>
              <a:t> 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71" name="CustomShape 7"/>
          <p:cNvSpPr/>
          <p:nvPr/>
        </p:nvSpPr>
        <p:spPr>
          <a:xfrm>
            <a:off x="1765080" y="2819520"/>
            <a:ext cx="24429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4            5             4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72" name="CustomShape 8"/>
          <p:cNvSpPr/>
          <p:nvPr/>
        </p:nvSpPr>
        <p:spPr>
          <a:xfrm>
            <a:off x="1765080" y="3288240"/>
            <a:ext cx="24429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3            3             1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73" name="CustomShape 9"/>
          <p:cNvSpPr/>
          <p:nvPr/>
        </p:nvSpPr>
        <p:spPr>
          <a:xfrm>
            <a:off x="1765080" y="2514600"/>
            <a:ext cx="24429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5           1              2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74" name="CustomShape 10"/>
          <p:cNvSpPr/>
          <p:nvPr/>
        </p:nvSpPr>
        <p:spPr>
          <a:xfrm>
            <a:off x="4114800" y="2819520"/>
            <a:ext cx="4568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=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75" name="CustomShape 11"/>
          <p:cNvSpPr/>
          <p:nvPr/>
        </p:nvSpPr>
        <p:spPr>
          <a:xfrm>
            <a:off x="4495680" y="2388600"/>
            <a:ext cx="2057040" cy="1268640"/>
          </a:xfrm>
          <a:prstGeom prst="bracketPair">
            <a:avLst>
              <a:gd name="adj" fmla="val 16667"/>
            </a:avLst>
          </a:prstGeom>
          <a:noFill/>
          <a:ln w="28440">
            <a:solidFill>
              <a:srgbClr val="c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" name="CustomShape 12"/>
          <p:cNvSpPr/>
          <p:nvPr/>
        </p:nvSpPr>
        <p:spPr>
          <a:xfrm>
            <a:off x="4329000" y="2514600"/>
            <a:ext cx="25128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25          5            10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77" name="CustomShape 13"/>
          <p:cNvSpPr/>
          <p:nvPr/>
        </p:nvSpPr>
        <p:spPr>
          <a:xfrm>
            <a:off x="4095720" y="2895480"/>
            <a:ext cx="2804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20         25           20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78" name="CustomShape 14"/>
          <p:cNvSpPr/>
          <p:nvPr/>
        </p:nvSpPr>
        <p:spPr>
          <a:xfrm>
            <a:off x="4329000" y="3288240"/>
            <a:ext cx="25128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15           15           5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79" name="CustomShape 15"/>
          <p:cNvSpPr/>
          <p:nvPr/>
        </p:nvSpPr>
        <p:spPr>
          <a:xfrm>
            <a:off x="1066680" y="4038480"/>
            <a:ext cx="4190760" cy="36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0" name="CustomShape 16"/>
          <p:cNvSpPr/>
          <p:nvPr/>
        </p:nvSpPr>
        <p:spPr>
          <a:xfrm>
            <a:off x="533520" y="4419720"/>
            <a:ext cx="830556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Multiplier une matrice par scalaire  revient à multiplier chaque terme de la matrice par  : 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81" name="CustomShape 17"/>
          <p:cNvSpPr/>
          <p:nvPr/>
        </p:nvSpPr>
        <p:spPr>
          <a:xfrm>
            <a:off x="533520" y="4419720"/>
            <a:ext cx="8305560" cy="645840"/>
          </a:xfrm>
          <a:prstGeom prst="rect">
            <a:avLst/>
          </a:prstGeom>
          <a:blipFill rotWithShape="0">
            <a:blip r:embed="rId3"/>
            <a:stretch>
              <a:fillRect l="-658" t="-4688" r="0" b="-14111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latin typeface="Calibri"/>
              </a:rPr>
              <a:t> 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82" name="TextShape 18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EBFA8A33-5272-45C8-9712-B72CEA324720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fr-FR" sz="1200" spc="-1" strike="noStrike">
              <a:latin typeface="Times New Roman"/>
            </a:endParaRPr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fr-FR" sz="3600" spc="-1" strike="noStrike">
                <a:solidFill>
                  <a:srgbClr val="77933c"/>
                </a:solidFill>
                <a:latin typeface="Calibri"/>
              </a:rPr>
              <a:t>Produit de matrices</a:t>
            </a:r>
            <a:endParaRPr b="0" lang="fr-FR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4" name="TextShape 2"/>
          <p:cNvSpPr txBox="1"/>
          <p:nvPr/>
        </p:nvSpPr>
        <p:spPr>
          <a:xfrm>
            <a:off x="346320" y="1676520"/>
            <a:ext cx="3526920" cy="6091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1919"/>
              </a:spcBef>
            </a:pPr>
            <a:r>
              <a:rPr b="0" lang="fr-FR" sz="9600" spc="-1" strike="noStrike">
                <a:solidFill>
                  <a:srgbClr val="000000"/>
                </a:solidFill>
                <a:latin typeface="Calibri"/>
              </a:rPr>
              <a:t>Produit de matrices : </a:t>
            </a:r>
            <a:endParaRPr b="0" lang="fr-FR" sz="9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919"/>
              </a:spcBef>
            </a:pPr>
            <a:r>
              <a:rPr b="0" lang="fr-FR" sz="9600" spc="-1" strike="noStrike">
                <a:solidFill>
                  <a:srgbClr val="000000"/>
                </a:solidFill>
                <a:latin typeface="Calibri"/>
              </a:rPr>
              <a:t>exemple :</a:t>
            </a:r>
            <a:r>
              <a:rPr b="0" lang="fr-FR" sz="96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96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9600" spc="-1" strike="noStrike">
                <a:solidFill>
                  <a:srgbClr val="000000"/>
                </a:solidFill>
                <a:latin typeface="Calibri"/>
              </a:rPr>
              <a:t>                                          </a:t>
            </a:r>
            <a:endParaRPr b="0" lang="fr-FR" sz="9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919"/>
              </a:spcBef>
            </a:pPr>
            <a:r>
              <a:rPr b="0" lang="fr-FR" sz="96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fr-FR" sz="96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96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96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96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96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3200" spc="-1" strike="noStrike">
                <a:solidFill>
                  <a:srgbClr val="000000"/>
                </a:solidFill>
                <a:latin typeface="Calibri"/>
              </a:rPr>
              <a:t>                 </a:t>
            </a:r>
            <a:r>
              <a:rPr b="0" lang="fr-FR" sz="32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fr-FR" sz="32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fr-FR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3200" spc="-1" strike="noStrike">
                <a:solidFill>
                  <a:srgbClr val="000000"/>
                </a:solidFill>
                <a:latin typeface="Calibri"/>
              </a:rPr>
              <a:t>               </a:t>
            </a:r>
            <a:r>
              <a:rPr b="0" lang="fr-FR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3200" spc="-1" strike="noStrike">
                <a:solidFill>
                  <a:srgbClr val="000000"/>
                </a:solidFill>
                <a:latin typeface="Calibri"/>
              </a:rPr>
              <a:t>                 </a:t>
            </a:r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fr-FR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3200" spc="-1" strike="noStrike">
                <a:solidFill>
                  <a:srgbClr val="000000"/>
                </a:solidFill>
                <a:latin typeface="Calibri"/>
              </a:rPr>
              <a:t>                              </a:t>
            </a:r>
            <a:r>
              <a:rPr b="0" lang="fr-FR" sz="32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fr-FR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3200" spc="-1" strike="noStrike">
                <a:solidFill>
                  <a:srgbClr val="000000"/>
                </a:solidFill>
                <a:latin typeface="Calibri"/>
              </a:rPr>
              <a:t>                               </a:t>
            </a:r>
            <a:r>
              <a:rPr b="0" lang="fr-FR" sz="32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fr-FR" sz="3200" spc="-1" strike="noStrike">
                <a:solidFill>
                  <a:srgbClr val="000000"/>
                </a:solidFill>
                <a:latin typeface="Calibri"/>
              </a:rPr>
              <a:t>                </a:t>
            </a:r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fr-FR" sz="3200" spc="-1" strike="noStrike">
                <a:solidFill>
                  <a:srgbClr val="000000"/>
                </a:solidFill>
                <a:latin typeface="Calibri"/>
              </a:rPr>
              <a:t>              </a:t>
            </a:r>
            <a:r>
              <a:rPr b="0" lang="fr-FR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32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5" name="CustomShape 3"/>
          <p:cNvSpPr/>
          <p:nvPr/>
        </p:nvSpPr>
        <p:spPr>
          <a:xfrm>
            <a:off x="1943280" y="3516840"/>
            <a:ext cx="2056680" cy="749880"/>
          </a:xfrm>
          <a:prstGeom prst="bracketPair">
            <a:avLst>
              <a:gd name="adj" fmla="val 16667"/>
            </a:avLst>
          </a:prstGeom>
          <a:noFill/>
          <a:ln w="28440">
            <a:solidFill>
              <a:srgbClr val="c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6" name="CustomShape 4"/>
          <p:cNvSpPr/>
          <p:nvPr/>
        </p:nvSpPr>
        <p:spPr>
          <a:xfrm>
            <a:off x="4191120" y="1828800"/>
            <a:ext cx="1294920" cy="1523520"/>
          </a:xfrm>
          <a:prstGeom prst="bracketPair">
            <a:avLst>
              <a:gd name="adj" fmla="val 16667"/>
            </a:avLst>
          </a:prstGeom>
          <a:noFill/>
          <a:ln w="28440">
            <a:solidFill>
              <a:srgbClr val="c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7" name="CustomShape 5"/>
          <p:cNvSpPr/>
          <p:nvPr/>
        </p:nvSpPr>
        <p:spPr>
          <a:xfrm>
            <a:off x="4191120" y="3516840"/>
            <a:ext cx="1271160" cy="749880"/>
          </a:xfrm>
          <a:prstGeom prst="bracketPair">
            <a:avLst>
              <a:gd name="adj" fmla="val 16667"/>
            </a:avLst>
          </a:prstGeom>
          <a:noFill/>
          <a:ln w="28440">
            <a:solidFill>
              <a:srgbClr val="c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CustomShape 6"/>
          <p:cNvSpPr/>
          <p:nvPr/>
        </p:nvSpPr>
        <p:spPr>
          <a:xfrm>
            <a:off x="1523880" y="5791320"/>
            <a:ext cx="837720" cy="82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AB = 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289" name="CustomShape 7"/>
          <p:cNvSpPr/>
          <p:nvPr/>
        </p:nvSpPr>
        <p:spPr>
          <a:xfrm>
            <a:off x="1845360" y="3574800"/>
            <a:ext cx="23695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2           2             5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90" name="CustomShape 8"/>
          <p:cNvSpPr/>
          <p:nvPr/>
        </p:nvSpPr>
        <p:spPr>
          <a:xfrm>
            <a:off x="1971360" y="3897720"/>
            <a:ext cx="2223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1           2           2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91" name="CustomShape 9"/>
          <p:cNvSpPr/>
          <p:nvPr/>
        </p:nvSpPr>
        <p:spPr>
          <a:xfrm>
            <a:off x="4419720" y="1858680"/>
            <a:ext cx="533160" cy="146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2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2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3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92" name="CustomShape 10"/>
          <p:cNvSpPr/>
          <p:nvPr/>
        </p:nvSpPr>
        <p:spPr>
          <a:xfrm>
            <a:off x="5029200" y="1828800"/>
            <a:ext cx="533160" cy="146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5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4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1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93" name="CustomShape 11"/>
          <p:cNvSpPr/>
          <p:nvPr/>
        </p:nvSpPr>
        <p:spPr>
          <a:xfrm>
            <a:off x="2286000" y="5830560"/>
            <a:ext cx="121896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23        23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12        15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94" name="CustomShape 12"/>
          <p:cNvSpPr/>
          <p:nvPr/>
        </p:nvSpPr>
        <p:spPr>
          <a:xfrm>
            <a:off x="2209680" y="5791320"/>
            <a:ext cx="1218960" cy="609120"/>
          </a:xfrm>
          <a:prstGeom prst="bracketPair">
            <a:avLst>
              <a:gd name="adj" fmla="val 16667"/>
            </a:avLst>
          </a:prstGeom>
          <a:noFill/>
          <a:ln w="28440">
            <a:solidFill>
              <a:srgbClr val="c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5" name="CustomShape 13"/>
          <p:cNvSpPr/>
          <p:nvPr/>
        </p:nvSpPr>
        <p:spPr>
          <a:xfrm>
            <a:off x="2127600" y="3574800"/>
            <a:ext cx="1805040" cy="316800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6" name="CustomShape 14"/>
          <p:cNvSpPr/>
          <p:nvPr/>
        </p:nvSpPr>
        <p:spPr>
          <a:xfrm>
            <a:off x="1523880" y="4876920"/>
            <a:ext cx="837720" cy="82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AB =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297" name="CustomShape 15"/>
          <p:cNvSpPr/>
          <p:nvPr/>
        </p:nvSpPr>
        <p:spPr>
          <a:xfrm>
            <a:off x="2286000" y="4876920"/>
            <a:ext cx="4152600" cy="609120"/>
          </a:xfrm>
          <a:prstGeom prst="bracketPair">
            <a:avLst>
              <a:gd name="adj" fmla="val 16667"/>
            </a:avLst>
          </a:prstGeom>
          <a:noFill/>
          <a:ln w="28440">
            <a:solidFill>
              <a:srgbClr val="c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8" name="CustomShape 16"/>
          <p:cNvSpPr/>
          <p:nvPr/>
        </p:nvSpPr>
        <p:spPr>
          <a:xfrm>
            <a:off x="2362320" y="4876920"/>
            <a:ext cx="434304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2x2 + 2x2 + 5x3                 2x5  + 2x4 + 5x 1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1x2 + 2x2+ 2x3                  1x5 + 2x4 + 2x1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99" name="CustomShape 17"/>
          <p:cNvSpPr/>
          <p:nvPr/>
        </p:nvSpPr>
        <p:spPr>
          <a:xfrm>
            <a:off x="4419720" y="1858680"/>
            <a:ext cx="266400" cy="1494000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CustomShape 18"/>
          <p:cNvSpPr/>
          <p:nvPr/>
        </p:nvSpPr>
        <p:spPr>
          <a:xfrm>
            <a:off x="2127600" y="3944160"/>
            <a:ext cx="1746000" cy="299880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1" name="CustomShape 19"/>
          <p:cNvSpPr/>
          <p:nvPr/>
        </p:nvSpPr>
        <p:spPr>
          <a:xfrm>
            <a:off x="5029200" y="1888200"/>
            <a:ext cx="266400" cy="1491840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2" name="CustomShape 20"/>
          <p:cNvSpPr/>
          <p:nvPr/>
        </p:nvSpPr>
        <p:spPr>
          <a:xfrm>
            <a:off x="3932640" y="3759480"/>
            <a:ext cx="486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3" name="CustomShape 21"/>
          <p:cNvSpPr/>
          <p:nvPr/>
        </p:nvSpPr>
        <p:spPr>
          <a:xfrm>
            <a:off x="3962520" y="4114800"/>
            <a:ext cx="456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4" name="CustomShape 22"/>
          <p:cNvSpPr/>
          <p:nvPr/>
        </p:nvSpPr>
        <p:spPr>
          <a:xfrm>
            <a:off x="4552920" y="3352680"/>
            <a:ext cx="5040" cy="221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5" name="CustomShape 23"/>
          <p:cNvSpPr/>
          <p:nvPr/>
        </p:nvSpPr>
        <p:spPr>
          <a:xfrm>
            <a:off x="5162400" y="3380400"/>
            <a:ext cx="360" cy="223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6" name="CustomShape 24"/>
          <p:cNvSpPr/>
          <p:nvPr/>
        </p:nvSpPr>
        <p:spPr>
          <a:xfrm>
            <a:off x="685800" y="4495680"/>
            <a:ext cx="830556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b050"/>
                </a:solidFill>
                <a:latin typeface="Calibri"/>
              </a:rPr>
              <a:t> </a:t>
            </a:r>
            <a:r>
              <a:rPr b="1" lang="fr-FR" sz="1800" spc="-1" strike="noStrike">
                <a:solidFill>
                  <a:srgbClr val="00b050"/>
                </a:solidFill>
                <a:latin typeface="Calibri"/>
              </a:rPr>
              <a:t>Le nombre de colonnes de la matrice A = nombre de lignes de la matrice B  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07" name="CustomShape 25"/>
          <p:cNvSpPr/>
          <p:nvPr/>
        </p:nvSpPr>
        <p:spPr>
          <a:xfrm>
            <a:off x="4405680" y="3581280"/>
            <a:ext cx="304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08" name="CustomShape 26"/>
          <p:cNvSpPr/>
          <p:nvPr/>
        </p:nvSpPr>
        <p:spPr>
          <a:xfrm>
            <a:off x="4419720" y="3897720"/>
            <a:ext cx="304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09" name="CustomShape 27"/>
          <p:cNvSpPr/>
          <p:nvPr/>
        </p:nvSpPr>
        <p:spPr>
          <a:xfrm>
            <a:off x="5029200" y="3897720"/>
            <a:ext cx="304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0" name="CustomShape 28"/>
          <p:cNvSpPr/>
          <p:nvPr/>
        </p:nvSpPr>
        <p:spPr>
          <a:xfrm>
            <a:off x="5029200" y="3593160"/>
            <a:ext cx="304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11" name="Picture 47" descr=""/>
          <p:cNvPicPr/>
          <p:nvPr/>
        </p:nvPicPr>
        <p:blipFill>
          <a:blip r:embed="rId1"/>
          <a:srcRect l="0" t="0" r="0" b="17545"/>
          <a:stretch/>
        </p:blipFill>
        <p:spPr>
          <a:xfrm>
            <a:off x="76320" y="4269600"/>
            <a:ext cx="828720" cy="683280"/>
          </a:xfrm>
          <a:prstGeom prst="rect">
            <a:avLst/>
          </a:prstGeom>
          <a:ln>
            <a:noFill/>
          </a:ln>
        </p:spPr>
      </p:pic>
      <p:sp>
        <p:nvSpPr>
          <p:cNvPr id="312" name="CustomShape 29"/>
          <p:cNvSpPr/>
          <p:nvPr/>
        </p:nvSpPr>
        <p:spPr>
          <a:xfrm>
            <a:off x="490680" y="3200400"/>
            <a:ext cx="12614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Matrice A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3" name="CustomShape 30"/>
          <p:cNvSpPr/>
          <p:nvPr/>
        </p:nvSpPr>
        <p:spPr>
          <a:xfrm>
            <a:off x="2496600" y="2453400"/>
            <a:ext cx="117288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Matrice B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4" name="CustomShape 31"/>
          <p:cNvSpPr/>
          <p:nvPr/>
        </p:nvSpPr>
        <p:spPr>
          <a:xfrm>
            <a:off x="1523880" y="3516840"/>
            <a:ext cx="418680" cy="216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5" name="CustomShape 32"/>
          <p:cNvSpPr/>
          <p:nvPr/>
        </p:nvSpPr>
        <p:spPr>
          <a:xfrm flipV="1">
            <a:off x="3669840" y="2590920"/>
            <a:ext cx="520920" cy="46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6" name="TextShape 3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D30A6058-9D27-431F-B876-4AD4F9DAE64D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fr-FR" sz="1200" spc="-1" strike="noStrike">
              <a:latin typeface="Times New Roman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>
                <p:childTnLst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3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TextShape 1"/>
          <p:cNvSpPr txBox="1"/>
          <p:nvPr/>
        </p:nvSpPr>
        <p:spPr>
          <a:xfrm>
            <a:off x="404640" y="7632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fr-FR" sz="3600" spc="-1" strike="noStrike">
                <a:solidFill>
                  <a:srgbClr val="77933c"/>
                </a:solidFill>
                <a:latin typeface="Calibri"/>
              </a:rPr>
              <a:t>Produit de matrices</a:t>
            </a:r>
            <a:endParaRPr b="0" lang="fr-FR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8" name="TextShape 2"/>
          <p:cNvSpPr txBox="1"/>
          <p:nvPr/>
        </p:nvSpPr>
        <p:spPr>
          <a:xfrm>
            <a:off x="414000" y="2477520"/>
            <a:ext cx="3167280" cy="12931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1440"/>
              </a:spcBef>
            </a:pPr>
            <a:r>
              <a:rPr b="0" lang="fr-FR" sz="7200" spc="-1" strike="noStrike">
                <a:solidFill>
                  <a:srgbClr val="000000"/>
                </a:solidFill>
                <a:latin typeface="Calibri"/>
              </a:rPr>
              <a:t>Pour que la matrice </a:t>
            </a:r>
            <a:r>
              <a:rPr b="0" i="1" lang="fr-FR" sz="7200" spc="-1" strike="noStrike">
                <a:solidFill>
                  <a:srgbClr val="000000"/>
                </a:solidFill>
                <a:latin typeface="Calibri"/>
              </a:rPr>
              <a:t>AB</a:t>
            </a:r>
            <a:r>
              <a:rPr b="0" lang="fr-FR" sz="7200" spc="-1" strike="noStrike">
                <a:solidFill>
                  <a:srgbClr val="000000"/>
                </a:solidFill>
                <a:latin typeface="Calibri"/>
              </a:rPr>
              <a:t> existe </a:t>
            </a:r>
            <a:endParaRPr b="0" lang="fr-FR" sz="7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440"/>
              </a:spcBef>
            </a:pPr>
            <a:r>
              <a:rPr b="0" lang="fr-FR" sz="7200" spc="-1" strike="noStrike">
                <a:solidFill>
                  <a:srgbClr val="000000"/>
                </a:solidFill>
                <a:latin typeface="Calibri"/>
              </a:rPr>
              <a:t>avec </a:t>
            </a:r>
            <a:r>
              <a:rPr b="0" i="1" lang="fr-FR" sz="7200" spc="-1" strike="noStrike">
                <a:solidFill>
                  <a:srgbClr val="000000"/>
                </a:solidFill>
                <a:latin typeface="Calibri"/>
              </a:rPr>
              <a:t>A </a:t>
            </a:r>
            <a:r>
              <a:rPr b="0" lang="fr-FR" sz="7200" spc="-1" strike="noStrike">
                <a:solidFill>
                  <a:srgbClr val="000000"/>
                </a:solidFill>
                <a:latin typeface="Calibri"/>
              </a:rPr>
              <a:t>de dimension </a:t>
            </a:r>
            <a:r>
              <a:rPr b="0" i="1" lang="fr-FR" sz="7200" spc="-1" strike="noStrike">
                <a:solidFill>
                  <a:srgbClr val="000000"/>
                </a:solidFill>
                <a:latin typeface="Calibri"/>
              </a:rPr>
              <a:t>m</a:t>
            </a:r>
            <a:r>
              <a:rPr b="0" lang="fr-FR" sz="7200" spc="-1" strike="noStrike">
                <a:solidFill>
                  <a:srgbClr val="000000"/>
                </a:solidFill>
                <a:latin typeface="Calibri"/>
              </a:rPr>
              <a:t> x </a:t>
            </a:r>
            <a:r>
              <a:rPr b="0" i="1" lang="fr-FR" sz="72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1" lang="fr-FR" sz="7200" spc="-1" strike="noStrike">
                <a:solidFill>
                  <a:srgbClr val="000000"/>
                </a:solidFill>
                <a:latin typeface="Calibri"/>
              </a:rPr>
              <a:t>,</a:t>
            </a:r>
            <a:endParaRPr b="0" lang="fr-FR" sz="7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440"/>
              </a:spcBef>
            </a:pPr>
            <a:r>
              <a:rPr b="1" lang="fr-FR" sz="7200" spc="-1" strike="noStrike">
                <a:solidFill>
                  <a:srgbClr val="00b050"/>
                </a:solidFill>
                <a:latin typeface="Calibri"/>
              </a:rPr>
              <a:t>Si A possède </a:t>
            </a:r>
            <a:r>
              <a:rPr b="1" i="1" lang="fr-FR" sz="7200" spc="-1" strike="noStrike">
                <a:solidFill>
                  <a:srgbClr val="00b050"/>
                </a:solidFill>
                <a:latin typeface="Calibri"/>
              </a:rPr>
              <a:t>n</a:t>
            </a:r>
            <a:r>
              <a:rPr b="1" lang="fr-FR" sz="7200" spc="-1" strike="noStrike">
                <a:solidFill>
                  <a:srgbClr val="00b050"/>
                </a:solidFill>
                <a:latin typeface="Calibri"/>
              </a:rPr>
              <a:t> colonnes, il faut que </a:t>
            </a:r>
            <a:r>
              <a:rPr b="1" i="1" lang="fr-FR" sz="7200" spc="-1" strike="noStrike">
                <a:solidFill>
                  <a:srgbClr val="00b050"/>
                </a:solidFill>
                <a:latin typeface="Calibri"/>
              </a:rPr>
              <a:t>B </a:t>
            </a:r>
            <a:r>
              <a:rPr b="1" lang="fr-FR" sz="7200" spc="-1" strike="noStrike">
                <a:solidFill>
                  <a:srgbClr val="00b050"/>
                </a:solidFill>
                <a:latin typeface="Calibri"/>
              </a:rPr>
              <a:t>possède </a:t>
            </a:r>
            <a:r>
              <a:rPr b="1" i="1" lang="fr-FR" sz="7200" spc="-1" strike="noStrike">
                <a:solidFill>
                  <a:srgbClr val="00b050"/>
                </a:solidFill>
                <a:latin typeface="Calibri"/>
              </a:rPr>
              <a:t>n</a:t>
            </a:r>
            <a:r>
              <a:rPr b="1" lang="fr-FR" sz="7200" spc="-1" strike="noStrike">
                <a:solidFill>
                  <a:srgbClr val="00b050"/>
                </a:solidFill>
                <a:latin typeface="Calibri"/>
              </a:rPr>
              <a:t> lignes !</a:t>
            </a:r>
            <a:endParaRPr b="0" lang="fr-FR" sz="7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440"/>
              </a:spcBef>
            </a:pPr>
            <a:endParaRPr b="0" lang="fr-FR" sz="7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440"/>
              </a:spcBef>
            </a:pPr>
            <a:endParaRPr b="0" lang="fr-FR" sz="7200" spc="-1" strike="noStrike">
              <a:solidFill>
                <a:srgbClr val="000000"/>
              </a:solidFill>
              <a:latin typeface="Calibri"/>
            </a:endParaRPr>
          </a:p>
          <a:p>
            <a:pPr marL="2629080">
              <a:lnSpc>
                <a:spcPct val="100000"/>
              </a:lnSpc>
              <a:spcBef>
                <a:spcPts val="159"/>
              </a:spcBef>
            </a:pPr>
            <a:endParaRPr b="0" lang="fr-FR" sz="7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9" name="CustomShape 3"/>
          <p:cNvSpPr/>
          <p:nvPr/>
        </p:nvSpPr>
        <p:spPr>
          <a:xfrm>
            <a:off x="4038480" y="2362320"/>
            <a:ext cx="2514240" cy="1676160"/>
          </a:xfrm>
          <a:prstGeom prst="bracketPair">
            <a:avLst>
              <a:gd name="adj" fmla="val 16667"/>
            </a:avLst>
          </a:prstGeom>
          <a:noFill/>
          <a:ln w="28440">
            <a:solidFill>
              <a:srgbClr val="c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0" name="CustomShape 4"/>
          <p:cNvSpPr/>
          <p:nvPr/>
        </p:nvSpPr>
        <p:spPr>
          <a:xfrm>
            <a:off x="1447920" y="4038480"/>
            <a:ext cx="2590560" cy="1447560"/>
          </a:xfrm>
          <a:prstGeom prst="bracketPair">
            <a:avLst>
              <a:gd name="adj" fmla="val 16667"/>
            </a:avLst>
          </a:prstGeom>
          <a:noFill/>
          <a:ln w="28440">
            <a:solidFill>
              <a:srgbClr val="c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1" name="CustomShape 5"/>
          <p:cNvSpPr/>
          <p:nvPr/>
        </p:nvSpPr>
        <p:spPr>
          <a:xfrm>
            <a:off x="1413000" y="4603320"/>
            <a:ext cx="26251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c00000"/>
                </a:solidFill>
                <a:latin typeface="Calibri"/>
              </a:rPr>
              <a:t>  </a:t>
            </a:r>
            <a:r>
              <a:rPr b="1" lang="fr-FR" sz="1800" spc="-1" strike="noStrike">
                <a:solidFill>
                  <a:srgbClr val="000000"/>
                </a:solidFill>
                <a:latin typeface="Calibri"/>
              </a:rPr>
              <a:t>…</a:t>
            </a:r>
            <a:r>
              <a:rPr b="1" lang="fr-FR" sz="1800" spc="-1" strike="noStrike">
                <a:solidFill>
                  <a:srgbClr val="c00000"/>
                </a:solidFill>
                <a:latin typeface="Calibri"/>
              </a:rPr>
              <a:t> 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22" name="CustomShape 6"/>
          <p:cNvSpPr/>
          <p:nvPr/>
        </p:nvSpPr>
        <p:spPr>
          <a:xfrm>
            <a:off x="1413000" y="4603320"/>
            <a:ext cx="2625120" cy="369000"/>
          </a:xfrm>
          <a:prstGeom prst="rect">
            <a:avLst/>
          </a:prstGeom>
          <a:blipFill rotWithShape="0">
            <a:blip r:embed="rId1"/>
            <a:stretch>
              <a:fillRect l="0" t="-8169" r="0" b="-24580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latin typeface="Calibri"/>
              </a:rPr>
              <a:t> 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23" name="CustomShape 7"/>
          <p:cNvSpPr/>
          <p:nvPr/>
        </p:nvSpPr>
        <p:spPr>
          <a:xfrm>
            <a:off x="1600200" y="3886200"/>
            <a:ext cx="2285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b050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4" name="CustomShape 8"/>
          <p:cNvSpPr/>
          <p:nvPr/>
        </p:nvSpPr>
        <p:spPr>
          <a:xfrm>
            <a:off x="2556000" y="3581280"/>
            <a:ext cx="5331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i="1" lang="fr-FR" sz="1800" spc="-1" strike="noStrike">
                <a:solidFill>
                  <a:srgbClr val="00b050"/>
                </a:solidFill>
                <a:latin typeface="Calibri"/>
              </a:rPr>
              <a:t>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25" name="CustomShape 9"/>
          <p:cNvSpPr/>
          <p:nvPr/>
        </p:nvSpPr>
        <p:spPr>
          <a:xfrm>
            <a:off x="3498120" y="2971800"/>
            <a:ext cx="3805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i="1" lang="fr-FR" sz="1800" spc="-1" strike="noStrike">
                <a:solidFill>
                  <a:srgbClr val="00b050"/>
                </a:solidFill>
                <a:latin typeface="Calibri"/>
              </a:rPr>
              <a:t>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26" name="CustomShape 10"/>
          <p:cNvSpPr/>
          <p:nvPr/>
        </p:nvSpPr>
        <p:spPr>
          <a:xfrm>
            <a:off x="3886200" y="2362320"/>
            <a:ext cx="360" cy="1523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b050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7" name="CustomShape 11"/>
          <p:cNvSpPr/>
          <p:nvPr/>
        </p:nvSpPr>
        <p:spPr>
          <a:xfrm>
            <a:off x="4952880" y="2440440"/>
            <a:ext cx="533160" cy="146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328" name="CustomShape 12"/>
          <p:cNvSpPr/>
          <p:nvPr/>
        </p:nvSpPr>
        <p:spPr>
          <a:xfrm>
            <a:off x="4952880" y="2440440"/>
            <a:ext cx="533160" cy="1521720"/>
          </a:xfrm>
          <a:prstGeom prst="rect">
            <a:avLst/>
          </a:prstGeom>
          <a:blipFill rotWithShape="0">
            <a:blip r:embed="rId2"/>
            <a:stretch>
              <a:fillRect l="0" t="0" r="0" b="-1581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latin typeface="Calibri"/>
              </a:rPr>
              <a:t> 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29" name="CustomShape 13"/>
          <p:cNvSpPr/>
          <p:nvPr/>
        </p:nvSpPr>
        <p:spPr>
          <a:xfrm>
            <a:off x="1523880" y="4659840"/>
            <a:ext cx="2437920" cy="369000"/>
          </a:xfrm>
          <a:prstGeom prst="roundRect">
            <a:avLst>
              <a:gd name="adj" fmla="val 16667"/>
            </a:avLst>
          </a:prstGeom>
          <a:noFill/>
          <a:ln w="2844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0" name="CustomShape 14"/>
          <p:cNvSpPr/>
          <p:nvPr/>
        </p:nvSpPr>
        <p:spPr>
          <a:xfrm>
            <a:off x="5048280" y="2401200"/>
            <a:ext cx="342720" cy="1597680"/>
          </a:xfrm>
          <a:prstGeom prst="roundRect">
            <a:avLst>
              <a:gd name="adj" fmla="val 16667"/>
            </a:avLst>
          </a:prstGeom>
          <a:noFill/>
          <a:ln w="28440">
            <a:solidFill>
              <a:schemeClr val="accent4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1" name="CustomShape 15"/>
          <p:cNvSpPr/>
          <p:nvPr/>
        </p:nvSpPr>
        <p:spPr>
          <a:xfrm>
            <a:off x="4191120" y="4038480"/>
            <a:ext cx="2361960" cy="1523520"/>
          </a:xfrm>
          <a:prstGeom prst="bracketPair">
            <a:avLst>
              <a:gd name="adj" fmla="val 16667"/>
            </a:avLst>
          </a:prstGeom>
          <a:noFill/>
          <a:ln w="28440">
            <a:solidFill>
              <a:srgbClr val="c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mc:AlternateContent>
        <mc:Choice xmlns:a14="http://schemas.microsoft.com/office/drawing/2010/main" Requires="a14">
          <p:sp>
            <p:nvSpPr>
              <p:cNvPr id="332" name="Formula 16"/>
              <p:cNvSpPr txBox="1"/>
              <p:nvPr/>
            </p:nvSpPr>
            <p:spPr>
              <a:xfrm>
                <a:off x="5048280" y="4659840"/>
                <a:ext cx="590040" cy="3952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d>
                          <m:dPr>
                            <m:begChr m:val="("/>
                            <m:endChr m:val=")"/>
                          </m:dPr>
                          <m:e>
                            <m:r>
                              <m:t xml:space="preserve">𝑨𝑩</m:t>
                            </m:r>
                          </m:e>
                        </m:d>
                      </m:e>
                      <m:sub>
                        <m:r>
                          <m:t xml:space="preserve">𝒊𝒋</m:t>
                        </m:r>
                      </m:sub>
                    </m:sSub>
                  </m:oMath>
                </a14:m>
              </a:p>
            </p:txBody>
          </p:sp>
        </mc:Choice>
        <mc:Fallback/>
      </mc:AlternateContent>
      <p:sp>
        <p:nvSpPr>
          <p:cNvPr id="333" name="CustomShape 17"/>
          <p:cNvSpPr/>
          <p:nvPr/>
        </p:nvSpPr>
        <p:spPr>
          <a:xfrm>
            <a:off x="5048280" y="4659840"/>
            <a:ext cx="590040" cy="395280"/>
          </a:xfrm>
          <a:prstGeom prst="rect">
            <a:avLst/>
          </a:prstGeom>
          <a:blipFill rotWithShape="0">
            <a:blip r:embed="rId3"/>
            <a:stretch>
              <a:fillRect l="-2040" t="0" r="-38124" b="-7679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latin typeface="Calibri"/>
              </a:rPr>
              <a:t> 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34" name="CustomShape 18"/>
          <p:cNvSpPr/>
          <p:nvPr/>
        </p:nvSpPr>
        <p:spPr>
          <a:xfrm>
            <a:off x="4600440" y="4682160"/>
            <a:ext cx="352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…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35" name="CustomShape 19"/>
          <p:cNvSpPr/>
          <p:nvPr/>
        </p:nvSpPr>
        <p:spPr>
          <a:xfrm>
            <a:off x="4343400" y="2971800"/>
            <a:ext cx="352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…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36" name="CustomShape 20"/>
          <p:cNvSpPr/>
          <p:nvPr/>
        </p:nvSpPr>
        <p:spPr>
          <a:xfrm>
            <a:off x="5743440" y="2971800"/>
            <a:ext cx="352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…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37" name="CustomShape 21"/>
          <p:cNvSpPr/>
          <p:nvPr/>
        </p:nvSpPr>
        <p:spPr>
          <a:xfrm>
            <a:off x="555840" y="5410080"/>
            <a:ext cx="8534160" cy="146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Le terme de ligne </a:t>
            </a:r>
            <a:r>
              <a:rPr b="0" i="1" lang="fr-FR" sz="1800" spc="-1" strike="noStrike">
                <a:solidFill>
                  <a:srgbClr val="000000"/>
                </a:solidFill>
                <a:latin typeface="Calibri"/>
              </a:rPr>
              <a:t>i 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et de colonne </a:t>
            </a:r>
            <a:r>
              <a:rPr b="0" i="1" lang="fr-FR" sz="1800" spc="-1" strike="noStrike">
                <a:solidFill>
                  <a:srgbClr val="000000"/>
                </a:solidFill>
                <a:latin typeface="Calibri"/>
              </a:rPr>
              <a:t>j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 de </a:t>
            </a:r>
            <a:r>
              <a:rPr b="0" i="1" lang="fr-FR" sz="1800" spc="-1" strike="noStrike">
                <a:solidFill>
                  <a:srgbClr val="000000"/>
                </a:solidFill>
                <a:latin typeface="Calibri"/>
              </a:rPr>
              <a:t>AB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 s’obtient en multipliant le vecteur de la </a:t>
            </a:r>
            <a:r>
              <a:rPr b="0" i="1" lang="fr-FR" sz="18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ème ligne de </a:t>
            </a:r>
            <a:r>
              <a:rPr b="0" i="1" lang="fr-FR" sz="18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 par le vecteur de la </a:t>
            </a:r>
            <a:r>
              <a:rPr b="0" i="1" lang="fr-FR" sz="1800" spc="-1" strike="noStrike">
                <a:solidFill>
                  <a:srgbClr val="000000"/>
                </a:solidFill>
                <a:latin typeface="Calibri"/>
              </a:rPr>
              <a:t>j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ème colonne de </a:t>
            </a:r>
            <a:r>
              <a:rPr b="0" i="1" lang="fr-FR" sz="1800" spc="-1" strike="noStrike">
                <a:solidFill>
                  <a:srgbClr val="000000"/>
                </a:solidFill>
                <a:latin typeface="Calibri"/>
              </a:rPr>
              <a:t>B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   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=  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38" name="CustomShape 22"/>
          <p:cNvSpPr/>
          <p:nvPr/>
        </p:nvSpPr>
        <p:spPr>
          <a:xfrm>
            <a:off x="555840" y="5410080"/>
            <a:ext cx="8534160" cy="1499400"/>
          </a:xfrm>
          <a:prstGeom prst="rect">
            <a:avLst/>
          </a:prstGeom>
          <a:blipFill rotWithShape="0">
            <a:blip r:embed="rId4"/>
            <a:stretch>
              <a:fillRect l="-570" t="-2018" r="0" b="-25188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latin typeface="Calibri"/>
              </a:rPr>
              <a:t> 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39" name="CustomShape 23"/>
          <p:cNvSpPr/>
          <p:nvPr/>
        </p:nvSpPr>
        <p:spPr>
          <a:xfrm>
            <a:off x="457200" y="4659840"/>
            <a:ext cx="95544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808080"/>
                </a:solidFill>
                <a:latin typeface="Calibri"/>
              </a:rPr>
              <a:t>ligne 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0" name="CustomShape 24"/>
          <p:cNvSpPr/>
          <p:nvPr/>
        </p:nvSpPr>
        <p:spPr>
          <a:xfrm>
            <a:off x="4676040" y="2071080"/>
            <a:ext cx="16207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b3a2c7"/>
                </a:solidFill>
                <a:latin typeface="Calibri"/>
              </a:rPr>
              <a:t>colonne j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1" name="CustomShape 25"/>
          <p:cNvSpPr/>
          <p:nvPr/>
        </p:nvSpPr>
        <p:spPr>
          <a:xfrm rot="5400000">
            <a:off x="5059080" y="4241880"/>
            <a:ext cx="352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…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2" name="CustomShape 26"/>
          <p:cNvSpPr/>
          <p:nvPr/>
        </p:nvSpPr>
        <p:spPr>
          <a:xfrm rot="5400000">
            <a:off x="2601720" y="4184640"/>
            <a:ext cx="352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…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3" name="CustomShape 27"/>
          <p:cNvSpPr/>
          <p:nvPr/>
        </p:nvSpPr>
        <p:spPr>
          <a:xfrm rot="5400000">
            <a:off x="2525400" y="5051160"/>
            <a:ext cx="352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…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4" name="CustomShape 28"/>
          <p:cNvSpPr/>
          <p:nvPr/>
        </p:nvSpPr>
        <p:spPr>
          <a:xfrm rot="5400000">
            <a:off x="5122080" y="5045040"/>
            <a:ext cx="352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…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5" name="CustomShape 29"/>
          <p:cNvSpPr/>
          <p:nvPr/>
        </p:nvSpPr>
        <p:spPr>
          <a:xfrm>
            <a:off x="5896080" y="4648320"/>
            <a:ext cx="352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…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6" name="CustomShape 30"/>
          <p:cNvSpPr/>
          <p:nvPr/>
        </p:nvSpPr>
        <p:spPr>
          <a:xfrm>
            <a:off x="1143000" y="3886200"/>
            <a:ext cx="269640" cy="151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CustomShape 31"/>
          <p:cNvSpPr/>
          <p:nvPr/>
        </p:nvSpPr>
        <p:spPr>
          <a:xfrm flipH="1">
            <a:off x="6552360" y="2666880"/>
            <a:ext cx="456840" cy="228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8" name="CustomShape 32"/>
          <p:cNvSpPr/>
          <p:nvPr/>
        </p:nvSpPr>
        <p:spPr>
          <a:xfrm flipH="1">
            <a:off x="6552360" y="4543560"/>
            <a:ext cx="456840" cy="115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9" name="CustomShape 33"/>
          <p:cNvSpPr/>
          <p:nvPr/>
        </p:nvSpPr>
        <p:spPr>
          <a:xfrm>
            <a:off x="0" y="3581280"/>
            <a:ext cx="1277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Matrice </a:t>
            </a:r>
            <a:r>
              <a:rPr b="0" i="1" lang="fr-FR" sz="1800" spc="-1" strike="noStrike">
                <a:solidFill>
                  <a:srgbClr val="000000"/>
                </a:solidFill>
                <a:latin typeface="Calibri"/>
              </a:rPr>
              <a:t>A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0" name="CustomShape 34"/>
          <p:cNvSpPr/>
          <p:nvPr/>
        </p:nvSpPr>
        <p:spPr>
          <a:xfrm>
            <a:off x="7027560" y="2438280"/>
            <a:ext cx="1277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Matrice </a:t>
            </a:r>
            <a:r>
              <a:rPr b="0" i="1" lang="fr-FR" sz="1800" spc="-1" strike="noStrike">
                <a:solidFill>
                  <a:srgbClr val="000000"/>
                </a:solidFill>
                <a:latin typeface="Calibri"/>
              </a:rPr>
              <a:t>B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1" name="CustomShape 35"/>
          <p:cNvSpPr/>
          <p:nvPr/>
        </p:nvSpPr>
        <p:spPr>
          <a:xfrm>
            <a:off x="7010280" y="4354920"/>
            <a:ext cx="127764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Produit </a:t>
            </a:r>
            <a:r>
              <a:rPr b="0" i="1" lang="fr-FR" sz="1800" spc="-1" strike="noStrike">
                <a:solidFill>
                  <a:srgbClr val="000000"/>
                </a:solidFill>
                <a:latin typeface="Calibri"/>
              </a:rPr>
              <a:t>AB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2" name="CustomShape 36"/>
          <p:cNvSpPr/>
          <p:nvPr/>
        </p:nvSpPr>
        <p:spPr>
          <a:xfrm>
            <a:off x="304920" y="1134000"/>
            <a:ext cx="878508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Chaque terme de </a:t>
            </a:r>
            <a:r>
              <a:rPr b="0" i="1" lang="fr-FR" sz="1800" spc="-1" strike="noStrike">
                <a:solidFill>
                  <a:srgbClr val="000000"/>
                </a:solidFill>
                <a:latin typeface="Calibri"/>
              </a:rPr>
              <a:t>AB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 s’obtient en faisant le produit scalaire d’une ligne de </a:t>
            </a:r>
            <a:r>
              <a:rPr b="0" i="1" lang="fr-FR" sz="18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 par une colonne de </a:t>
            </a:r>
            <a:r>
              <a:rPr b="0" i="1" lang="fr-FR" sz="1800" spc="-1" strike="noStrike">
                <a:solidFill>
                  <a:srgbClr val="000000"/>
                </a:solidFill>
                <a:latin typeface="Calibri"/>
              </a:rPr>
              <a:t>B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: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  <p:pic>
        <p:nvPicPr>
          <p:cNvPr id="353" name="Picture 7" descr=""/>
          <p:cNvPicPr/>
          <p:nvPr/>
        </p:nvPicPr>
        <p:blipFill>
          <a:blip r:embed="rId5"/>
          <a:srcRect l="0" t="0" r="0" b="17545"/>
          <a:stretch/>
        </p:blipFill>
        <p:spPr>
          <a:xfrm>
            <a:off x="1523880" y="1752480"/>
            <a:ext cx="828720" cy="683280"/>
          </a:xfrm>
          <a:prstGeom prst="rect">
            <a:avLst/>
          </a:prstGeom>
          <a:ln>
            <a:noFill/>
          </a:ln>
        </p:spPr>
      </p:pic>
      <p:sp>
        <p:nvSpPr>
          <p:cNvPr id="354" name="TextShape 37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23B2CDAE-317E-4D64-AF98-9B814D11B496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fr-FR" sz="1200" spc="-1" strike="noStrike">
              <a:latin typeface="Times New Roman"/>
            </a:endParaRPr>
          </a:p>
        </p:txBody>
      </p:sp>
    </p:spTree>
  </p:cSld>
  <p:timing>
    <p:tnLst>
      <p:par>
        <p:cTn id="24" dur="indefinite" restart="never" nodeType="tmRoot">
          <p:childTnLst>
            <p:seq>
              <p:cTn id="25" dur="indefinite" nodeType="mainSeq">
                <p:childTnLst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0"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5" dur="500"/>
                                        <p:tgtEl>
                                          <p:spTgt spid="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0" dur="500"/>
                                        <p:tgtEl>
                                          <p:spTgt spid="3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5" dur="500"/>
                                        <p:tgtEl>
                                          <p:spTgt spid="3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0" dur="500"/>
                                        <p:tgtEl>
                                          <p:spTgt spid="3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5" dur="500"/>
                                        <p:tgtEl>
                                          <p:spTgt spid="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0" dur="500"/>
                                        <p:tgtEl>
                                          <p:spTgt spid="3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5" dur="500"/>
                                        <p:tgtEl>
                                          <p:spTgt spid="3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0" dur="500"/>
                                        <p:tgtEl>
                                          <p:spTgt spid="3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5"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0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5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0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TextShape 1"/>
          <p:cNvSpPr txBox="1"/>
          <p:nvPr/>
        </p:nvSpPr>
        <p:spPr>
          <a:xfrm>
            <a:off x="457200" y="1600200"/>
            <a:ext cx="7467120" cy="17521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Produit de matrice et vecteur:</a:t>
            </a: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Comment multiplier la matrice M et le vecteur V ?</a:t>
            </a: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Sachant que M est une matrice à valeurs dans x </a:t>
            </a: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Et V est un vecteur de </a:t>
            </a: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6" name="TextShape 2"/>
          <p:cNvSpPr txBox="1"/>
          <p:nvPr/>
        </p:nvSpPr>
        <p:spPr>
          <a:xfrm>
            <a:off x="457200" y="1600200"/>
            <a:ext cx="7467120" cy="175212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3200" spc="-1" strike="noStrike">
                <a:latin typeface="Calibri"/>
              </a:rPr>
              <a:t> </a:t>
            </a:r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7" name="TextShape 3"/>
          <p:cNvSpPr txBox="1"/>
          <p:nvPr/>
        </p:nvSpPr>
        <p:spPr>
          <a:xfrm>
            <a:off x="404640" y="7632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fr-FR" sz="3600" spc="-1" strike="noStrike">
                <a:solidFill>
                  <a:srgbClr val="77933c"/>
                </a:solidFill>
                <a:latin typeface="Calibri"/>
              </a:rPr>
              <a:t>Produit de matrice et vecteur </a:t>
            </a:r>
            <a:endParaRPr b="0" lang="fr-FR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8" name="CustomShape 4"/>
          <p:cNvSpPr/>
          <p:nvPr/>
        </p:nvSpPr>
        <p:spPr>
          <a:xfrm>
            <a:off x="2687400" y="4648320"/>
            <a:ext cx="2189160" cy="2057040"/>
          </a:xfrm>
          <a:prstGeom prst="bracketPair">
            <a:avLst>
              <a:gd name="adj" fmla="val 16667"/>
            </a:avLst>
          </a:prstGeom>
          <a:noFill/>
          <a:ln w="28440">
            <a:solidFill>
              <a:srgbClr val="c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9" name="CustomShape 5"/>
          <p:cNvSpPr/>
          <p:nvPr/>
        </p:nvSpPr>
        <p:spPr>
          <a:xfrm>
            <a:off x="4935240" y="3124080"/>
            <a:ext cx="647280" cy="1523520"/>
          </a:xfrm>
          <a:prstGeom prst="bracketPair">
            <a:avLst>
              <a:gd name="adj" fmla="val 16667"/>
            </a:avLst>
          </a:prstGeom>
          <a:noFill/>
          <a:ln w="28440">
            <a:solidFill>
              <a:srgbClr val="c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0" name="CustomShape 6"/>
          <p:cNvSpPr/>
          <p:nvPr/>
        </p:nvSpPr>
        <p:spPr>
          <a:xfrm>
            <a:off x="2895480" y="5105520"/>
            <a:ext cx="1805040" cy="316800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1" name="CustomShape 7"/>
          <p:cNvSpPr/>
          <p:nvPr/>
        </p:nvSpPr>
        <p:spPr>
          <a:xfrm>
            <a:off x="5143680" y="3153960"/>
            <a:ext cx="266400" cy="1494000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accent4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2" name="CustomShape 8"/>
          <p:cNvSpPr/>
          <p:nvPr/>
        </p:nvSpPr>
        <p:spPr>
          <a:xfrm>
            <a:off x="2871720" y="5486400"/>
            <a:ext cx="1805040" cy="299880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3" name="CustomShape 9"/>
          <p:cNvSpPr/>
          <p:nvPr/>
        </p:nvSpPr>
        <p:spPr>
          <a:xfrm>
            <a:off x="4744440" y="5334120"/>
            <a:ext cx="360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4" name="CustomShape 10"/>
          <p:cNvSpPr/>
          <p:nvPr/>
        </p:nvSpPr>
        <p:spPr>
          <a:xfrm>
            <a:off x="4744440" y="5715000"/>
            <a:ext cx="360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5" name="CustomShape 11"/>
          <p:cNvSpPr/>
          <p:nvPr/>
        </p:nvSpPr>
        <p:spPr>
          <a:xfrm>
            <a:off x="5276880" y="4648320"/>
            <a:ext cx="5040" cy="221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6" name="CustomShape 12"/>
          <p:cNvSpPr/>
          <p:nvPr/>
        </p:nvSpPr>
        <p:spPr>
          <a:xfrm>
            <a:off x="2819520" y="5867280"/>
            <a:ext cx="1881000" cy="299880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7" name="CustomShape 13"/>
          <p:cNvSpPr/>
          <p:nvPr/>
        </p:nvSpPr>
        <p:spPr>
          <a:xfrm>
            <a:off x="2842920" y="6248520"/>
            <a:ext cx="1805040" cy="299880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8" name="CustomShape 14"/>
          <p:cNvSpPr/>
          <p:nvPr/>
        </p:nvSpPr>
        <p:spPr>
          <a:xfrm>
            <a:off x="2895480" y="4724280"/>
            <a:ext cx="1805040" cy="316800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9" name="CustomShape 15"/>
          <p:cNvSpPr/>
          <p:nvPr/>
        </p:nvSpPr>
        <p:spPr>
          <a:xfrm>
            <a:off x="4724280" y="6019920"/>
            <a:ext cx="360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0" name="CustomShape 16"/>
          <p:cNvSpPr/>
          <p:nvPr/>
        </p:nvSpPr>
        <p:spPr>
          <a:xfrm>
            <a:off x="4724280" y="6400800"/>
            <a:ext cx="360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1" name="CustomShape 17"/>
          <p:cNvSpPr/>
          <p:nvPr/>
        </p:nvSpPr>
        <p:spPr>
          <a:xfrm>
            <a:off x="4820760" y="4952880"/>
            <a:ext cx="360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72" name="Picture 20" descr=""/>
          <p:cNvPicPr/>
          <p:nvPr/>
        </p:nvPicPr>
        <p:blipFill>
          <a:blip r:embed="rId2"/>
          <a:srcRect l="0" t="0" r="0" b="19279"/>
          <a:stretch/>
        </p:blipFill>
        <p:spPr>
          <a:xfrm>
            <a:off x="609480" y="3650040"/>
            <a:ext cx="1218960" cy="983880"/>
          </a:xfrm>
          <a:prstGeom prst="rect">
            <a:avLst/>
          </a:prstGeom>
          <a:ln>
            <a:noFill/>
          </a:ln>
        </p:spPr>
      </p:pic>
      <p:sp>
        <p:nvSpPr>
          <p:cNvPr id="373" name="CustomShape 18"/>
          <p:cNvSpPr/>
          <p:nvPr/>
        </p:nvSpPr>
        <p:spPr>
          <a:xfrm>
            <a:off x="457200" y="4961160"/>
            <a:ext cx="1752120" cy="146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Calibri"/>
              </a:rPr>
              <a:t>Le vecteur est une matrice de dimenson 4 x 1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74" name="CustomShape 19"/>
          <p:cNvSpPr/>
          <p:nvPr/>
        </p:nvSpPr>
        <p:spPr>
          <a:xfrm>
            <a:off x="4952880" y="4724280"/>
            <a:ext cx="629640" cy="1980720"/>
          </a:xfrm>
          <a:prstGeom prst="bracketPair">
            <a:avLst>
              <a:gd name="adj" fmla="val 16667"/>
            </a:avLst>
          </a:prstGeom>
          <a:noFill/>
          <a:ln w="28440">
            <a:solidFill>
              <a:srgbClr val="c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5" name="CustomShape 20"/>
          <p:cNvSpPr/>
          <p:nvPr/>
        </p:nvSpPr>
        <p:spPr>
          <a:xfrm>
            <a:off x="2877480" y="4768200"/>
            <a:ext cx="198072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2        3       2        5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76" name="CustomShape 21"/>
          <p:cNvSpPr/>
          <p:nvPr/>
        </p:nvSpPr>
        <p:spPr>
          <a:xfrm>
            <a:off x="2819520" y="5117040"/>
            <a:ext cx="198072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10    0.5      0.5      5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77" name="CustomShape 22"/>
          <p:cNvSpPr/>
          <p:nvPr/>
        </p:nvSpPr>
        <p:spPr>
          <a:xfrm>
            <a:off x="2819520" y="5497920"/>
            <a:ext cx="198072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1       0.1      2     0.2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78" name="CustomShape 23"/>
          <p:cNvSpPr/>
          <p:nvPr/>
        </p:nvSpPr>
        <p:spPr>
          <a:xfrm>
            <a:off x="2819520" y="5879160"/>
            <a:ext cx="198072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5       5       2        7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79" name="CustomShape 24"/>
          <p:cNvSpPr/>
          <p:nvPr/>
        </p:nvSpPr>
        <p:spPr>
          <a:xfrm>
            <a:off x="2819520" y="6260040"/>
            <a:ext cx="198072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0.1   0.3    0.1      1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80" name="CustomShape 25"/>
          <p:cNvSpPr/>
          <p:nvPr/>
        </p:nvSpPr>
        <p:spPr>
          <a:xfrm>
            <a:off x="5105520" y="3276720"/>
            <a:ext cx="38052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8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9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1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5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81" name="TextShape 26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384C8E6E-E0D6-47C0-8766-8163090EA3E7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fr-FR" sz="1200" spc="-1" strike="noStrike">
              <a:latin typeface="Times New Roman"/>
            </a:endParaRPr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fr-FR" sz="3600" spc="-1" strike="noStrike">
                <a:solidFill>
                  <a:srgbClr val="77933c"/>
                </a:solidFill>
                <a:latin typeface="Calibri"/>
              </a:rPr>
              <a:t>Matrice identité</a:t>
            </a:r>
            <a:endParaRPr b="0" lang="fr-FR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3" name="TextShape 2"/>
          <p:cNvSpPr txBox="1"/>
          <p:nvPr/>
        </p:nvSpPr>
        <p:spPr>
          <a:xfrm>
            <a:off x="457200" y="1600200"/>
            <a:ext cx="8000640" cy="13712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fr-FR" sz="3200" spc="-1" strike="noStrike">
                <a:solidFill>
                  <a:srgbClr val="c00000"/>
                </a:solidFill>
                <a:latin typeface="Calibri"/>
              </a:rPr>
              <a:t>C’est une matrice carrée I telle que : </a:t>
            </a:r>
            <a:r>
              <a:rPr b="1" i="1" lang="fr-FR" sz="3200" spc="-1" strike="noStrike">
                <a:solidFill>
                  <a:srgbClr val="c00000"/>
                </a:solidFill>
                <a:latin typeface="Calibri"/>
              </a:rPr>
              <a:t>A . I  = I . A = A</a:t>
            </a:r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fr-FR" sz="3200" spc="-1" strike="noStrike">
                <a:solidFill>
                  <a:srgbClr val="000000"/>
                </a:solidFill>
                <a:latin typeface="Calibri"/>
              </a:rPr>
              <a:t>Notation : si la dimension de I est n, I peut se noter </a:t>
            </a:r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fr-FR" sz="3200" spc="-1" strike="noStrike">
                <a:solidFill>
                  <a:srgbClr val="808080"/>
                </a:solidFill>
                <a:latin typeface="Calibri"/>
              </a:rPr>
              <a:t>Elle est composée de 1’s sur sa diagonale : </a:t>
            </a:r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4" name="TextShape 3"/>
          <p:cNvSpPr txBox="1"/>
          <p:nvPr/>
        </p:nvSpPr>
        <p:spPr>
          <a:xfrm>
            <a:off x="457200" y="1600200"/>
            <a:ext cx="8000640" cy="13712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3200" spc="-1" strike="noStrike">
                <a:latin typeface="Calibri"/>
              </a:rPr>
              <a:t> </a:t>
            </a:r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5" name="CustomShape 4"/>
          <p:cNvSpPr/>
          <p:nvPr/>
        </p:nvSpPr>
        <p:spPr>
          <a:xfrm>
            <a:off x="571680" y="3071160"/>
            <a:ext cx="76197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Exemples de matrices identité: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86" name="CustomShape 5"/>
          <p:cNvSpPr/>
          <p:nvPr/>
        </p:nvSpPr>
        <p:spPr>
          <a:xfrm>
            <a:off x="1523880" y="4114800"/>
            <a:ext cx="1094400" cy="761760"/>
          </a:xfrm>
          <a:prstGeom prst="bracketPair">
            <a:avLst>
              <a:gd name="adj" fmla="val 16667"/>
            </a:avLst>
          </a:prstGeom>
          <a:noFill/>
          <a:ln w="28440">
            <a:solidFill>
              <a:srgbClr val="c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7" name="CustomShape 6"/>
          <p:cNvSpPr/>
          <p:nvPr/>
        </p:nvSpPr>
        <p:spPr>
          <a:xfrm>
            <a:off x="3657600" y="4114800"/>
            <a:ext cx="1218960" cy="990360"/>
          </a:xfrm>
          <a:prstGeom prst="bracketPair">
            <a:avLst>
              <a:gd name="adj" fmla="val 16667"/>
            </a:avLst>
          </a:prstGeom>
          <a:noFill/>
          <a:ln w="28440">
            <a:solidFill>
              <a:srgbClr val="c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8" name="CustomShape 7"/>
          <p:cNvSpPr/>
          <p:nvPr/>
        </p:nvSpPr>
        <p:spPr>
          <a:xfrm>
            <a:off x="5534640" y="4114800"/>
            <a:ext cx="1398960" cy="1294920"/>
          </a:xfrm>
          <a:prstGeom prst="bracketPair">
            <a:avLst>
              <a:gd name="adj" fmla="val 16667"/>
            </a:avLst>
          </a:prstGeom>
          <a:noFill/>
          <a:ln w="28440">
            <a:solidFill>
              <a:srgbClr val="c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9" name="CustomShape 8"/>
          <p:cNvSpPr/>
          <p:nvPr/>
        </p:nvSpPr>
        <p:spPr>
          <a:xfrm>
            <a:off x="1676520" y="4191120"/>
            <a:ext cx="10663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1      0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90" name="CustomShape 9"/>
          <p:cNvSpPr/>
          <p:nvPr/>
        </p:nvSpPr>
        <p:spPr>
          <a:xfrm>
            <a:off x="1607040" y="4495680"/>
            <a:ext cx="94176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0      1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91" name="CustomShape 10"/>
          <p:cNvSpPr/>
          <p:nvPr/>
        </p:nvSpPr>
        <p:spPr>
          <a:xfrm>
            <a:off x="3636720" y="4114800"/>
            <a:ext cx="123948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1      0    0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92" name="CustomShape 11"/>
          <p:cNvSpPr/>
          <p:nvPr/>
        </p:nvSpPr>
        <p:spPr>
          <a:xfrm>
            <a:off x="3636720" y="4431240"/>
            <a:ext cx="123948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0      1    0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93" name="CustomShape 12"/>
          <p:cNvSpPr/>
          <p:nvPr/>
        </p:nvSpPr>
        <p:spPr>
          <a:xfrm>
            <a:off x="3636720" y="4736160"/>
            <a:ext cx="123948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0      0    1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94" name="CustomShape 13"/>
          <p:cNvSpPr/>
          <p:nvPr/>
        </p:nvSpPr>
        <p:spPr>
          <a:xfrm>
            <a:off x="5541840" y="4114800"/>
            <a:ext cx="139212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1     0    0    0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95" name="CustomShape 14"/>
          <p:cNvSpPr/>
          <p:nvPr/>
        </p:nvSpPr>
        <p:spPr>
          <a:xfrm>
            <a:off x="5562720" y="4343400"/>
            <a:ext cx="139212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0     1    0    0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96" name="CustomShape 15"/>
          <p:cNvSpPr/>
          <p:nvPr/>
        </p:nvSpPr>
        <p:spPr>
          <a:xfrm>
            <a:off x="5562720" y="4659840"/>
            <a:ext cx="139212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0     0    1    0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97" name="CustomShape 16"/>
          <p:cNvSpPr/>
          <p:nvPr/>
        </p:nvSpPr>
        <p:spPr>
          <a:xfrm>
            <a:off x="5562720" y="4964760"/>
            <a:ext cx="139212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0     0    0    1</a:t>
            </a:r>
            <a:endParaRPr b="0" lang="fr-FR" sz="18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398" name="Formula 17"/>
              <p:cNvSpPr txBox="1"/>
              <p:nvPr/>
            </p:nvSpPr>
            <p:spPr>
              <a:xfrm>
                <a:off x="1676520" y="5149440"/>
                <a:ext cx="761760" cy="3690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𝐼</m:t>
                        </m:r>
                      </m:e>
                      <m:sub>
                        <m:r>
                          <m:t xml:space="preserve">2</m:t>
                        </m:r>
                        <m:r>
                          <m:t xml:space="preserve">x</m:t>
                        </m:r>
                        <m:r>
                          <m:t xml:space="preserve">2</m:t>
                        </m:r>
                      </m:sub>
                    </m:sSub>
                  </m:oMath>
                </a14:m>
              </a:p>
            </p:txBody>
          </p:sp>
        </mc:Choice>
        <mc:Fallback/>
      </mc:AlternateContent>
      <p:sp>
        <p:nvSpPr>
          <p:cNvPr id="399" name="CustomShape 18"/>
          <p:cNvSpPr/>
          <p:nvPr/>
        </p:nvSpPr>
        <p:spPr>
          <a:xfrm>
            <a:off x="1676520" y="5149440"/>
            <a:ext cx="761760" cy="36900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latin typeface="Calibri"/>
              </a:rPr>
              <a:t> </a:t>
            </a:r>
            <a:endParaRPr b="0" lang="fr-FR" sz="18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400" name="Formula 19"/>
              <p:cNvSpPr txBox="1"/>
              <p:nvPr/>
            </p:nvSpPr>
            <p:spPr>
              <a:xfrm>
                <a:off x="3886200" y="5181480"/>
                <a:ext cx="761760" cy="3690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𝐼</m:t>
                        </m:r>
                      </m:e>
                      <m:sub>
                        <m:r>
                          <m:t xml:space="preserve">3</m:t>
                        </m:r>
                        <m:r>
                          <m:t xml:space="preserve">x</m:t>
                        </m:r>
                        <m:r>
                          <m:t xml:space="preserve">3</m:t>
                        </m:r>
                      </m:sub>
                    </m:sSub>
                  </m:oMath>
                </a14:m>
              </a:p>
            </p:txBody>
          </p:sp>
        </mc:Choice>
        <mc:Fallback/>
      </mc:AlternateContent>
      <p:sp>
        <p:nvSpPr>
          <p:cNvPr id="401" name="CustomShape 20"/>
          <p:cNvSpPr/>
          <p:nvPr/>
        </p:nvSpPr>
        <p:spPr>
          <a:xfrm>
            <a:off x="3886200" y="5181480"/>
            <a:ext cx="761760" cy="36900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latin typeface="Calibri"/>
              </a:rPr>
              <a:t> </a:t>
            </a:r>
            <a:endParaRPr b="0" lang="fr-FR" sz="18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402" name="Formula 21"/>
              <p:cNvSpPr txBox="1"/>
              <p:nvPr/>
            </p:nvSpPr>
            <p:spPr>
              <a:xfrm>
                <a:off x="5853600" y="5518800"/>
                <a:ext cx="761760" cy="3690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𝐼</m:t>
                        </m:r>
                      </m:e>
                      <m:sub>
                        <m:r>
                          <m:t xml:space="preserve">4</m:t>
                        </m:r>
                        <m:r>
                          <m:t xml:space="preserve">x</m:t>
                        </m:r>
                        <m:r>
                          <m:t xml:space="preserve">4</m:t>
                        </m:r>
                      </m:sub>
                    </m:sSub>
                  </m:oMath>
                </a14:m>
              </a:p>
            </p:txBody>
          </p:sp>
        </mc:Choice>
        <mc:Fallback/>
      </mc:AlternateContent>
      <p:sp>
        <p:nvSpPr>
          <p:cNvPr id="403" name="CustomShape 22"/>
          <p:cNvSpPr/>
          <p:nvPr/>
        </p:nvSpPr>
        <p:spPr>
          <a:xfrm>
            <a:off x="5853600" y="5518800"/>
            <a:ext cx="761760" cy="369000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latin typeface="Calibri"/>
              </a:rPr>
              <a:t> 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404" name="CustomShape 23"/>
          <p:cNvSpPr/>
          <p:nvPr/>
        </p:nvSpPr>
        <p:spPr>
          <a:xfrm>
            <a:off x="685800" y="5888160"/>
            <a:ext cx="739116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Calibri"/>
              </a:rPr>
              <a:t>Conséquence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 : si A est une matrice </a:t>
            </a:r>
            <a:r>
              <a:rPr b="0" i="1" lang="fr-FR" sz="1800" spc="-1" strike="noStrike">
                <a:solidFill>
                  <a:srgbClr val="000000"/>
                </a:solidFill>
                <a:latin typeface="Calibri"/>
              </a:rPr>
              <a:t>m x n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1" lang="fr-FR" sz="1800" spc="-1" strike="noStrike">
                <a:solidFill>
                  <a:srgbClr val="c00000"/>
                </a:solidFill>
                <a:latin typeface="Calibri"/>
              </a:rPr>
              <a:t>A.  =  . A = A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405" name="CustomShape 24"/>
          <p:cNvSpPr/>
          <p:nvPr/>
        </p:nvSpPr>
        <p:spPr>
          <a:xfrm>
            <a:off x="685800" y="5888160"/>
            <a:ext cx="7391160" cy="645840"/>
          </a:xfrm>
          <a:prstGeom prst="rect">
            <a:avLst/>
          </a:prstGeom>
          <a:blipFill rotWithShape="0">
            <a:blip r:embed="rId5"/>
            <a:stretch>
              <a:fillRect l="-739" t="-4688" r="0" b="-14111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latin typeface="Calibri"/>
              </a:rPr>
              <a:t> 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406" name="CustomShape 25"/>
          <p:cNvSpPr/>
          <p:nvPr/>
        </p:nvSpPr>
        <p:spPr>
          <a:xfrm rot="2700000">
            <a:off x="1574640" y="4389480"/>
            <a:ext cx="965160" cy="211320"/>
          </a:xfrm>
          <a:prstGeom prst="roundRect">
            <a:avLst>
              <a:gd name="adj" fmla="val 16667"/>
            </a:avLst>
          </a:prstGeom>
          <a:noFill/>
          <a:ln w="2844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7" name="CustomShape 26"/>
          <p:cNvSpPr/>
          <p:nvPr/>
        </p:nvSpPr>
        <p:spPr>
          <a:xfrm rot="2700000">
            <a:off x="3601080" y="4492800"/>
            <a:ext cx="1283400" cy="274320"/>
          </a:xfrm>
          <a:prstGeom prst="roundRect">
            <a:avLst>
              <a:gd name="adj" fmla="val 16667"/>
            </a:avLst>
          </a:prstGeom>
          <a:noFill/>
          <a:ln w="2844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8" name="CustomShape 27"/>
          <p:cNvSpPr/>
          <p:nvPr/>
        </p:nvSpPr>
        <p:spPr>
          <a:xfrm rot="2700000">
            <a:off x="5400000" y="4624560"/>
            <a:ext cx="1689480" cy="318240"/>
          </a:xfrm>
          <a:prstGeom prst="roundRect">
            <a:avLst>
              <a:gd name="adj" fmla="val 16667"/>
            </a:avLst>
          </a:prstGeom>
          <a:noFill/>
          <a:ln w="2844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9" name="TextShape 28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E1228AB1-FC5B-4303-A5A3-A9B1D81F1C5E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fr-FR" sz="1200" spc="-1" strike="noStrike">
              <a:latin typeface="Times New Roman"/>
            </a:endParaRPr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TextShape 1"/>
          <p:cNvSpPr txBox="1"/>
          <p:nvPr/>
        </p:nvSpPr>
        <p:spPr>
          <a:xfrm>
            <a:off x="444960" y="1447920"/>
            <a:ext cx="7784280" cy="3805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1599"/>
              </a:spcBef>
            </a:pPr>
            <a:r>
              <a:rPr b="0" lang="fr-FR" sz="8000" spc="-1" strike="noStrike">
                <a:solidFill>
                  <a:srgbClr val="000000"/>
                </a:solidFill>
                <a:latin typeface="Calibri"/>
              </a:rPr>
              <a:t>Soit une matrice </a:t>
            </a:r>
            <a:r>
              <a:rPr b="0" i="1" lang="fr-FR" sz="80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fr-FR" sz="8000" spc="-1" strike="noStrike">
                <a:solidFill>
                  <a:srgbClr val="000000"/>
                </a:solidFill>
                <a:latin typeface="Calibri"/>
              </a:rPr>
              <a:t> de dimension </a:t>
            </a:r>
            <a:r>
              <a:rPr b="0" i="1" lang="fr-FR" sz="8000" spc="-1" strike="noStrike">
                <a:solidFill>
                  <a:srgbClr val="000000"/>
                </a:solidFill>
                <a:latin typeface="Calibri"/>
              </a:rPr>
              <a:t>m x n</a:t>
            </a:r>
            <a:endParaRPr b="0" lang="fr-FR" sz="8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740"/>
              </a:spcBef>
            </a:pPr>
            <a:endParaRPr b="0" lang="fr-FR" sz="8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fr-FR" sz="8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fr-FR" sz="32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1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fr-FR" sz="3600" spc="-1" strike="noStrike">
                <a:solidFill>
                  <a:srgbClr val="77933c"/>
                </a:solidFill>
                <a:latin typeface="Calibri"/>
              </a:rPr>
              <a:t>Matrice transposée</a:t>
            </a:r>
            <a:endParaRPr b="0" lang="fr-FR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2" name="CustomShape 3"/>
          <p:cNvSpPr/>
          <p:nvPr/>
        </p:nvSpPr>
        <p:spPr>
          <a:xfrm>
            <a:off x="800280" y="4431240"/>
            <a:ext cx="2056680" cy="749880"/>
          </a:xfrm>
          <a:prstGeom prst="bracketPair">
            <a:avLst>
              <a:gd name="adj" fmla="val 16667"/>
            </a:avLst>
          </a:prstGeom>
          <a:noFill/>
          <a:ln w="28440">
            <a:solidFill>
              <a:srgbClr val="c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3" name="CustomShape 4"/>
          <p:cNvSpPr/>
          <p:nvPr/>
        </p:nvSpPr>
        <p:spPr>
          <a:xfrm>
            <a:off x="593640" y="3080160"/>
            <a:ext cx="2223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1           2           2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414" name="CustomShape 5"/>
          <p:cNvSpPr/>
          <p:nvPr/>
        </p:nvSpPr>
        <p:spPr>
          <a:xfrm>
            <a:off x="114480" y="4575600"/>
            <a:ext cx="609120" cy="82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fr-FR" sz="2400" spc="-1" strike="noStrike">
                <a:solidFill>
                  <a:srgbClr val="000000"/>
                </a:solidFill>
                <a:latin typeface="Calibri"/>
              </a:rPr>
              <a:t>A =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415" name="CustomShape 6"/>
          <p:cNvSpPr/>
          <p:nvPr/>
        </p:nvSpPr>
        <p:spPr>
          <a:xfrm>
            <a:off x="3065760" y="2715480"/>
            <a:ext cx="8377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fr-F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=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416" name="CustomShape 7"/>
          <p:cNvSpPr/>
          <p:nvPr/>
        </p:nvSpPr>
        <p:spPr>
          <a:xfrm>
            <a:off x="3065760" y="2715480"/>
            <a:ext cx="837720" cy="468000"/>
          </a:xfrm>
          <a:prstGeom prst="rect">
            <a:avLst/>
          </a:prstGeom>
          <a:blipFill rotWithShape="0">
            <a:blip r:embed="rId1"/>
            <a:stretch>
              <a:fillRect l="-2163" t="-9080" r="-1455" b="-28523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latin typeface="Calibri"/>
              </a:rPr>
              <a:t> 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417" name="CustomShape 8"/>
          <p:cNvSpPr/>
          <p:nvPr/>
        </p:nvSpPr>
        <p:spPr>
          <a:xfrm>
            <a:off x="3903840" y="2590920"/>
            <a:ext cx="1073880" cy="1666440"/>
          </a:xfrm>
          <a:prstGeom prst="bracketPair">
            <a:avLst>
              <a:gd name="adj" fmla="val 16667"/>
            </a:avLst>
          </a:prstGeom>
          <a:noFill/>
          <a:ln w="28440">
            <a:solidFill>
              <a:srgbClr val="c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8" name="CustomShape 9"/>
          <p:cNvSpPr/>
          <p:nvPr/>
        </p:nvSpPr>
        <p:spPr>
          <a:xfrm>
            <a:off x="4097520" y="2666880"/>
            <a:ext cx="695520" cy="200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lain" startAt="2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1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2     2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5     2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419" name="CustomShape 10"/>
          <p:cNvSpPr/>
          <p:nvPr/>
        </p:nvSpPr>
        <p:spPr>
          <a:xfrm>
            <a:off x="4211280" y="6136560"/>
            <a:ext cx="5317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Calibri"/>
              </a:rPr>
              <a:t>=  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420" name="CustomShape 11"/>
          <p:cNvSpPr/>
          <p:nvPr/>
        </p:nvSpPr>
        <p:spPr>
          <a:xfrm>
            <a:off x="3926880" y="6136560"/>
            <a:ext cx="1100880" cy="424800"/>
          </a:xfrm>
          <a:prstGeom prst="rect">
            <a:avLst/>
          </a:prstGeom>
          <a:blipFill rotWithShape="0">
            <a:blip r:embed="rId2"/>
            <a:stretch>
              <a:fillRect l="0" t="0" r="0" b="-17359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latin typeface="Calibri"/>
              </a:rPr>
              <a:t> 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421" name="CustomShape 12"/>
          <p:cNvSpPr/>
          <p:nvPr/>
        </p:nvSpPr>
        <p:spPr>
          <a:xfrm>
            <a:off x="304920" y="5172840"/>
            <a:ext cx="861012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Le terme de ligne </a:t>
            </a:r>
            <a:r>
              <a:rPr b="0" i="1" lang="fr-FR" sz="1800" spc="-1" strike="noStrike">
                <a:solidFill>
                  <a:srgbClr val="000000"/>
                </a:solidFill>
                <a:latin typeface="Calibri"/>
              </a:rPr>
              <a:t>i 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et de colonne </a:t>
            </a:r>
            <a:r>
              <a:rPr b="0" i="1" lang="fr-FR" sz="1800" spc="-1" strike="noStrike">
                <a:solidFill>
                  <a:srgbClr val="000000"/>
                </a:solidFill>
                <a:latin typeface="Calibri"/>
              </a:rPr>
              <a:t>j 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de la matrice  s’obtient en prenant le terme de la ligne </a:t>
            </a:r>
            <a:r>
              <a:rPr b="0" i="1" lang="fr-FR" sz="1800" spc="-1" strike="noStrike">
                <a:solidFill>
                  <a:srgbClr val="000000"/>
                </a:solidFill>
                <a:latin typeface="Calibri"/>
              </a:rPr>
              <a:t>j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 et de la colonne </a:t>
            </a:r>
            <a:r>
              <a:rPr b="0" i="1" lang="fr-FR" sz="18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 de la matrice </a:t>
            </a:r>
            <a:r>
              <a:rPr b="0" i="1" lang="fr-FR" sz="18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 :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422" name="CustomShape 13"/>
          <p:cNvSpPr/>
          <p:nvPr/>
        </p:nvSpPr>
        <p:spPr>
          <a:xfrm>
            <a:off x="304920" y="5172840"/>
            <a:ext cx="8610120" cy="923040"/>
          </a:xfrm>
          <a:prstGeom prst="rect">
            <a:avLst/>
          </a:prstGeom>
          <a:blipFill rotWithShape="0">
            <a:blip r:embed="rId3"/>
            <a:stretch>
              <a:fillRect l="-565" t="-3294" r="0" b="0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latin typeface="Calibri"/>
              </a:rPr>
              <a:t> 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423" name="Picture 15" descr=""/>
          <p:cNvPicPr/>
          <p:nvPr/>
        </p:nvPicPr>
        <p:blipFill>
          <a:blip r:embed="rId4"/>
          <a:srcRect l="0" t="0" r="0" b="19279"/>
          <a:stretch/>
        </p:blipFill>
        <p:spPr>
          <a:xfrm>
            <a:off x="2420640" y="5797440"/>
            <a:ext cx="1218960" cy="983880"/>
          </a:xfrm>
          <a:prstGeom prst="rect">
            <a:avLst/>
          </a:prstGeom>
          <a:ln>
            <a:noFill/>
          </a:ln>
        </p:spPr>
      </p:pic>
      <p:sp>
        <p:nvSpPr>
          <p:cNvPr id="424" name="CustomShape 14"/>
          <p:cNvSpPr/>
          <p:nvPr/>
        </p:nvSpPr>
        <p:spPr>
          <a:xfrm>
            <a:off x="861480" y="2743200"/>
            <a:ext cx="1798920" cy="230400"/>
          </a:xfrm>
          <a:prstGeom prst="roundRect">
            <a:avLst>
              <a:gd name="adj" fmla="val 16667"/>
            </a:avLst>
          </a:prstGeom>
          <a:noFill/>
          <a:ln w="2844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5" name="CustomShape 15"/>
          <p:cNvSpPr/>
          <p:nvPr/>
        </p:nvSpPr>
        <p:spPr>
          <a:xfrm>
            <a:off x="1760760" y="1981080"/>
            <a:ext cx="2842560" cy="60912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6" name="CustomShape 16"/>
          <p:cNvSpPr/>
          <p:nvPr/>
        </p:nvSpPr>
        <p:spPr>
          <a:xfrm>
            <a:off x="898560" y="3121920"/>
            <a:ext cx="1798920" cy="230400"/>
          </a:xfrm>
          <a:prstGeom prst="roundRect">
            <a:avLst>
              <a:gd name="adj" fmla="val 16667"/>
            </a:avLst>
          </a:prstGeom>
          <a:noFill/>
          <a:ln w="2844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7" name="CustomShape 17"/>
          <p:cNvSpPr/>
          <p:nvPr/>
        </p:nvSpPr>
        <p:spPr>
          <a:xfrm rot="16200000">
            <a:off x="3452400" y="3270600"/>
            <a:ext cx="1511640" cy="304560"/>
          </a:xfrm>
          <a:prstGeom prst="roundRect">
            <a:avLst>
              <a:gd name="adj" fmla="val 16667"/>
            </a:avLst>
          </a:prstGeom>
          <a:noFill/>
          <a:ln w="2844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8" name="CustomShape 18"/>
          <p:cNvSpPr/>
          <p:nvPr/>
        </p:nvSpPr>
        <p:spPr>
          <a:xfrm rot="16200000">
            <a:off x="3847680" y="3264480"/>
            <a:ext cx="1511640" cy="316800"/>
          </a:xfrm>
          <a:prstGeom prst="roundRect">
            <a:avLst>
              <a:gd name="adj" fmla="val 16667"/>
            </a:avLst>
          </a:prstGeom>
          <a:noFill/>
          <a:ln w="2844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9" name="CustomShape 19"/>
          <p:cNvSpPr/>
          <p:nvPr/>
        </p:nvSpPr>
        <p:spPr>
          <a:xfrm>
            <a:off x="723960" y="2743200"/>
            <a:ext cx="2056680" cy="749880"/>
          </a:xfrm>
          <a:prstGeom prst="bracketPair">
            <a:avLst>
              <a:gd name="adj" fmla="val 16667"/>
            </a:avLst>
          </a:prstGeom>
          <a:noFill/>
          <a:ln w="28440">
            <a:solidFill>
              <a:srgbClr val="c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0" name="CustomShape 20"/>
          <p:cNvSpPr/>
          <p:nvPr/>
        </p:nvSpPr>
        <p:spPr>
          <a:xfrm>
            <a:off x="662040" y="2713320"/>
            <a:ext cx="2223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2          2            5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431" name="CustomShape 21"/>
          <p:cNvSpPr/>
          <p:nvPr/>
        </p:nvSpPr>
        <p:spPr>
          <a:xfrm>
            <a:off x="0" y="2893320"/>
            <a:ext cx="609120" cy="82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fr-FR" sz="2400" spc="-1" strike="noStrike">
                <a:solidFill>
                  <a:srgbClr val="000000"/>
                </a:solidFill>
                <a:latin typeface="Calibri"/>
              </a:rPr>
              <a:t>A =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432" name="CustomShape 22"/>
          <p:cNvSpPr/>
          <p:nvPr/>
        </p:nvSpPr>
        <p:spPr>
          <a:xfrm>
            <a:off x="1485720" y="3669120"/>
            <a:ext cx="6854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OU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433" name="CustomShape 23"/>
          <p:cNvSpPr/>
          <p:nvPr/>
        </p:nvSpPr>
        <p:spPr>
          <a:xfrm rot="5400000">
            <a:off x="2238120" y="4691160"/>
            <a:ext cx="624960" cy="230400"/>
          </a:xfrm>
          <a:prstGeom prst="roundRect">
            <a:avLst>
              <a:gd name="adj" fmla="val 16667"/>
            </a:avLst>
          </a:prstGeom>
          <a:noFill/>
          <a:ln w="28440">
            <a:solidFill>
              <a:schemeClr val="accent4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4" name="CustomShape 24"/>
          <p:cNvSpPr/>
          <p:nvPr/>
        </p:nvSpPr>
        <p:spPr>
          <a:xfrm>
            <a:off x="641880" y="4529520"/>
            <a:ext cx="23695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2           2             5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435" name="CustomShape 25"/>
          <p:cNvSpPr/>
          <p:nvPr/>
        </p:nvSpPr>
        <p:spPr>
          <a:xfrm>
            <a:off x="632160" y="4812120"/>
            <a:ext cx="23695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1           2             2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436" name="CustomShape 26"/>
          <p:cNvSpPr/>
          <p:nvPr/>
        </p:nvSpPr>
        <p:spPr>
          <a:xfrm rot="5400000">
            <a:off x="1479600" y="4692960"/>
            <a:ext cx="624960" cy="230400"/>
          </a:xfrm>
          <a:prstGeom prst="roundRect">
            <a:avLst>
              <a:gd name="adj" fmla="val 16667"/>
            </a:avLst>
          </a:prstGeom>
          <a:noFill/>
          <a:ln w="28440">
            <a:solidFill>
              <a:schemeClr val="accent4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7" name="CustomShape 27"/>
          <p:cNvSpPr/>
          <p:nvPr/>
        </p:nvSpPr>
        <p:spPr>
          <a:xfrm rot="5400000">
            <a:off x="791640" y="4692960"/>
            <a:ext cx="624960" cy="230400"/>
          </a:xfrm>
          <a:prstGeom prst="roundRect">
            <a:avLst>
              <a:gd name="adj" fmla="val 16667"/>
            </a:avLst>
          </a:prstGeom>
          <a:noFill/>
          <a:ln w="28440">
            <a:solidFill>
              <a:schemeClr val="accent4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8" name="CustomShape 28"/>
          <p:cNvSpPr/>
          <p:nvPr/>
        </p:nvSpPr>
        <p:spPr>
          <a:xfrm>
            <a:off x="3992040" y="2743200"/>
            <a:ext cx="801000" cy="191160"/>
          </a:xfrm>
          <a:prstGeom prst="roundRect">
            <a:avLst>
              <a:gd name="adj" fmla="val 16667"/>
            </a:avLst>
          </a:prstGeom>
          <a:noFill/>
          <a:ln w="28440">
            <a:solidFill>
              <a:schemeClr val="accent4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9" name="CustomShape 29"/>
          <p:cNvSpPr/>
          <p:nvPr/>
        </p:nvSpPr>
        <p:spPr>
          <a:xfrm>
            <a:off x="3999240" y="3313440"/>
            <a:ext cx="801000" cy="191160"/>
          </a:xfrm>
          <a:prstGeom prst="roundRect">
            <a:avLst>
              <a:gd name="adj" fmla="val 16667"/>
            </a:avLst>
          </a:prstGeom>
          <a:noFill/>
          <a:ln w="28440">
            <a:solidFill>
              <a:schemeClr val="accent4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0" name="CustomShape 30"/>
          <p:cNvSpPr/>
          <p:nvPr/>
        </p:nvSpPr>
        <p:spPr>
          <a:xfrm>
            <a:off x="4038480" y="3846960"/>
            <a:ext cx="801000" cy="191160"/>
          </a:xfrm>
          <a:prstGeom prst="roundRect">
            <a:avLst>
              <a:gd name="adj" fmla="val 16667"/>
            </a:avLst>
          </a:prstGeom>
          <a:noFill/>
          <a:ln w="28440">
            <a:solidFill>
              <a:schemeClr val="accent4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1" name="CustomShape 31"/>
          <p:cNvSpPr/>
          <p:nvPr/>
        </p:nvSpPr>
        <p:spPr>
          <a:xfrm>
            <a:off x="5334120" y="2873160"/>
            <a:ext cx="3580920" cy="255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Transposer une matrice revient créer une nouvelle matrice en mettant l</a:t>
            </a:r>
            <a:r>
              <a:rPr b="1" lang="fr-FR" sz="1800" spc="-1" strike="noStrike">
                <a:solidFill>
                  <a:srgbClr val="808080"/>
                </a:solidFill>
                <a:latin typeface="Calibri"/>
              </a:rPr>
              <a:t>es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fr-FR" sz="1800" spc="-1" strike="noStrike">
                <a:solidFill>
                  <a:srgbClr val="808080"/>
                </a:solidFill>
                <a:latin typeface="Calibri"/>
              </a:rPr>
              <a:t>lignes de </a:t>
            </a:r>
            <a:r>
              <a:rPr b="1" i="1" lang="fr-FR" sz="1800" spc="-1" strike="noStrike">
                <a:solidFill>
                  <a:srgbClr val="808080"/>
                </a:solidFill>
                <a:latin typeface="Calibri"/>
              </a:rPr>
              <a:t>A</a:t>
            </a:r>
            <a:r>
              <a:rPr b="1" lang="fr-FR" sz="1800" spc="-1" strike="noStrike">
                <a:solidFill>
                  <a:srgbClr val="808080"/>
                </a:solidFill>
                <a:latin typeface="Calibri"/>
              </a:rPr>
              <a:t> 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en colonnes ou en mettant </a:t>
            </a:r>
            <a:r>
              <a:rPr b="1" lang="fr-FR" sz="1800" spc="-1" strike="noStrike">
                <a:solidFill>
                  <a:srgbClr val="b3a2c7"/>
                </a:solidFill>
                <a:latin typeface="Calibri"/>
              </a:rPr>
              <a:t>les colonnes de A 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en lignes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442" name="TextShape 3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F6B5E7E6-87E7-4E6D-8DC4-42EE15C6FFAE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fr-FR" sz="1200" spc="-1" strike="noStrike">
              <a:latin typeface="Times New Roman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685800" y="30492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fr-FR" sz="4000" spc="-1" strike="noStrike">
                <a:solidFill>
                  <a:srgbClr val="000000"/>
                </a:solidFill>
                <a:latin typeface="Calibri"/>
              </a:rPr>
              <a:t>Rappels de mathématiques</a:t>
            </a:r>
            <a:endParaRPr b="0" lang="fr-FR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4" name="TextShape 2"/>
          <p:cNvSpPr txBox="1"/>
          <p:nvPr/>
        </p:nvSpPr>
        <p:spPr>
          <a:xfrm>
            <a:off x="457200" y="2209680"/>
            <a:ext cx="8457840" cy="33523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514440" indent="-514080">
              <a:lnSpc>
                <a:spcPct val="100000"/>
              </a:lnSpc>
              <a:spcBef>
                <a:spcPts val="561"/>
              </a:spcBef>
              <a:buClr>
                <a:srgbClr val="e46c0a"/>
              </a:buClr>
              <a:buFont typeface="Calibri"/>
              <a:buAutoNum type="alphaLcParenR"/>
            </a:pPr>
            <a:r>
              <a:rPr b="0" lang="fr-FR" sz="2800" spc="-1" strike="noStrike">
                <a:solidFill>
                  <a:srgbClr val="e46c0a"/>
                </a:solidFill>
                <a:latin typeface="Calibri"/>
              </a:rPr>
              <a:t>Dérivées</a:t>
            </a:r>
            <a:endParaRPr b="0" lang="fr-FR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fr-FR" sz="2800" spc="-1" strike="noStrike">
              <a:latin typeface="Arial"/>
            </a:endParaRPr>
          </a:p>
          <a:p>
            <a:pPr marL="514440" indent="-514080">
              <a:lnSpc>
                <a:spcPct val="100000"/>
              </a:lnSpc>
              <a:spcBef>
                <a:spcPts val="561"/>
              </a:spcBef>
              <a:buClr>
                <a:srgbClr val="31859c"/>
              </a:buClr>
              <a:buFont typeface="Calibri"/>
              <a:buAutoNum type="alphaLcParenR"/>
            </a:pPr>
            <a:r>
              <a:rPr b="0" lang="fr-FR" sz="2800" spc="-1" strike="noStrike">
                <a:solidFill>
                  <a:srgbClr val="31859c"/>
                </a:solidFill>
                <a:latin typeface="Calibri"/>
              </a:rPr>
              <a:t>Minimum d’une fonction</a:t>
            </a:r>
            <a:endParaRPr b="0" lang="fr-FR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fr-FR" sz="2800" spc="-1" strike="noStrike">
              <a:latin typeface="Arial"/>
            </a:endParaRPr>
          </a:p>
          <a:p>
            <a:pPr marL="514440" indent="-514080">
              <a:lnSpc>
                <a:spcPct val="100000"/>
              </a:lnSpc>
              <a:spcBef>
                <a:spcPts val="561"/>
              </a:spcBef>
              <a:buClr>
                <a:srgbClr val="604a7b"/>
              </a:buClr>
              <a:buFont typeface="Calibri"/>
              <a:buAutoNum type="alphaLcParenR"/>
            </a:pPr>
            <a:r>
              <a:rPr b="0" lang="fr-FR" sz="2800" spc="-1" strike="noStrike">
                <a:solidFill>
                  <a:srgbClr val="604a7b"/>
                </a:solidFill>
                <a:latin typeface="Calibri"/>
              </a:rPr>
              <a:t>Fonction convexe</a:t>
            </a:r>
            <a:endParaRPr b="0" lang="fr-FR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fr-FR" sz="2800" spc="-1" strike="noStrike">
              <a:latin typeface="Arial"/>
            </a:endParaRPr>
          </a:p>
          <a:p>
            <a:pPr marL="514440" indent="-514080">
              <a:lnSpc>
                <a:spcPct val="100000"/>
              </a:lnSpc>
              <a:spcBef>
                <a:spcPts val="561"/>
              </a:spcBef>
              <a:buClr>
                <a:srgbClr val="77933c"/>
              </a:buClr>
              <a:buFont typeface="Calibri"/>
              <a:buAutoNum type="alphaLcParenR"/>
            </a:pPr>
            <a:r>
              <a:rPr b="0" lang="fr-FR" sz="2800" spc="-1" strike="noStrike">
                <a:solidFill>
                  <a:srgbClr val="77933c"/>
                </a:solidFill>
                <a:latin typeface="Calibri"/>
              </a:rPr>
              <a:t>Matrices</a:t>
            </a:r>
            <a:endParaRPr b="0" lang="fr-FR" sz="2800" spc="-1" strike="noStrike">
              <a:latin typeface="Arial"/>
            </a:endParaRPr>
          </a:p>
        </p:txBody>
      </p:sp>
      <p:sp>
        <p:nvSpPr>
          <p:cNvPr id="175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7DA4926D-247D-4DD6-9652-BF680E815A41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fr-FR" sz="1200" spc="-1" strike="noStrike">
              <a:latin typeface="Times New Roman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fr-FR" sz="3600" spc="-1" strike="noStrike">
                <a:solidFill>
                  <a:srgbClr val="77933c"/>
                </a:solidFill>
                <a:latin typeface="Calibri"/>
              </a:rPr>
              <a:t>Matrice inverse</a:t>
            </a:r>
            <a:endParaRPr b="0" lang="fr-FR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4" name="TextShape 2"/>
          <p:cNvSpPr txBox="1"/>
          <p:nvPr/>
        </p:nvSpPr>
        <p:spPr>
          <a:xfrm>
            <a:off x="457200" y="1447920"/>
            <a:ext cx="7924320" cy="1371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Une matrice inverse est une matrice </a:t>
            </a:r>
            <a:r>
              <a:rPr b="0" i="1" lang="fr-F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telle que :</a:t>
            </a: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A soit une matrice carrée </a:t>
            </a:r>
            <a:r>
              <a:rPr b="0" i="1" lang="fr-FR" sz="2400" spc="-1" strike="noStrike">
                <a:solidFill>
                  <a:srgbClr val="000000"/>
                </a:solidFill>
                <a:latin typeface="Calibri"/>
              </a:rPr>
              <a:t>n x n </a:t>
            </a: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avec</a:t>
            </a:r>
            <a:r>
              <a:rPr b="0" i="1" lang="fr-F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i="1" lang="fr-FR" sz="2400" spc="-1" strike="noStrike">
                <a:solidFill>
                  <a:srgbClr val="000000"/>
                </a:solidFill>
                <a:latin typeface="Calibri"/>
              </a:rPr>
              <a:t>A.  =  = I</a:t>
            </a: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5" name="TextShape 3"/>
          <p:cNvSpPr txBox="1"/>
          <p:nvPr/>
        </p:nvSpPr>
        <p:spPr>
          <a:xfrm>
            <a:off x="457200" y="1447920"/>
            <a:ext cx="7924320" cy="13712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3200" spc="-1" strike="noStrike">
                <a:latin typeface="Calibri"/>
              </a:rPr>
              <a:t> </a:t>
            </a:r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6" name="CustomShape 4"/>
          <p:cNvSpPr/>
          <p:nvPr/>
        </p:nvSpPr>
        <p:spPr>
          <a:xfrm>
            <a:off x="380880" y="4114800"/>
            <a:ext cx="70862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Exemple de matrice inverse: 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447" name="CustomShape 5"/>
          <p:cNvSpPr/>
          <p:nvPr/>
        </p:nvSpPr>
        <p:spPr>
          <a:xfrm>
            <a:off x="685800" y="4740840"/>
            <a:ext cx="8377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A = 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448" name="CustomShape 6"/>
          <p:cNvSpPr/>
          <p:nvPr/>
        </p:nvSpPr>
        <p:spPr>
          <a:xfrm>
            <a:off x="1219320" y="4512240"/>
            <a:ext cx="941760" cy="761760"/>
          </a:xfrm>
          <a:prstGeom prst="bracketPair">
            <a:avLst>
              <a:gd name="adj" fmla="val 16667"/>
            </a:avLst>
          </a:prstGeom>
          <a:noFill/>
          <a:ln w="28440">
            <a:solidFill>
              <a:srgbClr val="c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9" name="CustomShape 7"/>
          <p:cNvSpPr/>
          <p:nvPr/>
        </p:nvSpPr>
        <p:spPr>
          <a:xfrm>
            <a:off x="1219320" y="4524120"/>
            <a:ext cx="941760" cy="60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fr-FR" sz="1600" spc="-1" strike="noStrike">
                <a:solidFill>
                  <a:srgbClr val="000000"/>
                </a:solidFill>
                <a:latin typeface="Calibri"/>
              </a:rPr>
              <a:t>3      4</a:t>
            </a:r>
            <a:endParaRPr b="0" lang="fr-FR" sz="1600" spc="-1" strike="noStrike">
              <a:latin typeface="Arial"/>
            </a:endParaRPr>
          </a:p>
        </p:txBody>
      </p:sp>
      <p:sp>
        <p:nvSpPr>
          <p:cNvPr id="450" name="CustomShape 8"/>
          <p:cNvSpPr/>
          <p:nvPr/>
        </p:nvSpPr>
        <p:spPr>
          <a:xfrm>
            <a:off x="1267560" y="4905000"/>
            <a:ext cx="1018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fr-FR" sz="1600" spc="-1" strike="noStrike">
                <a:solidFill>
                  <a:srgbClr val="000000"/>
                </a:solidFill>
                <a:latin typeface="Calibri"/>
              </a:rPr>
              <a:t>2     16</a:t>
            </a:r>
            <a:endParaRPr b="0" lang="fr-FR" sz="1600" spc="-1" strike="noStrike">
              <a:latin typeface="Arial"/>
            </a:endParaRPr>
          </a:p>
        </p:txBody>
      </p:sp>
      <p:sp>
        <p:nvSpPr>
          <p:cNvPr id="451" name="CustomShape 9"/>
          <p:cNvSpPr/>
          <p:nvPr/>
        </p:nvSpPr>
        <p:spPr>
          <a:xfrm>
            <a:off x="2971800" y="4673880"/>
            <a:ext cx="9522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= 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452" name="CustomShape 10"/>
          <p:cNvSpPr/>
          <p:nvPr/>
        </p:nvSpPr>
        <p:spPr>
          <a:xfrm>
            <a:off x="2971800" y="4673880"/>
            <a:ext cx="952200" cy="380520"/>
          </a:xfrm>
          <a:prstGeom prst="rect">
            <a:avLst/>
          </a:prstGeom>
          <a:blipFill rotWithShape="0">
            <a:blip r:embed="rId2"/>
            <a:stretch>
              <a:fillRect l="0" t="-8023" r="0" b="-22538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latin typeface="Calibri"/>
              </a:rPr>
              <a:t> 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453" name="CustomShape 11"/>
          <p:cNvSpPr/>
          <p:nvPr/>
        </p:nvSpPr>
        <p:spPr>
          <a:xfrm>
            <a:off x="3848040" y="4524120"/>
            <a:ext cx="1333080" cy="57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600" spc="-1" strike="noStrike">
                <a:solidFill>
                  <a:srgbClr val="000000"/>
                </a:solidFill>
                <a:latin typeface="Calibri"/>
              </a:rPr>
              <a:t>0.4       -0,1</a:t>
            </a:r>
            <a:endParaRPr b="0" lang="fr-FR" sz="1600" spc="-1" strike="noStrike">
              <a:latin typeface="Arial"/>
            </a:endParaRPr>
          </a:p>
        </p:txBody>
      </p:sp>
      <p:grpSp>
        <p:nvGrpSpPr>
          <p:cNvPr id="454" name="Group 12"/>
          <p:cNvGrpSpPr/>
          <p:nvPr/>
        </p:nvGrpSpPr>
        <p:grpSpPr>
          <a:xfrm>
            <a:off x="380880" y="2971800"/>
            <a:ext cx="8153280" cy="1827000"/>
            <a:chOff x="380880" y="2971800"/>
            <a:chExt cx="8153280" cy="1827000"/>
          </a:xfrm>
        </p:grpSpPr>
        <p:sp>
          <p:nvSpPr>
            <p:cNvPr id="455" name="CustomShape 13"/>
            <p:cNvSpPr/>
            <p:nvPr/>
          </p:nvSpPr>
          <p:spPr>
            <a:xfrm>
              <a:off x="1600200" y="2971800"/>
              <a:ext cx="6933960" cy="18270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fr-FR" sz="2400" spc="-1" strike="noStrike">
                  <a:solidFill>
                    <a:srgbClr val="000000"/>
                  </a:solidFill>
                  <a:latin typeface="Calibri"/>
                </a:rPr>
                <a:t>Toute matrice carrée n’est pas toujours inversible !</a:t>
              </a:r>
              <a:endParaRPr b="0" lang="fr-FR" sz="24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fr-FR" sz="2400" spc="-1" strike="noStrike">
                  <a:solidFill>
                    <a:srgbClr val="000000"/>
                  </a:solidFill>
                  <a:latin typeface="Calibri"/>
                </a:rPr>
                <a:t>Dans ce cas on parle de matrice</a:t>
              </a:r>
              <a:r>
                <a:rPr b="1" lang="fr-FR" sz="2400" spc="-1" strike="noStrike">
                  <a:solidFill>
                    <a:srgbClr val="ff0000"/>
                  </a:solidFill>
                  <a:latin typeface="Calibri"/>
                </a:rPr>
                <a:t> </a:t>
              </a:r>
              <a:r>
                <a:rPr b="1" lang="fr-FR" sz="2400" spc="-1" strike="noStrike">
                  <a:solidFill>
                    <a:srgbClr val="000000"/>
                  </a:solidFill>
                  <a:latin typeface="Calibri"/>
                </a:rPr>
                <a:t>singulière </a:t>
              </a:r>
              <a:endParaRPr b="0" lang="fr-FR" sz="24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b="0" lang="fr-FR" sz="2400" spc="-1" strike="noStrike">
                <a:latin typeface="Arial"/>
              </a:endParaRPr>
            </a:p>
          </p:txBody>
        </p:sp>
        <p:pic>
          <p:nvPicPr>
            <p:cNvPr id="456" name="Picture 22" descr=""/>
            <p:cNvPicPr/>
            <p:nvPr/>
          </p:nvPicPr>
          <p:blipFill>
            <a:blip r:embed="rId3"/>
            <a:srcRect l="0" t="0" r="0" b="17575"/>
            <a:stretch/>
          </p:blipFill>
          <p:spPr>
            <a:xfrm>
              <a:off x="380880" y="2971800"/>
              <a:ext cx="1142640" cy="94176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457" name="TextShape 1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5941351E-13E0-490F-8642-EBC62DD69FC3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458" name="CustomShape 15"/>
          <p:cNvSpPr/>
          <p:nvPr/>
        </p:nvSpPr>
        <p:spPr>
          <a:xfrm>
            <a:off x="3086280" y="5562720"/>
            <a:ext cx="3543120" cy="1218960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9" name="CustomShape 16"/>
          <p:cNvSpPr/>
          <p:nvPr/>
        </p:nvSpPr>
        <p:spPr>
          <a:xfrm>
            <a:off x="3371760" y="5562720"/>
            <a:ext cx="3485880" cy="149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fr-FR" sz="1400" spc="-1" strike="noStrike">
                <a:solidFill>
                  <a:srgbClr val="1f497d"/>
                </a:solidFill>
                <a:latin typeface="Calibri"/>
              </a:rPr>
              <a:t>Librairie Python </a:t>
            </a:r>
            <a:r>
              <a:rPr b="0" lang="fr-FR" sz="1400" spc="-1" strike="noStrike">
                <a:solidFill>
                  <a:srgbClr val="1f497d"/>
                </a:solidFill>
                <a:latin typeface="Calibri"/>
              </a:rPr>
              <a:t>:</a:t>
            </a:r>
            <a:r>
              <a:rPr b="0" lang="fr-FR" sz="1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fr-FR" sz="1200" spc="-1" strike="noStrike">
                <a:solidFill>
                  <a:srgbClr val="1f497d"/>
                </a:solidFill>
                <a:latin typeface="Courier New"/>
              </a:rPr>
              <a:t>numpy.linalg.inv</a:t>
            </a:r>
            <a:endParaRPr b="0" lang="fr-F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1f497d"/>
                </a:solidFill>
                <a:latin typeface="Courier New"/>
              </a:rPr>
              <a:t>from numpy.linalg import inv</a:t>
            </a:r>
            <a:endParaRPr b="0" lang="fr-F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1f497d"/>
                </a:solidFill>
                <a:latin typeface="Courier New"/>
              </a:rPr>
              <a:t>import numpy as np</a:t>
            </a:r>
            <a:endParaRPr b="0" lang="fr-F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1f497d"/>
                </a:solidFill>
                <a:latin typeface="Courier New"/>
              </a:rPr>
              <a:t>a = np.array([[3, 4], [2, 16]])</a:t>
            </a:r>
            <a:endParaRPr b="0" lang="fr-F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1f497d"/>
                </a:solidFill>
                <a:latin typeface="Courier New"/>
              </a:rPr>
              <a:t>ainv = inv(a)</a:t>
            </a:r>
            <a:endParaRPr b="0" lang="fr-F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200" spc="-1" strike="noStrike">
              <a:latin typeface="Arial"/>
            </a:endParaRPr>
          </a:p>
        </p:txBody>
      </p:sp>
      <p:pic>
        <p:nvPicPr>
          <p:cNvPr id="460" name="Picture 16" descr=""/>
          <p:cNvPicPr/>
          <p:nvPr/>
        </p:nvPicPr>
        <p:blipFill>
          <a:blip r:embed="rId4"/>
          <a:srcRect l="0" t="0" r="0" b="13942"/>
          <a:stretch/>
        </p:blipFill>
        <p:spPr>
          <a:xfrm>
            <a:off x="1604520" y="5715000"/>
            <a:ext cx="1062000" cy="914040"/>
          </a:xfrm>
          <a:prstGeom prst="rect">
            <a:avLst/>
          </a:prstGeom>
          <a:ln>
            <a:noFill/>
          </a:ln>
        </p:spPr>
      </p:pic>
      <p:sp>
        <p:nvSpPr>
          <p:cNvPr id="461" name="CustomShape 17"/>
          <p:cNvSpPr/>
          <p:nvPr/>
        </p:nvSpPr>
        <p:spPr>
          <a:xfrm>
            <a:off x="3800520" y="4588560"/>
            <a:ext cx="1266480" cy="761760"/>
          </a:xfrm>
          <a:prstGeom prst="bracketPair">
            <a:avLst>
              <a:gd name="adj" fmla="val 16667"/>
            </a:avLst>
          </a:prstGeom>
          <a:noFill/>
          <a:ln w="28440">
            <a:solidFill>
              <a:srgbClr val="c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2" name="CustomShape 18"/>
          <p:cNvSpPr/>
          <p:nvPr/>
        </p:nvSpPr>
        <p:spPr>
          <a:xfrm>
            <a:off x="3809880" y="4964760"/>
            <a:ext cx="167616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600" spc="-1" strike="noStrike">
                <a:solidFill>
                  <a:srgbClr val="000000"/>
                </a:solidFill>
                <a:latin typeface="Calibri"/>
              </a:rPr>
              <a:t>-0.05     0.075</a:t>
            </a:r>
            <a:endParaRPr b="0" lang="fr-FR" sz="1600" spc="-1" strike="noStrike">
              <a:latin typeface="Arial"/>
            </a:endParaRPr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TextShape 1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4EDAD630-EBD4-421E-B64E-46FA282E3D5D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464" name="CustomShape 2"/>
          <p:cNvSpPr/>
          <p:nvPr/>
        </p:nvSpPr>
        <p:spPr>
          <a:xfrm>
            <a:off x="571680" y="3321000"/>
            <a:ext cx="8152920" cy="100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fr-FR" sz="6000" spc="-1" strike="noStrike">
                <a:solidFill>
                  <a:srgbClr val="000000"/>
                </a:solidFill>
                <a:latin typeface="Calibri"/>
              </a:rPr>
              <a:t>Thank you</a:t>
            </a:r>
            <a:endParaRPr b="0" lang="fr-FR" sz="6000" spc="-1" strike="noStrike">
              <a:latin typeface="Arial"/>
            </a:endParaRPr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"/>
              </a:rPr>
              <a:t>Machine Learning</a:t>
            </a:r>
            <a:endParaRPr b="0" lang="fr-F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6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ctr">
              <a:lnSpc>
                <a:spcPct val="100000"/>
              </a:lnSpc>
              <a:spcBef>
                <a:spcPts val="479"/>
              </a:spcBef>
            </a:pPr>
            <a:r>
              <a:rPr b="0" lang="fr-FR" sz="2400" spc="-1" strike="noStrike">
                <a:solidFill>
                  <a:srgbClr val="8b8b8b"/>
                </a:solidFill>
                <a:latin typeface="Calibri"/>
              </a:rPr>
              <a:t>Régression Linéaire</a:t>
            </a:r>
            <a:endParaRPr b="0" lang="fr-FR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</a:pPr>
            <a:r>
              <a:rPr b="0" lang="fr-FR" sz="2400" spc="-1" strike="noStrike">
                <a:solidFill>
                  <a:srgbClr val="8b8b8b"/>
                </a:solidFill>
                <a:latin typeface="Calibri"/>
              </a:rPr>
              <a:t>Régression Logistique</a:t>
            </a:r>
            <a:endParaRPr b="0" lang="fr-FR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</a:pPr>
            <a:r>
              <a:rPr b="0" lang="fr-FR" sz="2400" spc="-1" strike="noStrike">
                <a:solidFill>
                  <a:srgbClr val="8b8b8b"/>
                </a:solidFill>
                <a:latin typeface="Calibri"/>
              </a:rPr>
              <a:t>Gradient Descent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467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E767C808-695A-4F04-B121-F0ECC59DF1C0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fr-FR" sz="1200" spc="-1" strike="noStrike">
              <a:latin typeface="Times New Roman"/>
            </a:endParaRPr>
          </a:p>
        </p:txBody>
      </p:sp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"/>
              </a:rPr>
              <a:t>Régression linéaire</a:t>
            </a:r>
            <a:br/>
            <a:r>
              <a:rPr b="0" lang="fr-FR" sz="4400" spc="-1" strike="noStrike">
                <a:solidFill>
                  <a:srgbClr val="000000"/>
                </a:solidFill>
                <a:latin typeface="Calibri"/>
              </a:rPr>
              <a:t>&amp; Gradient Descent</a:t>
            </a:r>
            <a:endParaRPr b="0" lang="fr-F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9" name="TextShape 2"/>
          <p:cNvSpPr txBox="1"/>
          <p:nvPr/>
        </p:nvSpPr>
        <p:spPr>
          <a:xfrm>
            <a:off x="1371600" y="373392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b="0" lang="fr-FR" sz="3200" spc="-1" strike="noStrike">
                <a:solidFill>
                  <a:srgbClr val="8b8b8b"/>
                </a:solidFill>
                <a:latin typeface="Calibri"/>
              </a:rPr>
              <a:t>V. Gigliobianco</a:t>
            </a:r>
            <a:endParaRPr b="0" lang="fr-FR" sz="3200" spc="-1" strike="noStrike">
              <a:latin typeface="Arial"/>
            </a:endParaRPr>
          </a:p>
        </p:txBody>
      </p:sp>
      <p:sp>
        <p:nvSpPr>
          <p:cNvPr id="470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AA7B4517-56C9-4BE6-94F7-5BF152E7E52B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fr-FR" sz="1200" spc="-1" strike="noStrike">
              <a:latin typeface="Times New Roman"/>
            </a:endParaRPr>
          </a:p>
        </p:txBody>
      </p:sp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TextShape 1"/>
          <p:cNvSpPr txBox="1"/>
          <p:nvPr/>
        </p:nvSpPr>
        <p:spPr>
          <a:xfrm>
            <a:off x="990720" y="30492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fr-FR" sz="4400" spc="-1" strike="noStrike">
                <a:solidFill>
                  <a:srgbClr val="7030a0"/>
                </a:solidFill>
                <a:latin typeface="Calibri"/>
              </a:rPr>
              <a:t>C’est quoi la régression linéaire?</a:t>
            </a:r>
            <a:endParaRPr b="0" lang="fr-F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2" name="TextShape 2"/>
          <p:cNvSpPr txBox="1"/>
          <p:nvPr/>
        </p:nvSpPr>
        <p:spPr>
          <a:xfrm>
            <a:off x="457200" y="1652760"/>
            <a:ext cx="8229240" cy="16761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3200" spc="-1" strike="noStrike">
                <a:solidFill>
                  <a:srgbClr val="000000"/>
                </a:solidFill>
                <a:latin typeface="Calibri"/>
              </a:rPr>
              <a:t>Un modèle qui </a:t>
            </a:r>
            <a:r>
              <a:rPr b="0" lang="fr-FR" sz="3200" spc="-1" strike="noStrike">
                <a:solidFill>
                  <a:srgbClr val="7030a0"/>
                </a:solidFill>
                <a:latin typeface="Calibri"/>
              </a:rPr>
              <a:t>approxime</a:t>
            </a:r>
            <a:r>
              <a:rPr b="0" lang="fr-FR" sz="32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fr-FR" sz="3200" spc="-1" strike="noStrike">
                <a:solidFill>
                  <a:srgbClr val="7030a0"/>
                </a:solidFill>
                <a:latin typeface="Calibri"/>
              </a:rPr>
              <a:t>la réalité</a:t>
            </a:r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3200" spc="-1" strike="noStrike">
                <a:solidFill>
                  <a:srgbClr val="000000"/>
                </a:solidFill>
                <a:latin typeface="Calibri"/>
              </a:rPr>
              <a:t>Salaire = 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 + *</a:t>
            </a:r>
            <a:r>
              <a:rPr b="0" lang="fr-FR" sz="2000" spc="-1" strike="noStrike">
                <a:solidFill>
                  <a:srgbClr val="e46c0a"/>
                </a:solidFill>
                <a:latin typeface="Calibri"/>
              </a:rPr>
              <a:t>Sexe 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+ *</a:t>
            </a:r>
            <a:r>
              <a:rPr b="0" lang="fr-FR" sz="2000" spc="-1" strike="noStrike">
                <a:solidFill>
                  <a:srgbClr val="31859c"/>
                </a:solidFill>
                <a:latin typeface="Calibri"/>
              </a:rPr>
              <a:t>Expérience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 + *</a:t>
            </a:r>
            <a:r>
              <a:rPr b="0" lang="fr-FR" sz="2000" spc="-1" strike="noStrike">
                <a:solidFill>
                  <a:srgbClr val="00b050"/>
                </a:solidFill>
                <a:latin typeface="Calibri"/>
              </a:rPr>
              <a:t>Années d’études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3" name="TextShape 3"/>
          <p:cNvSpPr txBox="1"/>
          <p:nvPr/>
        </p:nvSpPr>
        <p:spPr>
          <a:xfrm>
            <a:off x="457200" y="1652760"/>
            <a:ext cx="8229240" cy="167616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3200" spc="-1" strike="noStrike">
                <a:latin typeface="Calibri"/>
              </a:rPr>
              <a:t> </a:t>
            </a:r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4" name="CustomShape 4"/>
          <p:cNvSpPr/>
          <p:nvPr/>
        </p:nvSpPr>
        <p:spPr>
          <a:xfrm>
            <a:off x="1905120" y="4082400"/>
            <a:ext cx="6933960" cy="210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Mike est </a:t>
            </a:r>
            <a:r>
              <a:rPr b="0" lang="fr-FR" sz="2400" spc="-1" strike="noStrike">
                <a:solidFill>
                  <a:srgbClr val="f79646"/>
                </a:solidFill>
                <a:latin typeface="Calibri"/>
              </a:rPr>
              <a:t>un homme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, </a:t>
            </a:r>
            <a:r>
              <a:rPr b="0" lang="fr-FR" sz="2400" spc="-1" strike="noStrike">
                <a:solidFill>
                  <a:srgbClr val="31859c"/>
                </a:solidFill>
                <a:latin typeface="Calibri"/>
              </a:rPr>
              <a:t>1 an d’expérience</a:t>
            </a:r>
            <a:r>
              <a:rPr b="0" lang="fr-FR" sz="2400" spc="-1" strike="noStrike">
                <a:solidFill>
                  <a:srgbClr val="00b050"/>
                </a:solidFill>
                <a:latin typeface="Calibri"/>
              </a:rPr>
              <a:t>, bac+5</a:t>
            </a:r>
            <a:endParaRPr b="0" lang="fr-F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Salaire (Mike) = 33 + </a:t>
            </a:r>
            <a:r>
              <a:rPr b="0" lang="fr-FR" sz="2400" spc="-1" strike="noStrike">
                <a:solidFill>
                  <a:srgbClr val="f79646"/>
                </a:solidFill>
                <a:latin typeface="Calibri"/>
              </a:rPr>
              <a:t>1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*77 + </a:t>
            </a:r>
            <a:r>
              <a:rPr b="0" lang="fr-FR" sz="2400" spc="-1" strike="noStrike">
                <a:solidFill>
                  <a:srgbClr val="4bacc6"/>
                </a:solidFill>
                <a:latin typeface="Calibri"/>
              </a:rPr>
              <a:t>1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*2.5 + </a:t>
            </a:r>
            <a:r>
              <a:rPr b="0" lang="fr-FR" sz="2400" spc="-1" strike="noStrike">
                <a:solidFill>
                  <a:srgbClr val="00b050"/>
                </a:solidFill>
                <a:latin typeface="Calibri"/>
              </a:rPr>
              <a:t>5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*36  = </a:t>
            </a:r>
            <a:r>
              <a:rPr b="0" lang="fr-FR" sz="3600" spc="-1" strike="noStrike">
                <a:solidFill>
                  <a:srgbClr val="ff0066"/>
                </a:solidFill>
                <a:latin typeface="Calibri"/>
              </a:rPr>
              <a:t>51.3K</a:t>
            </a:r>
            <a:endParaRPr b="0" lang="fr-FR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3600" spc="-1" strike="noStrike">
              <a:latin typeface="Arial"/>
            </a:endParaRPr>
          </a:p>
        </p:txBody>
      </p:sp>
      <p:pic>
        <p:nvPicPr>
          <p:cNvPr id="475" name="Picture 4" descr=""/>
          <p:cNvPicPr/>
          <p:nvPr/>
        </p:nvPicPr>
        <p:blipFill>
          <a:blip r:embed="rId2"/>
          <a:srcRect l="0" t="0" r="0" b="16634"/>
          <a:stretch/>
        </p:blipFill>
        <p:spPr>
          <a:xfrm>
            <a:off x="76320" y="3638520"/>
            <a:ext cx="2193120" cy="1828440"/>
          </a:xfrm>
          <a:prstGeom prst="rect">
            <a:avLst/>
          </a:prstGeom>
          <a:ln>
            <a:noFill/>
          </a:ln>
        </p:spPr>
      </p:pic>
      <p:sp>
        <p:nvSpPr>
          <p:cNvPr id="476" name="CustomShape 5"/>
          <p:cNvSpPr/>
          <p:nvPr/>
        </p:nvSpPr>
        <p:spPr>
          <a:xfrm>
            <a:off x="838080" y="3024360"/>
            <a:ext cx="7772040" cy="82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fr-FR" sz="1600" spc="-1" strike="noStrike">
                <a:solidFill>
                  <a:srgbClr val="a6a6a6"/>
                </a:solidFill>
                <a:latin typeface="Calibri"/>
              </a:rPr>
              <a:t>Les i sont appelés coefficients du modèle.</a:t>
            </a:r>
            <a:endParaRPr b="0" lang="fr-FR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i="1" lang="fr-FR" sz="1600" spc="-1" strike="noStrike">
                <a:solidFill>
                  <a:srgbClr val="a6a6a6"/>
                </a:solidFill>
                <a:latin typeface="Calibri"/>
              </a:rPr>
              <a:t>Ou encore poids, paramètres, weights, etc.</a:t>
            </a:r>
            <a:endParaRPr b="0" lang="fr-FR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600" spc="-1" strike="noStrike">
              <a:latin typeface="Arial"/>
            </a:endParaRPr>
          </a:p>
        </p:txBody>
      </p:sp>
      <p:sp>
        <p:nvSpPr>
          <p:cNvPr id="477" name="CustomShape 6"/>
          <p:cNvSpPr/>
          <p:nvPr/>
        </p:nvSpPr>
        <p:spPr>
          <a:xfrm>
            <a:off x="838080" y="3024360"/>
            <a:ext cx="7772040" cy="861480"/>
          </a:xfrm>
          <a:prstGeom prst="rect">
            <a:avLst/>
          </a:prstGeom>
          <a:blipFill rotWithShape="0">
            <a:blip r:embed="rId3"/>
            <a:stretch>
              <a:fillRect l="0" t="-2077" r="0" b="0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latin typeface="Calibri"/>
              </a:rPr>
              <a:t> 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478" name="Picture 6" descr=""/>
          <p:cNvPicPr/>
          <p:nvPr/>
        </p:nvPicPr>
        <p:blipFill>
          <a:blip r:embed="rId4"/>
          <a:srcRect l="0" t="0" r="0" b="21222"/>
          <a:stretch/>
        </p:blipFill>
        <p:spPr>
          <a:xfrm>
            <a:off x="222480" y="380880"/>
            <a:ext cx="1072440" cy="844920"/>
          </a:xfrm>
          <a:prstGeom prst="rect">
            <a:avLst/>
          </a:prstGeom>
          <a:ln>
            <a:noFill/>
          </a:ln>
        </p:spPr>
      </p:pic>
      <p:sp>
        <p:nvSpPr>
          <p:cNvPr id="479" name="CustomShape 7"/>
          <p:cNvSpPr/>
          <p:nvPr/>
        </p:nvSpPr>
        <p:spPr>
          <a:xfrm flipH="1" flipV="1">
            <a:off x="2655720" y="2795760"/>
            <a:ext cx="2067480" cy="228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0" name="CustomShape 8"/>
          <p:cNvSpPr/>
          <p:nvPr/>
        </p:nvSpPr>
        <p:spPr>
          <a:xfrm flipH="1" flipV="1">
            <a:off x="3189240" y="2795760"/>
            <a:ext cx="1533960" cy="228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1" name="CustomShape 9"/>
          <p:cNvSpPr/>
          <p:nvPr/>
        </p:nvSpPr>
        <p:spPr>
          <a:xfrm flipH="1" flipV="1">
            <a:off x="4332960" y="2795760"/>
            <a:ext cx="390960" cy="228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2" name="CustomShape 10"/>
          <p:cNvSpPr/>
          <p:nvPr/>
        </p:nvSpPr>
        <p:spPr>
          <a:xfrm flipV="1">
            <a:off x="4724280" y="2795760"/>
            <a:ext cx="1132200" cy="228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3" name="CustomShape 11"/>
          <p:cNvSpPr/>
          <p:nvPr/>
        </p:nvSpPr>
        <p:spPr>
          <a:xfrm>
            <a:off x="1066680" y="5086440"/>
            <a:ext cx="7772040" cy="63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i="1" lang="fr-FR" sz="2000" spc="-1" strike="noStrike">
                <a:solidFill>
                  <a:srgbClr val="000000"/>
                </a:solidFill>
                <a:latin typeface="Calibri"/>
              </a:rPr>
              <a:t>!</a:t>
            </a:r>
            <a:r>
              <a:rPr b="0" i="1" lang="fr-FR" sz="1600" spc="-1" strike="noStrike">
                <a:solidFill>
                  <a:srgbClr val="a6a6a6"/>
                </a:solidFill>
                <a:latin typeface="Calibri"/>
              </a:rPr>
              <a:t> Le </a:t>
            </a:r>
            <a:r>
              <a:rPr b="0" i="1" lang="fr-FR" sz="1600" spc="-1" strike="noStrike">
                <a:solidFill>
                  <a:srgbClr val="f79646"/>
                </a:solidFill>
                <a:latin typeface="Calibri"/>
              </a:rPr>
              <a:t>sexe</a:t>
            </a:r>
            <a:r>
              <a:rPr b="0" i="1" lang="fr-FR" sz="1600" spc="-1" strike="noStrike">
                <a:solidFill>
                  <a:srgbClr val="a6a6a6"/>
                </a:solidFill>
                <a:latin typeface="Calibri"/>
              </a:rPr>
              <a:t>, </a:t>
            </a:r>
            <a:r>
              <a:rPr b="0" i="1" lang="fr-FR" sz="1600" spc="-1" strike="noStrike">
                <a:solidFill>
                  <a:srgbClr val="31859c"/>
                </a:solidFill>
                <a:latin typeface="Calibri"/>
              </a:rPr>
              <a:t>l’expérience </a:t>
            </a:r>
            <a:r>
              <a:rPr b="0" i="1" lang="fr-FR" sz="1600" spc="-1" strike="noStrike">
                <a:solidFill>
                  <a:srgbClr val="a6a6a6"/>
                </a:solidFill>
                <a:latin typeface="Calibri"/>
              </a:rPr>
              <a:t>et les </a:t>
            </a:r>
            <a:r>
              <a:rPr b="0" i="1" lang="fr-FR" sz="1600" spc="-1" strike="noStrike">
                <a:solidFill>
                  <a:srgbClr val="00b050"/>
                </a:solidFill>
                <a:latin typeface="Calibri"/>
              </a:rPr>
              <a:t>années d’études </a:t>
            </a:r>
            <a:r>
              <a:rPr b="0" i="1" lang="fr-FR" sz="1600" spc="-1" strike="noStrike">
                <a:solidFill>
                  <a:srgbClr val="a6a6a6"/>
                </a:solidFill>
                <a:latin typeface="Calibri"/>
              </a:rPr>
              <a:t>sont </a:t>
            </a:r>
            <a:r>
              <a:rPr b="1" i="1" lang="fr-FR" sz="1600" spc="-1" strike="noStrike" u="sng">
                <a:solidFill>
                  <a:srgbClr val="000000"/>
                </a:solidFill>
                <a:uFillTx/>
                <a:latin typeface="Calibri"/>
              </a:rPr>
              <a:t>les features </a:t>
            </a:r>
            <a:r>
              <a:rPr b="0" i="1" lang="fr-FR" sz="1600" spc="-1" strike="noStrike">
                <a:solidFill>
                  <a:srgbClr val="808080"/>
                </a:solidFill>
                <a:latin typeface="Calibri"/>
              </a:rPr>
              <a:t>du modèle</a:t>
            </a:r>
            <a:endParaRPr b="0" lang="fr-FR" sz="1600" spc="-1" strike="noStrike">
              <a:latin typeface="Arial"/>
            </a:endParaRPr>
          </a:p>
        </p:txBody>
      </p:sp>
      <p:grpSp>
        <p:nvGrpSpPr>
          <p:cNvPr id="484" name="Group 12"/>
          <p:cNvGrpSpPr/>
          <p:nvPr/>
        </p:nvGrpSpPr>
        <p:grpSpPr>
          <a:xfrm>
            <a:off x="2590920" y="5791320"/>
            <a:ext cx="3824280" cy="837720"/>
            <a:chOff x="2590920" y="5791320"/>
            <a:chExt cx="3824280" cy="837720"/>
          </a:xfrm>
        </p:grpSpPr>
        <p:sp>
          <p:nvSpPr>
            <p:cNvPr id="485" name="CustomShape 13"/>
            <p:cNvSpPr/>
            <p:nvPr/>
          </p:nvSpPr>
          <p:spPr>
            <a:xfrm>
              <a:off x="3772440" y="6082200"/>
              <a:ext cx="146124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1" i="1" lang="fr-FR" sz="1800" spc="-1" strike="noStrike">
                  <a:solidFill>
                    <a:srgbClr val="000000"/>
                  </a:solidFill>
                  <a:latin typeface="Calibri"/>
                </a:rPr>
                <a:t> </a:t>
              </a:r>
              <a:r>
                <a:rPr b="1" i="1" lang="fr-FR" sz="1800" spc="-1" strike="noStrike">
                  <a:solidFill>
                    <a:srgbClr val="000000"/>
                  </a:solidFill>
                  <a:latin typeface="Calibri"/>
                </a:rPr>
                <a:t>=  + … + </a:t>
              </a:r>
              <a:endParaRPr b="0" lang="fr-FR" sz="1800" spc="-1" strike="noStrike">
                <a:latin typeface="Arial"/>
              </a:endParaRPr>
            </a:p>
          </p:txBody>
        </p:sp>
        <p:sp>
          <p:nvSpPr>
            <p:cNvPr id="486" name="CustomShape 14"/>
            <p:cNvSpPr/>
            <p:nvPr/>
          </p:nvSpPr>
          <p:spPr>
            <a:xfrm>
              <a:off x="2590920" y="6082200"/>
              <a:ext cx="3824280" cy="380520"/>
            </a:xfrm>
            <a:prstGeom prst="rect">
              <a:avLst/>
            </a:prstGeom>
            <a:blipFill rotWithShape="0">
              <a:blip r:embed="rId5"/>
              <a:stretch>
                <a:fillRect l="0" t="-4833" r="0" b="-25803"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fr-FR" sz="1800" spc="-1" strike="noStrike">
                  <a:latin typeface="Calibri"/>
                </a:rPr>
                <a:t> </a:t>
              </a:r>
              <a:endParaRPr b="0" lang="fr-FR" sz="1800" spc="-1" strike="noStrike">
                <a:latin typeface="Arial"/>
              </a:endParaRPr>
            </a:p>
          </p:txBody>
        </p:sp>
        <p:sp>
          <p:nvSpPr>
            <p:cNvPr id="487" name="CustomShape 15"/>
            <p:cNvSpPr/>
            <p:nvPr/>
          </p:nvSpPr>
          <p:spPr>
            <a:xfrm>
              <a:off x="2681640" y="5791320"/>
              <a:ext cx="365724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algn="ctr">
                <a:lnSpc>
                  <a:spcPct val="100000"/>
                </a:lnSpc>
              </a:pPr>
              <a:r>
                <a:rPr b="0" lang="fr-FR" sz="1800" spc="-1" strike="noStrike">
                  <a:solidFill>
                    <a:srgbClr val="000000"/>
                  </a:solidFill>
                  <a:latin typeface="Calibri"/>
                </a:rPr>
                <a:t>Le modèle se formalise par :</a:t>
              </a:r>
              <a:endParaRPr b="0" lang="fr-FR" sz="1800" spc="-1" strike="noStrike">
                <a:latin typeface="Arial"/>
              </a:endParaRPr>
            </a:p>
          </p:txBody>
        </p:sp>
        <p:sp>
          <p:nvSpPr>
            <p:cNvPr id="488" name="CustomShape 16"/>
            <p:cNvSpPr/>
            <p:nvPr/>
          </p:nvSpPr>
          <p:spPr>
            <a:xfrm>
              <a:off x="2590920" y="5791320"/>
              <a:ext cx="3747960" cy="8377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489" name="TextShape 17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1F0B694F-B20F-4F4E-953A-11F29FB87EC6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fr-FR" sz="1200" spc="-1" strike="noStrike">
              <a:latin typeface="Times New Roman"/>
            </a:endParaRPr>
          </a:p>
        </p:txBody>
      </p:sp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TextShape 1"/>
          <p:cNvSpPr txBox="1"/>
          <p:nvPr/>
        </p:nvSpPr>
        <p:spPr>
          <a:xfrm>
            <a:off x="685800" y="1522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fr-FR" sz="4400" spc="-1" strike="noStrike">
                <a:solidFill>
                  <a:srgbClr val="953735"/>
                </a:solidFill>
                <a:latin typeface="Calibri"/>
              </a:rPr>
              <a:t>Prédiction des salaires</a:t>
            </a:r>
            <a:endParaRPr b="0" lang="fr-F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1" name="TextShape 2"/>
          <p:cNvSpPr txBox="1"/>
          <p:nvPr/>
        </p:nvSpPr>
        <p:spPr>
          <a:xfrm>
            <a:off x="1546560" y="1752480"/>
            <a:ext cx="8229240" cy="41144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641"/>
              </a:spcBef>
            </a:pPr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492" name="Table 3"/>
          <p:cNvGraphicFramePr/>
          <p:nvPr/>
        </p:nvGraphicFramePr>
        <p:xfrm>
          <a:off x="1371600" y="1868760"/>
          <a:ext cx="3238200" cy="1450800"/>
        </p:xfrm>
        <a:graphic>
          <a:graphicData uri="http://schemas.openxmlformats.org/drawingml/2006/table">
            <a:tbl>
              <a:tblPr/>
              <a:tblGrid>
                <a:gridCol w="638280"/>
                <a:gridCol w="638280"/>
                <a:gridCol w="638280"/>
                <a:gridCol w="638280"/>
                <a:gridCol w="685080"/>
              </a:tblGrid>
              <a:tr h="50940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C.</a:t>
                      </a:r>
                      <a:endParaRPr b="0" lang="fr-FR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Sexe</a:t>
                      </a:r>
                      <a:endParaRPr b="0" lang="fr-FR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Xp</a:t>
                      </a:r>
                      <a:endParaRPr b="0" lang="fr-FR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Etudes</a:t>
                      </a:r>
                      <a:endParaRPr b="0" lang="fr-FR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50940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fr-FR" sz="14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Mike</a:t>
                      </a:r>
                      <a:endParaRPr b="0" lang="fr-FR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4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1</a:t>
                      </a:r>
                      <a:endParaRPr b="0" lang="fr-FR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4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1</a:t>
                      </a:r>
                      <a:endParaRPr b="0" lang="fr-FR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4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2</a:t>
                      </a:r>
                      <a:endParaRPr b="0" lang="fr-FR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4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5</a:t>
                      </a:r>
                      <a:endParaRPr b="0" lang="fr-FR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0060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fr-FR" sz="1400" spc="-1" strike="noStrike">
                          <a:solidFill>
                            <a:srgbClr val="00b050"/>
                          </a:solidFill>
                          <a:latin typeface="Calibri"/>
                        </a:rPr>
                        <a:t>Alya</a:t>
                      </a:r>
                      <a:endParaRPr b="0" lang="fr-FR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400" spc="-1" strike="noStrike">
                          <a:solidFill>
                            <a:srgbClr val="00b050"/>
                          </a:solidFill>
                          <a:latin typeface="Calibri"/>
                        </a:rPr>
                        <a:t>1</a:t>
                      </a:r>
                      <a:endParaRPr b="0" lang="fr-FR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400" spc="-1" strike="noStrike">
                          <a:solidFill>
                            <a:srgbClr val="00b050"/>
                          </a:solidFill>
                          <a:latin typeface="Calibri"/>
                        </a:rPr>
                        <a:t>0</a:t>
                      </a:r>
                      <a:endParaRPr b="0" lang="fr-FR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400" spc="-1" strike="noStrike">
                          <a:solidFill>
                            <a:srgbClr val="00b050"/>
                          </a:solidFill>
                          <a:latin typeface="Calibri"/>
                        </a:rPr>
                        <a:t>1</a:t>
                      </a:r>
                      <a:endParaRPr b="0" lang="fr-FR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400" spc="-1" strike="noStrike">
                          <a:solidFill>
                            <a:srgbClr val="00b050"/>
                          </a:solidFill>
                          <a:latin typeface="Calibri"/>
                        </a:rPr>
                        <a:t>4</a:t>
                      </a:r>
                      <a:endParaRPr b="0" lang="fr-FR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0060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fr-FR" sz="1400" spc="-1" strike="noStrike">
                          <a:solidFill>
                            <a:srgbClr val="f79646"/>
                          </a:solidFill>
                          <a:latin typeface="Calibri"/>
                        </a:rPr>
                        <a:t>Emy</a:t>
                      </a:r>
                      <a:endParaRPr b="0" lang="fr-FR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400" spc="-1" strike="noStrike">
                          <a:solidFill>
                            <a:srgbClr val="f79646"/>
                          </a:solidFill>
                          <a:latin typeface="Calibri"/>
                        </a:rPr>
                        <a:t>1</a:t>
                      </a:r>
                      <a:endParaRPr b="0" lang="fr-FR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400" spc="-1" strike="noStrike">
                          <a:solidFill>
                            <a:srgbClr val="f79646"/>
                          </a:solidFill>
                          <a:latin typeface="Calibri"/>
                        </a:rPr>
                        <a:t>0</a:t>
                      </a:r>
                      <a:endParaRPr b="0" lang="fr-FR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400" spc="-1" strike="noStrike">
                          <a:solidFill>
                            <a:srgbClr val="f79646"/>
                          </a:solidFill>
                          <a:latin typeface="Calibri"/>
                        </a:rPr>
                        <a:t>0</a:t>
                      </a:r>
                      <a:endParaRPr b="0" lang="fr-FR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400" spc="-1" strike="noStrike">
                          <a:solidFill>
                            <a:srgbClr val="f79646"/>
                          </a:solidFill>
                          <a:latin typeface="Calibri"/>
                        </a:rPr>
                        <a:t>2</a:t>
                      </a:r>
                      <a:endParaRPr b="0" lang="fr-FR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3" name="Table 4"/>
          <p:cNvGraphicFramePr/>
          <p:nvPr/>
        </p:nvGraphicFramePr>
        <p:xfrm>
          <a:off x="5280480" y="1730520"/>
          <a:ext cx="1066320" cy="2031480"/>
        </p:xfrm>
        <a:graphic>
          <a:graphicData uri="http://schemas.openxmlformats.org/drawingml/2006/table">
            <a:tbl>
              <a:tblPr/>
              <a:tblGrid>
                <a:gridCol w="533160"/>
                <a:gridCol w="533160"/>
              </a:tblGrid>
              <a:tr h="42876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0068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33</a:t>
                      </a:r>
                      <a:endParaRPr b="0" lang="fr-FR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40068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77</a:t>
                      </a:r>
                      <a:endParaRPr b="0" lang="fr-FR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40068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2.5</a:t>
                      </a:r>
                      <a:endParaRPr b="0" lang="fr-FR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40068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36</a:t>
                      </a:r>
                      <a:endParaRPr b="0" lang="fr-FR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4" name="Table 5"/>
          <p:cNvGraphicFramePr/>
          <p:nvPr/>
        </p:nvGraphicFramePr>
        <p:xfrm>
          <a:off x="5280480" y="1730520"/>
          <a:ext cx="1066320" cy="2031480"/>
        </p:xfrm>
        <a:graphic>
          <a:graphicData uri="http://schemas.openxmlformats.org/drawingml/2006/table">
            <a:tbl>
              <a:tblPr/>
              <a:tblGrid>
                <a:gridCol w="533160"/>
                <a:gridCol w="533160"/>
              </a:tblGrid>
              <a:tr h="42876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0068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blipFill rotWithShape="0">
                      <a:blip r:embed="rId1"/>
                      <a:stretch>
                        <a:fillRect/>
                      </a:stretch>
                    </a:blip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33</a:t>
                      </a:r>
                      <a:endParaRPr b="0" lang="fr-FR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40068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blipFill rotWithShape="0">
                      <a:blip r:embed="rId2"/>
                      <a:stretch>
                        <a:fillRect/>
                      </a:stretch>
                    </a:blip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77</a:t>
                      </a:r>
                      <a:endParaRPr b="0" lang="fr-FR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40068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blipFill rotWithShape="0">
                      <a:blip r:embed="rId3"/>
                      <a:stretch>
                        <a:fillRect/>
                      </a:stretch>
                    </a:blip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2.5</a:t>
                      </a:r>
                      <a:endParaRPr b="0" lang="fr-FR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40068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blipFill rotWithShape="0">
                      <a:blip r:embed="rId4"/>
                      <a:stretch>
                        <a:fillRect/>
                      </a:stretch>
                    </a:blip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36</a:t>
                      </a:r>
                      <a:endParaRPr b="0" lang="fr-FR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</a:tbl>
          </a:graphicData>
        </a:graphic>
      </p:graphicFrame>
      <p:sp>
        <p:nvSpPr>
          <p:cNvPr id="495" name="CustomShape 6"/>
          <p:cNvSpPr/>
          <p:nvPr/>
        </p:nvSpPr>
        <p:spPr>
          <a:xfrm>
            <a:off x="4703760" y="2466000"/>
            <a:ext cx="616320" cy="616320"/>
          </a:xfrm>
          <a:prstGeom prst="mathMultiply">
            <a:avLst>
              <a:gd name="adj1" fmla="val 7936"/>
            </a:avLst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96" name="CustomShape 7"/>
          <p:cNvSpPr/>
          <p:nvPr/>
        </p:nvSpPr>
        <p:spPr>
          <a:xfrm>
            <a:off x="2438280" y="990720"/>
            <a:ext cx="4571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953735"/>
                </a:solidFill>
                <a:latin typeface="Calibri"/>
              </a:rPr>
              <a:t>grâce au produit matriciel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497" name="CustomShape 8"/>
          <p:cNvSpPr/>
          <p:nvPr/>
        </p:nvSpPr>
        <p:spPr>
          <a:xfrm>
            <a:off x="2384640" y="5496480"/>
            <a:ext cx="1142640" cy="837720"/>
          </a:xfrm>
          <a:prstGeom prst="mathEqual">
            <a:avLst>
              <a:gd name="adj1" fmla="val 15255"/>
              <a:gd name="adj2" fmla="val 31595"/>
            </a:avLst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graphicFrame>
        <p:nvGraphicFramePr>
          <p:cNvPr id="498" name="Table 9"/>
          <p:cNvGraphicFramePr/>
          <p:nvPr/>
        </p:nvGraphicFramePr>
        <p:xfrm>
          <a:off x="4099320" y="5039280"/>
          <a:ext cx="3428640" cy="1310040"/>
        </p:xfrm>
        <a:graphic>
          <a:graphicData uri="http://schemas.openxmlformats.org/drawingml/2006/table">
            <a:tbl>
              <a:tblPr/>
              <a:tblGrid>
                <a:gridCol w="642600"/>
                <a:gridCol w="2786040"/>
              </a:tblGrid>
              <a:tr h="45756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57924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fr-FR" sz="14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Mike</a:t>
                      </a:r>
                      <a:endParaRPr b="0" lang="fr-FR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4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1</a:t>
                      </a:r>
                      <a:r>
                        <a:rPr b="0" lang="fr-FR" sz="1400" spc="-1" strike="noStrike">
                          <a:solidFill>
                            <a:srgbClr val="808080"/>
                          </a:solidFill>
                          <a:latin typeface="Calibri"/>
                        </a:rPr>
                        <a:t>*</a:t>
                      </a:r>
                      <a:r>
                        <a:rPr b="1" lang="fr-FR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33</a:t>
                      </a:r>
                      <a:r>
                        <a:rPr b="0" lang="fr-FR" sz="1400" spc="-1" strike="noStrike">
                          <a:solidFill>
                            <a:srgbClr val="808080"/>
                          </a:solidFill>
                          <a:latin typeface="Calibri"/>
                        </a:rPr>
                        <a:t> + </a:t>
                      </a:r>
                      <a:r>
                        <a:rPr b="0" lang="fr-FR" sz="14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1</a:t>
                      </a:r>
                      <a:r>
                        <a:rPr b="0" lang="fr-FR" sz="1400" spc="-1" strike="noStrike">
                          <a:solidFill>
                            <a:srgbClr val="808080"/>
                          </a:solidFill>
                          <a:latin typeface="Calibri"/>
                        </a:rPr>
                        <a:t>*</a:t>
                      </a:r>
                      <a:r>
                        <a:rPr b="1" lang="fr-FR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77</a:t>
                      </a:r>
                      <a:r>
                        <a:rPr b="0" lang="fr-FR" sz="1400" spc="-1" strike="noStrike">
                          <a:solidFill>
                            <a:srgbClr val="808080"/>
                          </a:solidFill>
                          <a:latin typeface="Calibri"/>
                        </a:rPr>
                        <a:t> + </a:t>
                      </a:r>
                      <a:r>
                        <a:rPr b="0" lang="fr-FR" sz="14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2</a:t>
                      </a:r>
                      <a:r>
                        <a:rPr b="0" lang="fr-FR" sz="1400" spc="-1" strike="noStrike">
                          <a:solidFill>
                            <a:srgbClr val="808080"/>
                          </a:solidFill>
                          <a:latin typeface="Calibri"/>
                        </a:rPr>
                        <a:t>*</a:t>
                      </a:r>
                      <a:r>
                        <a:rPr b="1" lang="fr-FR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2.5</a:t>
                      </a:r>
                      <a:r>
                        <a:rPr b="0" lang="fr-FR" sz="1400" spc="-1" strike="noStrike">
                          <a:solidFill>
                            <a:srgbClr val="808080"/>
                          </a:solidFill>
                          <a:latin typeface="Calibri"/>
                        </a:rPr>
                        <a:t> + </a:t>
                      </a:r>
                      <a:r>
                        <a:rPr b="0" lang="fr-FR" sz="14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5</a:t>
                      </a:r>
                      <a:r>
                        <a:rPr b="0" lang="fr-FR" sz="1400" spc="-1" strike="noStrike">
                          <a:solidFill>
                            <a:srgbClr val="808080"/>
                          </a:solidFill>
                          <a:latin typeface="Calibri"/>
                        </a:rPr>
                        <a:t>*</a:t>
                      </a:r>
                      <a:r>
                        <a:rPr b="1" lang="fr-FR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36</a:t>
                      </a:r>
                      <a:r>
                        <a:rPr b="0" lang="fr-FR" sz="1400" spc="-1" strike="noStrike">
                          <a:solidFill>
                            <a:srgbClr val="808080"/>
                          </a:solidFill>
                          <a:latin typeface="Calibri"/>
                        </a:rPr>
                        <a:t> </a:t>
                      </a:r>
                      <a:r>
                        <a:rPr b="0" lang="fr-FR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= </a:t>
                      </a:r>
                      <a:r>
                        <a:rPr b="0" lang="fr-FR" sz="1800" spc="-1" strike="noStrike">
                          <a:solidFill>
                            <a:srgbClr val="ff0066"/>
                          </a:solidFill>
                          <a:latin typeface="Calibri"/>
                        </a:rPr>
                        <a:t>38K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60984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fr-FR" sz="1400" spc="-1" strike="noStrike">
                          <a:solidFill>
                            <a:srgbClr val="00b050"/>
                          </a:solidFill>
                          <a:latin typeface="Calibri"/>
                        </a:rPr>
                        <a:t>Alya</a:t>
                      </a:r>
                      <a:endParaRPr b="0" lang="fr-FR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400" spc="-1" strike="noStrike">
                          <a:solidFill>
                            <a:srgbClr val="00b050"/>
                          </a:solidFill>
                          <a:latin typeface="Calibri"/>
                        </a:rPr>
                        <a:t>1</a:t>
                      </a:r>
                      <a:r>
                        <a:rPr b="0" lang="fr-FR" sz="1400" spc="-1" strike="noStrike">
                          <a:solidFill>
                            <a:srgbClr val="808080"/>
                          </a:solidFill>
                          <a:latin typeface="Calibri"/>
                        </a:rPr>
                        <a:t>*</a:t>
                      </a:r>
                      <a:r>
                        <a:rPr b="1" lang="fr-FR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33</a:t>
                      </a:r>
                      <a:r>
                        <a:rPr b="0" lang="fr-FR" sz="1400" spc="-1" strike="noStrike">
                          <a:solidFill>
                            <a:srgbClr val="808080"/>
                          </a:solidFill>
                          <a:latin typeface="Calibri"/>
                        </a:rPr>
                        <a:t>+</a:t>
                      </a:r>
                      <a:r>
                        <a:rPr b="0" lang="fr-FR" sz="1400" spc="-1" strike="noStrike">
                          <a:solidFill>
                            <a:srgbClr val="00b050"/>
                          </a:solidFill>
                          <a:latin typeface="Calibri"/>
                        </a:rPr>
                        <a:t>0</a:t>
                      </a:r>
                      <a:r>
                        <a:rPr b="0" lang="fr-FR" sz="1400" spc="-1" strike="noStrike">
                          <a:solidFill>
                            <a:srgbClr val="808080"/>
                          </a:solidFill>
                          <a:latin typeface="Calibri"/>
                        </a:rPr>
                        <a:t>*</a:t>
                      </a:r>
                      <a:r>
                        <a:rPr b="1" lang="fr-FR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77</a:t>
                      </a:r>
                      <a:r>
                        <a:rPr b="0" lang="fr-FR" sz="1400" spc="-1" strike="noStrike">
                          <a:solidFill>
                            <a:srgbClr val="808080"/>
                          </a:solidFill>
                          <a:latin typeface="Calibri"/>
                        </a:rPr>
                        <a:t>+</a:t>
                      </a:r>
                      <a:r>
                        <a:rPr b="0" lang="fr-FR" sz="1400" spc="-1" strike="noStrike">
                          <a:solidFill>
                            <a:srgbClr val="00b050"/>
                          </a:solidFill>
                          <a:latin typeface="Calibri"/>
                        </a:rPr>
                        <a:t>1</a:t>
                      </a:r>
                      <a:r>
                        <a:rPr b="0" lang="fr-FR" sz="1400" spc="-1" strike="noStrike">
                          <a:solidFill>
                            <a:srgbClr val="808080"/>
                          </a:solidFill>
                          <a:latin typeface="Calibri"/>
                        </a:rPr>
                        <a:t>*</a:t>
                      </a:r>
                      <a:r>
                        <a:rPr b="1" lang="fr-FR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2.5 </a:t>
                      </a:r>
                      <a:r>
                        <a:rPr b="0" lang="fr-FR" sz="1400" spc="-1" strike="noStrike">
                          <a:solidFill>
                            <a:srgbClr val="808080"/>
                          </a:solidFill>
                          <a:latin typeface="Calibri"/>
                        </a:rPr>
                        <a:t>+ </a:t>
                      </a:r>
                      <a:r>
                        <a:rPr b="0" lang="fr-FR" sz="1400" spc="-1" strike="noStrike">
                          <a:solidFill>
                            <a:srgbClr val="00b050"/>
                          </a:solidFill>
                          <a:latin typeface="Calibri"/>
                        </a:rPr>
                        <a:t>4</a:t>
                      </a:r>
                      <a:r>
                        <a:rPr b="0" lang="fr-FR" sz="1400" spc="-1" strike="noStrike">
                          <a:solidFill>
                            <a:srgbClr val="808080"/>
                          </a:solidFill>
                          <a:latin typeface="Calibri"/>
                        </a:rPr>
                        <a:t>*</a:t>
                      </a:r>
                      <a:r>
                        <a:rPr b="1" lang="fr-FR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36 = </a:t>
                      </a:r>
                      <a:r>
                        <a:rPr b="0" lang="fr-FR" sz="2000" spc="-1" strike="noStrike">
                          <a:solidFill>
                            <a:srgbClr val="ff0066"/>
                          </a:solidFill>
                          <a:latin typeface="Calibri"/>
                        </a:rPr>
                        <a:t>31K</a:t>
                      </a:r>
                      <a:endParaRPr b="0" lang="fr-FR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57924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fr-FR" sz="1400" spc="-1" strike="noStrike">
                          <a:solidFill>
                            <a:srgbClr val="f79646"/>
                          </a:solidFill>
                          <a:latin typeface="Calibri"/>
                        </a:rPr>
                        <a:t>Emy</a:t>
                      </a:r>
                      <a:endParaRPr b="0" lang="fr-FR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400" spc="-1" strike="noStrike">
                          <a:solidFill>
                            <a:srgbClr val="f79646"/>
                          </a:solidFill>
                          <a:latin typeface="Calibri"/>
                        </a:rPr>
                        <a:t>1</a:t>
                      </a:r>
                      <a:r>
                        <a:rPr b="0" lang="fr-FR" sz="1400" spc="-1" strike="noStrike">
                          <a:solidFill>
                            <a:srgbClr val="808080"/>
                          </a:solidFill>
                          <a:latin typeface="Calibri"/>
                        </a:rPr>
                        <a:t>*</a:t>
                      </a:r>
                      <a:r>
                        <a:rPr b="1" lang="fr-FR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33</a:t>
                      </a:r>
                      <a:r>
                        <a:rPr b="0" lang="fr-FR" sz="1400" spc="-1" strike="noStrike">
                          <a:solidFill>
                            <a:srgbClr val="808080"/>
                          </a:solidFill>
                          <a:latin typeface="Calibri"/>
                        </a:rPr>
                        <a:t> + </a:t>
                      </a:r>
                      <a:r>
                        <a:rPr b="0" lang="fr-FR" sz="1400" spc="-1" strike="noStrike">
                          <a:solidFill>
                            <a:srgbClr val="f79646"/>
                          </a:solidFill>
                          <a:latin typeface="Calibri"/>
                        </a:rPr>
                        <a:t>0</a:t>
                      </a:r>
                      <a:r>
                        <a:rPr b="0" lang="fr-FR" sz="1400" spc="-1" strike="noStrike">
                          <a:solidFill>
                            <a:srgbClr val="808080"/>
                          </a:solidFill>
                          <a:latin typeface="Calibri"/>
                        </a:rPr>
                        <a:t>*</a:t>
                      </a:r>
                      <a:r>
                        <a:rPr b="1" lang="fr-FR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77</a:t>
                      </a:r>
                      <a:r>
                        <a:rPr b="0" lang="fr-FR" sz="1400" spc="-1" strike="noStrike">
                          <a:solidFill>
                            <a:srgbClr val="808080"/>
                          </a:solidFill>
                          <a:latin typeface="Calibri"/>
                        </a:rPr>
                        <a:t> + </a:t>
                      </a:r>
                      <a:r>
                        <a:rPr b="0" lang="fr-FR" sz="1400" spc="-1" strike="noStrike">
                          <a:solidFill>
                            <a:srgbClr val="f79646"/>
                          </a:solidFill>
                          <a:latin typeface="Calibri"/>
                        </a:rPr>
                        <a:t>0</a:t>
                      </a:r>
                      <a:r>
                        <a:rPr b="0" lang="fr-FR" sz="1400" spc="-1" strike="noStrike">
                          <a:solidFill>
                            <a:srgbClr val="808080"/>
                          </a:solidFill>
                          <a:latin typeface="Calibri"/>
                        </a:rPr>
                        <a:t>*</a:t>
                      </a:r>
                      <a:r>
                        <a:rPr b="1" lang="fr-FR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2.5</a:t>
                      </a:r>
                      <a:r>
                        <a:rPr b="0" lang="fr-FR" sz="1400" spc="-1" strike="noStrike">
                          <a:solidFill>
                            <a:srgbClr val="808080"/>
                          </a:solidFill>
                          <a:latin typeface="Calibri"/>
                        </a:rPr>
                        <a:t> + </a:t>
                      </a:r>
                      <a:r>
                        <a:rPr b="0" lang="fr-FR" sz="1400" spc="-1" strike="noStrike">
                          <a:solidFill>
                            <a:srgbClr val="f79646"/>
                          </a:solidFill>
                          <a:latin typeface="Calibri"/>
                        </a:rPr>
                        <a:t>2</a:t>
                      </a:r>
                      <a:r>
                        <a:rPr b="0" lang="fr-FR" sz="1400" spc="-1" strike="noStrike">
                          <a:solidFill>
                            <a:srgbClr val="808080"/>
                          </a:solidFill>
                          <a:latin typeface="Calibri"/>
                        </a:rPr>
                        <a:t>*</a:t>
                      </a:r>
                      <a:r>
                        <a:rPr b="1" lang="fr-FR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36 = </a:t>
                      </a:r>
                      <a:r>
                        <a:rPr b="0" lang="fr-FR" sz="1800" spc="-1" strike="noStrike">
                          <a:solidFill>
                            <a:srgbClr val="ff0066"/>
                          </a:solidFill>
                          <a:latin typeface="Calibri"/>
                        </a:rPr>
                        <a:t>28K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</a:tbl>
          </a:graphicData>
        </a:graphic>
      </p:graphicFrame>
      <p:sp>
        <p:nvSpPr>
          <p:cNvPr id="499" name="CustomShape 10"/>
          <p:cNvSpPr/>
          <p:nvPr/>
        </p:nvSpPr>
        <p:spPr>
          <a:xfrm>
            <a:off x="5410080" y="3957840"/>
            <a:ext cx="33523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0066"/>
                </a:solidFill>
                <a:latin typeface="Calibri"/>
              </a:rPr>
              <a:t>Prédictions des salaires, 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500" name="CustomShape 11"/>
          <p:cNvSpPr/>
          <p:nvPr/>
        </p:nvSpPr>
        <p:spPr>
          <a:xfrm>
            <a:off x="5410080" y="3957840"/>
            <a:ext cx="3352320" cy="461160"/>
          </a:xfrm>
          <a:prstGeom prst="rect">
            <a:avLst/>
          </a:prstGeom>
          <a:blipFill rotWithShape="0">
            <a:blip r:embed="rId5"/>
            <a:stretch>
              <a:fillRect l="0" t="0" r="0" b="-17053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latin typeface="Calibri"/>
              </a:rPr>
              <a:t> 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501" name="CustomShape 12"/>
          <p:cNvSpPr/>
          <p:nvPr/>
        </p:nvSpPr>
        <p:spPr>
          <a:xfrm flipH="1">
            <a:off x="7085880" y="4419720"/>
            <a:ext cx="360" cy="811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0066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2" name="CustomShape 13"/>
          <p:cNvSpPr/>
          <p:nvPr/>
        </p:nvSpPr>
        <p:spPr>
          <a:xfrm>
            <a:off x="1143000" y="4479840"/>
            <a:ext cx="46479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Détails du produit matriciel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503" name="CustomShape 14"/>
          <p:cNvSpPr/>
          <p:nvPr/>
        </p:nvSpPr>
        <p:spPr>
          <a:xfrm>
            <a:off x="4800600" y="4800600"/>
            <a:ext cx="418680" cy="380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4" name="CustomShape 15"/>
          <p:cNvSpPr/>
          <p:nvPr/>
        </p:nvSpPr>
        <p:spPr>
          <a:xfrm>
            <a:off x="1143000" y="1828800"/>
            <a:ext cx="3580920" cy="1725480"/>
          </a:xfrm>
          <a:prstGeom prst="bracketPair">
            <a:avLst>
              <a:gd name="adj" fmla="val 16667"/>
            </a:avLst>
          </a:prstGeom>
          <a:noFill/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5" name="CustomShape 16"/>
          <p:cNvSpPr/>
          <p:nvPr/>
        </p:nvSpPr>
        <p:spPr>
          <a:xfrm>
            <a:off x="5320080" y="1981080"/>
            <a:ext cx="1232640" cy="1896480"/>
          </a:xfrm>
          <a:prstGeom prst="bracketPair">
            <a:avLst>
              <a:gd name="adj" fmla="val 16667"/>
            </a:avLst>
          </a:prstGeom>
          <a:noFill/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6" name="CustomShape 17"/>
          <p:cNvSpPr/>
          <p:nvPr/>
        </p:nvSpPr>
        <p:spPr>
          <a:xfrm>
            <a:off x="1517040" y="3422160"/>
            <a:ext cx="28191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fr-FR" sz="1400" spc="-1" strike="noStrike">
                <a:solidFill>
                  <a:srgbClr val="4f81bd"/>
                </a:solidFill>
                <a:latin typeface="Calibri"/>
              </a:rPr>
              <a:t>Matrice</a:t>
            </a:r>
            <a:r>
              <a:rPr b="1" lang="fr-FR" sz="1800" spc="-1" strike="noStrike">
                <a:solidFill>
                  <a:srgbClr val="4f81bd"/>
                </a:solidFill>
                <a:latin typeface="Calibri"/>
              </a:rPr>
              <a:t> </a:t>
            </a:r>
            <a:r>
              <a:rPr b="1" lang="fr-FR" sz="1800" spc="-1" strike="noStrike">
                <a:solidFill>
                  <a:srgbClr val="953735"/>
                </a:solidFill>
                <a:latin typeface="Calibri"/>
              </a:rPr>
              <a:t>X</a:t>
            </a:r>
            <a:r>
              <a:rPr b="1" lang="fr-FR" sz="1800" spc="-1" strike="noStrike">
                <a:solidFill>
                  <a:srgbClr val="4f81bd"/>
                </a:solidFill>
                <a:latin typeface="Calibri"/>
              </a:rPr>
              <a:t> </a:t>
            </a:r>
            <a:r>
              <a:rPr b="0" lang="fr-FR" sz="1400" spc="-1" strike="noStrike">
                <a:solidFill>
                  <a:srgbClr val="4f81bd"/>
                </a:solidFill>
                <a:latin typeface="Calibri"/>
              </a:rPr>
              <a:t>des observations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507" name="CustomShape 18"/>
          <p:cNvSpPr/>
          <p:nvPr/>
        </p:nvSpPr>
        <p:spPr>
          <a:xfrm>
            <a:off x="4558320" y="1673280"/>
            <a:ext cx="28191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fr-FR" sz="1400" spc="-1" strike="noStrike">
                <a:solidFill>
                  <a:srgbClr val="4f81bd"/>
                </a:solidFill>
                <a:latin typeface="Calibri"/>
              </a:rPr>
              <a:t>Vecteur des poids, 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508" name="CustomShape 19"/>
          <p:cNvSpPr/>
          <p:nvPr/>
        </p:nvSpPr>
        <p:spPr>
          <a:xfrm>
            <a:off x="4558320" y="1673280"/>
            <a:ext cx="2819160" cy="369000"/>
          </a:xfrm>
          <a:prstGeom prst="rect">
            <a:avLst/>
          </a:prstGeom>
          <a:blipFill rotWithShape="0">
            <a:blip r:embed="rId6"/>
            <a:stretch>
              <a:fillRect l="0" t="0" r="0" b="-13292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latin typeface="Calibri"/>
              </a:rPr>
              <a:t> 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509" name="Picture 22" descr=""/>
          <p:cNvPicPr/>
          <p:nvPr/>
        </p:nvPicPr>
        <p:blipFill>
          <a:blip r:embed="rId7"/>
          <a:srcRect l="0" t="7140" r="0" b="22876"/>
          <a:stretch/>
        </p:blipFill>
        <p:spPr>
          <a:xfrm>
            <a:off x="1145880" y="349920"/>
            <a:ext cx="1063800" cy="744480"/>
          </a:xfrm>
          <a:prstGeom prst="rect">
            <a:avLst/>
          </a:prstGeom>
          <a:ln>
            <a:noFill/>
          </a:ln>
        </p:spPr>
      </p:pic>
      <p:sp>
        <p:nvSpPr>
          <p:cNvPr id="510" name="CustomShape 20"/>
          <p:cNvSpPr/>
          <p:nvPr/>
        </p:nvSpPr>
        <p:spPr>
          <a:xfrm rot="16200000">
            <a:off x="6402240" y="5627880"/>
            <a:ext cx="28191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fr-FR" sz="1400" spc="-1" strike="noStrike">
                <a:solidFill>
                  <a:srgbClr val="ff0066"/>
                </a:solidFill>
                <a:latin typeface="Calibri"/>
              </a:rPr>
              <a:t>Vecteur des prédictions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511" name="CustomShape 21"/>
          <p:cNvSpPr/>
          <p:nvPr/>
        </p:nvSpPr>
        <p:spPr>
          <a:xfrm>
            <a:off x="-82440" y="5670720"/>
            <a:ext cx="274284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fr-FR" sz="2800" spc="-1" strike="noStrike">
                <a:solidFill>
                  <a:srgbClr val="953735"/>
                </a:solidFill>
                <a:latin typeface="Calibri"/>
              </a:rPr>
              <a:t>X * </a:t>
            </a:r>
            <a:endParaRPr b="0" lang="fr-FR" sz="2800" spc="-1" strike="noStrike">
              <a:latin typeface="Arial"/>
            </a:endParaRPr>
          </a:p>
        </p:txBody>
      </p:sp>
      <p:sp>
        <p:nvSpPr>
          <p:cNvPr id="512" name="CustomShape 22"/>
          <p:cNvSpPr/>
          <p:nvPr/>
        </p:nvSpPr>
        <p:spPr>
          <a:xfrm>
            <a:off x="-82440" y="5670720"/>
            <a:ext cx="2742840" cy="522720"/>
          </a:xfrm>
          <a:prstGeom prst="rect">
            <a:avLst/>
          </a:prstGeom>
          <a:blipFill rotWithShape="0">
            <a:blip r:embed="rId8"/>
            <a:stretch>
              <a:fillRect l="0" t="-10422" r="0" b="-32516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latin typeface="Calibri"/>
              </a:rPr>
              <a:t> 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513" name="CustomShape 23"/>
          <p:cNvSpPr/>
          <p:nvPr/>
        </p:nvSpPr>
        <p:spPr>
          <a:xfrm>
            <a:off x="403560" y="5038560"/>
            <a:ext cx="30477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400" spc="-1" strike="noStrike">
                <a:solidFill>
                  <a:srgbClr val="953735"/>
                </a:solidFill>
                <a:latin typeface="Calibri"/>
              </a:rPr>
              <a:t>Vecteur des poids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514" name="CustomShape 24"/>
          <p:cNvSpPr/>
          <p:nvPr/>
        </p:nvSpPr>
        <p:spPr>
          <a:xfrm>
            <a:off x="609480" y="6477120"/>
            <a:ext cx="30477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400" spc="-1" strike="noStrike">
                <a:solidFill>
                  <a:srgbClr val="953735"/>
                </a:solidFill>
                <a:latin typeface="Calibri"/>
              </a:rPr>
              <a:t>Matrice des observations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515" name="CustomShape 25"/>
          <p:cNvSpPr/>
          <p:nvPr/>
        </p:nvSpPr>
        <p:spPr>
          <a:xfrm flipH="1">
            <a:off x="1599480" y="5307840"/>
            <a:ext cx="185400" cy="362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2">
                <a:lumMod val="75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6" name="CustomShape 26"/>
          <p:cNvSpPr/>
          <p:nvPr/>
        </p:nvSpPr>
        <p:spPr>
          <a:xfrm flipV="1">
            <a:off x="838080" y="6193800"/>
            <a:ext cx="151920" cy="282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2">
                <a:lumMod val="75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7" name="TextShape 27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B87C5575-52CC-486B-AD52-71AB321BA3AD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fr-FR" sz="1200" spc="-1" strike="noStrike">
              <a:latin typeface="Times New Roman"/>
            </a:endParaRPr>
          </a:p>
        </p:txBody>
      </p:sp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fr-FR" sz="4400" spc="-1" strike="noStrike">
                <a:solidFill>
                  <a:srgbClr val="1f497d"/>
                </a:solidFill>
                <a:latin typeface="Calibri"/>
              </a:rPr>
              <a:t>Prédiction des salaires</a:t>
            </a:r>
            <a:endParaRPr b="0" lang="fr-F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9" name="CustomShape 2"/>
          <p:cNvSpPr/>
          <p:nvPr/>
        </p:nvSpPr>
        <p:spPr>
          <a:xfrm>
            <a:off x="2438280" y="1143000"/>
            <a:ext cx="4571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1f497d"/>
                </a:solidFill>
                <a:latin typeface="Calibri"/>
              </a:rPr>
              <a:t>Sur Python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520" name="Picture 4" descr=""/>
          <p:cNvPicPr/>
          <p:nvPr/>
        </p:nvPicPr>
        <p:blipFill>
          <a:blip r:embed="rId1"/>
          <a:srcRect l="0" t="0" r="0" b="13942"/>
          <a:stretch/>
        </p:blipFill>
        <p:spPr>
          <a:xfrm>
            <a:off x="685800" y="304920"/>
            <a:ext cx="1062000" cy="914040"/>
          </a:xfrm>
          <a:prstGeom prst="rect">
            <a:avLst/>
          </a:prstGeom>
          <a:ln>
            <a:noFill/>
          </a:ln>
        </p:spPr>
      </p:pic>
      <p:sp>
        <p:nvSpPr>
          <p:cNvPr id="521" name="CustomShape 3"/>
          <p:cNvSpPr/>
          <p:nvPr/>
        </p:nvSpPr>
        <p:spPr>
          <a:xfrm>
            <a:off x="1066680" y="1979640"/>
            <a:ext cx="7679880" cy="179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>
              <a:lnSpc>
                <a:spcPct val="100000"/>
              </a:lnSpc>
              <a:buClr>
                <a:srgbClr val="1f497d"/>
              </a:buClr>
              <a:buFont typeface="Arial"/>
              <a:buChar char="•"/>
            </a:pPr>
            <a:r>
              <a:rPr b="0" lang="fr-FR" sz="1600" spc="-1" strike="noStrike">
                <a:solidFill>
                  <a:srgbClr val="1f497d"/>
                </a:solidFill>
                <a:latin typeface="Calibri"/>
              </a:rPr>
              <a:t>Les données ici : </a:t>
            </a:r>
            <a:r>
              <a:rPr b="0" lang="fr-FR" sz="1200" spc="-1" strike="noStrike">
                <a:solidFill>
                  <a:srgbClr val="000000"/>
                </a:solidFill>
                <a:latin typeface="Courier New"/>
              </a:rPr>
              <a:t>Notebook « Exercices_cours_régression_linéaire.ipynb »</a:t>
            </a:r>
            <a:endParaRPr b="0" lang="fr-F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2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17375e"/>
              </a:buClr>
              <a:buFont typeface="Arial"/>
              <a:buChar char="•"/>
            </a:pPr>
            <a:r>
              <a:rPr b="0" lang="fr-FR" sz="1600" spc="-1" strike="noStrike">
                <a:solidFill>
                  <a:srgbClr val="17375e"/>
                </a:solidFill>
                <a:latin typeface="Calibri"/>
              </a:rPr>
              <a:t>Q1 – Prédisez les salaires de Marina, José, Hélène et Chris via un modèle de régression linéaire à l’aide d’une opération matricielle sachant</a:t>
            </a:r>
            <a:endParaRPr b="0" lang="fr-FR" sz="16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1600" spc="-1" strike="noStrike">
                <a:solidFill>
                  <a:srgbClr val="000000"/>
                </a:solidFill>
                <a:latin typeface="Calibri"/>
              </a:rPr>
              <a:t>La matrice X</a:t>
            </a:r>
            <a:r>
              <a:rPr b="0" lang="fr-FR" sz="1600" spc="-1" strike="noStrike">
                <a:solidFill>
                  <a:srgbClr val="1f497d"/>
                </a:solidFill>
                <a:latin typeface="Calibri"/>
              </a:rPr>
              <a:t> </a:t>
            </a:r>
            <a:r>
              <a:rPr b="0" lang="fr-FR" sz="1600" spc="-1" strike="noStrike">
                <a:solidFill>
                  <a:srgbClr val="000000"/>
                </a:solidFill>
                <a:latin typeface="Calibri"/>
              </a:rPr>
              <a:t>représentant les features des 4 individus</a:t>
            </a:r>
            <a:endParaRPr b="0" lang="fr-FR" sz="16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1600" spc="-1" strike="noStrike">
                <a:solidFill>
                  <a:srgbClr val="000000"/>
                </a:solidFill>
                <a:latin typeface="Calibri"/>
              </a:rPr>
              <a:t>Le vecteur ϴ représentant les poids du modèle</a:t>
            </a:r>
            <a:endParaRPr b="0" lang="fr-FR" sz="1600" spc="-1" strike="noStrike">
              <a:latin typeface="Arial"/>
            </a:endParaRPr>
          </a:p>
        </p:txBody>
      </p:sp>
      <p:sp>
        <p:nvSpPr>
          <p:cNvPr id="522" name="CustomShape 4"/>
          <p:cNvSpPr/>
          <p:nvPr/>
        </p:nvSpPr>
        <p:spPr>
          <a:xfrm>
            <a:off x="622440" y="4482360"/>
            <a:ext cx="8000640" cy="1144440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3" name="CustomShape 5"/>
          <p:cNvSpPr/>
          <p:nvPr/>
        </p:nvSpPr>
        <p:spPr>
          <a:xfrm>
            <a:off x="654120" y="4038480"/>
            <a:ext cx="1142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1f497d"/>
                </a:solidFill>
                <a:latin typeface="Calibri"/>
              </a:rPr>
              <a:t>Tips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524" name="CustomShape 6"/>
          <p:cNvSpPr/>
          <p:nvPr/>
        </p:nvSpPr>
        <p:spPr>
          <a:xfrm>
            <a:off x="5346720" y="4546800"/>
            <a:ext cx="4114440" cy="100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>
              <a:lnSpc>
                <a:spcPct val="100000"/>
              </a:lnSpc>
              <a:buClr>
                <a:srgbClr val="1f497d"/>
              </a:buClr>
              <a:buFont typeface="Arial"/>
              <a:buChar char="•"/>
            </a:pPr>
            <a:r>
              <a:rPr b="0" lang="fr-FR" sz="1200" spc="-1" strike="noStrike">
                <a:solidFill>
                  <a:srgbClr val="1f497d"/>
                </a:solidFill>
                <a:latin typeface="Calibri"/>
              </a:rPr>
              <a:t>Produit matriciel dans numpy</a:t>
            </a:r>
            <a:endParaRPr b="0" lang="fr-FR" sz="12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fr-FR" sz="1200" spc="-1" strike="noStrike">
                <a:solidFill>
                  <a:srgbClr val="ffffff"/>
                </a:solidFill>
                <a:latin typeface="Courier New"/>
              </a:rPr>
              <a:t>predictions = X.dot(theta)</a:t>
            </a:r>
            <a:endParaRPr b="0" lang="fr-F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2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1f497d"/>
              </a:buClr>
              <a:buFont typeface="Arial"/>
              <a:buChar char="•"/>
            </a:pPr>
            <a:r>
              <a:rPr b="0" lang="fr-FR" sz="1200" spc="-1" strike="noStrike">
                <a:solidFill>
                  <a:srgbClr val="1f497d"/>
                </a:solidFill>
                <a:latin typeface="Calibri"/>
              </a:rPr>
              <a:t>Afficher un objet dans Python 3x</a:t>
            </a:r>
            <a:endParaRPr b="0" lang="fr-FR" sz="12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fr-FR" sz="1200" spc="-1" strike="noStrike">
                <a:solidFill>
                  <a:srgbClr val="ffffff"/>
                </a:solidFill>
                <a:latin typeface="Courier New"/>
              </a:rPr>
              <a:t>print(predictions)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525" name="CustomShape 7"/>
          <p:cNvSpPr/>
          <p:nvPr/>
        </p:nvSpPr>
        <p:spPr>
          <a:xfrm>
            <a:off x="-247680" y="4495680"/>
            <a:ext cx="5866920" cy="129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lvl="2" marL="1200240" indent="-285480">
              <a:lnSpc>
                <a:spcPct val="100000"/>
              </a:lnSpc>
              <a:buClr>
                <a:srgbClr val="1f497d"/>
              </a:buClr>
              <a:buFont typeface="Arial"/>
              <a:buChar char="•"/>
            </a:pPr>
            <a:r>
              <a:rPr b="0" lang="fr-FR" sz="1200" spc="-1" strike="noStrike">
                <a:solidFill>
                  <a:srgbClr val="1f497d"/>
                </a:solidFill>
                <a:latin typeface="Calibri"/>
              </a:rPr>
              <a:t>Importer la librairie Numpy</a:t>
            </a:r>
            <a:endParaRPr b="0" lang="fr-FR" sz="1200" spc="-1" strike="noStrike">
              <a:latin typeface="Arial"/>
            </a:endParaRPr>
          </a:p>
          <a:p>
            <a:pPr lvl="3" marL="16574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fr-FR" sz="1050" spc="-1" strike="noStrike">
                <a:solidFill>
                  <a:srgbClr val="ffffff"/>
                </a:solidFill>
                <a:latin typeface="Courier New"/>
              </a:rPr>
              <a:t>import </a:t>
            </a:r>
            <a:r>
              <a:rPr b="1" lang="fr-FR" sz="1050" spc="-1" strike="noStrike">
                <a:solidFill>
                  <a:srgbClr val="ffffff"/>
                </a:solidFill>
                <a:latin typeface="Courier New"/>
              </a:rPr>
              <a:t>numpy </a:t>
            </a:r>
            <a:r>
              <a:rPr b="0" lang="fr-FR" sz="1050" spc="-1" strike="noStrike">
                <a:solidFill>
                  <a:srgbClr val="ffffff"/>
                </a:solidFill>
                <a:latin typeface="Courier New"/>
              </a:rPr>
              <a:t>as </a:t>
            </a:r>
            <a:r>
              <a:rPr b="1" lang="fr-FR" sz="1050" spc="-1" strike="noStrike">
                <a:solidFill>
                  <a:srgbClr val="ffffff"/>
                </a:solidFill>
                <a:latin typeface="Courier New"/>
              </a:rPr>
              <a:t>np</a:t>
            </a:r>
            <a:endParaRPr b="0" lang="fr-FR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050" spc="-1" strike="noStrike">
              <a:latin typeface="Arial"/>
            </a:endParaRPr>
          </a:p>
          <a:p>
            <a:pPr lvl="2" marL="1200240" indent="-285480">
              <a:lnSpc>
                <a:spcPct val="100000"/>
              </a:lnSpc>
              <a:buClr>
                <a:srgbClr val="1f497d"/>
              </a:buClr>
              <a:buFont typeface="Arial"/>
              <a:buChar char="•"/>
            </a:pPr>
            <a:r>
              <a:rPr b="0" lang="fr-FR" sz="1200" spc="-1" strike="noStrike">
                <a:solidFill>
                  <a:srgbClr val="1f497d"/>
                </a:solidFill>
                <a:latin typeface="Calibri"/>
              </a:rPr>
              <a:t>Définir une matrice et un vecteur</a:t>
            </a:r>
            <a:endParaRPr b="0" lang="fr-FR" sz="1200" spc="-1" strike="noStrike">
              <a:latin typeface="Arial"/>
            </a:endParaRPr>
          </a:p>
          <a:p>
            <a:pPr lvl="3" marL="16574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fr-FR" sz="1100" spc="-1" strike="noStrike">
                <a:solidFill>
                  <a:srgbClr val="ffffff"/>
                </a:solidFill>
                <a:latin typeface="Courier New"/>
              </a:rPr>
              <a:t>X = np.array([[1,1,2,5],[1,0,1,4],[1,0,0,2]])</a:t>
            </a:r>
            <a:endParaRPr b="0" lang="fr-FR" sz="1100" spc="-1" strike="noStrike">
              <a:latin typeface="Arial"/>
            </a:endParaRPr>
          </a:p>
          <a:p>
            <a:pPr lvl="3" marL="16574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fr-FR" sz="1100" spc="-1" strike="noStrike">
                <a:solidFill>
                  <a:srgbClr val="ffffff"/>
                </a:solidFill>
                <a:latin typeface="Courier New"/>
              </a:rPr>
              <a:t>theta = np.array([33,77,2.5,36])</a:t>
            </a:r>
            <a:endParaRPr b="0" lang="fr-FR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100" spc="-1" strike="noStrike">
              <a:latin typeface="Arial"/>
            </a:endParaRPr>
          </a:p>
        </p:txBody>
      </p:sp>
      <p:sp>
        <p:nvSpPr>
          <p:cNvPr id="526" name="TextShape 8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8E636BC9-8731-45AE-8A8B-54F729F70B85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fr-FR" sz="1200" spc="-1" strike="noStrike">
              <a:latin typeface="Times New Roman"/>
            </a:endParaRPr>
          </a:p>
        </p:txBody>
      </p:sp>
    </p:spTree>
  </p:cSld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TextShape 1"/>
          <p:cNvSpPr txBox="1"/>
          <p:nvPr/>
        </p:nvSpPr>
        <p:spPr>
          <a:xfrm>
            <a:off x="9144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fr-FR" sz="4000" spc="-1" strike="noStrike">
                <a:solidFill>
                  <a:srgbClr val="7030a0"/>
                </a:solidFill>
                <a:latin typeface="Calibri"/>
              </a:rPr>
              <a:t>Qu’est ce que l’erreur du modèle?</a:t>
            </a:r>
            <a:endParaRPr b="0" lang="fr-FR" sz="4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528" name="Picture 3" descr=""/>
          <p:cNvPicPr/>
          <p:nvPr/>
        </p:nvPicPr>
        <p:blipFill>
          <a:blip r:embed="rId1"/>
          <a:srcRect l="0" t="0" r="0" b="21222"/>
          <a:stretch/>
        </p:blipFill>
        <p:spPr>
          <a:xfrm>
            <a:off x="304920" y="380880"/>
            <a:ext cx="1072440" cy="844920"/>
          </a:xfrm>
          <a:prstGeom prst="rect">
            <a:avLst/>
          </a:prstGeom>
          <a:ln>
            <a:noFill/>
          </a:ln>
        </p:spPr>
      </p:pic>
      <p:sp>
        <p:nvSpPr>
          <p:cNvPr id="529" name="CustomShape 2"/>
          <p:cNvSpPr/>
          <p:nvPr/>
        </p:nvSpPr>
        <p:spPr>
          <a:xfrm>
            <a:off x="847440" y="1654200"/>
            <a:ext cx="7679880" cy="100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Erreur du modèle = Moyenne des </a:t>
            </a:r>
            <a:r>
              <a:rPr b="0" lang="fr-FR" sz="2000" spc="-1" strike="noStrike">
                <a:solidFill>
                  <a:srgbClr val="7030a0"/>
                </a:solidFill>
                <a:latin typeface="Calibri"/>
              </a:rPr>
              <a:t>erreurs des prédictions 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au carré</a:t>
            </a:r>
            <a:endParaRPr b="0" lang="fr-FR" sz="2000" spc="-1" strike="noStrike">
              <a:latin typeface="Arial"/>
            </a:endParaRPr>
          </a:p>
          <a:p>
            <a:pPr marL="343080" indent="-342720" algn="just">
              <a:lnSpc>
                <a:spcPct val="100000"/>
              </a:lnSpc>
              <a:buClr>
                <a:srgbClr val="7030a0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7030a0"/>
                </a:solidFill>
                <a:latin typeface="Calibri"/>
              </a:rPr>
              <a:t>Erreur de prédiction de i 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= </a:t>
            </a:r>
            <a:r>
              <a:rPr b="0" lang="fr-FR" sz="2000" spc="-1" strike="noStrike">
                <a:solidFill>
                  <a:srgbClr val="ff0066"/>
                </a:solidFill>
                <a:latin typeface="Calibri"/>
              </a:rPr>
              <a:t>La prédiction () 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–</a:t>
            </a:r>
            <a:r>
              <a:rPr b="0" lang="fr-FR" sz="2000" spc="-1" strike="noStrike">
                <a:solidFill>
                  <a:srgbClr val="ff0066"/>
                </a:solidFill>
                <a:latin typeface="Calibri"/>
              </a:rPr>
              <a:t> </a:t>
            </a:r>
            <a:r>
              <a:rPr b="0" lang="fr-FR" sz="2000" spc="-1" strike="noStrike">
                <a:solidFill>
                  <a:srgbClr val="00b050"/>
                </a:solidFill>
                <a:latin typeface="Calibri"/>
              </a:rPr>
              <a:t>La réalité 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530" name="CustomShape 3"/>
          <p:cNvSpPr/>
          <p:nvPr/>
        </p:nvSpPr>
        <p:spPr>
          <a:xfrm>
            <a:off x="847440" y="1654200"/>
            <a:ext cx="7679880" cy="717480"/>
          </a:xfrm>
          <a:prstGeom prst="rect">
            <a:avLst/>
          </a:prstGeom>
          <a:blipFill rotWithShape="0">
            <a:blip r:embed="rId2"/>
            <a:stretch>
              <a:fillRect l="-711" t="-4219" r="0" b="-14388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latin typeface="Calibri"/>
              </a:rPr>
              <a:t> 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531" name="Picture 10" descr=""/>
          <p:cNvPicPr/>
          <p:nvPr/>
        </p:nvPicPr>
        <p:blipFill>
          <a:blip r:embed="rId3"/>
          <a:srcRect l="0" t="0" r="0" b="16640"/>
          <a:stretch/>
        </p:blipFill>
        <p:spPr>
          <a:xfrm>
            <a:off x="1441080" y="2723760"/>
            <a:ext cx="1746360" cy="1313280"/>
          </a:xfrm>
          <a:prstGeom prst="rect">
            <a:avLst/>
          </a:prstGeom>
          <a:ln>
            <a:noFill/>
          </a:ln>
        </p:spPr>
      </p:pic>
      <p:pic>
        <p:nvPicPr>
          <p:cNvPr id="532" name="Picture 11" descr=""/>
          <p:cNvPicPr/>
          <p:nvPr/>
        </p:nvPicPr>
        <p:blipFill>
          <a:blip r:embed="rId4"/>
          <a:srcRect l="13031" t="3605" r="11979" b="17454"/>
          <a:stretch/>
        </p:blipFill>
        <p:spPr>
          <a:xfrm>
            <a:off x="5870520" y="2704320"/>
            <a:ext cx="1360800" cy="1292400"/>
          </a:xfrm>
          <a:prstGeom prst="rect">
            <a:avLst/>
          </a:prstGeom>
          <a:ln>
            <a:noFill/>
          </a:ln>
        </p:spPr>
      </p:pic>
      <p:pic>
        <p:nvPicPr>
          <p:cNvPr id="533" name="Picture 12" descr=""/>
          <p:cNvPicPr/>
          <p:nvPr/>
        </p:nvPicPr>
        <p:blipFill>
          <a:blip r:embed="rId5"/>
          <a:srcRect l="16860" t="12229" r="15451" b="18569"/>
          <a:stretch/>
        </p:blipFill>
        <p:spPr>
          <a:xfrm>
            <a:off x="3686040" y="2798280"/>
            <a:ext cx="1262880" cy="1164600"/>
          </a:xfrm>
          <a:prstGeom prst="rect">
            <a:avLst/>
          </a:prstGeom>
          <a:ln>
            <a:noFill/>
          </a:ln>
        </p:spPr>
      </p:pic>
      <p:sp>
        <p:nvSpPr>
          <p:cNvPr id="534" name="CustomShape 4"/>
          <p:cNvSpPr/>
          <p:nvPr/>
        </p:nvSpPr>
        <p:spPr>
          <a:xfrm>
            <a:off x="1447920" y="4037400"/>
            <a:ext cx="1744920" cy="118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Mike</a:t>
            </a:r>
            <a:endParaRPr b="0" lang="fr-FR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600" spc="-1" strike="noStrike">
                <a:solidFill>
                  <a:srgbClr val="000000"/>
                </a:solidFill>
                <a:latin typeface="Calibri"/>
              </a:rPr>
              <a:t>Prédiction : </a:t>
            </a:r>
            <a:r>
              <a:rPr b="0" lang="fr-FR" sz="1600" spc="-1" strike="noStrike">
                <a:solidFill>
                  <a:srgbClr val="ff0066"/>
                </a:solidFill>
                <a:latin typeface="Calibri"/>
              </a:rPr>
              <a:t>38K</a:t>
            </a:r>
            <a:endParaRPr b="0" lang="fr-FR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600" spc="-1" strike="noStrike">
                <a:solidFill>
                  <a:srgbClr val="000000"/>
                </a:solidFill>
                <a:latin typeface="Calibri"/>
              </a:rPr>
              <a:t>Erreur : </a:t>
            </a:r>
            <a:r>
              <a:rPr b="0" lang="fr-FR" sz="1600" spc="-1" strike="noStrike">
                <a:solidFill>
                  <a:srgbClr val="7030a0"/>
                </a:solidFill>
                <a:latin typeface="Calibri"/>
              </a:rPr>
              <a:t>4K</a:t>
            </a:r>
            <a:endParaRPr b="0" lang="fr-FR" sz="1600" spc="-1" strike="noStrike">
              <a:latin typeface="Arial"/>
            </a:endParaRPr>
          </a:p>
        </p:txBody>
      </p:sp>
      <p:sp>
        <p:nvSpPr>
          <p:cNvPr id="535" name="CustomShape 5"/>
          <p:cNvSpPr/>
          <p:nvPr/>
        </p:nvSpPr>
        <p:spPr>
          <a:xfrm>
            <a:off x="3429000" y="4039560"/>
            <a:ext cx="1647360" cy="118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Alya</a:t>
            </a:r>
            <a:endParaRPr b="0" lang="fr-FR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600" spc="-1" strike="noStrike">
                <a:solidFill>
                  <a:srgbClr val="000000"/>
                </a:solidFill>
                <a:latin typeface="Calibri"/>
              </a:rPr>
              <a:t>Prédiction : </a:t>
            </a:r>
            <a:r>
              <a:rPr b="0" lang="fr-FR" sz="1600" spc="-1" strike="noStrike">
                <a:solidFill>
                  <a:srgbClr val="ff0066"/>
                </a:solidFill>
                <a:latin typeface="Calibri"/>
              </a:rPr>
              <a:t>31K</a:t>
            </a:r>
            <a:endParaRPr b="0" lang="fr-FR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600" spc="-1" strike="noStrike">
                <a:solidFill>
                  <a:srgbClr val="000000"/>
                </a:solidFill>
                <a:latin typeface="Calibri"/>
              </a:rPr>
              <a:t>Erreur : </a:t>
            </a:r>
            <a:r>
              <a:rPr b="0" lang="fr-FR" sz="1600" spc="-1" strike="noStrike">
                <a:solidFill>
                  <a:srgbClr val="7030a0"/>
                </a:solidFill>
                <a:latin typeface="Calibri"/>
              </a:rPr>
              <a:t>2K</a:t>
            </a:r>
            <a:endParaRPr b="0" lang="fr-FR" sz="1600" spc="-1" strike="noStrike">
              <a:latin typeface="Arial"/>
            </a:endParaRPr>
          </a:p>
        </p:txBody>
      </p:sp>
      <p:sp>
        <p:nvSpPr>
          <p:cNvPr id="536" name="CustomShape 6"/>
          <p:cNvSpPr/>
          <p:nvPr/>
        </p:nvSpPr>
        <p:spPr>
          <a:xfrm>
            <a:off x="5791320" y="4039560"/>
            <a:ext cx="1530360" cy="118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Emy</a:t>
            </a:r>
            <a:endParaRPr b="0" lang="fr-FR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600" spc="-1" strike="noStrike">
                <a:solidFill>
                  <a:srgbClr val="000000"/>
                </a:solidFill>
                <a:latin typeface="Calibri"/>
              </a:rPr>
              <a:t>Prédiction : </a:t>
            </a:r>
            <a:r>
              <a:rPr b="0" lang="fr-FR" sz="1600" spc="-1" strike="noStrike">
                <a:solidFill>
                  <a:srgbClr val="ff0066"/>
                </a:solidFill>
                <a:latin typeface="Calibri"/>
              </a:rPr>
              <a:t>28K</a:t>
            </a:r>
            <a:endParaRPr b="0" lang="fr-FR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600" spc="-1" strike="noStrike">
                <a:solidFill>
                  <a:srgbClr val="000000"/>
                </a:solidFill>
                <a:latin typeface="Calibri"/>
              </a:rPr>
              <a:t>Erreur : </a:t>
            </a:r>
            <a:r>
              <a:rPr b="0" lang="fr-FR" sz="1600" spc="-1" strike="noStrike">
                <a:solidFill>
                  <a:srgbClr val="7030a0"/>
                </a:solidFill>
                <a:latin typeface="Calibri"/>
              </a:rPr>
              <a:t>3K</a:t>
            </a:r>
            <a:endParaRPr b="0" lang="fr-FR" sz="1600" spc="-1" strike="noStrike">
              <a:latin typeface="Arial"/>
            </a:endParaRPr>
          </a:p>
        </p:txBody>
      </p:sp>
      <p:sp>
        <p:nvSpPr>
          <p:cNvPr id="537" name="CustomShape 7"/>
          <p:cNvSpPr/>
          <p:nvPr/>
        </p:nvSpPr>
        <p:spPr>
          <a:xfrm>
            <a:off x="1991880" y="2576880"/>
            <a:ext cx="15771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fr-FR" sz="1400" spc="-1" strike="noStrike">
                <a:solidFill>
                  <a:srgbClr val="00b050"/>
                </a:solidFill>
                <a:latin typeface="Calibri"/>
              </a:rPr>
              <a:t>Je gagne 42K!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538" name="CustomShape 8"/>
          <p:cNvSpPr/>
          <p:nvPr/>
        </p:nvSpPr>
        <p:spPr>
          <a:xfrm>
            <a:off x="4110840" y="2593800"/>
            <a:ext cx="15771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fr-FR" sz="1400" spc="-1" strike="noStrike">
                <a:solidFill>
                  <a:srgbClr val="00b050"/>
                </a:solidFill>
                <a:latin typeface="Calibri"/>
              </a:rPr>
              <a:t>Je gagne 33K!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539" name="CustomShape 9"/>
          <p:cNvSpPr/>
          <p:nvPr/>
        </p:nvSpPr>
        <p:spPr>
          <a:xfrm>
            <a:off x="6499440" y="2505600"/>
            <a:ext cx="15771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fr-FR" sz="1400" spc="-1" strike="noStrike">
                <a:solidFill>
                  <a:srgbClr val="00b050"/>
                </a:solidFill>
                <a:latin typeface="Calibri"/>
              </a:rPr>
              <a:t>Je gagne 25K!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540" name="CustomShape 10"/>
          <p:cNvSpPr/>
          <p:nvPr/>
        </p:nvSpPr>
        <p:spPr>
          <a:xfrm rot="5400000">
            <a:off x="4165560" y="2163600"/>
            <a:ext cx="495000" cy="5750280"/>
          </a:xfrm>
          <a:prstGeom prst="rightBrace">
            <a:avLst>
              <a:gd name="adj1" fmla="val 41899"/>
              <a:gd name="adj2" fmla="val 50000"/>
            </a:avLst>
          </a:prstGeom>
          <a:noFill/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1" name="CustomShape 11"/>
          <p:cNvSpPr/>
          <p:nvPr/>
        </p:nvSpPr>
        <p:spPr>
          <a:xfrm>
            <a:off x="1274760" y="5434920"/>
            <a:ext cx="6313320" cy="94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fr-FR" sz="2400" spc="-1" strike="noStrike">
                <a:solidFill>
                  <a:srgbClr val="7030a0"/>
                </a:solidFill>
                <a:latin typeface="Calibri"/>
              </a:rPr>
              <a:t>Erreur du modèle 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: (4² + 2² + 3²)/3 = </a:t>
            </a:r>
            <a:r>
              <a:rPr b="0" lang="fr-FR" sz="3200" spc="-1" strike="noStrike">
                <a:solidFill>
                  <a:srgbClr val="7030a0"/>
                </a:solidFill>
                <a:latin typeface="Calibri"/>
              </a:rPr>
              <a:t>9.7</a:t>
            </a:r>
            <a:endParaRPr b="0" lang="fr-FR" sz="3200" spc="-1" strike="noStrike">
              <a:latin typeface="Arial"/>
            </a:endParaRPr>
          </a:p>
        </p:txBody>
      </p:sp>
      <p:sp>
        <p:nvSpPr>
          <p:cNvPr id="542" name="TextShape 1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75FA80C4-EE15-45DF-8FB9-00A822A5132A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fr-FR" sz="1200" spc="-1" strike="noStrike">
              <a:latin typeface="Times New Roman"/>
            </a:endParaRPr>
          </a:p>
        </p:txBody>
      </p:sp>
    </p:spTree>
  </p:cSld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TextShape 1"/>
          <p:cNvSpPr txBox="1"/>
          <p:nvPr/>
        </p:nvSpPr>
        <p:spPr>
          <a:xfrm>
            <a:off x="9144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fr-FR" sz="4000" spc="-1" strike="noStrike">
                <a:solidFill>
                  <a:srgbClr val="953735"/>
                </a:solidFill>
                <a:latin typeface="Calibri"/>
              </a:rPr>
              <a:t>Qu’est ce que l’erreur du modèle?</a:t>
            </a:r>
            <a:endParaRPr b="0" lang="fr-FR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4" name="CustomShape 2"/>
          <p:cNvSpPr/>
          <p:nvPr/>
        </p:nvSpPr>
        <p:spPr>
          <a:xfrm>
            <a:off x="847440" y="1654200"/>
            <a:ext cx="7679880" cy="97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720" algn="just">
              <a:lnSpc>
                <a:spcPct val="100000"/>
              </a:lnSpc>
              <a:buClr>
                <a:srgbClr val="8064a2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8064a2"/>
                </a:solidFill>
                <a:latin typeface="Calibri"/>
              </a:rPr>
              <a:t>Erreur du modèle J 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= 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Moyenne des erreurs des prédictions au carré</a:t>
            </a:r>
            <a:endParaRPr b="0" lang="fr-FR" sz="1800" spc="-1" strike="noStrike">
              <a:latin typeface="Arial"/>
            </a:endParaRPr>
          </a:p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Erreur de prédiction de i = </a:t>
            </a:r>
            <a:r>
              <a:rPr b="0" lang="fr-FR" sz="2000" spc="-1" strike="noStrike">
                <a:solidFill>
                  <a:srgbClr val="ff0066"/>
                </a:solidFill>
                <a:latin typeface="Calibri"/>
              </a:rPr>
              <a:t>La prédiction () 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– </a:t>
            </a:r>
            <a:r>
              <a:rPr b="0" lang="fr-FR" sz="2000" spc="-1" strike="noStrike">
                <a:solidFill>
                  <a:srgbClr val="00b050"/>
                </a:solidFill>
                <a:latin typeface="Calibri"/>
              </a:rPr>
              <a:t>La réalité 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545" name="CustomShape 3"/>
          <p:cNvSpPr/>
          <p:nvPr/>
        </p:nvSpPr>
        <p:spPr>
          <a:xfrm>
            <a:off x="847440" y="1654200"/>
            <a:ext cx="7679880" cy="717480"/>
          </a:xfrm>
          <a:prstGeom prst="rect">
            <a:avLst/>
          </a:prstGeom>
          <a:blipFill rotWithShape="0">
            <a:blip r:embed="rId1"/>
            <a:stretch>
              <a:fillRect l="-711" t="-4219" r="0" b="-14388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latin typeface="Calibri"/>
              </a:rPr>
              <a:t> 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546" name="CustomShape 4"/>
          <p:cNvSpPr/>
          <p:nvPr/>
        </p:nvSpPr>
        <p:spPr>
          <a:xfrm>
            <a:off x="1521360" y="2833920"/>
            <a:ext cx="640008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fr-FR" sz="3200" spc="-1" strike="noStrike">
                <a:solidFill>
                  <a:srgbClr val="8064a2"/>
                </a:solidFill>
                <a:latin typeface="Calibri"/>
              </a:rPr>
              <a:t>J()  </a:t>
            </a:r>
            <a:r>
              <a:rPr b="0" lang="fr-FR" sz="3200" spc="-1" strike="noStrike">
                <a:solidFill>
                  <a:srgbClr val="000000"/>
                </a:solidFill>
                <a:latin typeface="Calibri"/>
              </a:rPr>
              <a:t>= </a:t>
            </a:r>
            <a:endParaRPr b="0" lang="fr-FR" sz="3200" spc="-1" strike="noStrike">
              <a:latin typeface="Arial"/>
            </a:endParaRPr>
          </a:p>
        </p:txBody>
      </p:sp>
      <p:sp>
        <p:nvSpPr>
          <p:cNvPr id="547" name="CustomShape 5"/>
          <p:cNvSpPr/>
          <p:nvPr/>
        </p:nvSpPr>
        <p:spPr>
          <a:xfrm>
            <a:off x="1521360" y="2833920"/>
            <a:ext cx="6400080" cy="1069920"/>
          </a:xfrm>
          <a:prstGeom prst="rect">
            <a:avLst/>
          </a:prstGeom>
          <a:blipFill rotWithShape="0">
            <a:blip r:embed="rId2"/>
            <a:stretch>
              <a:fillRect l="-1046" t="0" r="0" b="0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latin typeface="Calibri"/>
              </a:rPr>
              <a:t> 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548" name="CustomShape 6"/>
          <p:cNvSpPr/>
          <p:nvPr/>
        </p:nvSpPr>
        <p:spPr>
          <a:xfrm>
            <a:off x="838080" y="4069080"/>
            <a:ext cx="8534160" cy="131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fr-FR" sz="2000" spc="-1" strike="noStrike">
                <a:solidFill>
                  <a:srgbClr val="000000"/>
                </a:solidFill>
                <a:latin typeface="Calibri"/>
              </a:rPr>
              <a:t>J()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 est </a:t>
            </a:r>
            <a:r>
              <a:rPr b="0" lang="fr-FR" sz="2000" spc="-1" strike="noStrike">
                <a:solidFill>
                  <a:srgbClr val="8064a2"/>
                </a:solidFill>
                <a:latin typeface="Calibri"/>
              </a:rPr>
              <a:t>l’erreur du modèle 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en fonction des  </a:t>
            </a:r>
            <a:endParaRPr b="0" lang="fr-FR" sz="20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fr-FR" sz="2000" spc="-1" strike="noStrike">
                <a:solidFill>
                  <a:srgbClr val="000000"/>
                </a:solidFill>
                <a:latin typeface="Calibri"/>
              </a:rPr>
              <a:t>y</a:t>
            </a:r>
            <a:r>
              <a:rPr b="1" lang="fr-FR" sz="2000" spc="-1" strike="noStrike" baseline="30000">
                <a:solidFill>
                  <a:srgbClr val="000000"/>
                </a:solidFill>
                <a:latin typeface="Calibri"/>
              </a:rPr>
              <a:t>i 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est la réalité de l’observation i</a:t>
            </a:r>
            <a:endParaRPr b="0" lang="fr-FR" sz="20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fr-FR" sz="2000" spc="-1" strike="noStrike">
                <a:solidFill>
                  <a:srgbClr val="000000"/>
                </a:solidFill>
                <a:latin typeface="Calibri"/>
              </a:rPr>
              <a:t>(x</a:t>
            </a:r>
            <a:r>
              <a:rPr b="1" lang="fr-FR" sz="2000" spc="-1" strike="noStrike" baseline="30000">
                <a:solidFill>
                  <a:srgbClr val="000000"/>
                </a:solidFill>
                <a:latin typeface="Calibri"/>
              </a:rPr>
              <a:t>i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) est la prédiction de l’observation i</a:t>
            </a:r>
            <a:endParaRPr b="0" lang="fr-FR" sz="20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fr-FR" sz="2000" spc="-1" strike="noStrike">
                <a:solidFill>
                  <a:srgbClr val="000000"/>
                </a:solidFill>
                <a:latin typeface="Calibri"/>
              </a:rPr>
              <a:t>m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 est le nombre d’observations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549" name="CustomShape 7"/>
          <p:cNvSpPr/>
          <p:nvPr/>
        </p:nvSpPr>
        <p:spPr>
          <a:xfrm>
            <a:off x="838080" y="4069080"/>
            <a:ext cx="8534160" cy="1323000"/>
          </a:xfrm>
          <a:prstGeom prst="rect">
            <a:avLst/>
          </a:prstGeom>
          <a:blipFill rotWithShape="0">
            <a:blip r:embed="rId3"/>
            <a:stretch>
              <a:fillRect l="-641" t="-2282" r="0" b="-7369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latin typeface="Calibri"/>
              </a:rPr>
              <a:t> 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550" name="Picture 25" descr=""/>
          <p:cNvPicPr/>
          <p:nvPr/>
        </p:nvPicPr>
        <p:blipFill>
          <a:blip r:embed="rId4"/>
          <a:srcRect l="0" t="7140" r="0" b="22876"/>
          <a:stretch/>
        </p:blipFill>
        <p:spPr>
          <a:xfrm>
            <a:off x="457200" y="474480"/>
            <a:ext cx="1063800" cy="744480"/>
          </a:xfrm>
          <a:prstGeom prst="rect">
            <a:avLst/>
          </a:prstGeom>
          <a:ln>
            <a:noFill/>
          </a:ln>
        </p:spPr>
      </p:pic>
      <mc:AlternateContent>
        <mc:Choice xmlns:a14="http://schemas.microsoft.com/office/drawing/2010/main" Requires="a14">
          <p:sp>
            <p:nvSpPr>
              <p:cNvPr id="551" name="Formula 8"/>
              <p:cNvSpPr txBox="1"/>
              <p:nvPr/>
            </p:nvSpPr>
            <p:spPr>
              <a:xfrm>
                <a:off x="1676520" y="5638680"/>
                <a:ext cx="6400080" cy="7858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𝑱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𝜽</m:t>
                        </m:r>
                      </m:e>
                    </m:d>
                    <m:r>
                      <m:t xml:space="preserve">=</m:t>
                    </m:r>
                    <m:f>
                      <m:num>
                        <m:r>
                          <m:t xml:space="preserve">𝟏</m:t>
                        </m:r>
                      </m:num>
                      <m:den>
                        <m:r>
                          <m:t xml:space="preserve">𝒎</m:t>
                        </m:r>
                      </m:den>
                    </m:f>
                    <m:sSup>
                      <m:e>
                        <m:d>
                          <m:dPr>
                            <m:begChr m:val="("/>
                            <m:endChr m:val=")"/>
                          </m:dPr>
                          <m:e>
                            <m:r>
                              <m:t xml:space="preserve">𝑿</m:t>
                            </m:r>
                            <m:r>
                              <m:t xml:space="preserve">∗</m:t>
                            </m:r>
                            <m:r>
                              <m:t xml:space="preserve">𝜽</m:t>
                            </m:r>
                            <m:r>
                              <m:t xml:space="preserve">−</m:t>
                            </m:r>
                            <m:r>
                              <m:t xml:space="preserve">𝒚</m:t>
                            </m:r>
                          </m:e>
                        </m:d>
                      </m:e>
                      <m:sup>
                        <m:r>
                          <m:t xml:space="preserve">𝑻</m:t>
                        </m:r>
                      </m:sup>
                    </m:sSup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𝑿</m:t>
                        </m:r>
                        <m:r>
                          <m:t xml:space="preserve">∗</m:t>
                        </m:r>
                        <m:r>
                          <m:t xml:space="preserve">𝜽</m:t>
                        </m:r>
                        <m:r>
                          <m:t xml:space="preserve">−</m:t>
                        </m:r>
                        <m:r>
                          <m:t xml:space="preserve">𝒚</m:t>
                        </m:r>
                      </m:e>
                    </m:d>
                  </m:oMath>
                </a14:m>
              </a:p>
            </p:txBody>
          </p:sp>
        </mc:Choice>
        <mc:Fallback/>
      </mc:AlternateContent>
      <p:sp>
        <p:nvSpPr>
          <p:cNvPr id="552" name="CustomShape 9"/>
          <p:cNvSpPr/>
          <p:nvPr/>
        </p:nvSpPr>
        <p:spPr>
          <a:xfrm>
            <a:off x="1676520" y="5638680"/>
            <a:ext cx="6400080" cy="785880"/>
          </a:xfrm>
          <a:prstGeom prst="rect">
            <a:avLst/>
          </a:prstGeom>
          <a:blipFill rotWithShape="0">
            <a:blip r:embed="rId5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latin typeface="Calibri"/>
              </a:rPr>
              <a:t> 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553" name="CustomShape 10"/>
          <p:cNvSpPr/>
          <p:nvPr/>
        </p:nvSpPr>
        <p:spPr>
          <a:xfrm>
            <a:off x="-380880" y="5603040"/>
            <a:ext cx="297144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fr-FR" sz="1200" spc="-1" strike="noStrike">
                <a:solidFill>
                  <a:srgbClr val="953735"/>
                </a:solidFill>
                <a:latin typeface="Calibri"/>
              </a:rPr>
              <a:t>Ecriture matricielle de J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554" name="CustomShape 11"/>
          <p:cNvSpPr/>
          <p:nvPr/>
        </p:nvSpPr>
        <p:spPr>
          <a:xfrm>
            <a:off x="1866960" y="5816520"/>
            <a:ext cx="685080" cy="228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2">
                <a:lumMod val="75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5" name="TextShape 1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E029593F-8782-4969-A5E1-E1CDFD8C45DA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fr-FR" sz="1200" spc="-1" strike="noStrike">
              <a:latin typeface="Times New Roman"/>
            </a:endParaRPr>
          </a:p>
        </p:txBody>
      </p:sp>
    </p:spTree>
  </p:cSld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6" name="Group 1"/>
          <p:cNvGrpSpPr/>
          <p:nvPr/>
        </p:nvGrpSpPr>
        <p:grpSpPr>
          <a:xfrm>
            <a:off x="942120" y="1123200"/>
            <a:ext cx="6601320" cy="5200920"/>
            <a:chOff x="942120" y="1123200"/>
            <a:chExt cx="6601320" cy="5200920"/>
          </a:xfrm>
        </p:grpSpPr>
        <p:pic>
          <p:nvPicPr>
            <p:cNvPr id="557" name="Picture 11" descr=""/>
            <p:cNvPicPr/>
            <p:nvPr/>
          </p:nvPicPr>
          <p:blipFill>
            <a:blip r:embed="rId1"/>
            <a:stretch/>
          </p:blipFill>
          <p:spPr>
            <a:xfrm>
              <a:off x="942120" y="1123200"/>
              <a:ext cx="6449040" cy="5200920"/>
            </a:xfrm>
            <a:prstGeom prst="rect">
              <a:avLst/>
            </a:prstGeom>
            <a:ln>
              <a:noFill/>
            </a:ln>
          </p:spPr>
        </p:pic>
        <p:sp>
          <p:nvSpPr>
            <p:cNvPr id="558" name="CustomShape 2"/>
            <p:cNvSpPr/>
            <p:nvPr/>
          </p:nvSpPr>
          <p:spPr>
            <a:xfrm>
              <a:off x="4495680" y="1447920"/>
              <a:ext cx="304776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1" i="1" lang="fr-FR" sz="1800" spc="-1" strike="noStrike">
                  <a:solidFill>
                    <a:srgbClr val="ff0066"/>
                  </a:solidFill>
                  <a:latin typeface="Calibri"/>
                </a:rPr>
                <a:t>(</a:t>
              </a:r>
              <a:endParaRPr b="0" lang="fr-FR" sz="1800" spc="-1" strike="noStrike">
                <a:latin typeface="Arial"/>
              </a:endParaRPr>
            </a:p>
          </p:txBody>
        </p:sp>
        <p:sp>
          <p:nvSpPr>
            <p:cNvPr id="559" name="CustomShape 3"/>
            <p:cNvSpPr/>
            <p:nvPr/>
          </p:nvSpPr>
          <p:spPr>
            <a:xfrm>
              <a:off x="4495680" y="1447920"/>
              <a:ext cx="3047760" cy="376200"/>
            </a:xfrm>
            <a:prstGeom prst="rect">
              <a:avLst/>
            </a:prstGeom>
            <a:blipFill rotWithShape="0">
              <a:blip r:embed="rId2"/>
              <a:stretch>
                <a:fillRect l="0" t="-4874" r="0" b="-26218"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fr-FR" sz="1800" spc="-1" strike="noStrike">
                  <a:latin typeface="Calibri"/>
                </a:rPr>
                <a:t> </a:t>
              </a:r>
              <a:endParaRPr b="0" lang="fr-FR" sz="1800" spc="-1" strike="noStrike">
                <a:latin typeface="Arial"/>
              </a:endParaRPr>
            </a:p>
          </p:txBody>
        </p:sp>
      </p:grpSp>
      <p:sp>
        <p:nvSpPr>
          <p:cNvPr id="560" name="TextShape 4"/>
          <p:cNvSpPr txBox="1"/>
          <p:nvPr/>
        </p:nvSpPr>
        <p:spPr>
          <a:xfrm>
            <a:off x="685800" y="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"/>
              </a:rPr>
              <a:t>Rappel 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(si une seule feature </a:t>
            </a:r>
            <a:r>
              <a:rPr b="0" i="1" lang="fr-FR" sz="2800" spc="-1" strike="noStrike">
                <a:solidFill>
                  <a:srgbClr val="000000"/>
                </a:solidFill>
                <a:latin typeface="Calibri"/>
              </a:rPr>
              <a:t>x</a:t>
            </a:r>
            <a:r>
              <a:rPr b="0" i="1" lang="fr-FR" sz="2800" spc="-1" strike="noStrike" baseline="-25000">
                <a:solidFill>
                  <a:srgbClr val="000000"/>
                </a:solidFill>
                <a:latin typeface="Calibri"/>
              </a:rPr>
              <a:t>1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)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561" name="Picture 11" descr=""/>
          <p:cNvPicPr/>
          <p:nvPr/>
        </p:nvPicPr>
        <p:blipFill>
          <a:blip r:embed="rId3"/>
          <a:srcRect l="13024" t="3589" r="11962" b="17450"/>
          <a:stretch/>
        </p:blipFill>
        <p:spPr>
          <a:xfrm>
            <a:off x="2184480" y="3105000"/>
            <a:ext cx="484560" cy="460080"/>
          </a:xfrm>
          <a:prstGeom prst="rect">
            <a:avLst/>
          </a:prstGeom>
          <a:ln>
            <a:noFill/>
          </a:ln>
        </p:spPr>
      </p:pic>
      <p:sp>
        <p:nvSpPr>
          <p:cNvPr id="562" name="CustomShape 5"/>
          <p:cNvSpPr/>
          <p:nvPr/>
        </p:nvSpPr>
        <p:spPr>
          <a:xfrm>
            <a:off x="6667560" y="6165720"/>
            <a:ext cx="23619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400" spc="-1" strike="noStrike">
                <a:solidFill>
                  <a:srgbClr val="f79646"/>
                </a:solidFill>
                <a:latin typeface="Calibri"/>
              </a:rPr>
              <a:t>(par exemple l’âge)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563" name="CustomShape 6"/>
          <p:cNvSpPr/>
          <p:nvPr/>
        </p:nvSpPr>
        <p:spPr>
          <a:xfrm rot="16200000">
            <a:off x="-158760" y="2788560"/>
            <a:ext cx="23619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400" spc="-1" strike="noStrike">
                <a:solidFill>
                  <a:srgbClr val="00b050"/>
                </a:solidFill>
                <a:latin typeface="Calibri"/>
              </a:rPr>
              <a:t>(par exemple le salaire)</a:t>
            </a:r>
            <a:endParaRPr b="0" lang="fr-FR" sz="1400" spc="-1" strike="noStrike">
              <a:latin typeface="Arial"/>
            </a:endParaRPr>
          </a:p>
        </p:txBody>
      </p:sp>
      <p:pic>
        <p:nvPicPr>
          <p:cNvPr id="564" name="Picture 8" descr=""/>
          <p:cNvPicPr/>
          <p:nvPr/>
        </p:nvPicPr>
        <p:blipFill>
          <a:blip r:embed="rId4"/>
          <a:srcRect l="8934" t="4027" r="9780" b="17022"/>
          <a:stretch/>
        </p:blipFill>
        <p:spPr>
          <a:xfrm>
            <a:off x="1143000" y="152280"/>
            <a:ext cx="864720" cy="840240"/>
          </a:xfrm>
          <a:prstGeom prst="rect">
            <a:avLst/>
          </a:prstGeom>
          <a:ln>
            <a:noFill/>
          </a:ln>
        </p:spPr>
      </p:pic>
      <p:sp>
        <p:nvSpPr>
          <p:cNvPr id="565" name="TextShape 7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3A62FEEB-D309-4A23-8F0D-B7E4B25F681C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fr-FR" sz="1200" spc="-1" strike="noStrike">
              <a:latin typeface="Times New Roman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609480" y="91440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Signification de la dérivée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La pente en un point  d’une fonction f(), est donné par sa dérivée f’() 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100000"/>
              </a:lnSpc>
              <a:spcBef>
                <a:spcPts val="320"/>
              </a:spcBef>
            </a:pP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100000"/>
              </a:lnSpc>
              <a:spcBef>
                <a:spcPts val="320"/>
              </a:spcBef>
            </a:pP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8" name="TextShape 3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3200" spc="-1" strike="noStrike">
                <a:latin typeface="Calibri"/>
              </a:rPr>
              <a:t> </a:t>
            </a:r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79" name="Picture 4" descr=""/>
          <p:cNvPicPr/>
          <p:nvPr/>
        </p:nvPicPr>
        <p:blipFill>
          <a:blip r:embed="rId2"/>
          <a:stretch/>
        </p:blipFill>
        <p:spPr>
          <a:xfrm>
            <a:off x="380880" y="2823480"/>
            <a:ext cx="8229240" cy="3119760"/>
          </a:xfrm>
          <a:prstGeom prst="rect">
            <a:avLst/>
          </a:prstGeom>
          <a:ln>
            <a:noFill/>
          </a:ln>
        </p:spPr>
      </p:pic>
      <p:sp>
        <p:nvSpPr>
          <p:cNvPr id="180" name="CustomShape 4"/>
          <p:cNvSpPr/>
          <p:nvPr/>
        </p:nvSpPr>
        <p:spPr>
          <a:xfrm>
            <a:off x="457200" y="152280"/>
            <a:ext cx="8229240" cy="11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fr-FR" sz="4400" spc="-1" strike="noStrike">
                <a:solidFill>
                  <a:srgbClr val="e46c0a"/>
                </a:solidFill>
                <a:latin typeface="Calibri"/>
              </a:rPr>
              <a:t>Dérivées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81" name="TextShape 5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6135CB4E-F8B8-400D-AD7D-599AF9EAA0D9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fr-FR" sz="1200" spc="-1" strike="noStrike">
              <a:latin typeface="Times New Roman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TextShape 1"/>
          <p:cNvSpPr txBox="1"/>
          <p:nvPr/>
        </p:nvSpPr>
        <p:spPr>
          <a:xfrm>
            <a:off x="609480" y="7632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fr-FR" sz="2800" spc="-1" strike="noStrike">
                <a:solidFill>
                  <a:srgbClr val="7030a0"/>
                </a:solidFill>
                <a:latin typeface="Calibri"/>
              </a:rPr>
              <a:t>Comment choisit-on</a:t>
            </a:r>
            <a:br/>
            <a:r>
              <a:rPr b="0" lang="fr-FR" sz="2800" spc="-1" strike="noStrike">
                <a:solidFill>
                  <a:srgbClr val="7030a0"/>
                </a:solidFill>
                <a:latin typeface="Calibri"/>
              </a:rPr>
              <a:t>les poids du modèle?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7" name="TextShape 2"/>
          <p:cNvSpPr txBox="1"/>
          <p:nvPr/>
        </p:nvSpPr>
        <p:spPr>
          <a:xfrm>
            <a:off x="457200" y="140184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 algn="just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600" spc="-1" strike="noStrike">
                <a:solidFill>
                  <a:srgbClr val="000000"/>
                </a:solidFill>
                <a:latin typeface="Calibri"/>
              </a:rPr>
              <a:t>L’erreur J</a:t>
            </a:r>
            <a:r>
              <a:rPr b="0" lang="fr-FR" sz="1600" spc="-1" strike="noStrike">
                <a:solidFill>
                  <a:srgbClr val="7030a0"/>
                </a:solidFill>
                <a:latin typeface="Calibri"/>
              </a:rPr>
              <a:t> </a:t>
            </a:r>
            <a:r>
              <a:rPr b="0" lang="fr-FR" sz="1600" spc="-1" strike="noStrike">
                <a:solidFill>
                  <a:srgbClr val="000000"/>
                </a:solidFill>
                <a:latin typeface="Calibri"/>
              </a:rPr>
              <a:t>peut être vue comme une fonction qui représente </a:t>
            </a:r>
            <a:r>
              <a:rPr b="0" lang="fr-FR" sz="1600" spc="-1" strike="noStrike">
                <a:solidFill>
                  <a:srgbClr val="7030a0"/>
                </a:solidFill>
                <a:latin typeface="Calibri"/>
              </a:rPr>
              <a:t>l’erreur du modèle en fonction des valeurs des poids </a:t>
            </a:r>
            <a:endParaRPr b="0" lang="fr-FR" sz="1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 algn="just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600" spc="-1" strike="noStrike">
                <a:solidFill>
                  <a:srgbClr val="000000"/>
                </a:solidFill>
                <a:latin typeface="Calibri"/>
              </a:rPr>
              <a:t>On cherche le poids  tel que l’erreur du modèle, J, soit </a:t>
            </a:r>
            <a:r>
              <a:rPr b="0" lang="fr-FR" sz="1600" spc="-1" strike="noStrike">
                <a:solidFill>
                  <a:srgbClr val="7030a0"/>
                </a:solidFill>
                <a:latin typeface="Calibri"/>
              </a:rPr>
              <a:t>minimum</a:t>
            </a:r>
            <a:endParaRPr b="0" lang="fr-FR" sz="16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  <a:spcBef>
                <a:spcPts val="320"/>
              </a:spcBef>
            </a:pPr>
            <a:endParaRPr b="0" lang="fr-FR" sz="16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  <a:spcBef>
                <a:spcPts val="320"/>
              </a:spcBef>
            </a:pPr>
            <a:endParaRPr b="0" lang="fr-FR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8" name="TextShape 3"/>
          <p:cNvSpPr txBox="1"/>
          <p:nvPr/>
        </p:nvSpPr>
        <p:spPr>
          <a:xfrm>
            <a:off x="457200" y="1401840"/>
            <a:ext cx="8229240" cy="452556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3200" spc="-1" strike="noStrike">
                <a:latin typeface="Calibri"/>
              </a:rPr>
              <a:t> </a:t>
            </a:r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569" name="Picture 3" descr=""/>
          <p:cNvPicPr/>
          <p:nvPr/>
        </p:nvPicPr>
        <p:blipFill>
          <a:blip r:embed="rId2"/>
          <a:srcRect l="0" t="0" r="0" b="21222"/>
          <a:stretch/>
        </p:blipFill>
        <p:spPr>
          <a:xfrm>
            <a:off x="1822680" y="221400"/>
            <a:ext cx="1072440" cy="844920"/>
          </a:xfrm>
          <a:prstGeom prst="rect">
            <a:avLst/>
          </a:prstGeom>
          <a:ln>
            <a:noFill/>
          </a:ln>
        </p:spPr>
      </p:pic>
      <p:sp>
        <p:nvSpPr>
          <p:cNvPr id="570" name="CustomShape 4"/>
          <p:cNvSpPr/>
          <p:nvPr/>
        </p:nvSpPr>
        <p:spPr>
          <a:xfrm>
            <a:off x="3276720" y="2524680"/>
            <a:ext cx="3276360" cy="54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fr-FR" sz="1400" spc="-1" strike="noStrike">
                <a:solidFill>
                  <a:srgbClr val="000000"/>
                </a:solidFill>
                <a:latin typeface="Calibri"/>
              </a:rPr>
              <a:t>Exemple d’une fonction J(θ)</a:t>
            </a:r>
            <a:endParaRPr b="0" lang="fr-F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400" spc="-1" strike="noStrike">
                <a:solidFill>
                  <a:srgbClr val="000000"/>
                </a:solidFill>
                <a:latin typeface="Calibri"/>
              </a:rPr>
              <a:t>Ne dépendant que d’un θ</a:t>
            </a:r>
            <a:r>
              <a:rPr b="0" lang="fr-FR" sz="1400" spc="-1" strike="noStrike" baseline="-25000">
                <a:solidFill>
                  <a:srgbClr val="000000"/>
                </a:solidFill>
                <a:latin typeface="Calibri"/>
              </a:rPr>
              <a:t>i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571" name="CustomShape 5"/>
          <p:cNvSpPr/>
          <p:nvPr/>
        </p:nvSpPr>
        <p:spPr>
          <a:xfrm>
            <a:off x="6593040" y="6200640"/>
            <a:ext cx="62028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θ</a:t>
            </a:r>
            <a:endParaRPr b="0" lang="fr-FR" sz="2800" spc="-1" strike="noStrike">
              <a:latin typeface="Arial"/>
            </a:endParaRPr>
          </a:p>
        </p:txBody>
      </p:sp>
      <p:sp>
        <p:nvSpPr>
          <p:cNvPr id="572" name="CustomShape 6"/>
          <p:cNvSpPr/>
          <p:nvPr/>
        </p:nvSpPr>
        <p:spPr>
          <a:xfrm>
            <a:off x="6934320" y="3601800"/>
            <a:ext cx="1980720" cy="136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fr-FR" sz="1400" spc="-1" strike="noStrike">
                <a:solidFill>
                  <a:srgbClr val="000000"/>
                </a:solidFill>
                <a:latin typeface="Calibri"/>
              </a:rPr>
              <a:t>θ = 6 minimise l’erreur du modèle.</a:t>
            </a:r>
            <a:endParaRPr b="0" lang="fr-F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400" spc="-1" strike="noStrike">
                <a:solidFill>
                  <a:srgbClr val="000000"/>
                </a:solidFill>
                <a:latin typeface="Calibri"/>
              </a:rPr>
              <a:t>C’est donc cette valeur</a:t>
            </a:r>
            <a:endParaRPr b="0" lang="fr-F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400" spc="-1" strike="noStrike">
                <a:solidFill>
                  <a:srgbClr val="000000"/>
                </a:solidFill>
                <a:latin typeface="Calibri"/>
              </a:rPr>
              <a:t>qu’on veut attribuer à θ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573" name="CustomShape 7"/>
          <p:cNvSpPr/>
          <p:nvPr/>
        </p:nvSpPr>
        <p:spPr>
          <a:xfrm>
            <a:off x="4572000" y="6200640"/>
            <a:ext cx="609120" cy="261360"/>
          </a:xfrm>
          <a:prstGeom prst="rect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</p:sp>
      <p:sp>
        <p:nvSpPr>
          <p:cNvPr id="574" name="CustomShape 8"/>
          <p:cNvSpPr/>
          <p:nvPr/>
        </p:nvSpPr>
        <p:spPr>
          <a:xfrm flipH="1">
            <a:off x="5180760" y="4555800"/>
            <a:ext cx="1752120" cy="153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ff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5" name="TextShape 9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3F15A6DA-6429-49E9-8C92-57F20FD1607A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fr-FR" sz="1200" spc="-1" strike="noStrike">
              <a:latin typeface="Times New Roman"/>
            </a:endParaRPr>
          </a:p>
        </p:txBody>
      </p:sp>
      <p:pic>
        <p:nvPicPr>
          <p:cNvPr id="576" name="Picture 6" descr=""/>
          <p:cNvPicPr/>
          <p:nvPr/>
        </p:nvPicPr>
        <p:blipFill>
          <a:blip r:embed="rId3"/>
          <a:stretch/>
        </p:blipFill>
        <p:spPr>
          <a:xfrm>
            <a:off x="869400" y="2504880"/>
            <a:ext cx="6343920" cy="4101840"/>
          </a:xfrm>
          <a:prstGeom prst="rect">
            <a:avLst/>
          </a:prstGeom>
          <a:ln>
            <a:noFill/>
          </a:ln>
        </p:spPr>
      </p:pic>
    </p:spTree>
  </p:cSld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TextShape 1"/>
          <p:cNvSpPr txBox="1"/>
          <p:nvPr/>
        </p:nvSpPr>
        <p:spPr>
          <a:xfrm>
            <a:off x="609480" y="1522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fr-FR" sz="2800" spc="-1" strike="noStrike">
                <a:solidFill>
                  <a:srgbClr val="7030a0"/>
                </a:solidFill>
                <a:latin typeface="Calibri"/>
              </a:rPr>
              <a:t>Le Gradient Descent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578" name="Picture 3" descr=""/>
          <p:cNvPicPr/>
          <p:nvPr/>
        </p:nvPicPr>
        <p:blipFill>
          <a:blip r:embed="rId1"/>
          <a:srcRect l="0" t="0" r="0" b="21222"/>
          <a:stretch/>
        </p:blipFill>
        <p:spPr>
          <a:xfrm>
            <a:off x="2057400" y="204480"/>
            <a:ext cx="1072440" cy="844920"/>
          </a:xfrm>
          <a:prstGeom prst="rect">
            <a:avLst/>
          </a:prstGeom>
          <a:ln>
            <a:noFill/>
          </a:ln>
        </p:spPr>
      </p:pic>
      <p:graphicFrame>
        <p:nvGraphicFramePr>
          <p:cNvPr id="579" name="Table 2"/>
          <p:cNvGraphicFramePr/>
          <p:nvPr/>
        </p:nvGraphicFramePr>
        <p:xfrm>
          <a:off x="304920" y="1371600"/>
          <a:ext cx="8534160" cy="1294920"/>
        </p:xfrm>
        <a:graphic>
          <a:graphicData uri="http://schemas.openxmlformats.org/drawingml/2006/table">
            <a:tbl>
              <a:tblPr/>
              <a:tblGrid>
                <a:gridCol w="4267080"/>
                <a:gridCol w="4267080"/>
              </a:tblGrid>
              <a:tr h="12952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Comment trouver les   tel que la fonction J soit minimum?</a:t>
                      </a:r>
                      <a:endParaRPr b="0" lang="fr-FR" sz="1600" spc="-1" strike="noStrike">
                        <a:latin typeface="Arial"/>
                      </a:endParaRPr>
                    </a:p>
                    <a:p>
                      <a:pPr marL="171360" indent="-171000">
                        <a:lnSpc>
                          <a:spcPct val="100000"/>
                        </a:lnSpc>
                        <a:buClr>
                          <a:srgbClr val="7030a0"/>
                        </a:buClr>
                        <a:buFont typeface="Arial"/>
                        <a:buChar char="•"/>
                      </a:pPr>
                      <a:r>
                        <a:rPr b="0" lang="fr-FR" sz="1200" spc="-1" strike="noStrike">
                          <a:solidFill>
                            <a:srgbClr val="7030a0"/>
                          </a:solidFill>
                          <a:latin typeface="Calibri"/>
                        </a:rPr>
                        <a:t>Grâce au Gradient Descent !</a:t>
                      </a:r>
                      <a:endParaRPr b="0" lang="fr-FR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fr-FR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fr-FR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Principe du </a:t>
                      </a:r>
                      <a:r>
                        <a:rPr b="0" lang="fr-FR" sz="1600" spc="-1" strike="noStrike">
                          <a:solidFill>
                            <a:srgbClr val="7030a0"/>
                          </a:solidFill>
                          <a:latin typeface="Calibri"/>
                        </a:rPr>
                        <a:t>Gradient Descent</a:t>
                      </a:r>
                      <a:r>
                        <a:rPr b="0" lang="fr-FR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:</a:t>
                      </a:r>
                      <a:endParaRPr b="0" lang="fr-FR" sz="1600" spc="-1" strike="noStrike">
                        <a:latin typeface="Arial"/>
                      </a:endParaRPr>
                    </a:p>
                    <a:p>
                      <a:pPr lvl="1" marL="457200" indent="-2160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alibri"/>
                        <a:buAutoNum type="arabicPeriod"/>
                      </a:pPr>
                      <a:r>
                        <a:rPr b="0" lang="fr-FR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0" lang="fr-FR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On se place aléatoirement sur un point de la fonction</a:t>
                      </a:r>
                      <a:endParaRPr b="0" lang="fr-FR" sz="1200" spc="-1" strike="noStrike">
                        <a:latin typeface="Arial"/>
                      </a:endParaRPr>
                    </a:p>
                    <a:p>
                      <a:pPr lvl="1" marL="457200" indent="-2160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alibri"/>
                        <a:buAutoNum type="arabicPeriod"/>
                      </a:pPr>
                      <a:r>
                        <a:rPr b="0" lang="fr-FR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0" lang="fr-FR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On calcule la </a:t>
                      </a:r>
                      <a:r>
                        <a:rPr b="0" lang="fr-FR" sz="1200" spc="-1" strike="noStrike">
                          <a:solidFill>
                            <a:srgbClr val="7030a0"/>
                          </a:solidFill>
                          <a:latin typeface="Calibri"/>
                        </a:rPr>
                        <a:t>pente </a:t>
                      </a:r>
                      <a:r>
                        <a:rPr b="0" lang="fr-FR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du point</a:t>
                      </a:r>
                      <a:endParaRPr b="0" lang="fr-FR" sz="1200" spc="-1" strike="noStrike">
                        <a:latin typeface="Arial"/>
                      </a:endParaRPr>
                    </a:p>
                    <a:p>
                      <a:pPr lvl="1" marL="457200" indent="-2160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alibri"/>
                        <a:buAutoNum type="arabicPeriod"/>
                      </a:pPr>
                      <a:r>
                        <a:rPr b="0" lang="fr-FR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0" lang="fr-FR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On descend d’un pas de taille proportionnelle à la pente</a:t>
                      </a:r>
                      <a:endParaRPr b="0" lang="fr-FR" sz="1200" spc="-1" strike="noStrike">
                        <a:latin typeface="Arial"/>
                      </a:endParaRPr>
                    </a:p>
                    <a:p>
                      <a:pPr lvl="1" marL="457200" indent="-2160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alibri"/>
                        <a:buAutoNum type="arabicPeriod"/>
                      </a:pPr>
                      <a:r>
                        <a:rPr b="0" lang="fr-FR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0" lang="fr-FR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On répète le processus jusqu’à ce que </a:t>
                      </a:r>
                      <a:r>
                        <a:rPr b="0" lang="fr-FR" sz="12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la pente soit égale à zéro</a:t>
                      </a:r>
                      <a:endParaRPr b="0" lang="fr-FR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fr-FR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80" name="Table 3"/>
          <p:cNvGraphicFramePr/>
          <p:nvPr/>
        </p:nvGraphicFramePr>
        <p:xfrm>
          <a:off x="304920" y="1371600"/>
          <a:ext cx="8534160" cy="1523520"/>
        </p:xfrm>
        <a:graphic>
          <a:graphicData uri="http://schemas.openxmlformats.org/drawingml/2006/table">
            <a:tbl>
              <a:tblPr/>
              <a:tblGrid>
                <a:gridCol w="4267080"/>
                <a:gridCol w="4267080"/>
              </a:tblGrid>
              <a:tr h="152388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blipFill rotWithShape="0">
                      <a:blip r:embed="rId2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Principe du </a:t>
                      </a:r>
                      <a:r>
                        <a:rPr b="0" lang="fr-FR" sz="1600" spc="-1" strike="noStrike">
                          <a:solidFill>
                            <a:srgbClr val="7030a0"/>
                          </a:solidFill>
                          <a:latin typeface="Calibri"/>
                        </a:rPr>
                        <a:t>Gradient Descent</a:t>
                      </a:r>
                      <a:r>
                        <a:rPr b="0" lang="fr-FR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:</a:t>
                      </a:r>
                      <a:endParaRPr b="0" lang="fr-FR" sz="1600" spc="-1" strike="noStrike">
                        <a:latin typeface="Arial"/>
                      </a:endParaRPr>
                    </a:p>
                    <a:p>
                      <a:pPr lvl="1" marL="457200" indent="-2160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alibri"/>
                        <a:buAutoNum type="arabicPeriod"/>
                      </a:pPr>
                      <a:r>
                        <a:rPr b="0" lang="fr-FR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0" lang="fr-FR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On se place aléatoirement sur un point de la fonction</a:t>
                      </a:r>
                      <a:endParaRPr b="0" lang="fr-FR" sz="1200" spc="-1" strike="noStrike">
                        <a:latin typeface="Arial"/>
                      </a:endParaRPr>
                    </a:p>
                    <a:p>
                      <a:pPr lvl="1" marL="457200" indent="-2160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alibri"/>
                        <a:buAutoNum type="arabicPeriod"/>
                      </a:pPr>
                      <a:r>
                        <a:rPr b="0" lang="fr-FR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0" lang="fr-FR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On calcule la </a:t>
                      </a:r>
                      <a:r>
                        <a:rPr b="0" lang="fr-FR" sz="1200" spc="-1" strike="noStrike">
                          <a:solidFill>
                            <a:srgbClr val="7030a0"/>
                          </a:solidFill>
                          <a:latin typeface="Calibri"/>
                        </a:rPr>
                        <a:t>pente </a:t>
                      </a:r>
                      <a:r>
                        <a:rPr b="0" lang="fr-FR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du point</a:t>
                      </a:r>
                      <a:endParaRPr b="0" lang="fr-FR" sz="1200" spc="-1" strike="noStrike">
                        <a:latin typeface="Arial"/>
                      </a:endParaRPr>
                    </a:p>
                    <a:p>
                      <a:pPr lvl="1" marL="457200" indent="-2160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alibri"/>
                        <a:buAutoNum type="arabicPeriod"/>
                      </a:pPr>
                      <a:r>
                        <a:rPr b="0" lang="fr-FR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0" lang="fr-FR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On descend d’un pas de taille proportionnelle à la pente</a:t>
                      </a:r>
                      <a:endParaRPr b="0" lang="fr-FR" sz="1200" spc="-1" strike="noStrike">
                        <a:latin typeface="Arial"/>
                      </a:endParaRPr>
                    </a:p>
                    <a:p>
                      <a:pPr lvl="1" marL="457200" indent="-2160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alibri"/>
                        <a:buAutoNum type="arabicPeriod"/>
                      </a:pPr>
                      <a:r>
                        <a:rPr b="0" lang="fr-FR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0" lang="fr-FR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On répète le processus jusqu’à ce que </a:t>
                      </a:r>
                      <a:r>
                        <a:rPr b="0" lang="fr-FR" sz="12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la pente soit égale à zéro</a:t>
                      </a:r>
                      <a:endParaRPr b="0" lang="fr-FR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fr-FR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581" name="Picture 9" descr=""/>
          <p:cNvPicPr/>
          <p:nvPr/>
        </p:nvPicPr>
        <p:blipFill>
          <a:blip r:embed="rId3"/>
          <a:stretch/>
        </p:blipFill>
        <p:spPr>
          <a:xfrm>
            <a:off x="1752480" y="2590920"/>
            <a:ext cx="5700600" cy="4187880"/>
          </a:xfrm>
          <a:prstGeom prst="rect">
            <a:avLst/>
          </a:prstGeom>
          <a:ln>
            <a:noFill/>
          </a:ln>
        </p:spPr>
      </p:pic>
      <p:sp>
        <p:nvSpPr>
          <p:cNvPr id="582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BF88AB70-1170-4B7D-9C70-9CFF38495E81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fr-FR" sz="1200" spc="-1" strike="noStrike">
              <a:latin typeface="Times New Roman"/>
            </a:endParaRPr>
          </a:p>
        </p:txBody>
      </p:sp>
    </p:spTree>
  </p:cSld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TextShape 1"/>
          <p:cNvSpPr txBox="1"/>
          <p:nvPr/>
        </p:nvSpPr>
        <p:spPr>
          <a:xfrm>
            <a:off x="60948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fr-FR" sz="2800" spc="-1" strike="noStrike">
                <a:solidFill>
                  <a:srgbClr val="953735"/>
                </a:solidFill>
                <a:latin typeface="Calibri"/>
              </a:rPr>
              <a:t>Calculer la pente en un point d’une fonction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La pente en un point x</a:t>
            </a:r>
            <a:r>
              <a:rPr b="0" lang="fr-FR" sz="2000" spc="-1" strike="noStrike" baseline="30000">
                <a:solidFill>
                  <a:srgbClr val="000000"/>
                </a:solidFill>
                <a:latin typeface="Calibri"/>
              </a:rPr>
              <a:t>i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 d’une fonction f(x), est donnée par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fr-FR" sz="1600" spc="-1" strike="noStrike">
                <a:solidFill>
                  <a:srgbClr val="000000"/>
                </a:solidFill>
                <a:latin typeface="Calibri"/>
              </a:rPr>
              <a:t>sa dérivée f’(x</a:t>
            </a:r>
            <a:r>
              <a:rPr b="0" lang="fr-FR" sz="1600" spc="-1" strike="noStrike" baseline="30000">
                <a:solidFill>
                  <a:srgbClr val="000000"/>
                </a:solidFill>
                <a:latin typeface="Calibri"/>
              </a:rPr>
              <a:t>i</a:t>
            </a:r>
            <a:r>
              <a:rPr b="0" lang="fr-FR" sz="1600" spc="-1" strike="noStrike">
                <a:solidFill>
                  <a:srgbClr val="000000"/>
                </a:solidFill>
                <a:latin typeface="Calibri"/>
              </a:rPr>
              <a:t>) </a:t>
            </a:r>
            <a:endParaRPr b="0" lang="fr-FR" sz="16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100000"/>
              </a:lnSpc>
              <a:spcBef>
                <a:spcPts val="320"/>
              </a:spcBef>
            </a:pPr>
            <a:endParaRPr b="0" lang="fr-FR" sz="1600" spc="-1" strike="noStrike">
              <a:solidFill>
                <a:srgbClr val="000000"/>
              </a:solidFill>
              <a:latin typeface="Calibri"/>
            </a:endParaRPr>
          </a:p>
          <a:p>
            <a:endParaRPr b="0" lang="fr-FR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fr-FR" sz="16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585" name="Picture 25" descr=""/>
          <p:cNvPicPr/>
          <p:nvPr/>
        </p:nvPicPr>
        <p:blipFill>
          <a:blip r:embed="rId1"/>
          <a:srcRect l="0" t="7140" r="0" b="22876"/>
          <a:stretch/>
        </p:blipFill>
        <p:spPr>
          <a:xfrm>
            <a:off x="460080" y="450720"/>
            <a:ext cx="1063800" cy="744480"/>
          </a:xfrm>
          <a:prstGeom prst="rect">
            <a:avLst/>
          </a:prstGeom>
          <a:ln>
            <a:noFill/>
          </a:ln>
        </p:spPr>
      </p:pic>
      <p:pic>
        <p:nvPicPr>
          <p:cNvPr id="586" name="Picture 4" descr=""/>
          <p:cNvPicPr/>
          <p:nvPr/>
        </p:nvPicPr>
        <p:blipFill>
          <a:blip r:embed="rId2"/>
          <a:stretch/>
        </p:blipFill>
        <p:spPr>
          <a:xfrm>
            <a:off x="380880" y="2823480"/>
            <a:ext cx="8229240" cy="3119760"/>
          </a:xfrm>
          <a:prstGeom prst="rect">
            <a:avLst/>
          </a:prstGeom>
          <a:ln>
            <a:noFill/>
          </a:ln>
        </p:spPr>
      </p:pic>
      <p:sp>
        <p:nvSpPr>
          <p:cNvPr id="587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65EB5060-87C2-473E-BC93-84B56FB592DA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fr-FR" sz="1200" spc="-1" strike="noStrike">
              <a:latin typeface="Times New Roman"/>
            </a:endParaRPr>
          </a:p>
        </p:txBody>
      </p:sp>
    </p:spTree>
  </p:cSld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CustomShape 1"/>
          <p:cNvSpPr/>
          <p:nvPr/>
        </p:nvSpPr>
        <p:spPr>
          <a:xfrm>
            <a:off x="609480" y="4938120"/>
            <a:ext cx="8000640" cy="1755000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9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fr-FR" sz="4400" spc="-1" strike="noStrike">
                <a:solidFill>
                  <a:srgbClr val="1f497d"/>
                </a:solidFill>
                <a:latin typeface="Calibri"/>
              </a:rPr>
              <a:t>Gradient descent (ex)</a:t>
            </a:r>
            <a:endParaRPr b="0" lang="fr-F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0" name="CustomShape 3"/>
          <p:cNvSpPr/>
          <p:nvPr/>
        </p:nvSpPr>
        <p:spPr>
          <a:xfrm>
            <a:off x="2438280" y="1143000"/>
            <a:ext cx="4571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1f497d"/>
                </a:solidFill>
                <a:latin typeface="Calibri"/>
              </a:rPr>
              <a:t>Sur Python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591" name="Picture 4" descr=""/>
          <p:cNvPicPr/>
          <p:nvPr/>
        </p:nvPicPr>
        <p:blipFill>
          <a:blip r:embed="rId1"/>
          <a:srcRect l="0" t="0" r="0" b="13942"/>
          <a:stretch/>
        </p:blipFill>
        <p:spPr>
          <a:xfrm>
            <a:off x="685800" y="304920"/>
            <a:ext cx="1062000" cy="914040"/>
          </a:xfrm>
          <a:prstGeom prst="rect">
            <a:avLst/>
          </a:prstGeom>
          <a:ln>
            <a:noFill/>
          </a:ln>
        </p:spPr>
      </p:pic>
      <p:sp>
        <p:nvSpPr>
          <p:cNvPr id="592" name="CustomShape 4"/>
          <p:cNvSpPr/>
          <p:nvPr/>
        </p:nvSpPr>
        <p:spPr>
          <a:xfrm>
            <a:off x="770040" y="1695600"/>
            <a:ext cx="7679880" cy="276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lvl="1" marL="743040" indent="-285480">
              <a:lnSpc>
                <a:spcPct val="100000"/>
              </a:lnSpc>
              <a:buClr>
                <a:srgbClr val="1f497d"/>
              </a:buClr>
              <a:buFont typeface="Arial"/>
              <a:buChar char="•"/>
            </a:pPr>
            <a:r>
              <a:rPr b="0" lang="fr-FR" sz="1600" spc="-1" strike="noStrike">
                <a:solidFill>
                  <a:srgbClr val="1f497d"/>
                </a:solidFill>
                <a:latin typeface="Calibri"/>
              </a:rPr>
              <a:t>Exercice ici : </a:t>
            </a:r>
            <a:r>
              <a:rPr b="0" lang="fr-FR" sz="1200" spc="-1" strike="noStrike">
                <a:solidFill>
                  <a:srgbClr val="000000"/>
                </a:solidFill>
                <a:latin typeface="Calibri"/>
              </a:rPr>
              <a:t>Notebook« Exercices_cours_régression_linéaire.ipynb »</a:t>
            </a:r>
            <a:endParaRPr b="0" lang="fr-F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2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1f497d"/>
              </a:buClr>
              <a:buFont typeface="Arial"/>
              <a:buChar char="•"/>
            </a:pPr>
            <a:r>
              <a:rPr b="0" lang="fr-FR" sz="1600" spc="-1" strike="noStrike">
                <a:solidFill>
                  <a:srgbClr val="1f497d"/>
                </a:solidFill>
                <a:latin typeface="Calibri"/>
              </a:rPr>
              <a:t>Q1 - Afficher la fonction J(ϴ)=ϴ² sur [-5;5]</a:t>
            </a:r>
            <a:endParaRPr b="0" lang="fr-FR" sz="1600" spc="-1" strike="noStrike">
              <a:latin typeface="Arial"/>
            </a:endParaRPr>
          </a:p>
          <a:p>
            <a:pPr lvl="2" marL="1200240" indent="-28548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fr-FR" sz="1200" spc="-1" strike="noStrike">
                <a:solidFill>
                  <a:srgbClr val="000000"/>
                </a:solidFill>
                <a:latin typeface="Calibri"/>
              </a:rPr>
              <a:t>Construire le np.array theta de -5 à 5 par pas de 0,5</a:t>
            </a:r>
            <a:endParaRPr b="0" lang="fr-FR" sz="1200" spc="-1" strike="noStrike">
              <a:latin typeface="Arial"/>
            </a:endParaRPr>
          </a:p>
          <a:p>
            <a:pPr lvl="2" marL="1200240" indent="-28548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fr-FR" sz="1200" spc="-1" strike="noStrike">
                <a:solidFill>
                  <a:srgbClr val="000000"/>
                </a:solidFill>
                <a:latin typeface="Calibri"/>
              </a:rPr>
              <a:t>Construire le np.array J_theta contenant les valeurs de theta au carré</a:t>
            </a:r>
            <a:endParaRPr b="0" lang="fr-FR" sz="1200" spc="-1" strike="noStrike">
              <a:latin typeface="Arial"/>
            </a:endParaRPr>
          </a:p>
          <a:p>
            <a:pPr lvl="2" marL="1200240" indent="-28548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fr-FR" sz="1200" spc="-1" strike="noStrike">
                <a:solidFill>
                  <a:srgbClr val="000000"/>
                </a:solidFill>
                <a:latin typeface="Calibri"/>
              </a:rPr>
              <a:t>Afficher les points</a:t>
            </a:r>
            <a:endParaRPr b="0" lang="fr-F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2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1f497d"/>
              </a:buClr>
              <a:buFont typeface="Arial"/>
              <a:buChar char="•"/>
            </a:pPr>
            <a:r>
              <a:rPr b="0" lang="fr-FR" sz="1600" spc="-1" strike="noStrike">
                <a:solidFill>
                  <a:srgbClr val="1f497d"/>
                </a:solidFill>
                <a:latin typeface="Calibri"/>
              </a:rPr>
              <a:t>Q2 - Grâce au Gradient Descent, trouver ϴ </a:t>
            </a:r>
            <a:r>
              <a:rPr b="0" lang="fr-FR" sz="1600" spc="-1" strike="noStrike" baseline="30000">
                <a:solidFill>
                  <a:srgbClr val="1f497d"/>
                </a:solidFill>
                <a:latin typeface="Calibri"/>
              </a:rPr>
              <a:t>i  </a:t>
            </a:r>
            <a:r>
              <a:rPr b="0" lang="fr-FR" sz="1600" spc="-1" strike="noStrike">
                <a:solidFill>
                  <a:srgbClr val="1f497d"/>
                </a:solidFill>
                <a:latin typeface="Calibri"/>
              </a:rPr>
              <a:t>qui minimise J</a:t>
            </a:r>
            <a:endParaRPr b="0" lang="fr-FR" sz="1600" spc="-1" strike="noStrike">
              <a:latin typeface="Arial"/>
            </a:endParaRPr>
          </a:p>
          <a:p>
            <a:pPr lvl="2" marL="1200240" indent="-28548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fr-FR" sz="1200" spc="-1" strike="noStrike">
                <a:solidFill>
                  <a:srgbClr val="000000"/>
                </a:solidFill>
                <a:latin typeface="Calibri"/>
              </a:rPr>
              <a:t>Tirer un ϴ</a:t>
            </a:r>
            <a:r>
              <a:rPr b="0" lang="fr-FR" sz="1200" spc="-1" strike="noStrike" baseline="30000">
                <a:solidFill>
                  <a:srgbClr val="000000"/>
                </a:solidFill>
                <a:latin typeface="Calibri"/>
              </a:rPr>
              <a:t>i</a:t>
            </a:r>
            <a:r>
              <a:rPr b="0" lang="fr-FR" sz="1200" spc="-1" strike="noStrike">
                <a:solidFill>
                  <a:srgbClr val="000000"/>
                </a:solidFill>
                <a:latin typeface="Calibri"/>
              </a:rPr>
              <a:t> de départ au hasard</a:t>
            </a:r>
            <a:endParaRPr b="0" lang="fr-FR" sz="1200" spc="-1" strike="noStrike">
              <a:latin typeface="Arial"/>
            </a:endParaRPr>
          </a:p>
          <a:p>
            <a:pPr lvl="2" marL="1200240" indent="-28548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fr-FR" sz="1200" spc="-1" strike="noStrike">
                <a:solidFill>
                  <a:srgbClr val="000000"/>
                </a:solidFill>
                <a:latin typeface="Calibri"/>
              </a:rPr>
              <a:t>Calculer la pente au point ϴ </a:t>
            </a:r>
            <a:r>
              <a:rPr b="0" lang="fr-FR" sz="1200" spc="-1" strike="noStrike" baseline="30000">
                <a:solidFill>
                  <a:srgbClr val="000000"/>
                </a:solidFill>
                <a:latin typeface="Calibri"/>
              </a:rPr>
              <a:t>i</a:t>
            </a:r>
            <a:endParaRPr b="0" lang="fr-FR" sz="1200" spc="-1" strike="noStrike">
              <a:latin typeface="Arial"/>
            </a:endParaRPr>
          </a:p>
          <a:p>
            <a:pPr lvl="2" marL="1200240" indent="-28548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fr-FR" sz="1200" spc="-1" strike="noStrike">
                <a:solidFill>
                  <a:srgbClr val="000000"/>
                </a:solidFill>
                <a:latin typeface="Calibri"/>
              </a:rPr>
              <a:t>Descendez d’un pas. ϴ </a:t>
            </a:r>
            <a:r>
              <a:rPr b="0" lang="fr-FR" sz="1200" spc="-1" strike="noStrike" baseline="30000">
                <a:solidFill>
                  <a:srgbClr val="000000"/>
                </a:solidFill>
                <a:latin typeface="Calibri"/>
              </a:rPr>
              <a:t>i</a:t>
            </a:r>
            <a:r>
              <a:rPr b="0" lang="fr-FR" sz="1200" spc="-1" strike="noStrike">
                <a:solidFill>
                  <a:srgbClr val="000000"/>
                </a:solidFill>
                <a:latin typeface="Calibri"/>
              </a:rPr>
              <a:t> = ϴ </a:t>
            </a:r>
            <a:r>
              <a:rPr b="0" lang="fr-FR" sz="1200" spc="-1" strike="noStrike" baseline="30000">
                <a:solidFill>
                  <a:srgbClr val="000000"/>
                </a:solidFill>
                <a:latin typeface="Calibri"/>
              </a:rPr>
              <a:t>i</a:t>
            </a:r>
            <a:r>
              <a:rPr b="0" lang="fr-FR" sz="1200" spc="-1" strike="noStrike">
                <a:solidFill>
                  <a:srgbClr val="000000"/>
                </a:solidFill>
                <a:latin typeface="Calibri"/>
              </a:rPr>
              <a:t> - 0,1 * pente</a:t>
            </a:r>
            <a:endParaRPr b="0" lang="fr-FR" sz="1200" spc="-1" strike="noStrike">
              <a:latin typeface="Arial"/>
            </a:endParaRPr>
          </a:p>
          <a:p>
            <a:pPr lvl="2" marL="1200240" indent="-28548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fr-FR" sz="1200" spc="-1" strike="noStrike">
                <a:solidFill>
                  <a:srgbClr val="000000"/>
                </a:solidFill>
                <a:latin typeface="Calibri"/>
              </a:rPr>
              <a:t>Répétez l’opération jusqu’à ce que la pente &lt; 0,01</a:t>
            </a:r>
            <a:endParaRPr b="0" lang="fr-FR" sz="1200" spc="-1" strike="noStrike">
              <a:latin typeface="Arial"/>
            </a:endParaRPr>
          </a:p>
          <a:p>
            <a:pPr lvl="2" marL="1200240" indent="-28548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fr-FR" sz="1200" spc="-1" strike="noStrike">
                <a:solidFill>
                  <a:srgbClr val="000000"/>
                </a:solidFill>
                <a:latin typeface="Calibri"/>
              </a:rPr>
              <a:t>Sortez le ϴ </a:t>
            </a:r>
            <a:r>
              <a:rPr b="0" lang="fr-FR" sz="1200" spc="-1" strike="noStrike" baseline="30000">
                <a:solidFill>
                  <a:srgbClr val="000000"/>
                </a:solidFill>
                <a:latin typeface="Calibri"/>
              </a:rPr>
              <a:t>i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593" name="CustomShape 5"/>
          <p:cNvSpPr/>
          <p:nvPr/>
        </p:nvSpPr>
        <p:spPr>
          <a:xfrm>
            <a:off x="4572000" y="4952880"/>
            <a:ext cx="4114440" cy="136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>
              <a:lnSpc>
                <a:spcPct val="100000"/>
              </a:lnSpc>
              <a:buClr>
                <a:srgbClr val="1f497d"/>
              </a:buClr>
              <a:buFont typeface="Arial"/>
              <a:buChar char="•"/>
            </a:pPr>
            <a:r>
              <a:rPr b="0" lang="fr-FR" sz="1200" spc="-1" strike="noStrike">
                <a:solidFill>
                  <a:srgbClr val="1f497d"/>
                </a:solidFill>
                <a:latin typeface="Calibri"/>
              </a:rPr>
              <a:t>Élever au carré un numpy array x</a:t>
            </a:r>
            <a:endParaRPr b="0" lang="fr-FR" sz="12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fr-FR" sz="1200" spc="-1" strike="noStrike">
                <a:solidFill>
                  <a:srgbClr val="ffffff"/>
                </a:solidFill>
                <a:latin typeface="Courier New"/>
              </a:rPr>
              <a:t>np.power(x,2)</a:t>
            </a:r>
            <a:endParaRPr b="0" lang="fr-FR" sz="12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1f497d"/>
              </a:buClr>
              <a:buFont typeface="Arial"/>
              <a:buChar char="•"/>
            </a:pPr>
            <a:r>
              <a:rPr b="0" lang="fr-FR" sz="1200" spc="-1" strike="noStrike">
                <a:solidFill>
                  <a:srgbClr val="1f497d"/>
                </a:solidFill>
                <a:latin typeface="Calibri"/>
              </a:rPr>
              <a:t>Plot des points dont les coordonnées sont stockés dans deux vecteurs x et y</a:t>
            </a:r>
            <a:endParaRPr b="0" lang="fr-FR" sz="12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fr-FR" sz="1200" spc="-1" strike="noStrike">
                <a:solidFill>
                  <a:srgbClr val="ffffff"/>
                </a:solidFill>
                <a:latin typeface="Courier New"/>
              </a:rPr>
              <a:t>import matplotlib.pyplot as plt</a:t>
            </a:r>
            <a:endParaRPr b="0" lang="fr-FR" sz="12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fr-FR" sz="1200" spc="-1" strike="noStrike">
                <a:solidFill>
                  <a:srgbClr val="ffffff"/>
                </a:solidFill>
                <a:latin typeface="Courier New"/>
              </a:rPr>
              <a:t>plt.plot(x,y,'-o')</a:t>
            </a:r>
            <a:endParaRPr b="0" lang="fr-FR" sz="12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fr-FR" sz="1200" spc="-1" strike="noStrike">
                <a:solidFill>
                  <a:srgbClr val="ffffff"/>
                </a:solidFill>
                <a:latin typeface="Courier New"/>
              </a:rPr>
              <a:t>plt.show()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594" name="CustomShape 6"/>
          <p:cNvSpPr/>
          <p:nvPr/>
        </p:nvSpPr>
        <p:spPr>
          <a:xfrm>
            <a:off x="-10800" y="4982040"/>
            <a:ext cx="5508000" cy="164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lvl="2" marL="1200240" indent="-285480">
              <a:lnSpc>
                <a:spcPct val="100000"/>
              </a:lnSpc>
              <a:buClr>
                <a:srgbClr val="1f497d"/>
              </a:buClr>
              <a:buFont typeface="Arial"/>
              <a:buChar char="•"/>
            </a:pPr>
            <a:r>
              <a:rPr b="0" lang="fr-FR" sz="1200" spc="-1" strike="noStrike">
                <a:solidFill>
                  <a:srgbClr val="1f497d"/>
                </a:solidFill>
                <a:latin typeface="Calibri"/>
              </a:rPr>
              <a:t>J’(ϴ) = 2ϴ</a:t>
            </a:r>
            <a:endParaRPr b="0" lang="fr-FR" sz="1200" spc="-1" strike="noStrike">
              <a:latin typeface="Arial"/>
            </a:endParaRPr>
          </a:p>
          <a:p>
            <a:pPr lvl="2" marL="1200240" indent="-285480">
              <a:lnSpc>
                <a:spcPct val="100000"/>
              </a:lnSpc>
              <a:buClr>
                <a:srgbClr val="1f497d"/>
              </a:buClr>
              <a:buFont typeface="Arial"/>
              <a:buChar char="•"/>
            </a:pPr>
            <a:r>
              <a:rPr b="0" lang="fr-FR" sz="1200" spc="-1" strike="noStrike">
                <a:solidFill>
                  <a:srgbClr val="1f497d"/>
                </a:solidFill>
                <a:latin typeface="Calibri"/>
              </a:rPr>
              <a:t>Choisir « theta » ou le tirer un nombre au hasard entre deux bornes</a:t>
            </a:r>
            <a:endParaRPr b="0" lang="fr-FR" sz="1200" spc="-1" strike="noStrike">
              <a:latin typeface="Arial"/>
            </a:endParaRPr>
          </a:p>
          <a:p>
            <a:pPr lvl="2" marL="1200240" indent="-285480">
              <a:lnSpc>
                <a:spcPct val="100000"/>
              </a:lnSpc>
              <a:buClr>
                <a:srgbClr val="1f497d"/>
              </a:buClr>
              <a:buFont typeface="Arial"/>
              <a:buChar char="•"/>
            </a:pPr>
            <a:r>
              <a:rPr b="0" lang="fr-FR" sz="1200" spc="-1" strike="noStrike">
                <a:solidFill>
                  <a:srgbClr val="1f497d"/>
                </a:solidFill>
                <a:latin typeface="Calibri"/>
              </a:rPr>
              <a:t>Boucle en python</a:t>
            </a:r>
            <a:endParaRPr b="0" lang="fr-FR" sz="1200" spc="-1" strike="noStrike">
              <a:latin typeface="Arial"/>
            </a:endParaRPr>
          </a:p>
          <a:p>
            <a:pPr lvl="3" marL="16574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fr-FR" sz="1200" spc="-1" strike="noStrike">
                <a:solidFill>
                  <a:srgbClr val="ffffff"/>
                </a:solidFill>
                <a:latin typeface="Courier New"/>
              </a:rPr>
              <a:t>for i in ma_liste :</a:t>
            </a:r>
            <a:endParaRPr b="0" lang="fr-FR" sz="1200" spc="-1" strike="noStrike">
              <a:latin typeface="Arial"/>
            </a:endParaRPr>
          </a:p>
          <a:p>
            <a:pPr lvl="4" marL="21146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fr-FR" sz="1200" spc="-1" strike="noStrike">
                <a:solidFill>
                  <a:srgbClr val="ffffff"/>
                </a:solidFill>
                <a:latin typeface="Courier New"/>
              </a:rPr>
              <a:t>do something</a:t>
            </a:r>
            <a:endParaRPr b="0" lang="fr-FR" sz="1200" spc="-1" strike="noStrike">
              <a:latin typeface="Arial"/>
            </a:endParaRPr>
          </a:p>
          <a:p>
            <a:pPr marL="914400">
              <a:lnSpc>
                <a:spcPct val="100000"/>
              </a:lnSpc>
            </a:pPr>
            <a:endParaRPr b="0" lang="fr-F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200" spc="-1" strike="noStrike">
              <a:latin typeface="Arial"/>
            </a:endParaRPr>
          </a:p>
        </p:txBody>
      </p:sp>
      <p:sp>
        <p:nvSpPr>
          <p:cNvPr id="595" name="CustomShape 7"/>
          <p:cNvSpPr/>
          <p:nvPr/>
        </p:nvSpPr>
        <p:spPr>
          <a:xfrm>
            <a:off x="685800" y="4552920"/>
            <a:ext cx="1142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1f497d"/>
                </a:solidFill>
                <a:latin typeface="Calibri"/>
              </a:rPr>
              <a:t>Tips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596" name="TextShape 8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E037FBA5-91DC-47AE-8C62-3747D45799D0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fr-FR" sz="1200" spc="-1" strike="noStrike">
              <a:latin typeface="Times New Roman"/>
            </a:endParaRPr>
          </a:p>
        </p:txBody>
      </p:sp>
    </p:spTree>
  </p:cSld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CustomShape 1"/>
          <p:cNvSpPr/>
          <p:nvPr/>
        </p:nvSpPr>
        <p:spPr>
          <a:xfrm>
            <a:off x="1259640" y="616680"/>
            <a:ext cx="6408360" cy="79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fr-FR" sz="2800" spc="-1" strike="noStrike">
                <a:solidFill>
                  <a:srgbClr val="953735"/>
                </a:solidFill>
                <a:latin typeface="Calibri"/>
              </a:rPr>
              <a:t>Algorithme du Gradient Descent</a:t>
            </a:r>
            <a:endParaRPr b="0" lang="fr-FR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600" spc="-1" strike="noStrike">
                <a:solidFill>
                  <a:srgbClr val="000000"/>
                </a:solidFill>
                <a:latin typeface="Calibri"/>
              </a:rPr>
              <a:t>(Généralisation à n variables)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598" name="CustomShape 2"/>
          <p:cNvSpPr/>
          <p:nvPr/>
        </p:nvSpPr>
        <p:spPr>
          <a:xfrm>
            <a:off x="956160" y="1962000"/>
            <a:ext cx="8568720" cy="182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fr-FR" sz="1600" spc="-1" strike="noStrike">
                <a:solidFill>
                  <a:srgbClr val="000000"/>
                </a:solidFill>
                <a:latin typeface="Calibri"/>
              </a:rPr>
              <a:t>Initialiser aléatoirement les θ</a:t>
            </a:r>
            <a:r>
              <a:rPr b="0" lang="fr-FR" sz="1600" spc="-1" strike="noStrike" baseline="-25000">
                <a:solidFill>
                  <a:srgbClr val="000000"/>
                </a:solidFill>
                <a:latin typeface="Calibri"/>
              </a:rPr>
              <a:t>i</a:t>
            </a:r>
            <a:endParaRPr b="0" lang="fr-FR" sz="16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i="1" lang="fr-FR" sz="1600" spc="-1" strike="noStrike">
                <a:solidFill>
                  <a:srgbClr val="000000"/>
                </a:solidFill>
                <a:latin typeface="Calibri"/>
                <a:ea typeface="Cambria Math"/>
              </a:rPr>
              <a:t>Début de la boucle - </a:t>
            </a:r>
            <a:r>
              <a:rPr b="0" lang="fr-FR" sz="1600" spc="-1" strike="noStrike">
                <a:solidFill>
                  <a:srgbClr val="000000"/>
                </a:solidFill>
                <a:latin typeface="Calibri"/>
                <a:ea typeface="Cambria Math"/>
              </a:rPr>
              <a:t>tant que la fonction J décroît, faire : </a:t>
            </a: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600" spc="-1" strike="noStrike">
              <a:latin typeface="Arial"/>
            </a:endParaRPr>
          </a:p>
          <a:p>
            <a:pPr marL="399960"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Cambria Math"/>
              </a:rPr>
              <a:t>J(</a:t>
            </a:r>
            <a:endParaRPr b="0" lang="fr-FR" sz="2400" spc="-1" strike="noStrike">
              <a:latin typeface="Arial"/>
            </a:endParaRPr>
          </a:p>
          <a:p>
            <a:pPr marL="399960"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Cambria Math"/>
              </a:rPr>
              <a:t>:=  </a:t>
            </a:r>
            <a:r>
              <a:rPr b="0" lang="fr-FR" sz="1400" spc="-1" strike="noStrike">
                <a:solidFill>
                  <a:srgbClr val="000000"/>
                </a:solidFill>
                <a:latin typeface="Calibri"/>
                <a:ea typeface="Cambria Math"/>
              </a:rPr>
              <a:t>avec   = )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599" name="CustomShape 3"/>
          <p:cNvSpPr/>
          <p:nvPr/>
        </p:nvSpPr>
        <p:spPr>
          <a:xfrm>
            <a:off x="956160" y="1962000"/>
            <a:ext cx="8568720" cy="2228760"/>
          </a:xfrm>
          <a:prstGeom prst="rect">
            <a:avLst/>
          </a:prstGeom>
          <a:blipFill rotWithShape="0">
            <a:blip r:embed="rId1"/>
            <a:stretch>
              <a:fillRect l="-426" t="0" r="0" b="0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latin typeface="Calibri"/>
              </a:rPr>
              <a:t> 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600" name="Picture 2" descr="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colorTemp="11200" sat="400000"/>
                    </a14:imgEffect>
                  </a14:imgLayer>
                </a14:imgProps>
              </a:ext>
            </a:extLst>
          </a:blip>
          <a:srcRect l="0" t="4183" r="0" b="19078"/>
          <a:stretch/>
        </p:blipFill>
        <p:spPr>
          <a:xfrm>
            <a:off x="1028880" y="4858920"/>
            <a:ext cx="889920" cy="647640"/>
          </a:xfrm>
          <a:prstGeom prst="rect">
            <a:avLst/>
          </a:prstGeom>
          <a:ln>
            <a:noFill/>
          </a:ln>
        </p:spPr>
      </p:pic>
      <p:sp>
        <p:nvSpPr>
          <p:cNvPr id="601" name="CustomShape 4"/>
          <p:cNvSpPr/>
          <p:nvPr/>
        </p:nvSpPr>
        <p:spPr>
          <a:xfrm>
            <a:off x="1918800" y="4858920"/>
            <a:ext cx="7162560" cy="155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fr-FR" sz="1600" spc="-1" strike="noStrike">
                <a:solidFill>
                  <a:srgbClr val="c0504d"/>
                </a:solidFill>
                <a:latin typeface="Calibri"/>
              </a:rPr>
              <a:t>ATTENTION!</a:t>
            </a: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600" spc="-1" strike="noStrike">
                <a:solidFill>
                  <a:srgbClr val="000000"/>
                </a:solidFill>
                <a:latin typeface="Calibri"/>
              </a:rPr>
              <a:t>Calculer simultanément les nouvelles valeurs de </a:t>
            </a: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1600" spc="-1" strike="noStrike">
                <a:solidFill>
                  <a:srgbClr val="808080"/>
                </a:solidFill>
                <a:latin typeface="Calibri"/>
              </a:rPr>
              <a:t>Paramètres du GD</a:t>
            </a:r>
            <a:endParaRPr b="0" lang="fr-FR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1600" spc="-1" strike="noStrike">
                <a:solidFill>
                  <a:srgbClr val="000000"/>
                </a:solidFill>
                <a:latin typeface="Calibri"/>
              </a:rPr>
              <a:t>Le learning rate α</a:t>
            </a:r>
            <a:endParaRPr b="0" lang="fr-FR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1600" spc="-1" strike="noStrike">
                <a:solidFill>
                  <a:srgbClr val="000000"/>
                </a:solidFill>
                <a:latin typeface="Calibri"/>
              </a:rPr>
              <a:t>Nombre maximal d’itérations (</a:t>
            </a:r>
            <a:r>
              <a:rPr b="0" i="1" lang="fr-FR" sz="1600" spc="-1" strike="noStrike">
                <a:solidFill>
                  <a:srgbClr val="000000"/>
                </a:solidFill>
                <a:latin typeface="Calibri"/>
              </a:rPr>
              <a:t>éventuellement</a:t>
            </a:r>
            <a:r>
              <a:rPr b="0" lang="fr-FR" sz="1600" spc="-1" strike="noStrike">
                <a:solidFill>
                  <a:srgbClr val="000000"/>
                </a:solidFill>
                <a:latin typeface="Calibri"/>
              </a:rPr>
              <a:t>)</a:t>
            </a: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600" spc="-1" strike="noStrike">
              <a:latin typeface="Arial"/>
            </a:endParaRPr>
          </a:p>
        </p:txBody>
      </p:sp>
      <p:sp>
        <p:nvSpPr>
          <p:cNvPr id="602" name="CustomShape 5"/>
          <p:cNvSpPr/>
          <p:nvPr/>
        </p:nvSpPr>
        <p:spPr>
          <a:xfrm>
            <a:off x="1918800" y="4858920"/>
            <a:ext cx="7162560" cy="1580040"/>
          </a:xfrm>
          <a:prstGeom prst="rect">
            <a:avLst/>
          </a:prstGeom>
          <a:blipFill rotWithShape="0">
            <a:blip r:embed="rId4"/>
            <a:stretch>
              <a:fillRect l="-510" t="-1149" r="0" b="0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latin typeface="Calibri"/>
              </a:rPr>
              <a:t> 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603" name="Picture 5" descr=""/>
          <p:cNvPicPr/>
          <p:nvPr/>
        </p:nvPicPr>
        <p:blipFill>
          <a:blip r:embed="rId5"/>
          <a:srcRect l="0" t="0" r="0" b="13018"/>
          <a:stretch/>
        </p:blipFill>
        <p:spPr>
          <a:xfrm>
            <a:off x="1148040" y="5808960"/>
            <a:ext cx="685440" cy="596160"/>
          </a:xfrm>
          <a:prstGeom prst="rect">
            <a:avLst/>
          </a:prstGeom>
          <a:ln>
            <a:noFill/>
          </a:ln>
        </p:spPr>
      </p:pic>
      <p:pic>
        <p:nvPicPr>
          <p:cNvPr id="604" name="Picture 7" descr=""/>
          <p:cNvPicPr/>
          <p:nvPr/>
        </p:nvPicPr>
        <p:blipFill>
          <a:blip r:embed="rId6"/>
          <a:srcRect l="0" t="7140" r="0" b="22876"/>
          <a:stretch/>
        </p:blipFill>
        <p:spPr>
          <a:xfrm>
            <a:off x="1043280" y="494280"/>
            <a:ext cx="1063800" cy="744480"/>
          </a:xfrm>
          <a:prstGeom prst="rect">
            <a:avLst/>
          </a:prstGeom>
          <a:ln>
            <a:noFill/>
          </a:ln>
        </p:spPr>
      </p:pic>
      <p:sp>
        <p:nvSpPr>
          <p:cNvPr id="605" name="CustomShape 6"/>
          <p:cNvSpPr/>
          <p:nvPr/>
        </p:nvSpPr>
        <p:spPr>
          <a:xfrm>
            <a:off x="3581280" y="4278960"/>
            <a:ext cx="2133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b050"/>
                </a:solidFill>
                <a:latin typeface="Calibri"/>
              </a:rPr>
              <a:t>Learning rate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606" name="CustomShape 7"/>
          <p:cNvSpPr/>
          <p:nvPr/>
        </p:nvSpPr>
        <p:spPr>
          <a:xfrm flipH="1" flipV="1">
            <a:off x="3047400" y="3934080"/>
            <a:ext cx="533160" cy="344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b05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7" name="TextShape 8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A38AE2D1-C0E7-4551-B47A-5328232F32A3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fr-FR" sz="1200" spc="-1" strike="noStrike">
              <a:latin typeface="Times New Roman"/>
            </a:endParaRPr>
          </a:p>
        </p:txBody>
      </p:sp>
    </p:spTree>
  </p:cSld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CustomShape 1"/>
          <p:cNvSpPr/>
          <p:nvPr/>
        </p:nvSpPr>
        <p:spPr>
          <a:xfrm>
            <a:off x="1371600" y="449640"/>
            <a:ext cx="6408360" cy="76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fr-FR" sz="2800" spc="-1" strike="noStrike">
                <a:solidFill>
                  <a:srgbClr val="7030a0"/>
                </a:solidFill>
                <a:latin typeface="Calibri"/>
              </a:rPr>
              <a:t>Illustration du Gradient Descent</a:t>
            </a:r>
            <a:endParaRPr b="0" lang="fr-FR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600" spc="-1" strike="noStrike">
                <a:solidFill>
                  <a:srgbClr val="000000"/>
                </a:solidFill>
                <a:latin typeface="Calibri"/>
              </a:rPr>
              <a:t>(Régression linéaire, cas avec deux coefficients et ) </a:t>
            </a:r>
            <a:endParaRPr b="0" lang="fr-FR" sz="1600" spc="-1" strike="noStrike">
              <a:latin typeface="Arial"/>
            </a:endParaRPr>
          </a:p>
        </p:txBody>
      </p:sp>
      <p:sp>
        <p:nvSpPr>
          <p:cNvPr id="609" name="CustomShape 2"/>
          <p:cNvSpPr/>
          <p:nvPr/>
        </p:nvSpPr>
        <p:spPr>
          <a:xfrm>
            <a:off x="1371600" y="449640"/>
            <a:ext cx="6408360" cy="768960"/>
          </a:xfrm>
          <a:prstGeom prst="rect">
            <a:avLst/>
          </a:prstGeom>
          <a:blipFill rotWithShape="0">
            <a:blip r:embed="rId1"/>
            <a:stretch>
              <a:fillRect l="0" t="-7111" r="0" b="-9521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latin typeface="Calibri"/>
              </a:rPr>
              <a:t> 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610" name="Picture 9" descr=""/>
          <p:cNvPicPr/>
          <p:nvPr/>
        </p:nvPicPr>
        <p:blipFill>
          <a:blip r:embed="rId2"/>
          <a:stretch/>
        </p:blipFill>
        <p:spPr>
          <a:xfrm>
            <a:off x="1541520" y="1713960"/>
            <a:ext cx="6078240" cy="4076640"/>
          </a:xfrm>
          <a:prstGeom prst="rect">
            <a:avLst/>
          </a:prstGeom>
          <a:ln>
            <a:noFill/>
          </a:ln>
        </p:spPr>
      </p:pic>
      <p:grpSp>
        <p:nvGrpSpPr>
          <p:cNvPr id="611" name="Group 3"/>
          <p:cNvGrpSpPr/>
          <p:nvPr/>
        </p:nvGrpSpPr>
        <p:grpSpPr>
          <a:xfrm>
            <a:off x="4570920" y="3544560"/>
            <a:ext cx="305640" cy="646200"/>
            <a:chOff x="4570920" y="3544560"/>
            <a:chExt cx="305640" cy="646200"/>
          </a:xfrm>
        </p:grpSpPr>
        <p:sp>
          <p:nvSpPr>
            <p:cNvPr id="612" name="CustomShape 4"/>
            <p:cNvSpPr/>
            <p:nvPr/>
          </p:nvSpPr>
          <p:spPr>
            <a:xfrm>
              <a:off x="4606920" y="3687120"/>
              <a:ext cx="71640" cy="2156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440">
              <a:solidFill>
                <a:srgbClr val="ff0000"/>
              </a:solidFill>
              <a:round/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13" name="CustomShape 5"/>
            <p:cNvSpPr/>
            <p:nvPr/>
          </p:nvSpPr>
          <p:spPr>
            <a:xfrm>
              <a:off x="4606920" y="3831120"/>
              <a:ext cx="242640" cy="1436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440">
              <a:solidFill>
                <a:srgbClr val="ff0000"/>
              </a:solidFill>
              <a:round/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14" name="CustomShape 6"/>
            <p:cNvSpPr/>
            <p:nvPr/>
          </p:nvSpPr>
          <p:spPr>
            <a:xfrm>
              <a:off x="4570920" y="3544560"/>
              <a:ext cx="35640" cy="162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440">
              <a:solidFill>
                <a:srgbClr val="ff0000"/>
              </a:solidFill>
              <a:round/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15" name="CustomShape 7"/>
            <p:cNvSpPr/>
            <p:nvPr/>
          </p:nvSpPr>
          <p:spPr>
            <a:xfrm>
              <a:off x="4822920" y="3975120"/>
              <a:ext cx="53640" cy="2156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440">
              <a:solidFill>
                <a:srgbClr val="ff0000"/>
              </a:solidFill>
              <a:round/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616" name="Picture 8" descr=""/>
          <p:cNvPicPr/>
          <p:nvPr/>
        </p:nvPicPr>
        <p:blipFill>
          <a:blip r:embed="rId3"/>
          <a:srcRect l="0" t="0" r="0" b="21222"/>
          <a:stretch/>
        </p:blipFill>
        <p:spPr>
          <a:xfrm>
            <a:off x="1066680" y="369720"/>
            <a:ext cx="1072440" cy="844920"/>
          </a:xfrm>
          <a:prstGeom prst="rect">
            <a:avLst/>
          </a:prstGeom>
          <a:ln>
            <a:noFill/>
          </a:ln>
        </p:spPr>
      </p:pic>
      <p:sp>
        <p:nvSpPr>
          <p:cNvPr id="617" name="TextShape 8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AFFEAFCD-C122-4E67-912C-6BAB0812B9FC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fr-FR" sz="1200" spc="-1" strike="noStrike">
              <a:latin typeface="Times New Roman"/>
            </a:endParaRPr>
          </a:p>
        </p:txBody>
      </p:sp>
    </p:spTree>
  </p:cSld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CustomShape 1"/>
          <p:cNvSpPr/>
          <p:nvPr/>
        </p:nvSpPr>
        <p:spPr>
          <a:xfrm>
            <a:off x="1371600" y="525960"/>
            <a:ext cx="6408360" cy="76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fr-FR" sz="2800" spc="-1" strike="noStrike">
                <a:solidFill>
                  <a:srgbClr val="7030a0"/>
                </a:solidFill>
                <a:latin typeface="Calibri"/>
              </a:rPr>
              <a:t>Illustration du Gradient Descent</a:t>
            </a:r>
            <a:endParaRPr b="0" lang="fr-FR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600" spc="-1" strike="noStrike">
                <a:solidFill>
                  <a:srgbClr val="000000"/>
                </a:solidFill>
                <a:latin typeface="Calibri"/>
              </a:rPr>
              <a:t>(Neural net, fonction non-convexe, coefficients et ) </a:t>
            </a:r>
            <a:endParaRPr b="0" lang="fr-FR" sz="1600" spc="-1" strike="noStrike">
              <a:latin typeface="Arial"/>
            </a:endParaRPr>
          </a:p>
        </p:txBody>
      </p:sp>
      <p:sp>
        <p:nvSpPr>
          <p:cNvPr id="619" name="CustomShape 2"/>
          <p:cNvSpPr/>
          <p:nvPr/>
        </p:nvSpPr>
        <p:spPr>
          <a:xfrm>
            <a:off x="1371600" y="525960"/>
            <a:ext cx="6408360" cy="768960"/>
          </a:xfrm>
          <a:prstGeom prst="rect">
            <a:avLst/>
          </a:prstGeom>
          <a:blipFill rotWithShape="0">
            <a:blip r:embed="rId1"/>
            <a:stretch>
              <a:fillRect l="0" t="-7071" r="0" b="-8638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latin typeface="Calibri"/>
              </a:rPr>
              <a:t> 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620" name="Picture 5" descr=""/>
          <p:cNvPicPr/>
          <p:nvPr/>
        </p:nvPicPr>
        <p:blipFill>
          <a:blip r:embed="rId2"/>
          <a:stretch/>
        </p:blipFill>
        <p:spPr>
          <a:xfrm>
            <a:off x="1547640" y="1819800"/>
            <a:ext cx="5790960" cy="3934800"/>
          </a:xfrm>
          <a:prstGeom prst="rect">
            <a:avLst/>
          </a:prstGeom>
          <a:ln>
            <a:noFill/>
          </a:ln>
        </p:spPr>
      </p:pic>
      <p:pic>
        <p:nvPicPr>
          <p:cNvPr id="621" name="Picture 3" descr=""/>
          <p:cNvPicPr/>
          <p:nvPr/>
        </p:nvPicPr>
        <p:blipFill>
          <a:blip r:embed="rId3"/>
          <a:srcRect l="0" t="0" r="0" b="21222"/>
          <a:stretch/>
        </p:blipFill>
        <p:spPr>
          <a:xfrm>
            <a:off x="1066680" y="369720"/>
            <a:ext cx="1072440" cy="844920"/>
          </a:xfrm>
          <a:prstGeom prst="rect">
            <a:avLst/>
          </a:prstGeom>
          <a:ln>
            <a:noFill/>
          </a:ln>
        </p:spPr>
      </p:pic>
      <p:sp>
        <p:nvSpPr>
          <p:cNvPr id="622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270EA280-07B0-4150-96F1-6A9C7910F326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fr-FR" sz="1200" spc="-1" strike="noStrike">
              <a:latin typeface="Times New Roman"/>
            </a:endParaRPr>
          </a:p>
        </p:txBody>
      </p:sp>
    </p:spTree>
  </p:cSld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TextShape 1"/>
          <p:cNvSpPr txBox="1"/>
          <p:nvPr/>
        </p:nvSpPr>
        <p:spPr>
          <a:xfrm>
            <a:off x="457200" y="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fr-FR" sz="3600" spc="-1" strike="noStrike">
                <a:solidFill>
                  <a:srgbClr val="7030a0"/>
                </a:solidFill>
                <a:latin typeface="Calibri"/>
              </a:rPr>
              <a:t>Définir le learning rate alpha</a:t>
            </a:r>
            <a:endParaRPr b="0" lang="fr-FR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4" name="TextShape 2"/>
          <p:cNvSpPr txBox="1"/>
          <p:nvPr/>
        </p:nvSpPr>
        <p:spPr>
          <a:xfrm>
            <a:off x="457200" y="6172200"/>
            <a:ext cx="8229240" cy="6091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b="0" i="1" lang="fr-FR" sz="1200" spc="-1" strike="noStrike">
                <a:solidFill>
                  <a:srgbClr val="808080"/>
                </a:solidFill>
                <a:latin typeface="Calibri"/>
                <a:ea typeface="Gulim"/>
              </a:rPr>
              <a:t>Afin de vérifier que votre code ne contient ni bugs ni learning rate trop élevé,</a:t>
            </a:r>
            <a:endParaRPr b="0" lang="fr-FR" sz="12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b="0" i="1" lang="fr-FR" sz="1200" spc="-1" strike="noStrike">
                <a:solidFill>
                  <a:srgbClr val="808080"/>
                </a:solidFill>
                <a:latin typeface="Calibri"/>
                <a:ea typeface="Gulim"/>
              </a:rPr>
              <a:t>il est recommandé de vérifier que le coût du modèle décroît à chaque itération</a:t>
            </a:r>
            <a:endParaRPr b="0" lang="fr-FR" sz="12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endParaRPr b="0" lang="fr-FR" sz="1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625" name="Picture 5" descr=""/>
          <p:cNvPicPr/>
          <p:nvPr/>
        </p:nvPicPr>
        <p:blipFill>
          <a:blip r:embed="rId1"/>
          <a:srcRect l="57857" t="0" r="0" b="0"/>
          <a:stretch/>
        </p:blipFill>
        <p:spPr>
          <a:xfrm>
            <a:off x="4676760" y="1219320"/>
            <a:ext cx="4132080" cy="3736800"/>
          </a:xfrm>
          <a:prstGeom prst="rect">
            <a:avLst/>
          </a:prstGeom>
          <a:ln>
            <a:noFill/>
          </a:ln>
        </p:spPr>
      </p:pic>
      <p:sp>
        <p:nvSpPr>
          <p:cNvPr id="626" name="CustomShape 3"/>
          <p:cNvSpPr/>
          <p:nvPr/>
        </p:nvSpPr>
        <p:spPr>
          <a:xfrm>
            <a:off x="380880" y="4952880"/>
            <a:ext cx="4005360" cy="94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fr-FR" sz="1400" spc="-1" strike="noStrike">
                <a:solidFill>
                  <a:srgbClr val="000000"/>
                </a:solidFill>
                <a:latin typeface="Calibri"/>
              </a:rPr>
              <a:t>* Si alpha trop élevé, on peut être balancé sur les différentes parois de la fonction J et </a:t>
            </a:r>
            <a:r>
              <a:rPr b="1" lang="fr-FR" sz="1400" spc="-1" strike="noStrike">
                <a:solidFill>
                  <a:srgbClr val="ff0000"/>
                </a:solidFill>
                <a:latin typeface="Calibri"/>
              </a:rPr>
              <a:t>ne jamais atteindre le theta optimal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627" name="CustomShape 4"/>
          <p:cNvSpPr/>
          <p:nvPr/>
        </p:nvSpPr>
        <p:spPr>
          <a:xfrm>
            <a:off x="4847760" y="4947480"/>
            <a:ext cx="3428640" cy="72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fr-FR" sz="1400" spc="-1" strike="noStrike">
                <a:solidFill>
                  <a:srgbClr val="000000"/>
                </a:solidFill>
                <a:latin typeface="Calibri"/>
              </a:rPr>
              <a:t>* Si alpha trop faible, la convergence vers le theta optimal peut être </a:t>
            </a:r>
            <a:r>
              <a:rPr b="1" lang="fr-FR" sz="1400" spc="-1" strike="noStrike">
                <a:solidFill>
                  <a:srgbClr val="ff0000"/>
                </a:solidFill>
                <a:latin typeface="Calibri"/>
              </a:rPr>
              <a:t>extrêmement lente</a:t>
            </a:r>
            <a:endParaRPr b="0" lang="fr-FR" sz="1400" spc="-1" strike="noStrike">
              <a:latin typeface="Arial"/>
            </a:endParaRPr>
          </a:p>
        </p:txBody>
      </p:sp>
      <p:pic>
        <p:nvPicPr>
          <p:cNvPr id="628" name="Picture 9" descr=""/>
          <p:cNvPicPr/>
          <p:nvPr/>
        </p:nvPicPr>
        <p:blipFill>
          <a:blip r:embed="rId2"/>
          <a:srcRect l="0" t="0" r="0" b="21222"/>
          <a:stretch/>
        </p:blipFill>
        <p:spPr>
          <a:xfrm>
            <a:off x="831960" y="145440"/>
            <a:ext cx="1072440" cy="844920"/>
          </a:xfrm>
          <a:prstGeom prst="rect">
            <a:avLst/>
          </a:prstGeom>
          <a:ln>
            <a:noFill/>
          </a:ln>
        </p:spPr>
      </p:pic>
      <p:pic>
        <p:nvPicPr>
          <p:cNvPr id="629" name="Picture 10" descr=""/>
          <p:cNvPicPr/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colorTemp="11200" sat="400000"/>
                    </a14:imgEffect>
                  </a14:imgLayer>
                </a14:imgProps>
              </a:ext>
            </a:extLst>
          </a:blip>
          <a:srcRect l="0" t="4183" r="0" b="19078"/>
          <a:stretch/>
        </p:blipFill>
        <p:spPr>
          <a:xfrm>
            <a:off x="1140480" y="6019920"/>
            <a:ext cx="889920" cy="647640"/>
          </a:xfrm>
          <a:prstGeom prst="rect">
            <a:avLst/>
          </a:prstGeom>
          <a:ln>
            <a:noFill/>
          </a:ln>
        </p:spPr>
      </p:pic>
      <p:pic>
        <p:nvPicPr>
          <p:cNvPr id="630" name="Picture 11" descr=""/>
          <p:cNvPicPr/>
          <p:nvPr/>
        </p:nvPicPr>
        <p:blipFill>
          <a:blip r:embed="rId4"/>
          <a:srcRect l="0" t="0" r="52708" b="0"/>
          <a:stretch/>
        </p:blipFill>
        <p:spPr>
          <a:xfrm>
            <a:off x="266760" y="1219320"/>
            <a:ext cx="4119480" cy="3733560"/>
          </a:xfrm>
          <a:prstGeom prst="rect">
            <a:avLst/>
          </a:prstGeom>
          <a:ln>
            <a:noFill/>
          </a:ln>
        </p:spPr>
      </p:pic>
      <p:sp>
        <p:nvSpPr>
          <p:cNvPr id="631" name="TextShape 5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EA47A436-5D4B-4134-9D96-CAB30360636B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fr-FR" sz="1200" spc="-1" strike="noStrike">
              <a:latin typeface="Times New Roman"/>
            </a:endParaRPr>
          </a:p>
        </p:txBody>
      </p:sp>
    </p:spTree>
  </p:cSld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CustomShape 1"/>
          <p:cNvSpPr/>
          <p:nvPr/>
        </p:nvSpPr>
        <p:spPr>
          <a:xfrm>
            <a:off x="1676520" y="762120"/>
            <a:ext cx="6400440" cy="136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2800" spc="-1" strike="noStrike">
                <a:solidFill>
                  <a:srgbClr val="7030a0"/>
                </a:solidFill>
                <a:latin typeface="Calibri"/>
              </a:rPr>
              <a:t>Alternative pour estimer les poids :</a:t>
            </a:r>
            <a:endParaRPr b="0" lang="fr-FR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2800" spc="-1" strike="noStrike">
                <a:solidFill>
                  <a:srgbClr val="7030a0"/>
                </a:solidFill>
                <a:latin typeface="Calibri"/>
              </a:rPr>
              <a:t>« équations normales »</a:t>
            </a:r>
            <a:endParaRPr b="0" lang="fr-FR" sz="2800" spc="-1" strike="noStrike">
              <a:latin typeface="Arial"/>
            </a:endParaRPr>
          </a:p>
        </p:txBody>
      </p:sp>
      <p:sp>
        <p:nvSpPr>
          <p:cNvPr id="633" name="CustomShape 2"/>
          <p:cNvSpPr/>
          <p:nvPr/>
        </p:nvSpPr>
        <p:spPr>
          <a:xfrm>
            <a:off x="1676520" y="762120"/>
            <a:ext cx="6400440" cy="953640"/>
          </a:xfrm>
          <a:prstGeom prst="rect">
            <a:avLst/>
          </a:prstGeom>
          <a:blipFill rotWithShape="0">
            <a:blip r:embed="rId1"/>
            <a:stretch>
              <a:fillRect l="-1903" t="-5722" r="0" b="-17166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latin typeface="Calibri"/>
              </a:rPr>
              <a:t> 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634" name="CustomShape 3"/>
          <p:cNvSpPr/>
          <p:nvPr/>
        </p:nvSpPr>
        <p:spPr>
          <a:xfrm>
            <a:off x="685800" y="1828800"/>
            <a:ext cx="7772040" cy="146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Il y a la possibilité de trouver des valeurs exactes des 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Revient à résoudre le système d’équations linéaires :   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635" name="CustomShape 4"/>
          <p:cNvSpPr/>
          <p:nvPr/>
        </p:nvSpPr>
        <p:spPr>
          <a:xfrm>
            <a:off x="685800" y="1828800"/>
            <a:ext cx="7772040" cy="1481760"/>
          </a:xfrm>
          <a:prstGeom prst="rect">
            <a:avLst/>
          </a:prstGeom>
          <a:blipFill rotWithShape="0">
            <a:blip r:embed="rId2"/>
            <a:stretch>
              <a:fillRect l="-703" t="-2048" r="0" b="0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latin typeface="Calibri"/>
              </a:rPr>
              <a:t> 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636" name="Picture 19" descr=""/>
          <p:cNvPicPr/>
          <p:nvPr/>
        </p:nvPicPr>
        <p:blipFill>
          <a:blip r:embed="rId3"/>
          <a:srcRect l="0" t="0" r="0" b="21222"/>
          <a:stretch/>
        </p:blipFill>
        <p:spPr>
          <a:xfrm>
            <a:off x="606600" y="600840"/>
            <a:ext cx="1072440" cy="844920"/>
          </a:xfrm>
          <a:prstGeom prst="rect">
            <a:avLst/>
          </a:prstGeom>
          <a:ln>
            <a:noFill/>
          </a:ln>
        </p:spPr>
      </p:pic>
      <p:grpSp>
        <p:nvGrpSpPr>
          <p:cNvPr id="637" name="Group 5"/>
          <p:cNvGrpSpPr/>
          <p:nvPr/>
        </p:nvGrpSpPr>
        <p:grpSpPr>
          <a:xfrm>
            <a:off x="685800" y="4466160"/>
            <a:ext cx="8142480" cy="1500480"/>
            <a:chOff x="685800" y="4466160"/>
            <a:chExt cx="8142480" cy="1500480"/>
          </a:xfrm>
        </p:grpSpPr>
        <p:sp>
          <p:nvSpPr>
            <p:cNvPr id="638" name="CustomShape 6"/>
            <p:cNvSpPr/>
            <p:nvPr/>
          </p:nvSpPr>
          <p:spPr>
            <a:xfrm>
              <a:off x="2193480" y="4466160"/>
              <a:ext cx="6634800" cy="1461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fr-FR" sz="1800" spc="-1" strike="noStrike">
                  <a:solidFill>
                    <a:srgbClr val="000000"/>
                  </a:solidFill>
                  <a:latin typeface="Calibri"/>
                </a:rPr>
                <a:t>On obtient des valeurs exactes de si la dimension si </a:t>
              </a:r>
              <a:r>
                <a:rPr b="0" i="1" lang="fr-FR" sz="1800" spc="-1" strike="noStrike">
                  <a:solidFill>
                    <a:srgbClr val="000000"/>
                  </a:solidFill>
                  <a:latin typeface="Calibri"/>
                </a:rPr>
                <a:t>n  100, 1000 </a:t>
              </a:r>
              <a:r>
                <a:rPr b="0" lang="fr-FR" sz="1800" spc="-1" strike="noStrike">
                  <a:solidFill>
                    <a:srgbClr val="000000"/>
                  </a:solidFill>
                  <a:latin typeface="Calibri"/>
                </a:rPr>
                <a:t>features</a:t>
              </a:r>
              <a:endParaRPr b="0" lang="fr-FR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b="0" lang="fr-FR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fr-FR" sz="1800" spc="-1" strike="noStrike">
                  <a:solidFill>
                    <a:srgbClr val="000000"/>
                  </a:solidFill>
                  <a:latin typeface="Calibri"/>
                </a:rPr>
                <a:t>Mais calcul très coûteux pour inverser une matrice avec </a:t>
              </a:r>
              <a:r>
                <a:rPr b="0" i="1" lang="fr-FR" sz="1800" spc="-1" strike="noStrike">
                  <a:solidFill>
                    <a:srgbClr val="000000"/>
                  </a:solidFill>
                  <a:latin typeface="Calibri"/>
                </a:rPr>
                <a:t>n   , </a:t>
              </a:r>
              <a:r>
                <a:rPr b="0" lang="fr-FR" sz="1800" spc="-1" strike="noStrike">
                  <a:solidFill>
                    <a:srgbClr val="000000"/>
                  </a:solidFill>
                  <a:latin typeface="Calibri"/>
                </a:rPr>
                <a:t>features</a:t>
              </a:r>
              <a:endParaRPr b="0" lang="fr-FR" sz="1800" spc="-1" strike="noStrike">
                <a:latin typeface="Arial"/>
              </a:endParaRPr>
            </a:p>
          </p:txBody>
        </p:sp>
        <p:sp>
          <p:nvSpPr>
            <p:cNvPr id="639" name="CustomShape 7"/>
            <p:cNvSpPr/>
            <p:nvPr/>
          </p:nvSpPr>
          <p:spPr>
            <a:xfrm>
              <a:off x="2193480" y="4466160"/>
              <a:ext cx="6634800" cy="1500480"/>
            </a:xfrm>
            <a:prstGeom prst="rect">
              <a:avLst/>
            </a:prstGeom>
            <a:blipFill rotWithShape="0">
              <a:blip r:embed="rId4"/>
              <a:stretch>
                <a:fillRect l="-823" t="-2028" r="0" b="-4463"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fr-FR" sz="1800" spc="-1" strike="noStrike">
                  <a:latin typeface="Calibri"/>
                </a:rPr>
                <a:t> </a:t>
              </a:r>
              <a:endParaRPr b="0" lang="fr-FR" sz="1800" spc="-1" strike="noStrike">
                <a:latin typeface="Arial"/>
              </a:endParaRPr>
            </a:p>
          </p:txBody>
        </p:sp>
        <p:pic>
          <p:nvPicPr>
            <p:cNvPr id="640" name="Picture 20" descr=""/>
            <p:cNvPicPr/>
            <p:nvPr/>
          </p:nvPicPr>
          <p:blipFill>
            <a:blip r:embed="rId5"/>
            <a:srcRect l="0" t="0" r="0" b="13882"/>
            <a:stretch/>
          </p:blipFill>
          <p:spPr>
            <a:xfrm>
              <a:off x="685800" y="4560840"/>
              <a:ext cx="1294920" cy="115380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641" name="Group 8"/>
          <p:cNvGrpSpPr/>
          <p:nvPr/>
        </p:nvGrpSpPr>
        <p:grpSpPr>
          <a:xfrm>
            <a:off x="990720" y="2895480"/>
            <a:ext cx="7723440" cy="848160"/>
            <a:chOff x="990720" y="2895480"/>
            <a:chExt cx="7723440" cy="848160"/>
          </a:xfrm>
        </p:grpSpPr>
        <p:grpSp>
          <p:nvGrpSpPr>
            <p:cNvPr id="642" name="Group 9"/>
            <p:cNvGrpSpPr/>
            <p:nvPr/>
          </p:nvGrpSpPr>
          <p:grpSpPr>
            <a:xfrm>
              <a:off x="990720" y="2895480"/>
              <a:ext cx="4396320" cy="744480"/>
              <a:chOff x="990720" y="2895480"/>
              <a:chExt cx="4396320" cy="744480"/>
            </a:xfrm>
          </p:grpSpPr>
          <p:sp>
            <p:nvSpPr>
              <p:cNvPr id="643" name="CustomShape 10"/>
              <p:cNvSpPr/>
              <p:nvPr/>
            </p:nvSpPr>
            <p:spPr>
              <a:xfrm>
                <a:off x="2667960" y="2985480"/>
                <a:ext cx="2719080" cy="4561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/>
              <a:p>
                <a:pPr>
                  <a:lnSpc>
                    <a:spcPct val="100000"/>
                  </a:lnSpc>
                </a:pPr>
                <a:r>
                  <a:rPr b="0" lang="fr-FR" sz="2400" spc="-1" strike="noStrike">
                    <a:solidFill>
                      <a:srgbClr val="c00000"/>
                    </a:solidFill>
                    <a:latin typeface="Calibri"/>
                  </a:rPr>
                  <a:t>   </a:t>
                </a:r>
                <a:endParaRPr b="0" lang="fr-FR" sz="2400" spc="-1" strike="noStrike">
                  <a:latin typeface="Arial"/>
                </a:endParaRPr>
              </a:p>
            </p:txBody>
          </p:sp>
          <p:sp>
            <p:nvSpPr>
              <p:cNvPr id="644" name="CustomShape 11"/>
              <p:cNvSpPr/>
              <p:nvPr/>
            </p:nvSpPr>
            <p:spPr>
              <a:xfrm>
                <a:off x="2667960" y="2985480"/>
                <a:ext cx="2719080" cy="60300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/>
              <a:p>
                <a:pPr>
                  <a:lnSpc>
                    <a:spcPct val="100000"/>
                  </a:lnSpc>
                </a:pPr>
                <a:r>
                  <a:rPr b="0" lang="fr-FR" sz="1800" spc="-1" strike="noStrike">
                    <a:latin typeface="Calibri"/>
                  </a:rPr>
                  <a:t> </a:t>
                </a:r>
                <a:endParaRPr b="0" lang="fr-FR" sz="1800" spc="-1" strike="noStrike">
                  <a:latin typeface="Arial"/>
                </a:endParaRPr>
              </a:p>
            </p:txBody>
          </p:sp>
          <p:pic>
            <p:nvPicPr>
              <p:cNvPr id="645" name="Picture 13" descr=""/>
              <p:cNvPicPr/>
              <p:nvPr/>
            </p:nvPicPr>
            <p:blipFill>
              <a:blip r:embed="rId7"/>
              <a:srcRect l="0" t="7140" r="0" b="22876"/>
              <a:stretch/>
            </p:blipFill>
            <p:spPr>
              <a:xfrm>
                <a:off x="990720" y="2895480"/>
                <a:ext cx="1063800" cy="744480"/>
              </a:xfrm>
              <a:prstGeom prst="rect">
                <a:avLst/>
              </a:prstGeom>
              <a:ln>
                <a:noFill/>
              </a:ln>
            </p:spPr>
          </p:pic>
        </p:grpSp>
        <p:sp>
          <p:nvSpPr>
            <p:cNvPr id="646" name="CustomShape 12"/>
            <p:cNvSpPr/>
            <p:nvPr/>
          </p:nvSpPr>
          <p:spPr>
            <a:xfrm>
              <a:off x="5676840" y="3124080"/>
              <a:ext cx="3037320" cy="6080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fr-FR" sz="1600" spc="-1" strike="noStrike">
                  <a:solidFill>
                    <a:srgbClr val="000000"/>
                  </a:solidFill>
                  <a:latin typeface="Calibri"/>
                </a:rPr>
                <a:t>avec </a:t>
              </a:r>
              <a:r>
                <a:rPr b="1" lang="fr-FR" sz="1600" spc="-1" strike="noStrike">
                  <a:solidFill>
                    <a:srgbClr val="c00000"/>
                  </a:solidFill>
                  <a:latin typeface="Calibri"/>
                </a:rPr>
                <a:t> </a:t>
              </a:r>
              <a:r>
                <a:rPr b="1" i="1" lang="fr-FR" sz="1600" spc="-1" strike="noStrike">
                  <a:solidFill>
                    <a:srgbClr val="c00000"/>
                  </a:solidFill>
                  <a:latin typeface="Calibri"/>
                </a:rPr>
                <a:t>n x n</a:t>
              </a:r>
              <a:endParaRPr b="0" lang="fr-FR" sz="16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b="0" lang="fr-FR" sz="1600" spc="-1" strike="noStrike">
                <a:latin typeface="Arial"/>
              </a:endParaRPr>
            </a:p>
          </p:txBody>
        </p:sp>
        <p:sp>
          <p:nvSpPr>
            <p:cNvPr id="647" name="CustomShape 13"/>
            <p:cNvSpPr/>
            <p:nvPr/>
          </p:nvSpPr>
          <p:spPr>
            <a:xfrm>
              <a:off x="5676840" y="3124080"/>
              <a:ext cx="3037320" cy="619560"/>
            </a:xfrm>
            <a:prstGeom prst="rect">
              <a:avLst/>
            </a:prstGeom>
            <a:blipFill rotWithShape="0">
              <a:blip r:embed="rId8"/>
              <a:stretch>
                <a:fillRect l="-997" t="-1949" r="0" b="0"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fr-FR" sz="1800" spc="-1" strike="noStrike">
                  <a:latin typeface="Calibri"/>
                </a:rPr>
                <a:t> </a:t>
              </a:r>
              <a:endParaRPr b="0" lang="fr-FR" sz="1800" spc="-1" strike="noStrike">
                <a:latin typeface="Arial"/>
              </a:endParaRPr>
            </a:p>
          </p:txBody>
        </p:sp>
      </p:grpSp>
      <p:sp>
        <p:nvSpPr>
          <p:cNvPr id="648" name="TextShape 1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332DFC7A-F3CA-45D2-91F3-A44B7FD48B4B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fr-FR" sz="1200" spc="-1" strike="noStrike">
              <a:latin typeface="Times New Roman"/>
            </a:endParaRPr>
          </a:p>
        </p:txBody>
      </p:sp>
    </p:spTree>
  </p:cSld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"/>
              </a:rPr>
              <a:t>Régression logistique</a:t>
            </a:r>
            <a:br/>
            <a:r>
              <a:rPr b="0" lang="fr-FR" sz="4400" spc="-1" strike="noStrike">
                <a:solidFill>
                  <a:srgbClr val="000000"/>
                </a:solidFill>
                <a:latin typeface="Calibri"/>
              </a:rPr>
              <a:t>&amp; Gradient Descent</a:t>
            </a:r>
            <a:endParaRPr b="0" lang="fr-F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0" name="TextShape 2"/>
          <p:cNvSpPr txBox="1"/>
          <p:nvPr/>
        </p:nvSpPr>
        <p:spPr>
          <a:xfrm>
            <a:off x="1371600" y="373392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b="0" lang="fr-FR" sz="3200" spc="-1" strike="noStrike">
                <a:solidFill>
                  <a:srgbClr val="8b8b8b"/>
                </a:solidFill>
                <a:latin typeface="Calibri"/>
              </a:rPr>
              <a:t>V. Gigliobianco</a:t>
            </a:r>
            <a:endParaRPr b="0" lang="fr-FR" sz="3200" spc="-1" strike="noStrike">
              <a:latin typeface="Arial"/>
            </a:endParaRPr>
          </a:p>
        </p:txBody>
      </p:sp>
      <p:sp>
        <p:nvSpPr>
          <p:cNvPr id="651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C982D3E4-C5E6-4B51-B301-1D3570B1E47C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fr-FR" sz="1200" spc="-1" strike="noStrike">
              <a:latin typeface="Times New Roman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457200" y="152280"/>
            <a:ext cx="8229240" cy="11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fr-FR" sz="4400" spc="-1" strike="noStrike">
                <a:solidFill>
                  <a:srgbClr val="e46c0a"/>
                </a:solidFill>
                <a:latin typeface="Calibri"/>
              </a:rPr>
              <a:t>Dérivées</a:t>
            </a:r>
            <a:endParaRPr b="0" lang="fr-FR" sz="4400" spc="-1" strike="noStrike">
              <a:latin typeface="Arial"/>
            </a:endParaRPr>
          </a:p>
        </p:txBody>
      </p:sp>
      <p:graphicFrame>
        <p:nvGraphicFramePr>
          <p:cNvPr id="183" name="Table 2"/>
          <p:cNvGraphicFramePr/>
          <p:nvPr/>
        </p:nvGraphicFramePr>
        <p:xfrm>
          <a:off x="1828800" y="2391120"/>
          <a:ext cx="5409720" cy="2485440"/>
        </p:xfrm>
        <a:graphic>
          <a:graphicData uri="http://schemas.openxmlformats.org/drawingml/2006/table">
            <a:tbl>
              <a:tblPr/>
              <a:tblGrid>
                <a:gridCol w="2705040"/>
                <a:gridCol w="2705040"/>
              </a:tblGrid>
              <a:tr h="46080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fr-FR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Fonctions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fr-FR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Dérivées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35712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Constante k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i="1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5712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i="1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44352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43848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Log(x) (log népérien)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42876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4" name="Table 3"/>
          <p:cNvGraphicFramePr/>
          <p:nvPr/>
        </p:nvGraphicFramePr>
        <p:xfrm>
          <a:off x="1828800" y="2391120"/>
          <a:ext cx="5409720" cy="2851200"/>
        </p:xfrm>
        <a:graphic>
          <a:graphicData uri="http://schemas.openxmlformats.org/drawingml/2006/table">
            <a:tbl>
              <a:tblPr/>
              <a:tblGrid>
                <a:gridCol w="2705040"/>
                <a:gridCol w="2705040"/>
              </a:tblGrid>
              <a:tr h="45972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fr-FR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Fonctions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fr-FR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Dérivées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35712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Constante k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i="1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42876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blipFill rotWithShape="0">
                      <a:blip r:embed="rId1"/>
                      <a:stretch>
                        <a:fillRect/>
                      </a:stretch>
                    </a:blip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blipFill rotWithShape="0">
                      <a:blip r:embed="rId2"/>
                      <a:stretch>
                        <a:fillRect/>
                      </a:stretch>
                    </a:blipFill>
                  </a:tcPr>
                </a:tc>
              </a:tr>
              <a:tr h="52920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blipFill rotWithShape="0">
                      <a:blip r:embed="rId3"/>
                      <a:stretch>
                        <a:fillRect/>
                      </a:stretch>
                    </a:blip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blipFill rotWithShape="0">
                      <a:blip r:embed="rId4"/>
                      <a:stretch>
                        <a:fillRect/>
                      </a:stretch>
                    </a:blipFill>
                  </a:tcPr>
                </a:tc>
              </a:tr>
              <a:tr h="52308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Log(x) (log népérien)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blipFill rotWithShape="0">
                      <a:blip r:embed="rId5"/>
                      <a:stretch>
                        <a:fillRect/>
                      </a:stretch>
                    </a:blipFill>
                  </a:tcPr>
                </a:tc>
              </a:tr>
              <a:tr h="42876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blipFill rotWithShape="0">
                      <a:blip r:embed="rId6"/>
                      <a:stretch>
                        <a:fillRect/>
                      </a:stretch>
                    </a:blip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blipFill rotWithShape="0">
                      <a:blip r:embed="rId7"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  <p:sp>
        <p:nvSpPr>
          <p:cNvPr id="185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96A0B41A-DED9-4BA6-B880-06E62037AAD1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fr-FR" sz="1200" spc="-1" strike="noStrike">
              <a:latin typeface="Times New Roman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2" name="Picture 8" descr=""/>
          <p:cNvPicPr/>
          <p:nvPr/>
        </p:nvPicPr>
        <p:blipFill>
          <a:blip r:embed="rId1"/>
          <a:stretch/>
        </p:blipFill>
        <p:spPr>
          <a:xfrm>
            <a:off x="1676520" y="2219040"/>
            <a:ext cx="5562360" cy="2657160"/>
          </a:xfrm>
          <a:prstGeom prst="rect">
            <a:avLst/>
          </a:prstGeom>
          <a:ln>
            <a:noFill/>
          </a:ln>
        </p:spPr>
      </p:pic>
      <p:sp>
        <p:nvSpPr>
          <p:cNvPr id="653" name="CustomShape 1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4" name="CustomShape 2"/>
          <p:cNvSpPr/>
          <p:nvPr/>
        </p:nvSpPr>
        <p:spPr>
          <a:xfrm>
            <a:off x="533520" y="228600"/>
            <a:ext cx="8229240" cy="11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</a:pPr>
            <a:r>
              <a:rPr b="0" lang="fr-FR" sz="3600" spc="-1" strike="noStrike">
                <a:solidFill>
                  <a:srgbClr val="7030a0"/>
                </a:solidFill>
                <a:latin typeface="Calibri"/>
              </a:rPr>
              <a:t>C’est quoi la régression logistique?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655" name="CustomShape 3"/>
          <p:cNvSpPr/>
          <p:nvPr/>
        </p:nvSpPr>
        <p:spPr>
          <a:xfrm>
            <a:off x="1314360" y="1219320"/>
            <a:ext cx="6667200" cy="100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i="1" lang="fr-FR" sz="2000" spc="-1" strike="noStrike">
                <a:solidFill>
                  <a:srgbClr val="000000"/>
                </a:solidFill>
                <a:latin typeface="Calibri"/>
              </a:rPr>
              <a:t>Un modèle qui estime la probabilité de détenir </a:t>
            </a:r>
            <a:r>
              <a:rPr b="0" i="1" lang="fr-FR" sz="2000" spc="-1" strike="noStrike" u="sng">
                <a:solidFill>
                  <a:srgbClr val="000000"/>
                </a:solidFill>
                <a:uFillTx/>
                <a:latin typeface="Calibri"/>
              </a:rPr>
              <a:t>une caractéristique</a:t>
            </a:r>
            <a:r>
              <a:rPr b="0" i="1" lang="fr-FR" sz="2000" spc="-1" strike="noStrike">
                <a:solidFill>
                  <a:srgbClr val="000000"/>
                </a:solidFill>
                <a:latin typeface="Calibri"/>
              </a:rPr>
              <a:t> en fonction de </a:t>
            </a:r>
            <a:r>
              <a:rPr b="1" i="1" lang="fr-FR" sz="2000" spc="-1" strike="noStrike">
                <a:solidFill>
                  <a:srgbClr val="f79646"/>
                </a:solidFill>
                <a:latin typeface="Calibri"/>
              </a:rPr>
              <a:t>features diverses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656" name="CustomShape 4"/>
          <p:cNvSpPr/>
          <p:nvPr/>
        </p:nvSpPr>
        <p:spPr>
          <a:xfrm>
            <a:off x="914400" y="5311800"/>
            <a:ext cx="7062480" cy="167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3200" spc="-1" strike="noStrike">
                <a:solidFill>
                  <a:srgbClr val="000000"/>
                </a:solidFill>
                <a:latin typeface="Calibri"/>
              </a:rPr>
              <a:t>Quelle est la probabilité que </a:t>
            </a:r>
            <a:r>
              <a:rPr b="0" lang="fr-FR" sz="4000" spc="-1" strike="noStrike">
                <a:solidFill>
                  <a:srgbClr val="ff0066"/>
                </a:solidFill>
                <a:latin typeface="Calibri"/>
              </a:rPr>
              <a:t>Lilou</a:t>
            </a:r>
            <a:r>
              <a:rPr b="0" lang="fr-FR" sz="3200" spc="-1" strike="noStrike">
                <a:solidFill>
                  <a:srgbClr val="ff0066"/>
                </a:solidFill>
                <a:latin typeface="Calibri"/>
              </a:rPr>
              <a:t> </a:t>
            </a:r>
            <a:r>
              <a:rPr b="0" lang="fr-FR" sz="3200" spc="-1" strike="noStrike" u="sng">
                <a:solidFill>
                  <a:srgbClr val="000000"/>
                </a:solidFill>
                <a:uFillTx/>
                <a:latin typeface="Calibri"/>
              </a:rPr>
              <a:t>parte en vacances</a:t>
            </a:r>
            <a:r>
              <a:rPr b="0" lang="fr-FR" sz="3200" spc="-1" strike="noStrike">
                <a:solidFill>
                  <a:srgbClr val="000000"/>
                </a:solidFill>
                <a:latin typeface="Calibri"/>
              </a:rPr>
              <a:t>, sachant </a:t>
            </a:r>
            <a:r>
              <a:rPr b="1" lang="fr-FR" sz="3200" spc="-1" strike="noStrike">
                <a:solidFill>
                  <a:srgbClr val="f79646"/>
                </a:solidFill>
                <a:latin typeface="Calibri"/>
              </a:rPr>
              <a:t>son salaire</a:t>
            </a:r>
            <a:r>
              <a:rPr b="0" lang="fr-FR" sz="3200" spc="-1" strike="noStrike">
                <a:solidFill>
                  <a:srgbClr val="000000"/>
                </a:solidFill>
                <a:latin typeface="Calibri"/>
              </a:rPr>
              <a:t>?</a:t>
            </a:r>
            <a:endParaRPr b="0" lang="fr-FR" sz="3200" spc="-1" strike="noStrike">
              <a:latin typeface="Arial"/>
            </a:endParaRPr>
          </a:p>
        </p:txBody>
      </p:sp>
      <p:sp>
        <p:nvSpPr>
          <p:cNvPr id="657" name="CustomShape 5"/>
          <p:cNvSpPr/>
          <p:nvPr/>
        </p:nvSpPr>
        <p:spPr>
          <a:xfrm>
            <a:off x="1981080" y="3948480"/>
            <a:ext cx="1347480" cy="860400"/>
          </a:xfrm>
          <a:prstGeom prst="wedgeRoundRectCallout">
            <a:avLst>
              <a:gd name="adj1" fmla="val 120217"/>
              <a:gd name="adj2" fmla="val -46812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i="1" lang="fr-FR" sz="2000" spc="-1" strike="noStrike">
                <a:solidFill>
                  <a:srgbClr val="000000"/>
                </a:solidFill>
                <a:latin typeface="Calibri"/>
              </a:rPr>
              <a:t>Je gagne 42 K!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658" name="Picture 15" descr=""/>
          <p:cNvPicPr/>
          <p:nvPr/>
        </p:nvPicPr>
        <p:blipFill>
          <a:blip r:embed="rId2"/>
          <a:srcRect l="0" t="0" r="0" b="21222"/>
          <a:stretch/>
        </p:blipFill>
        <p:spPr>
          <a:xfrm>
            <a:off x="393120" y="130680"/>
            <a:ext cx="1072440" cy="844920"/>
          </a:xfrm>
          <a:prstGeom prst="rect">
            <a:avLst/>
          </a:prstGeom>
          <a:ln>
            <a:noFill/>
          </a:ln>
        </p:spPr>
      </p:pic>
      <p:sp>
        <p:nvSpPr>
          <p:cNvPr id="659" name="TextShape 6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B2568AC8-8B36-4F0F-A531-C7A74F689F4F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fr-FR" sz="1200" spc="-1" strike="noStrike">
              <a:latin typeface="Times New Roman"/>
            </a:endParaRPr>
          </a:p>
        </p:txBody>
      </p:sp>
    </p:spTree>
  </p:cSld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CustomShape 1"/>
          <p:cNvSpPr/>
          <p:nvPr/>
        </p:nvSpPr>
        <p:spPr>
          <a:xfrm>
            <a:off x="539640" y="476640"/>
            <a:ext cx="792036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fr-FR" sz="3200" spc="-1" strike="noStrike">
                <a:solidFill>
                  <a:srgbClr val="7030a0"/>
                </a:solidFill>
                <a:latin typeface="Calibri"/>
              </a:rPr>
              <a:t>Principe de la régression logistique</a:t>
            </a:r>
            <a:endParaRPr b="0" lang="fr-FR" sz="3200" spc="-1" strike="noStrike">
              <a:latin typeface="Arial"/>
            </a:endParaRPr>
          </a:p>
        </p:txBody>
      </p:sp>
      <p:sp>
        <p:nvSpPr>
          <p:cNvPr id="661" name="CustomShape 2"/>
          <p:cNvSpPr/>
          <p:nvPr/>
        </p:nvSpPr>
        <p:spPr>
          <a:xfrm>
            <a:off x="539640" y="1268640"/>
            <a:ext cx="8424720" cy="130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7030a0"/>
                </a:solidFill>
                <a:latin typeface="Calibri"/>
              </a:rPr>
              <a:t>Fiter un nuage de points 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dont la caractéristique est distribué sur 2 valeurs</a:t>
            </a:r>
            <a:endParaRPr b="0" lang="fr-FR" sz="20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Valeur 1 : </a:t>
            </a:r>
            <a:r>
              <a:rPr b="0" i="1" lang="fr-FR" sz="2000" spc="-1" strike="noStrike">
                <a:solidFill>
                  <a:srgbClr val="31859c"/>
                </a:solidFill>
                <a:latin typeface="Calibri"/>
              </a:rPr>
              <a:t>les individus partent en vacances</a:t>
            </a:r>
            <a:endParaRPr b="0" lang="fr-FR" sz="20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Valeur 0 : </a:t>
            </a:r>
            <a:r>
              <a:rPr b="0" i="1" lang="fr-FR" sz="2000" spc="-1" strike="noStrike">
                <a:solidFill>
                  <a:srgbClr val="e46c0a"/>
                </a:solidFill>
                <a:latin typeface="Calibri"/>
              </a:rPr>
              <a:t>les individus ne partent pas en vacances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662" name="Picture 6" descr=""/>
          <p:cNvPicPr/>
          <p:nvPr/>
        </p:nvPicPr>
        <p:blipFill>
          <a:blip r:embed="rId1"/>
          <a:srcRect l="0" t="0" r="0" b="21222"/>
          <a:stretch/>
        </p:blipFill>
        <p:spPr>
          <a:xfrm>
            <a:off x="533520" y="297720"/>
            <a:ext cx="1072440" cy="844920"/>
          </a:xfrm>
          <a:prstGeom prst="rect">
            <a:avLst/>
          </a:prstGeom>
          <a:ln>
            <a:noFill/>
          </a:ln>
        </p:spPr>
      </p:pic>
      <p:grpSp>
        <p:nvGrpSpPr>
          <p:cNvPr id="663" name="Group 3"/>
          <p:cNvGrpSpPr/>
          <p:nvPr/>
        </p:nvGrpSpPr>
        <p:grpSpPr>
          <a:xfrm>
            <a:off x="1066680" y="2551320"/>
            <a:ext cx="7848360" cy="4161600"/>
            <a:chOff x="1066680" y="2551320"/>
            <a:chExt cx="7848360" cy="4161600"/>
          </a:xfrm>
        </p:grpSpPr>
        <p:sp>
          <p:nvSpPr>
            <p:cNvPr id="664" name="CustomShape 4"/>
            <p:cNvSpPr/>
            <p:nvPr/>
          </p:nvSpPr>
          <p:spPr>
            <a:xfrm>
              <a:off x="7086600" y="6348240"/>
              <a:ext cx="182844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fr-FR" sz="1800" spc="-1" strike="noStrike">
                  <a:solidFill>
                    <a:srgbClr val="000000"/>
                  </a:solidFill>
                  <a:latin typeface="Calibri"/>
                </a:rPr>
                <a:t>Salaire</a:t>
              </a:r>
              <a:endParaRPr b="0" lang="fr-FR" sz="1800" spc="-1" strike="noStrike">
                <a:latin typeface="Arial"/>
              </a:endParaRPr>
            </a:p>
          </p:txBody>
        </p:sp>
        <p:pic>
          <p:nvPicPr>
            <p:cNvPr id="665" name="Picture 2" descr=""/>
            <p:cNvPicPr/>
            <p:nvPr/>
          </p:nvPicPr>
          <p:blipFill>
            <a:blip r:embed="rId2"/>
            <a:stretch/>
          </p:blipFill>
          <p:spPr>
            <a:xfrm>
              <a:off x="1066680" y="2551320"/>
              <a:ext cx="6552720" cy="410148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666" name="TextShape 5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32975D3D-7630-4D9A-9E36-2DE377D013C6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fr-FR" sz="1200" spc="-1" strike="noStrike">
              <a:latin typeface="Times New Roman"/>
            </a:endParaRPr>
          </a:p>
        </p:txBody>
      </p:sp>
    </p:spTree>
  </p:cSld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CustomShape 1"/>
          <p:cNvSpPr/>
          <p:nvPr/>
        </p:nvSpPr>
        <p:spPr>
          <a:xfrm>
            <a:off x="755640" y="476640"/>
            <a:ext cx="79203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fr-FR" sz="2400" spc="-1" strike="noStrike">
                <a:solidFill>
                  <a:srgbClr val="c00000"/>
                </a:solidFill>
                <a:latin typeface="Calibri"/>
              </a:rPr>
              <a:t>Le modèle de la régression logistique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668" name="CustomShape 2"/>
          <p:cNvSpPr/>
          <p:nvPr/>
        </p:nvSpPr>
        <p:spPr>
          <a:xfrm>
            <a:off x="755640" y="1371600"/>
            <a:ext cx="7778520" cy="173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c00000"/>
                </a:solidFill>
                <a:latin typeface="Calibri"/>
              </a:rPr>
              <a:t>Il s’écrit : </a:t>
            </a:r>
            <a:endParaRPr b="0" lang="fr-FR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(x) =   +  + … + )</a:t>
            </a:r>
            <a:endParaRPr b="0" lang="fr-FR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(x) correspond aux probabilités prédites, i.e. P(y = 1 | </a:t>
            </a:r>
            <a:r>
              <a:rPr b="1" lang="fr-FR" sz="1800" spc="-1" strike="noStrike">
                <a:solidFill>
                  <a:srgbClr val="000000"/>
                </a:solidFill>
                <a:latin typeface="Calibri"/>
              </a:rPr>
              <a:t>X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 ; ) </a:t>
            </a:r>
            <a:endParaRPr b="0" lang="fr-FR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La fonction g est la fonction sigmoïde</a:t>
            </a:r>
            <a:endParaRPr b="0" lang="fr-FR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représentent les n features du modèle</a:t>
            </a:r>
            <a:endParaRPr b="0" lang="fr-FR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représentent les n+1 coefficients du modèle à estimer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669" name="CustomShape 3"/>
          <p:cNvSpPr/>
          <p:nvPr/>
        </p:nvSpPr>
        <p:spPr>
          <a:xfrm>
            <a:off x="755640" y="1371600"/>
            <a:ext cx="7778520" cy="1753920"/>
          </a:xfrm>
          <a:prstGeom prst="rect">
            <a:avLst/>
          </a:prstGeom>
          <a:blipFill rotWithShape="0">
            <a:blip r:embed="rId1"/>
            <a:stretch>
              <a:fillRect l="-703" t="-1717" r="0" b="-4496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latin typeface="Calibri"/>
              </a:rPr>
              <a:t> 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670" name="CustomShape 4"/>
          <p:cNvSpPr/>
          <p:nvPr/>
        </p:nvSpPr>
        <p:spPr>
          <a:xfrm>
            <a:off x="755640" y="3276720"/>
            <a:ext cx="777852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c00000"/>
                </a:solidFill>
                <a:latin typeface="Calibri"/>
              </a:rPr>
              <a:t>En détaillant, il s’écrit : </a:t>
            </a:r>
            <a:endParaRPr b="0" lang="fr-FR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(x) =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671" name="CustomShape 5"/>
          <p:cNvSpPr/>
          <p:nvPr/>
        </p:nvSpPr>
        <p:spPr>
          <a:xfrm>
            <a:off x="755640" y="3276720"/>
            <a:ext cx="7778520" cy="773280"/>
          </a:xfrm>
          <a:prstGeom prst="rect">
            <a:avLst/>
          </a:prstGeom>
          <a:blipFill rotWithShape="0">
            <a:blip r:embed="rId2"/>
            <a:stretch>
              <a:fillRect l="-703" t="-3937" r="0" b="-3149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latin typeface="Calibri"/>
              </a:rPr>
              <a:t> 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672" name="CustomShape 6"/>
          <p:cNvSpPr/>
          <p:nvPr/>
        </p:nvSpPr>
        <p:spPr>
          <a:xfrm>
            <a:off x="755640" y="4267080"/>
            <a:ext cx="777852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c00000"/>
                </a:solidFill>
                <a:latin typeface="Calibri"/>
              </a:rPr>
              <a:t>Matriciellement, les prédictions 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c00000"/>
                </a:solidFill>
                <a:latin typeface="Calibri"/>
              </a:rPr>
              <a:t>s’écrivent : 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g(X*θ ) 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673" name="Picture 17" descr=""/>
          <p:cNvPicPr/>
          <p:nvPr/>
        </p:nvPicPr>
        <p:blipFill>
          <a:blip r:embed="rId3"/>
          <a:srcRect l="0" t="7140" r="0" b="22876"/>
          <a:stretch/>
        </p:blipFill>
        <p:spPr>
          <a:xfrm>
            <a:off x="1145880" y="304920"/>
            <a:ext cx="1063800" cy="744480"/>
          </a:xfrm>
          <a:prstGeom prst="rect">
            <a:avLst/>
          </a:prstGeom>
          <a:ln>
            <a:noFill/>
          </a:ln>
        </p:spPr>
      </p:pic>
      <p:sp>
        <p:nvSpPr>
          <p:cNvPr id="674" name="CustomShape 7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675" name="Picture 5" descr=""/>
          <p:cNvPicPr/>
          <p:nvPr/>
        </p:nvPicPr>
        <p:blipFill>
          <a:blip r:embed="rId4"/>
          <a:stretch/>
        </p:blipFill>
        <p:spPr>
          <a:xfrm>
            <a:off x="5181480" y="4267080"/>
            <a:ext cx="3657240" cy="2437920"/>
          </a:xfrm>
          <a:prstGeom prst="rect">
            <a:avLst/>
          </a:prstGeom>
          <a:ln>
            <a:noFill/>
          </a:ln>
        </p:spPr>
      </p:pic>
      <p:sp>
        <p:nvSpPr>
          <p:cNvPr id="676" name="CustomShape 8"/>
          <p:cNvSpPr/>
          <p:nvPr/>
        </p:nvSpPr>
        <p:spPr>
          <a:xfrm>
            <a:off x="755640" y="5444640"/>
            <a:ext cx="373356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33cc"/>
                </a:solidFill>
                <a:latin typeface="Calibri"/>
              </a:rPr>
              <a:t>La fonction sigmoïde 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677" name="CustomShape 9"/>
          <p:cNvSpPr/>
          <p:nvPr/>
        </p:nvSpPr>
        <p:spPr>
          <a:xfrm>
            <a:off x="755640" y="5444640"/>
            <a:ext cx="3733560" cy="893880"/>
          </a:xfrm>
          <a:prstGeom prst="rect">
            <a:avLst/>
          </a:prstGeom>
          <a:blipFill rotWithShape="0">
            <a:blip r:embed="rId5"/>
            <a:stretch>
              <a:fillRect l="0" t="-3379" r="0" b="0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latin typeface="Calibri"/>
              </a:rPr>
              <a:t> 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678" name="CustomShape 10"/>
          <p:cNvSpPr/>
          <p:nvPr/>
        </p:nvSpPr>
        <p:spPr>
          <a:xfrm flipV="1">
            <a:off x="3657600" y="5443920"/>
            <a:ext cx="1599840" cy="194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33cc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9" name="TextShape 11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433CB947-23F2-4B64-96A7-C89E7B52ECEA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fr-FR" sz="1200" spc="-1" strike="noStrike">
              <a:latin typeface="Times New Roman"/>
            </a:endParaRPr>
          </a:p>
        </p:txBody>
      </p:sp>
    </p:spTree>
  </p:cSld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CustomShape 1"/>
          <p:cNvSpPr/>
          <p:nvPr/>
        </p:nvSpPr>
        <p:spPr>
          <a:xfrm>
            <a:off x="-152280" y="523800"/>
            <a:ext cx="792036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fr-FR" sz="5400" spc="-1" strike="noStrike">
                <a:solidFill>
                  <a:srgbClr val="31859c"/>
                </a:solidFill>
                <a:latin typeface="Calibri"/>
              </a:rPr>
              <a:t>Remarque</a:t>
            </a:r>
            <a:endParaRPr b="0" lang="fr-FR" sz="5400" spc="-1" strike="noStrike">
              <a:latin typeface="Arial"/>
            </a:endParaRPr>
          </a:p>
        </p:txBody>
      </p:sp>
      <p:pic>
        <p:nvPicPr>
          <p:cNvPr id="681" name="Picture 3" descr=""/>
          <p:cNvPicPr/>
          <p:nvPr/>
        </p:nvPicPr>
        <p:blipFill>
          <a:blip r:embed="rId1"/>
          <a:srcRect l="37133" t="0" r="39783" b="23957"/>
          <a:stretch/>
        </p:blipFill>
        <p:spPr>
          <a:xfrm rot="1155600">
            <a:off x="6336360" y="544680"/>
            <a:ext cx="290160" cy="957600"/>
          </a:xfrm>
          <a:prstGeom prst="rect">
            <a:avLst/>
          </a:prstGeom>
          <a:ln>
            <a:noFill/>
          </a:ln>
        </p:spPr>
      </p:pic>
      <p:pic>
        <p:nvPicPr>
          <p:cNvPr id="682" name="Picture 4" descr=""/>
          <p:cNvPicPr/>
          <p:nvPr/>
        </p:nvPicPr>
        <p:blipFill>
          <a:blip r:embed="rId2"/>
          <a:srcRect l="21800" t="0" r="22749" b="16302"/>
          <a:stretch/>
        </p:blipFill>
        <p:spPr>
          <a:xfrm>
            <a:off x="5461200" y="217440"/>
            <a:ext cx="820800" cy="1239480"/>
          </a:xfrm>
          <a:prstGeom prst="rect">
            <a:avLst/>
          </a:prstGeom>
          <a:ln>
            <a:noFill/>
          </a:ln>
        </p:spPr>
      </p:pic>
      <p:sp>
        <p:nvSpPr>
          <p:cNvPr id="683" name="CustomShape 2"/>
          <p:cNvSpPr/>
          <p:nvPr/>
        </p:nvSpPr>
        <p:spPr>
          <a:xfrm>
            <a:off x="762120" y="2305800"/>
            <a:ext cx="7238520" cy="380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840">
              <a:lnSpc>
                <a:spcPct val="100000"/>
              </a:lnSpc>
              <a:buClr>
                <a:srgbClr val="31859c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31859c"/>
                </a:solidFill>
                <a:latin typeface="Calibri"/>
              </a:rPr>
              <a:t>Régression linéaire</a:t>
            </a:r>
            <a:endParaRPr b="0" lang="fr-FR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8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(x) = </a:t>
            </a:r>
            <a:r>
              <a:rPr b="0" lang="fr-FR" sz="2800" spc="-1" strike="noStrike">
                <a:solidFill>
                  <a:srgbClr val="c0504d"/>
                </a:solidFill>
                <a:latin typeface="Calibri"/>
              </a:rPr>
              <a:t> +  + … + </a:t>
            </a:r>
            <a:endParaRPr b="0" lang="fr-FR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8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31859c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31859c"/>
                </a:solidFill>
                <a:latin typeface="Calibri"/>
              </a:rPr>
              <a:t>Régression logistique</a:t>
            </a:r>
            <a:endParaRPr b="0" lang="fr-FR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8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(x) = </a:t>
            </a:r>
            <a:r>
              <a:rPr b="1" lang="fr-FR" sz="2800" spc="-1" strike="noStrike">
                <a:solidFill>
                  <a:srgbClr val="8064a2"/>
                </a:solidFill>
                <a:latin typeface="Calibri"/>
              </a:rPr>
              <a:t> </a:t>
            </a:r>
            <a:r>
              <a:rPr b="0" lang="fr-FR" sz="2800" spc="-1" strike="noStrike">
                <a:solidFill>
                  <a:srgbClr val="c0504d"/>
                </a:solidFill>
                <a:latin typeface="Calibri"/>
              </a:rPr>
              <a:t> +  + … + </a:t>
            </a:r>
            <a:r>
              <a:rPr b="1" lang="fr-FR" sz="2800" spc="-1" strike="noStrike">
                <a:solidFill>
                  <a:srgbClr val="8064a2"/>
                </a:solidFill>
                <a:latin typeface="Calibri"/>
              </a:rPr>
              <a:t>)</a:t>
            </a:r>
            <a:endParaRPr b="0" lang="fr-FR" sz="28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Avec</a:t>
            </a:r>
            <a:r>
              <a:rPr b="0" lang="fr-FR" sz="2000" spc="-1" strike="noStrike">
                <a:solidFill>
                  <a:srgbClr val="c0504d"/>
                </a:solidFill>
                <a:latin typeface="Calibri"/>
              </a:rPr>
              <a:t> </a:t>
            </a:r>
            <a:r>
              <a:rPr b="1" lang="fr-FR" sz="2000" spc="-1" strike="noStrike">
                <a:solidFill>
                  <a:srgbClr val="8064a2"/>
                </a:solidFill>
                <a:latin typeface="Calibri"/>
              </a:rPr>
              <a:t>g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 fonction sigmoïde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684" name="CustomShape 3"/>
          <p:cNvSpPr/>
          <p:nvPr/>
        </p:nvSpPr>
        <p:spPr>
          <a:xfrm>
            <a:off x="762120" y="2305800"/>
            <a:ext cx="7238520" cy="3846960"/>
          </a:xfrm>
          <a:prstGeom prst="rect">
            <a:avLst/>
          </a:prstGeom>
          <a:blipFill rotWithShape="0">
            <a:blip r:embed="rId3"/>
            <a:stretch>
              <a:fillRect l="-1430" t="-1421" r="0" b="-1892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latin typeface="Calibri"/>
              </a:rPr>
              <a:t> 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685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856C5079-8FEE-4CC8-8658-86334E754DF4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fr-FR" sz="1200" spc="-1" strike="noStrike">
              <a:latin typeface="Times New Roman"/>
            </a:endParaRPr>
          </a:p>
        </p:txBody>
      </p:sp>
    </p:spTree>
  </p:cSld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" name="Picture 1" descr=""/>
          <p:cNvPicPr/>
          <p:nvPr/>
        </p:nvPicPr>
        <p:blipFill>
          <a:blip r:embed="rId1"/>
          <a:srcRect l="8934" t="4027" r="9780" b="17022"/>
          <a:stretch/>
        </p:blipFill>
        <p:spPr>
          <a:xfrm>
            <a:off x="2286000" y="302400"/>
            <a:ext cx="864720" cy="840240"/>
          </a:xfrm>
          <a:prstGeom prst="rect">
            <a:avLst/>
          </a:prstGeom>
          <a:ln>
            <a:noFill/>
          </a:ln>
        </p:spPr>
      </p:pic>
      <p:sp>
        <p:nvSpPr>
          <p:cNvPr id="687" name="CustomShape 1"/>
          <p:cNvSpPr/>
          <p:nvPr/>
        </p:nvSpPr>
        <p:spPr>
          <a:xfrm>
            <a:off x="3200400" y="228600"/>
            <a:ext cx="2285640" cy="173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fr-FR" sz="5400" spc="-1" strike="noStrike">
                <a:solidFill>
                  <a:srgbClr val="000000"/>
                </a:solidFill>
                <a:latin typeface="Calibri"/>
              </a:rPr>
              <a:t>Rappel</a:t>
            </a:r>
            <a:endParaRPr b="0" lang="fr-FR" sz="5400" spc="-1" strike="noStrike">
              <a:latin typeface="Arial"/>
            </a:endParaRPr>
          </a:p>
        </p:txBody>
      </p:sp>
      <p:sp>
        <p:nvSpPr>
          <p:cNvPr id="688" name="CustomShape 2"/>
          <p:cNvSpPr/>
          <p:nvPr/>
        </p:nvSpPr>
        <p:spPr>
          <a:xfrm>
            <a:off x="762120" y="1973160"/>
            <a:ext cx="6857640" cy="553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>
              <a:lnSpc>
                <a:spcPct val="100000"/>
              </a:lnSpc>
              <a:buClr>
                <a:srgbClr val="80808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808080"/>
                </a:solidFill>
                <a:latin typeface="Calibri"/>
              </a:rPr>
              <a:t>Objectif principal du machine learning </a:t>
            </a:r>
            <a:endParaRPr b="0" lang="fr-FR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8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Estimer les coefficients θ</a:t>
            </a:r>
            <a:r>
              <a:rPr b="0" lang="fr-FR" sz="2000" spc="-1" strike="noStrike" baseline="-25000">
                <a:solidFill>
                  <a:srgbClr val="000000"/>
                </a:solidFill>
                <a:latin typeface="Calibri"/>
              </a:rPr>
              <a:t>i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 du modèle qui minimisent l’erreur de celui-ci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80808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808080"/>
                </a:solidFill>
                <a:latin typeface="Calibri"/>
              </a:rPr>
              <a:t>Pour estimer les coefficients θ</a:t>
            </a:r>
            <a:r>
              <a:rPr b="0" lang="fr-FR" sz="2800" spc="-1" strike="noStrike" baseline="-25000">
                <a:solidFill>
                  <a:srgbClr val="808080"/>
                </a:solidFill>
                <a:latin typeface="Calibri"/>
              </a:rPr>
              <a:t>i</a:t>
            </a:r>
            <a:r>
              <a:rPr b="0" lang="fr-FR" sz="2800" spc="-1" strike="noStrike">
                <a:solidFill>
                  <a:srgbClr val="808080"/>
                </a:solidFill>
                <a:latin typeface="Calibri"/>
              </a:rPr>
              <a:t> du modèle</a:t>
            </a:r>
            <a:endParaRPr b="0" lang="fr-FR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800" spc="-1" strike="noStrike">
              <a:latin typeface="Arial"/>
            </a:endParaRPr>
          </a:p>
          <a:p>
            <a:pPr lvl="1" marL="8002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Application du Gradient Descent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lvl="2" marL="1428840" indent="-514080">
              <a:lnSpc>
                <a:spcPct val="100000"/>
              </a:lnSpc>
              <a:buClr>
                <a:srgbClr val="000000"/>
              </a:buClr>
              <a:buFont typeface="Calibri"/>
              <a:buAutoNum type="alphaUcPeriod"/>
            </a:pPr>
            <a:r>
              <a:rPr b="0" i="1" lang="fr-FR" sz="1800" spc="-1" strike="noStrike">
                <a:solidFill>
                  <a:srgbClr val="000000"/>
                </a:solidFill>
                <a:latin typeface="Calibri"/>
              </a:rPr>
              <a:t>Définir une fonction de coût J(θ)</a:t>
            </a:r>
            <a:endParaRPr b="0" lang="fr-FR" sz="1800" spc="-1" strike="noStrike">
              <a:latin typeface="Arial"/>
            </a:endParaRPr>
          </a:p>
          <a:p>
            <a:pPr lvl="2" marL="1428840" indent="-514080">
              <a:lnSpc>
                <a:spcPct val="100000"/>
              </a:lnSpc>
              <a:buClr>
                <a:srgbClr val="000000"/>
              </a:buClr>
              <a:buFont typeface="Calibri"/>
              <a:buAutoNum type="alphaUcPeriod"/>
            </a:pPr>
            <a:r>
              <a:rPr b="0" i="1" lang="fr-FR" sz="1800" spc="-1" strike="noStrike">
                <a:solidFill>
                  <a:srgbClr val="000000"/>
                </a:solidFill>
                <a:latin typeface="Calibri"/>
              </a:rPr>
              <a:t>Initialiser les θ</a:t>
            </a:r>
            <a:r>
              <a:rPr b="0" i="1" lang="fr-FR" sz="1800" spc="-1" strike="noStrike" baseline="-25000">
                <a:solidFill>
                  <a:srgbClr val="000000"/>
                </a:solidFill>
                <a:latin typeface="Calibri"/>
              </a:rPr>
              <a:t>i</a:t>
            </a:r>
            <a:endParaRPr b="0" lang="fr-FR" sz="1800" spc="-1" strike="noStrike">
              <a:latin typeface="Arial"/>
            </a:endParaRPr>
          </a:p>
          <a:p>
            <a:pPr lvl="2" marL="1428840" indent="-514080">
              <a:lnSpc>
                <a:spcPct val="100000"/>
              </a:lnSpc>
              <a:buClr>
                <a:srgbClr val="000000"/>
              </a:buClr>
              <a:buFont typeface="Calibri"/>
              <a:buAutoNum type="alphaUcPeriod"/>
            </a:pPr>
            <a:r>
              <a:rPr b="0" i="1" lang="fr-FR" sz="1800" spc="-1" strike="noStrike">
                <a:solidFill>
                  <a:srgbClr val="000000"/>
                </a:solidFill>
                <a:latin typeface="Calibri"/>
              </a:rPr>
              <a:t>Mise à jour des θ</a:t>
            </a:r>
            <a:r>
              <a:rPr b="0" i="1" lang="fr-FR" sz="1800" spc="-1" strike="noStrike" baseline="-25000">
                <a:solidFill>
                  <a:srgbClr val="000000"/>
                </a:solidFill>
                <a:latin typeface="Calibri"/>
              </a:rPr>
              <a:t>i</a:t>
            </a:r>
            <a:r>
              <a:rPr b="0" i="1" lang="fr-FR" sz="18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689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26D992F5-25AD-4CB8-A76B-8896D673ED1A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fr-FR" sz="1200" spc="-1" strike="noStrike">
              <a:latin typeface="Times New Roman"/>
            </a:endParaRPr>
          </a:p>
        </p:txBody>
      </p:sp>
    </p:spTree>
  </p:cSld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CustomShape 1"/>
          <p:cNvSpPr/>
          <p:nvPr/>
        </p:nvSpPr>
        <p:spPr>
          <a:xfrm>
            <a:off x="1121760" y="446760"/>
            <a:ext cx="7488360" cy="106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fr-FR" sz="3200" spc="-1" strike="noStrike">
                <a:solidFill>
                  <a:srgbClr val="c00000"/>
                </a:solidFill>
                <a:latin typeface="Calibri"/>
              </a:rPr>
              <a:t>Le Gradient Descent pour</a:t>
            </a:r>
            <a:endParaRPr b="0" lang="fr-FR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3200" spc="-1" strike="noStrike">
                <a:solidFill>
                  <a:srgbClr val="c00000"/>
                </a:solidFill>
                <a:latin typeface="Calibri"/>
              </a:rPr>
              <a:t>la régression logistique</a:t>
            </a:r>
            <a:endParaRPr b="0" lang="fr-FR" sz="3200" spc="-1" strike="noStrike">
              <a:latin typeface="Arial"/>
            </a:endParaRPr>
          </a:p>
        </p:txBody>
      </p:sp>
      <p:sp>
        <p:nvSpPr>
          <p:cNvPr id="691" name="CustomShape 2"/>
          <p:cNvSpPr/>
          <p:nvPr/>
        </p:nvSpPr>
        <p:spPr>
          <a:xfrm>
            <a:off x="422640" y="2286000"/>
            <a:ext cx="8568720" cy="100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fr-FR" sz="2400" spc="-1" strike="noStrike">
                <a:solidFill>
                  <a:srgbClr val="c00000"/>
                </a:solidFill>
                <a:latin typeface="Calibri"/>
              </a:rPr>
              <a:t>A. </a:t>
            </a:r>
            <a:r>
              <a:rPr b="0" lang="fr-FR" sz="2400" spc="-1" strike="noStrike">
                <a:solidFill>
                  <a:srgbClr val="c00000"/>
                </a:solidFill>
                <a:latin typeface="Calibri"/>
              </a:rPr>
              <a:t>La fonction de coût J(θ)</a:t>
            </a:r>
            <a:endParaRPr b="0" lang="fr-F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6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1600" spc="-1" strike="noStrike">
                <a:solidFill>
                  <a:srgbClr val="000000"/>
                </a:solidFill>
                <a:latin typeface="Calibri"/>
              </a:rPr>
              <a:t>J(</a:t>
            </a:r>
            <a:endParaRPr b="0" lang="fr-FR" sz="1600" spc="-1" strike="noStrike">
              <a:latin typeface="Arial"/>
            </a:endParaRPr>
          </a:p>
        </p:txBody>
      </p:sp>
      <p:sp>
        <p:nvSpPr>
          <p:cNvPr id="692" name="CustomShape 3"/>
          <p:cNvSpPr/>
          <p:nvPr/>
        </p:nvSpPr>
        <p:spPr>
          <a:xfrm>
            <a:off x="422640" y="2286000"/>
            <a:ext cx="8568720" cy="1149840"/>
          </a:xfrm>
          <a:prstGeom prst="rect">
            <a:avLst/>
          </a:prstGeom>
          <a:blipFill rotWithShape="0">
            <a:blip r:embed="rId1"/>
            <a:stretch>
              <a:fillRect l="-1063" t="-4217" r="0" b="-32786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latin typeface="Calibri"/>
              </a:rPr>
              <a:t> 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693" name="CustomShape 4"/>
          <p:cNvSpPr/>
          <p:nvPr/>
        </p:nvSpPr>
        <p:spPr>
          <a:xfrm>
            <a:off x="422640" y="4656960"/>
            <a:ext cx="8568720" cy="133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fr-FR" sz="2400" spc="-1" strike="noStrike">
                <a:solidFill>
                  <a:srgbClr val="c00000"/>
                </a:solidFill>
                <a:latin typeface="Calibri"/>
              </a:rPr>
              <a:t>C. </a:t>
            </a:r>
            <a:r>
              <a:rPr b="0" lang="fr-FR" sz="2400" spc="-1" strike="noStrike">
                <a:solidFill>
                  <a:srgbClr val="c00000"/>
                </a:solidFill>
                <a:latin typeface="Calibri"/>
              </a:rPr>
              <a:t>Mise à jour des θ</a:t>
            </a:r>
            <a:r>
              <a:rPr b="0" lang="fr-FR" sz="2400" spc="-1" strike="noStrike" baseline="-25000">
                <a:solidFill>
                  <a:srgbClr val="c00000"/>
                </a:solidFill>
                <a:latin typeface="Calibri"/>
              </a:rPr>
              <a:t>i</a:t>
            </a:r>
            <a:r>
              <a:rPr b="0" lang="fr-FR" sz="2400" spc="-1" strike="noStrike">
                <a:solidFill>
                  <a:srgbClr val="c00000"/>
                </a:solidFill>
                <a:latin typeface="Calibri"/>
              </a:rPr>
              <a:t> </a:t>
            </a:r>
            <a:r>
              <a:rPr b="0" i="1" lang="fr-FR" sz="1600" spc="-1" strike="noStrike">
                <a:solidFill>
                  <a:srgbClr val="c00000"/>
                </a:solidFill>
                <a:latin typeface="Calibri"/>
              </a:rPr>
              <a:t>tant que l’erreur décroît, faire </a:t>
            </a:r>
            <a:r>
              <a:rPr b="0" i="1" lang="fr-FR" sz="1200" spc="-1" strike="noStrike">
                <a:solidFill>
                  <a:srgbClr val="c00000"/>
                </a:solidFill>
                <a:latin typeface="Calibri"/>
              </a:rPr>
              <a:t>:</a:t>
            </a:r>
            <a:endParaRPr b="0" lang="fr-F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600" spc="-1" strike="noStrike">
                <a:solidFill>
                  <a:srgbClr val="000000"/>
                </a:solidFill>
                <a:latin typeface="Calibri"/>
                <a:ea typeface="Cambria Math"/>
              </a:rPr>
              <a:t>	</a:t>
            </a:r>
            <a:r>
              <a:rPr b="0" lang="fr-FR" sz="1600" spc="-1" strike="noStrike">
                <a:solidFill>
                  <a:srgbClr val="000000"/>
                </a:solidFill>
                <a:latin typeface="Cambria Math"/>
                <a:ea typeface="Cambria Math"/>
              </a:rPr>
              <a:t>:= </a:t>
            </a: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050" spc="-1" strike="noStrike">
                <a:solidFill>
                  <a:srgbClr val="000000"/>
                </a:solidFill>
                <a:latin typeface="Cambria Math"/>
                <a:ea typeface="Cambria Math"/>
              </a:rPr>
              <a:t>	</a:t>
            </a:r>
            <a:r>
              <a:rPr b="0" lang="fr-FR" sz="1050" spc="-1" strike="noStrike">
                <a:solidFill>
                  <a:srgbClr val="000000"/>
                </a:solidFill>
                <a:latin typeface="Cambria Math"/>
                <a:ea typeface="Cambria Math"/>
              </a:rPr>
              <a:t>avec  </a:t>
            </a:r>
            <a:r>
              <a:rPr b="0" lang="fr-FR" sz="1600" spc="-1" strike="noStrike">
                <a:solidFill>
                  <a:srgbClr val="e46c0a"/>
                </a:solidFill>
                <a:latin typeface="Cambria Math"/>
                <a:ea typeface="Cambria Math"/>
              </a:rPr>
              <a:t>  = ) </a:t>
            </a:r>
            <a:endParaRPr b="0" lang="fr-FR" sz="1600" spc="-1" strike="noStrike">
              <a:latin typeface="Arial"/>
            </a:endParaRPr>
          </a:p>
        </p:txBody>
      </p:sp>
      <p:sp>
        <p:nvSpPr>
          <p:cNvPr id="694" name="CustomShape 5"/>
          <p:cNvSpPr/>
          <p:nvPr/>
        </p:nvSpPr>
        <p:spPr>
          <a:xfrm>
            <a:off x="422640" y="4656960"/>
            <a:ext cx="8568720" cy="1542600"/>
          </a:xfrm>
          <a:prstGeom prst="rect">
            <a:avLst/>
          </a:prstGeom>
          <a:blipFill rotWithShape="0">
            <a:blip r:embed="rId2"/>
            <a:stretch>
              <a:fillRect l="-1063" t="-3145" r="0" b="-29630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latin typeface="Calibri"/>
              </a:rPr>
              <a:t> 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695" name="Picture 7" descr=""/>
          <p:cNvPicPr/>
          <p:nvPr/>
        </p:nvPicPr>
        <p:blipFill>
          <a:blip r:embed="rId3"/>
          <a:srcRect l="0" t="7140" r="0" b="22876"/>
          <a:stretch/>
        </p:blipFill>
        <p:spPr>
          <a:xfrm>
            <a:off x="1588320" y="626760"/>
            <a:ext cx="1063800" cy="744480"/>
          </a:xfrm>
          <a:prstGeom prst="rect">
            <a:avLst/>
          </a:prstGeom>
          <a:ln>
            <a:noFill/>
          </a:ln>
        </p:spPr>
      </p:pic>
      <p:sp>
        <p:nvSpPr>
          <p:cNvPr id="696" name="CustomShape 6"/>
          <p:cNvSpPr/>
          <p:nvPr/>
        </p:nvSpPr>
        <p:spPr>
          <a:xfrm>
            <a:off x="3640320" y="6400800"/>
            <a:ext cx="2133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b050"/>
                </a:solidFill>
                <a:latin typeface="Calibri"/>
              </a:rPr>
              <a:t>Learning rate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697" name="CustomShape 7"/>
          <p:cNvSpPr/>
          <p:nvPr/>
        </p:nvSpPr>
        <p:spPr>
          <a:xfrm flipH="1" flipV="1">
            <a:off x="2438280" y="5574960"/>
            <a:ext cx="1201680" cy="1010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b05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8" name="CustomShape 8"/>
          <p:cNvSpPr/>
          <p:nvPr/>
        </p:nvSpPr>
        <p:spPr>
          <a:xfrm>
            <a:off x="422640" y="3805560"/>
            <a:ext cx="8568720" cy="50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fr-FR" sz="2400" spc="-1" strike="noStrike">
                <a:solidFill>
                  <a:srgbClr val="c00000"/>
                </a:solidFill>
                <a:latin typeface="Calibri"/>
              </a:rPr>
              <a:t>B. </a:t>
            </a:r>
            <a:r>
              <a:rPr b="0" lang="fr-FR" sz="2400" spc="-1" strike="noStrike">
                <a:solidFill>
                  <a:srgbClr val="c00000"/>
                </a:solidFill>
                <a:latin typeface="Calibri"/>
              </a:rPr>
              <a:t>Initialiser aléatoirement les θ</a:t>
            </a:r>
            <a:r>
              <a:rPr b="0" lang="fr-FR" sz="2400" spc="-1" strike="noStrike" baseline="-25000">
                <a:solidFill>
                  <a:srgbClr val="c00000"/>
                </a:solidFill>
                <a:latin typeface="Calibri"/>
              </a:rPr>
              <a:t>i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699" name="TextShape 9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C388BF1D-A57D-4A6C-B043-2E35472561E9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fr-FR" sz="1200" spc="-1" strike="noStrike">
              <a:latin typeface="Times New Roman"/>
            </a:endParaRPr>
          </a:p>
        </p:txBody>
      </p:sp>
    </p:spTree>
  </p:cSld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CustomShape 1"/>
          <p:cNvSpPr/>
          <p:nvPr/>
        </p:nvSpPr>
        <p:spPr>
          <a:xfrm>
            <a:off x="1523880" y="228600"/>
            <a:ext cx="4571640" cy="173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fr-FR" sz="5400" spc="-1" strike="noStrike">
                <a:solidFill>
                  <a:srgbClr val="000000"/>
                </a:solidFill>
                <a:latin typeface="Calibri"/>
              </a:rPr>
              <a:t>Aller plus loin</a:t>
            </a:r>
            <a:endParaRPr b="0" lang="fr-FR" sz="5400" spc="-1" strike="noStrike">
              <a:latin typeface="Arial"/>
            </a:endParaRPr>
          </a:p>
        </p:txBody>
      </p:sp>
      <p:pic>
        <p:nvPicPr>
          <p:cNvPr id="701" name="Picture 2" descr=""/>
          <p:cNvPicPr/>
          <p:nvPr/>
        </p:nvPicPr>
        <p:blipFill>
          <a:blip r:embed="rId1"/>
          <a:srcRect l="15552" t="26116" r="16386" b="40278"/>
          <a:stretch/>
        </p:blipFill>
        <p:spPr>
          <a:xfrm>
            <a:off x="5981760" y="324000"/>
            <a:ext cx="1676160" cy="827640"/>
          </a:xfrm>
          <a:prstGeom prst="rect">
            <a:avLst/>
          </a:prstGeom>
          <a:ln>
            <a:noFill/>
          </a:ln>
        </p:spPr>
      </p:pic>
      <p:pic>
        <p:nvPicPr>
          <p:cNvPr id="702" name="Picture 3" descr=""/>
          <p:cNvPicPr/>
          <p:nvPr/>
        </p:nvPicPr>
        <p:blipFill>
          <a:blip r:embed="rId2"/>
          <a:srcRect l="0" t="0" r="52918" b="0"/>
          <a:stretch/>
        </p:blipFill>
        <p:spPr>
          <a:xfrm>
            <a:off x="228600" y="1600200"/>
            <a:ext cx="3957480" cy="2602800"/>
          </a:xfrm>
          <a:prstGeom prst="rect">
            <a:avLst/>
          </a:prstGeom>
          <a:ln>
            <a:noFill/>
          </a:ln>
        </p:spPr>
      </p:pic>
      <p:pic>
        <p:nvPicPr>
          <p:cNvPr id="703" name="Picture 4" descr=""/>
          <p:cNvPicPr/>
          <p:nvPr/>
        </p:nvPicPr>
        <p:blipFill>
          <a:blip r:embed="rId3"/>
          <a:srcRect l="52918" t="0" r="0" b="0"/>
          <a:stretch/>
        </p:blipFill>
        <p:spPr>
          <a:xfrm>
            <a:off x="4728960" y="1600200"/>
            <a:ext cx="3957480" cy="2602800"/>
          </a:xfrm>
          <a:prstGeom prst="rect">
            <a:avLst/>
          </a:prstGeom>
          <a:ln>
            <a:noFill/>
          </a:ln>
        </p:spPr>
      </p:pic>
      <p:pic>
        <p:nvPicPr>
          <p:cNvPr id="704" name="Picture 2" descr=""/>
          <p:cNvPicPr/>
          <p:nvPr/>
        </p:nvPicPr>
        <p:blipFill>
          <a:blip r:embed="rId4"/>
          <a:srcRect l="9815" t="0" r="0" b="0"/>
          <a:stretch/>
        </p:blipFill>
        <p:spPr>
          <a:xfrm>
            <a:off x="5207400" y="4789440"/>
            <a:ext cx="2954880" cy="17197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05" name="Picture 4" descr=""/>
          <p:cNvPicPr/>
          <p:nvPr/>
        </p:nvPicPr>
        <p:blipFill>
          <a:blip r:embed="rId5"/>
          <a:stretch/>
        </p:blipFill>
        <p:spPr>
          <a:xfrm>
            <a:off x="7316640" y="6070680"/>
            <a:ext cx="1217160" cy="786960"/>
          </a:xfrm>
          <a:prstGeom prst="rect">
            <a:avLst/>
          </a:prstGeom>
          <a:ln>
            <a:noFill/>
          </a:ln>
        </p:spPr>
      </p:pic>
      <p:pic>
        <p:nvPicPr>
          <p:cNvPr id="706" name="Picture 6" descr=""/>
          <p:cNvPicPr/>
          <p:nvPr/>
        </p:nvPicPr>
        <p:blipFill>
          <a:blip r:embed="rId6"/>
          <a:srcRect l="13069" t="0" r="15506" b="0"/>
          <a:stretch/>
        </p:blipFill>
        <p:spPr>
          <a:xfrm>
            <a:off x="1123920" y="4648320"/>
            <a:ext cx="2381040" cy="146628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07" name="CustomShape 2"/>
          <p:cNvSpPr/>
          <p:nvPr/>
        </p:nvSpPr>
        <p:spPr>
          <a:xfrm>
            <a:off x="990720" y="6164640"/>
            <a:ext cx="28191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Octroi de crédit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708" name="CustomShape 3"/>
          <p:cNvSpPr/>
          <p:nvPr/>
        </p:nvSpPr>
        <p:spPr>
          <a:xfrm>
            <a:off x="5298120" y="4431240"/>
            <a:ext cx="28191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Voiture autonome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709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37E11538-490A-4137-871D-92C02D9F9DD4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fr-FR" sz="1200" spc="-1" strike="noStrike">
              <a:latin typeface="Times New Roman"/>
            </a:endParaRPr>
          </a:p>
        </p:txBody>
      </p:sp>
    </p:spTree>
  </p:cSld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CustomShape 1"/>
          <p:cNvSpPr/>
          <p:nvPr/>
        </p:nvSpPr>
        <p:spPr>
          <a:xfrm>
            <a:off x="571680" y="3352680"/>
            <a:ext cx="8152920" cy="100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fr-FR" sz="6000" spc="-1" strike="noStrike">
                <a:solidFill>
                  <a:srgbClr val="000000"/>
                </a:solidFill>
                <a:latin typeface="Calibri"/>
              </a:rPr>
              <a:t>Thank you</a:t>
            </a:r>
            <a:endParaRPr b="0" lang="fr-FR" sz="6000" spc="-1" strike="noStrike">
              <a:latin typeface="Arial"/>
            </a:endParaRPr>
          </a:p>
        </p:txBody>
      </p:sp>
      <p:sp>
        <p:nvSpPr>
          <p:cNvPr id="711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BFCE7773-6110-4D86-81C9-67B038B83E2B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fr-FR" sz="1200" spc="-1" strike="noStrike">
              <a:latin typeface="Times New Roman"/>
            </a:endParaRPr>
          </a:p>
        </p:txBody>
      </p:sp>
    </p:spTree>
  </p:cSld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TextShape 1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756541BF-5640-487C-815D-DBDB52AD5D1D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713" name="CustomShape 2"/>
          <p:cNvSpPr/>
          <p:nvPr/>
        </p:nvSpPr>
        <p:spPr>
          <a:xfrm>
            <a:off x="533520" y="457200"/>
            <a:ext cx="8381520" cy="94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fr-FR" sz="2800" spc="-1" strike="noStrike">
                <a:solidFill>
                  <a:srgbClr val="7030a0"/>
                </a:solidFill>
                <a:latin typeface="Calibri"/>
              </a:rPr>
              <a:t>Best practices - gradient descent : </a:t>
            </a:r>
            <a:r>
              <a:rPr b="0" lang="fr-FR" sz="2800" spc="-1" strike="noStrike">
                <a:solidFill>
                  <a:srgbClr val="c00000"/>
                </a:solidFill>
                <a:latin typeface="Calibri"/>
              </a:rPr>
              <a:t>feature scaling</a:t>
            </a:r>
            <a:endParaRPr b="0" lang="fr-FR" sz="2800" spc="-1" strike="noStrike">
              <a:latin typeface="Arial"/>
            </a:endParaRPr>
          </a:p>
        </p:txBody>
      </p:sp>
      <p:sp>
        <p:nvSpPr>
          <p:cNvPr id="714" name="CustomShape 3"/>
          <p:cNvSpPr/>
          <p:nvPr/>
        </p:nvSpPr>
        <p:spPr>
          <a:xfrm>
            <a:off x="1243080" y="1295280"/>
            <a:ext cx="7671960" cy="535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fr-FR" sz="1600" spc="-1" strike="noStrike">
                <a:solidFill>
                  <a:srgbClr val="000000"/>
                </a:solidFill>
                <a:latin typeface="Calibri"/>
              </a:rPr>
              <a:t>Si les </a:t>
            </a:r>
            <a:r>
              <a:rPr b="0" i="1" lang="fr-FR" sz="16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0" lang="fr-FR" sz="1600" spc="-1" strike="noStrike">
                <a:solidFill>
                  <a:srgbClr val="000000"/>
                </a:solidFill>
                <a:latin typeface="Calibri"/>
              </a:rPr>
              <a:t> features ont des ordres de grandeurs différents</a:t>
            </a: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fr-FR" sz="2000" spc="-1" strike="noStrike">
                <a:solidFill>
                  <a:srgbClr val="7030a0"/>
                </a:solidFill>
                <a:latin typeface="Calibri"/>
              </a:rPr>
              <a:t>L’idée : rendre toutes features comparables :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fr-FR" sz="2000" spc="-1" strike="noStrike">
                <a:solidFill>
                  <a:srgbClr val="c00000"/>
                </a:solidFill>
                <a:latin typeface="Calibri"/>
              </a:rPr>
              <a:t>- Enlever la moyenne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fr-FR" sz="2000" spc="-1" strike="noStrike">
                <a:solidFill>
                  <a:srgbClr val="c00000"/>
                </a:solidFill>
                <a:latin typeface="Calibri"/>
              </a:rPr>
              <a:t>- Diviser par l’écart-type 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(ou par le range ie max – min)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fr-FR" sz="1600" spc="-1" strike="noStrike">
                <a:solidFill>
                  <a:srgbClr val="000000"/>
                </a:solidFill>
                <a:latin typeface="Calibri"/>
              </a:rPr>
              <a:t>Conséquence: les nouvelles variables sont à valeurs comprises dans [-1;1]</a:t>
            </a:r>
            <a:endParaRPr b="0" lang="fr-FR" sz="16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7030a0"/>
              </a:buClr>
              <a:buFont typeface="Symbol"/>
              <a:buChar char="Þ"/>
            </a:pPr>
            <a:r>
              <a:rPr b="0" lang="fr-FR" sz="2000" spc="-1" strike="noStrike">
                <a:solidFill>
                  <a:srgbClr val="7030a0"/>
                </a:solidFill>
                <a:latin typeface="Calibri"/>
              </a:rPr>
              <a:t>l’algorithme « gradient descent » va converger plus rapidement  !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fr-FR" sz="2000" spc="-1" strike="noStrike">
                <a:solidFill>
                  <a:srgbClr val="7030a0"/>
                </a:solidFill>
                <a:latin typeface="Calibri"/>
              </a:rPr>
              <a:t>S’applique aussi bien à la régression linéaire que logistique !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fr-FR" sz="1600" spc="-1" strike="noStrike">
                <a:solidFill>
                  <a:srgbClr val="000000"/>
                </a:solidFill>
                <a:latin typeface="Calibri"/>
              </a:rPr>
              <a:t>Exemple:</a:t>
            </a: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fr-FR" sz="1600" spc="-1" strike="noStrike">
                <a:solidFill>
                  <a:srgbClr val="000000"/>
                </a:solidFill>
                <a:latin typeface="Calibri"/>
              </a:rPr>
              <a:t>X1 = surface d’une maison (0 – 1000 m²)</a:t>
            </a: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fr-FR" sz="1600" spc="-1" strike="noStrike">
                <a:solidFill>
                  <a:srgbClr val="000000"/>
                </a:solidFill>
                <a:latin typeface="Calibri"/>
              </a:rPr>
              <a:t>X2 = nombre de chambres (1-5)</a:t>
            </a: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600" spc="-1" strike="noStrike">
              <a:latin typeface="Arial"/>
            </a:endParaRPr>
          </a:p>
        </p:txBody>
      </p:sp>
      <p:pic>
        <p:nvPicPr>
          <p:cNvPr id="715" name="Picture 4" descr=""/>
          <p:cNvPicPr/>
          <p:nvPr/>
        </p:nvPicPr>
        <p:blipFill>
          <a:blip r:embed="rId1"/>
          <a:srcRect l="0" t="0" r="0" b="21222"/>
          <a:stretch/>
        </p:blipFill>
        <p:spPr>
          <a:xfrm>
            <a:off x="170280" y="2286000"/>
            <a:ext cx="1072440" cy="844920"/>
          </a:xfrm>
          <a:prstGeom prst="rect">
            <a:avLst/>
          </a:prstGeom>
          <a:ln>
            <a:noFill/>
          </a:ln>
        </p:spPr>
      </p:pic>
    </p:spTree>
  </p:cSld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TextShape 1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7CCBBC2B-5661-4168-8EB4-150DC1146C26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717" name="CustomShape 2"/>
          <p:cNvSpPr/>
          <p:nvPr/>
        </p:nvSpPr>
        <p:spPr>
          <a:xfrm>
            <a:off x="1098360" y="991800"/>
            <a:ext cx="7238520" cy="94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2800" spc="-1" strike="noStrike">
                <a:solidFill>
                  <a:srgbClr val="7030a0"/>
                </a:solidFill>
                <a:latin typeface="Calibri"/>
              </a:rPr>
              <a:t>Gradient descent : best practices - optimisation </a:t>
            </a:r>
            <a:endParaRPr b="0" lang="fr-FR" sz="2800" spc="-1" strike="noStrike">
              <a:latin typeface="Arial"/>
            </a:endParaRPr>
          </a:p>
        </p:txBody>
      </p:sp>
      <p:sp>
        <p:nvSpPr>
          <p:cNvPr id="718" name="CustomShape 3"/>
          <p:cNvSpPr/>
          <p:nvPr/>
        </p:nvSpPr>
        <p:spPr>
          <a:xfrm>
            <a:off x="670680" y="1743840"/>
            <a:ext cx="8091720" cy="146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Possible d’avoir un GD qui nécessite un nombre d’itérations élevé et un alpha petit: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Décroissance très lente de J vers le minimum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Notamment en régression logistique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719" name="CustomShape 4"/>
          <p:cNvSpPr/>
          <p:nvPr/>
        </p:nvSpPr>
        <p:spPr>
          <a:xfrm>
            <a:off x="1066680" y="2990520"/>
            <a:ext cx="594324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Utiliser les algorithmes :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- Conjugate gradient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- BFGS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- LBFGS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720" name="Image 7" descr=""/>
          <p:cNvPicPr/>
          <p:nvPr/>
        </p:nvPicPr>
        <p:blipFill>
          <a:blip r:embed="rId1"/>
          <a:srcRect l="0" t="0" r="0" b="11063"/>
          <a:stretch/>
        </p:blipFill>
        <p:spPr>
          <a:xfrm>
            <a:off x="4308480" y="2777400"/>
            <a:ext cx="816840" cy="813240"/>
          </a:xfrm>
          <a:prstGeom prst="rect">
            <a:avLst/>
          </a:prstGeom>
          <a:ln>
            <a:noFill/>
          </a:ln>
        </p:spPr>
      </p:pic>
      <p:sp>
        <p:nvSpPr>
          <p:cNvPr id="721" name="CustomShape 5"/>
          <p:cNvSpPr/>
          <p:nvPr/>
        </p:nvSpPr>
        <p:spPr>
          <a:xfrm>
            <a:off x="6248520" y="3687480"/>
            <a:ext cx="289512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On ne fixe pas 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Algorithme très performant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722" name="CustomShape 6"/>
          <p:cNvSpPr/>
          <p:nvPr/>
        </p:nvSpPr>
        <p:spPr>
          <a:xfrm>
            <a:off x="6248520" y="3687480"/>
            <a:ext cx="2895120" cy="645840"/>
          </a:xfrm>
          <a:prstGeom prst="rect">
            <a:avLst/>
          </a:prstGeom>
          <a:blipFill rotWithShape="0">
            <a:blip r:embed="rId2"/>
            <a:stretch>
              <a:fillRect l="-1675" t="-4688" r="0" b="-14111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latin typeface="Calibri"/>
              </a:rPr>
              <a:t> 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723" name="CustomShape 7"/>
          <p:cNvSpPr/>
          <p:nvPr/>
        </p:nvSpPr>
        <p:spPr>
          <a:xfrm>
            <a:off x="3733920" y="3733920"/>
            <a:ext cx="2880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Algorithme compliqué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724" name="CustomShape 8"/>
          <p:cNvSpPr/>
          <p:nvPr/>
        </p:nvSpPr>
        <p:spPr>
          <a:xfrm>
            <a:off x="824760" y="4952880"/>
            <a:ext cx="7785360" cy="100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2400" spc="-1" strike="noStrike">
                <a:solidFill>
                  <a:srgbClr val="7030a0"/>
                </a:solidFill>
                <a:latin typeface="Calibri"/>
              </a:rPr>
              <a:t>Stochastic gradient descent  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(scikit-learn)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Si le nombre d’observations </a:t>
            </a:r>
            <a:r>
              <a:rPr b="0" i="1" lang="fr-FR" sz="1800" spc="-1" strike="noStrike">
                <a:solidFill>
                  <a:srgbClr val="000000"/>
                </a:solidFill>
                <a:latin typeface="Calibri"/>
              </a:rPr>
              <a:t>m 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est très élevé, utiliser SGD et non le gradient descent, car celui-ci est moins performant !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725" name="CustomShape 9"/>
          <p:cNvSpPr/>
          <p:nvPr/>
        </p:nvSpPr>
        <p:spPr>
          <a:xfrm>
            <a:off x="1523880" y="228600"/>
            <a:ext cx="457164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fr-FR" sz="3200" spc="-1" strike="noStrike">
                <a:solidFill>
                  <a:srgbClr val="000000"/>
                </a:solidFill>
                <a:latin typeface="Calibri"/>
              </a:rPr>
              <a:t>Aller plus loin</a:t>
            </a:r>
            <a:endParaRPr b="0" lang="fr-FR" sz="3200" spc="-1" strike="noStrike">
              <a:latin typeface="Arial"/>
            </a:endParaRPr>
          </a:p>
        </p:txBody>
      </p:sp>
      <p:pic>
        <p:nvPicPr>
          <p:cNvPr id="726" name="Picture 18" descr=""/>
          <p:cNvPicPr/>
          <p:nvPr/>
        </p:nvPicPr>
        <p:blipFill>
          <a:blip r:embed="rId3"/>
          <a:srcRect l="15552" t="26116" r="16386" b="40278"/>
          <a:stretch/>
        </p:blipFill>
        <p:spPr>
          <a:xfrm>
            <a:off x="5472360" y="228600"/>
            <a:ext cx="1676160" cy="827640"/>
          </a:xfrm>
          <a:prstGeom prst="rect">
            <a:avLst/>
          </a:prstGeom>
          <a:ln>
            <a:noFill/>
          </a:ln>
        </p:spPr>
      </p:pic>
      <p:pic>
        <p:nvPicPr>
          <p:cNvPr id="727" name="Picture 19" descr=""/>
          <p:cNvPicPr/>
          <p:nvPr/>
        </p:nvPicPr>
        <p:blipFill>
          <a:blip r:embed="rId4"/>
          <a:srcRect l="0" t="0" r="0" b="14542"/>
          <a:stretch/>
        </p:blipFill>
        <p:spPr>
          <a:xfrm>
            <a:off x="6785280" y="2783520"/>
            <a:ext cx="1139040" cy="873720"/>
          </a:xfrm>
          <a:prstGeom prst="rect">
            <a:avLst/>
          </a:prstGeom>
          <a:ln>
            <a:noFill/>
          </a:ln>
        </p:spPr>
      </p:pic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60948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1" lang="fr-FR" sz="1600" spc="-1" strike="noStrike">
                <a:solidFill>
                  <a:srgbClr val="f79646"/>
                </a:solidFill>
                <a:latin typeface="Calibri"/>
              </a:rPr>
              <a:t>Règle 1:</a:t>
            </a:r>
            <a:endParaRPr b="0" lang="fr-FR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0" lang="fr-FR" sz="1600" spc="-1" strike="noStrike">
                <a:solidFill>
                  <a:srgbClr val="000000"/>
                </a:solidFill>
                <a:latin typeface="Calibri"/>
              </a:rPr>
              <a:t>« </a:t>
            </a:r>
            <a:r>
              <a:rPr b="1" lang="fr-FR" sz="1600" spc="-1" strike="noStrike">
                <a:solidFill>
                  <a:srgbClr val="000000"/>
                </a:solidFill>
                <a:latin typeface="Calibri"/>
              </a:rPr>
              <a:t>La dérivée d’une somme est la somme des dérivées </a:t>
            </a:r>
            <a:r>
              <a:rPr b="0" lang="fr-FR" sz="1600" spc="-1" strike="noStrike">
                <a:solidFill>
                  <a:srgbClr val="000000"/>
                </a:solidFill>
                <a:latin typeface="Calibri"/>
              </a:rPr>
              <a:t>»</a:t>
            </a:r>
            <a:endParaRPr b="0" lang="fr-FR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0" lang="fr-FR" sz="1600" spc="-1" strike="noStrike">
                <a:solidFill>
                  <a:srgbClr val="000000"/>
                </a:solidFill>
                <a:latin typeface="Calibri"/>
              </a:rPr>
              <a:t>f(x) = x² + 2x + 1</a:t>
            </a:r>
            <a:endParaRPr b="0" lang="fr-FR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0" lang="fr-FR" sz="1600" spc="-1" strike="noStrike">
                <a:solidFill>
                  <a:srgbClr val="000000"/>
                </a:solidFill>
                <a:latin typeface="Calibri"/>
              </a:rPr>
              <a:t>f’(x) = dérivée de (x²) + dérivée de (2x) + dérivée de (1)</a:t>
            </a:r>
            <a:endParaRPr b="0" lang="fr-FR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0" lang="fr-FR" sz="1600" spc="-1" strike="noStrike">
                <a:solidFill>
                  <a:srgbClr val="000000"/>
                </a:solidFill>
                <a:latin typeface="Calibri"/>
              </a:rPr>
              <a:t>f’(x) = 2x + 2 = 2(x + 1)</a:t>
            </a:r>
            <a:endParaRPr b="0" lang="fr-FR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b="0" lang="fr-FR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1" lang="fr-FR" sz="1600" spc="-1" strike="noStrike">
                <a:solidFill>
                  <a:srgbClr val="f79646"/>
                </a:solidFill>
                <a:latin typeface="Calibri"/>
              </a:rPr>
              <a:t>Règle 2:</a:t>
            </a:r>
            <a:endParaRPr b="0" lang="fr-FR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0" lang="fr-FR" sz="16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fr-FR" sz="1600" spc="-1" strike="noStrike">
                <a:solidFill>
                  <a:srgbClr val="000000"/>
                </a:solidFill>
                <a:latin typeface="Calibri"/>
              </a:rPr>
              <a:t>«</a:t>
            </a:r>
            <a:r>
              <a:rPr b="1" lang="fr-FR" sz="1600" spc="-1" strike="noStrike">
                <a:solidFill>
                  <a:srgbClr val="000000"/>
                </a:solidFill>
                <a:latin typeface="Calibri"/>
              </a:rPr>
              <a:t> la dérivée de </a:t>
            </a:r>
            <a:r>
              <a:rPr b="1" i="1" lang="fr-FR" sz="1600" spc="-1" strike="noStrike">
                <a:solidFill>
                  <a:srgbClr val="000000"/>
                </a:solidFill>
                <a:latin typeface="Calibri"/>
              </a:rPr>
              <a:t>f</a:t>
            </a:r>
            <a:r>
              <a:rPr b="1" lang="fr-FR" sz="1600" spc="-1" strike="noStrike">
                <a:solidFill>
                  <a:srgbClr val="000000"/>
                </a:solidFill>
                <a:latin typeface="Calibri"/>
              </a:rPr>
              <a:t> , c’est  </a:t>
            </a:r>
            <a:r>
              <a:rPr b="1" i="1" lang="fr-FR" sz="1600" spc="-1" strike="noStrike">
                <a:solidFill>
                  <a:srgbClr val="000000"/>
                </a:solidFill>
                <a:latin typeface="Calibri"/>
              </a:rPr>
              <a:t>f’</a:t>
            </a:r>
            <a:r>
              <a:rPr b="0" lang="fr-FR" sz="1600" spc="-1" strike="noStrike">
                <a:solidFill>
                  <a:srgbClr val="000000"/>
                </a:solidFill>
                <a:latin typeface="Calibri"/>
              </a:rPr>
              <a:t> »</a:t>
            </a:r>
            <a:endParaRPr b="0" lang="fr-FR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0" lang="fr-FR" sz="1600" spc="-1" strike="noStrike">
                <a:solidFill>
                  <a:srgbClr val="000000"/>
                </a:solidFill>
                <a:latin typeface="Calibri"/>
              </a:rPr>
              <a:t>Exemple:</a:t>
            </a:r>
            <a:endParaRPr b="0" lang="fr-FR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0" lang="fr-FR" sz="1600" spc="-1" strike="noStrike">
                <a:solidFill>
                  <a:srgbClr val="000000"/>
                </a:solidFill>
                <a:latin typeface="Calibri"/>
              </a:rPr>
              <a:t>f(x) = 5(x²+ 1)</a:t>
            </a:r>
            <a:endParaRPr b="0" lang="fr-FR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0" lang="fr-FR" sz="1600" spc="-1" strike="noStrike">
                <a:solidFill>
                  <a:srgbClr val="000000"/>
                </a:solidFill>
                <a:latin typeface="Calibri"/>
              </a:rPr>
              <a:t>f’(x) = 5(2x) = 10x</a:t>
            </a:r>
            <a:endParaRPr b="0" lang="fr-FR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b="0" lang="fr-FR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1" lang="fr-FR" sz="1600" spc="-1" strike="noStrike">
                <a:solidFill>
                  <a:srgbClr val="f79646"/>
                </a:solidFill>
                <a:latin typeface="Calibri"/>
              </a:rPr>
              <a:t>Règle 3 :</a:t>
            </a:r>
            <a:endParaRPr b="0" lang="fr-FR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40"/>
              </a:spcBef>
            </a:pPr>
            <a:r>
              <a:rPr b="0" lang="fr-FR" sz="1600" spc="-1" strike="noStrike">
                <a:solidFill>
                  <a:srgbClr val="000000"/>
                </a:solidFill>
                <a:latin typeface="Calibri"/>
              </a:rPr>
              <a:t>«</a:t>
            </a:r>
            <a:r>
              <a:rPr b="1" lang="fr-FR" sz="1600" spc="-1" strike="noStrike">
                <a:solidFill>
                  <a:srgbClr val="000000"/>
                </a:solidFill>
                <a:latin typeface="Calibri"/>
              </a:rPr>
              <a:t> la dérivée d’un produit :   </a:t>
            </a:r>
            <a:r>
              <a:rPr b="1" i="1" lang="fr-FR" sz="1700" spc="-1" strike="noStrike">
                <a:solidFill>
                  <a:srgbClr val="000000"/>
                </a:solidFill>
                <a:latin typeface="Times New Roman"/>
              </a:rPr>
              <a:t>(u.v)'  =  u‘v + uv’</a:t>
            </a:r>
            <a:r>
              <a:rPr b="1" i="1" lang="fr-FR" sz="1600" spc="-1" strike="noStrike">
                <a:solidFill>
                  <a:srgbClr val="000000"/>
                </a:solidFill>
                <a:latin typeface="Times New Roman"/>
              </a:rPr>
              <a:t>»</a:t>
            </a:r>
            <a:endParaRPr b="0" lang="fr-FR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b="0" lang="fr-FR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1" lang="fr-FR" sz="1600" spc="-1" strike="noStrike">
                <a:solidFill>
                  <a:srgbClr val="f79646"/>
                </a:solidFill>
                <a:latin typeface="Calibri"/>
              </a:rPr>
              <a:t>Règle 4 :</a:t>
            </a:r>
            <a:endParaRPr b="0" lang="fr-FR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40"/>
              </a:spcBef>
            </a:pPr>
            <a:r>
              <a:rPr b="0" lang="fr-FR" sz="1500" spc="-1" strike="noStrike">
                <a:solidFill>
                  <a:srgbClr val="000000"/>
                </a:solidFill>
                <a:latin typeface="Calibri"/>
              </a:rPr>
              <a:t>« </a:t>
            </a:r>
            <a:r>
              <a:rPr b="1" lang="fr-FR" sz="1500" spc="-1" strike="noStrike">
                <a:solidFill>
                  <a:srgbClr val="000000"/>
                </a:solidFill>
                <a:latin typeface="Calibri"/>
              </a:rPr>
              <a:t>la dérivée d’un quotient:  </a:t>
            </a:r>
            <a:r>
              <a:rPr b="1" lang="fr-FR" sz="1700" spc="-1" strike="noStrike">
                <a:solidFill>
                  <a:srgbClr val="000000"/>
                </a:solidFill>
                <a:latin typeface="Calibri"/>
              </a:rPr>
              <a:t>  = </a:t>
            </a:r>
            <a:endParaRPr b="0" lang="fr-FR" sz="17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b="0" lang="fr-FR" sz="17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1" lang="fr-FR" sz="1600" spc="-1" strike="noStrike">
                <a:solidFill>
                  <a:srgbClr val="f79646"/>
                </a:solidFill>
                <a:latin typeface="Calibri"/>
              </a:rPr>
              <a:t>Règle 5 des dérivées composées:</a:t>
            </a:r>
            <a:endParaRPr b="0" lang="fr-FR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1" lang="fr-FR" sz="1600" spc="-1" strike="noStrike">
                <a:solidFill>
                  <a:srgbClr val="000000"/>
                </a:solidFill>
                <a:latin typeface="Calibri"/>
              </a:rPr>
              <a:t>« la dérivée de  </a:t>
            </a:r>
            <a:r>
              <a:rPr b="1" i="1" lang="fr-FR" sz="1600" spc="-1" strike="noStrike">
                <a:solidFill>
                  <a:srgbClr val="000000"/>
                </a:solidFill>
                <a:latin typeface="Calibri"/>
              </a:rPr>
              <a:t>g(u) </a:t>
            </a:r>
            <a:r>
              <a:rPr b="1" lang="fr-FR" sz="1600" spc="-1" strike="noStrike">
                <a:solidFill>
                  <a:srgbClr val="000000"/>
                </a:solidFill>
                <a:latin typeface="Calibri"/>
              </a:rPr>
              <a:t>est </a:t>
            </a:r>
            <a:r>
              <a:rPr b="1" i="1" lang="fr-FR" sz="1600" spc="-1" strike="noStrike">
                <a:solidFill>
                  <a:srgbClr val="000000"/>
                </a:solidFill>
                <a:latin typeface="Calibri"/>
              </a:rPr>
              <a:t>g’(u)*u’ </a:t>
            </a:r>
            <a:r>
              <a:rPr b="1" lang="fr-FR" sz="1600" spc="-1" strike="noStrike">
                <a:solidFill>
                  <a:srgbClr val="000000"/>
                </a:solidFill>
                <a:latin typeface="Calibri"/>
              </a:rPr>
              <a:t>»</a:t>
            </a:r>
            <a:endParaRPr b="0" lang="fr-FR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0" lang="fr-FR" sz="1600" spc="-1" strike="noStrike">
                <a:solidFill>
                  <a:srgbClr val="000000"/>
                </a:solidFill>
                <a:latin typeface="Calibri"/>
              </a:rPr>
              <a:t>Exemple : dériver  </a:t>
            </a:r>
            <a:endParaRPr b="0" lang="fr-FR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0" lang="fr-FR" sz="1600" spc="-1" strike="noStrike">
                <a:solidFill>
                  <a:srgbClr val="000000"/>
                </a:solidFill>
                <a:latin typeface="Calibri"/>
              </a:rPr>
              <a:t>f(x) = log( -2x² + x  -1)</a:t>
            </a:r>
            <a:endParaRPr b="0" lang="fr-FR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0" lang="fr-FR" sz="1600" spc="-1" strike="noStrike">
                <a:solidFill>
                  <a:srgbClr val="000000"/>
                </a:solidFill>
                <a:latin typeface="Calibri"/>
              </a:rPr>
              <a:t>On pose : u(x) = -2x² + x  -1</a:t>
            </a:r>
            <a:endParaRPr b="0" lang="fr-FR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0" lang="fr-FR" sz="1600" spc="-1" strike="noStrike">
                <a:solidFill>
                  <a:srgbClr val="000000"/>
                </a:solidFill>
                <a:latin typeface="Calibri"/>
              </a:rPr>
              <a:t>Et on dérive …</a:t>
            </a:r>
            <a:endParaRPr b="0" lang="fr-FR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b="0" lang="fr-FR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7" name="TextShape 2"/>
          <p:cNvSpPr txBox="1"/>
          <p:nvPr/>
        </p:nvSpPr>
        <p:spPr>
          <a:xfrm>
            <a:off x="609480" y="1600200"/>
            <a:ext cx="8229240" cy="452556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3200" spc="-1" strike="noStrike">
                <a:latin typeface="Calibri"/>
              </a:rPr>
              <a:t> </a:t>
            </a:r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8" name="CustomShape 3"/>
          <p:cNvSpPr/>
          <p:nvPr/>
        </p:nvSpPr>
        <p:spPr>
          <a:xfrm>
            <a:off x="457200" y="152280"/>
            <a:ext cx="8229240" cy="11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fr-FR" sz="4400" spc="-1" strike="noStrike">
                <a:solidFill>
                  <a:srgbClr val="e46c0a"/>
                </a:solidFill>
                <a:latin typeface="Calibri"/>
              </a:rPr>
              <a:t>Dérivées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89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0BF7E31F-0419-4D11-B190-A996C0B2823B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fr-FR" sz="1200" spc="-1" strike="noStrike">
              <a:latin typeface="Times New Roman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TextShape 1"/>
          <p:cNvSpPr txBox="1"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5E102060-28B1-41F3-8425-8B2E27A5CB19}" type="slidenum">
              <a:rPr b="0" lang="fr-FR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1</a:t>
            </a:fld>
            <a:endParaRPr b="0" lang="fr-FR" sz="1200" spc="-1" strike="noStrike">
              <a:latin typeface="Times New Roman"/>
            </a:endParaRPr>
          </a:p>
        </p:txBody>
      </p:sp>
      <p:pic>
        <p:nvPicPr>
          <p:cNvPr id="729" name="Picture 2" descr=""/>
          <p:cNvPicPr/>
          <p:nvPr/>
        </p:nvPicPr>
        <p:blipFill>
          <a:blip r:embed="rId1"/>
          <a:srcRect l="8934" t="4027" r="9780" b="17022"/>
          <a:stretch/>
        </p:blipFill>
        <p:spPr>
          <a:xfrm>
            <a:off x="2286000" y="302400"/>
            <a:ext cx="864720" cy="840240"/>
          </a:xfrm>
          <a:prstGeom prst="rect">
            <a:avLst/>
          </a:prstGeom>
          <a:ln>
            <a:noFill/>
          </a:ln>
        </p:spPr>
      </p:pic>
      <p:sp>
        <p:nvSpPr>
          <p:cNvPr id="730" name="CustomShape 2"/>
          <p:cNvSpPr/>
          <p:nvPr/>
        </p:nvSpPr>
        <p:spPr>
          <a:xfrm>
            <a:off x="3200400" y="228600"/>
            <a:ext cx="2285640" cy="173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fr-FR" sz="5400" spc="-1" strike="noStrike">
                <a:solidFill>
                  <a:srgbClr val="000000"/>
                </a:solidFill>
                <a:latin typeface="Calibri"/>
              </a:rPr>
              <a:t>Rappel</a:t>
            </a:r>
            <a:endParaRPr b="0" lang="fr-FR" sz="5400" spc="-1" strike="noStrike">
              <a:latin typeface="Arial"/>
            </a:endParaRPr>
          </a:p>
        </p:txBody>
      </p:sp>
      <p:sp>
        <p:nvSpPr>
          <p:cNvPr id="731" name="CustomShape 3"/>
          <p:cNvSpPr/>
          <p:nvPr/>
        </p:nvSpPr>
        <p:spPr>
          <a:xfrm>
            <a:off x="613440" y="1930320"/>
            <a:ext cx="8530200" cy="131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7030a0"/>
                </a:solidFill>
                <a:latin typeface="Calibri"/>
              </a:rPr>
              <a:t>Jusqu’ici, utilisation  d’un seul échantillon d’apprentissage !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c00000"/>
                </a:solidFill>
                <a:latin typeface="Calibri"/>
              </a:rPr>
              <a:t>Afin de minimiser la fonction de coût </a:t>
            </a:r>
            <a:r>
              <a:rPr b="0" i="1" lang="fr-FR" sz="2000" spc="-1" strike="noStrike">
                <a:solidFill>
                  <a:srgbClr val="c00000"/>
                </a:solidFill>
                <a:latin typeface="Calibri"/>
              </a:rPr>
              <a:t>J</a:t>
            </a:r>
            <a:r>
              <a:rPr b="0" lang="fr-FR" sz="2000" spc="-1" strike="noStrike">
                <a:solidFill>
                  <a:srgbClr val="c00000"/>
                </a:solidFill>
                <a:latin typeface="Calibri"/>
              </a:rPr>
              <a:t>  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Utilisation du gradient descent pour estimer les paramètres  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7030a0"/>
                </a:solidFill>
                <a:latin typeface="Calibri"/>
              </a:rPr>
              <a:t> 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732" name="CustomShape 4"/>
          <p:cNvSpPr/>
          <p:nvPr/>
        </p:nvSpPr>
        <p:spPr>
          <a:xfrm>
            <a:off x="613440" y="1930320"/>
            <a:ext cx="8530200" cy="1336320"/>
          </a:xfrm>
          <a:prstGeom prst="rect">
            <a:avLst/>
          </a:prstGeom>
          <a:blipFill rotWithShape="0">
            <a:blip r:embed="rId2"/>
            <a:stretch>
              <a:fillRect l="-783" t="-2267" r="0" b="0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latin typeface="Calibri"/>
              </a:rPr>
              <a:t> 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733" name="CustomShape 5"/>
          <p:cNvSpPr/>
          <p:nvPr/>
        </p:nvSpPr>
        <p:spPr>
          <a:xfrm>
            <a:off x="1172160" y="3581280"/>
            <a:ext cx="720972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i="1" lang="fr-FR" sz="1600" spc="-1" strike="noStrike">
                <a:solidFill>
                  <a:srgbClr val="c00000"/>
                </a:solidFill>
                <a:latin typeface="Calibri"/>
              </a:rPr>
              <a:t>J(</a:t>
            </a:r>
            <a:r>
              <a:rPr b="0" lang="fr-FR" sz="16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fr-FR" sz="1600" spc="-1" strike="noStrike">
              <a:latin typeface="Arial"/>
            </a:endParaRPr>
          </a:p>
        </p:txBody>
      </p:sp>
      <p:sp>
        <p:nvSpPr>
          <p:cNvPr id="734" name="CustomShape 6"/>
          <p:cNvSpPr/>
          <p:nvPr/>
        </p:nvSpPr>
        <p:spPr>
          <a:xfrm>
            <a:off x="1172160" y="3581280"/>
            <a:ext cx="7209720" cy="462240"/>
          </a:xfrm>
          <a:prstGeom prst="rect">
            <a:avLst/>
          </a:prstGeom>
          <a:blipFill rotWithShape="0">
            <a:blip r:embed="rId3"/>
            <a:stretch>
              <a:fillRect l="0" t="-67997" r="0" b="-111979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latin typeface="Calibri"/>
              </a:rPr>
              <a:t> 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735" name="CustomShape 7"/>
          <p:cNvSpPr/>
          <p:nvPr/>
        </p:nvSpPr>
        <p:spPr>
          <a:xfrm>
            <a:off x="380880" y="3657600"/>
            <a:ext cx="1599840" cy="51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400" spc="-1" strike="noStrike">
                <a:solidFill>
                  <a:srgbClr val="c00000"/>
                </a:solidFill>
                <a:latin typeface="Calibri"/>
              </a:rPr>
              <a:t>Régression linéaire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736" name="CustomShape 8"/>
          <p:cNvSpPr/>
          <p:nvPr/>
        </p:nvSpPr>
        <p:spPr>
          <a:xfrm>
            <a:off x="380880" y="4267080"/>
            <a:ext cx="167616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400" spc="-1" strike="noStrike">
                <a:solidFill>
                  <a:srgbClr val="c00000"/>
                </a:solidFill>
                <a:latin typeface="Calibri"/>
              </a:rPr>
              <a:t>Régression logistique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737" name="CustomShape 9"/>
          <p:cNvSpPr/>
          <p:nvPr/>
        </p:nvSpPr>
        <p:spPr>
          <a:xfrm>
            <a:off x="1752480" y="4267080"/>
            <a:ext cx="777204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i="1" lang="fr-FR" sz="1600" spc="-1" strike="noStrike">
                <a:solidFill>
                  <a:srgbClr val="c00000"/>
                </a:solidFill>
                <a:latin typeface="Calibri"/>
              </a:rPr>
              <a:t>J(</a:t>
            </a:r>
            <a:endParaRPr b="0" lang="fr-FR" sz="1600" spc="-1" strike="noStrike">
              <a:latin typeface="Arial"/>
            </a:endParaRPr>
          </a:p>
        </p:txBody>
      </p:sp>
      <p:sp>
        <p:nvSpPr>
          <p:cNvPr id="738" name="CustomShape 10"/>
          <p:cNvSpPr/>
          <p:nvPr/>
        </p:nvSpPr>
        <p:spPr>
          <a:xfrm>
            <a:off x="1752480" y="4267080"/>
            <a:ext cx="7772040" cy="447480"/>
          </a:xfrm>
          <a:prstGeom prst="rect">
            <a:avLst/>
          </a:prstGeom>
          <a:blipFill rotWithShape="0">
            <a:blip r:embed="rId4"/>
            <a:stretch>
              <a:fillRect l="-470" t="-69857" r="0" b="-119171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latin typeface="Calibri"/>
              </a:rPr>
              <a:t> 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739" name="CustomShape 11"/>
          <p:cNvSpPr/>
          <p:nvPr/>
        </p:nvSpPr>
        <p:spPr>
          <a:xfrm>
            <a:off x="1815840" y="5181480"/>
            <a:ext cx="4660920" cy="5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99960">
              <a:lnSpc>
                <a:spcPct val="100000"/>
              </a:lnSpc>
            </a:pPr>
            <a:r>
              <a:rPr b="0" lang="fr-FR" sz="1600" spc="-1" strike="noStrike">
                <a:solidFill>
                  <a:srgbClr val="c00000"/>
                </a:solidFill>
                <a:latin typeface="Calibri"/>
              </a:rPr>
              <a:t>:=  </a:t>
            </a:r>
            <a:endParaRPr b="0" lang="fr-FR" sz="1600" spc="-1" strike="noStrike">
              <a:latin typeface="Arial"/>
            </a:endParaRPr>
          </a:p>
          <a:p>
            <a:pPr marL="399960">
              <a:lnSpc>
                <a:spcPct val="100000"/>
              </a:lnSpc>
            </a:pPr>
            <a:r>
              <a:rPr b="0" lang="fr-FR" sz="1600" spc="-1" strike="noStrike">
                <a:solidFill>
                  <a:srgbClr val="c00000"/>
                </a:solidFill>
                <a:latin typeface="Calibri"/>
              </a:rPr>
              <a:t>avec   = )</a:t>
            </a:r>
            <a:endParaRPr b="0" lang="fr-FR" sz="1600" spc="-1" strike="noStrike">
              <a:latin typeface="Arial"/>
            </a:endParaRPr>
          </a:p>
        </p:txBody>
      </p:sp>
      <p:sp>
        <p:nvSpPr>
          <p:cNvPr id="740" name="CustomShape 12"/>
          <p:cNvSpPr/>
          <p:nvPr/>
        </p:nvSpPr>
        <p:spPr>
          <a:xfrm>
            <a:off x="1815840" y="5181480"/>
            <a:ext cx="4660920" cy="929880"/>
          </a:xfrm>
          <a:prstGeom prst="rect">
            <a:avLst/>
          </a:prstGeom>
          <a:blipFill rotWithShape="0">
            <a:blip r:embed="rId5"/>
            <a:stretch>
              <a:fillRect l="0" t="0" r="0" b="-49664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latin typeface="Calibri"/>
              </a:rPr>
              <a:t> 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741" name="CustomShape 13"/>
          <p:cNvSpPr/>
          <p:nvPr/>
        </p:nvSpPr>
        <p:spPr>
          <a:xfrm>
            <a:off x="380880" y="5410080"/>
            <a:ext cx="159984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400" spc="-1" strike="noStrike">
                <a:solidFill>
                  <a:srgbClr val="c00000"/>
                </a:solidFill>
                <a:latin typeface="Calibri"/>
              </a:rPr>
              <a:t>Gradient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742" name="CustomShape 14"/>
          <p:cNvSpPr/>
          <p:nvPr/>
        </p:nvSpPr>
        <p:spPr>
          <a:xfrm>
            <a:off x="4572000" y="6364080"/>
            <a:ext cx="2133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b050"/>
                </a:solidFill>
                <a:latin typeface="Calibri"/>
              </a:rPr>
              <a:t>Learning rate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743" name="CustomShape 15"/>
          <p:cNvSpPr/>
          <p:nvPr/>
        </p:nvSpPr>
        <p:spPr>
          <a:xfrm flipH="1" flipV="1">
            <a:off x="3369960" y="5538240"/>
            <a:ext cx="1201680" cy="1010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b05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TextShape 1"/>
          <p:cNvSpPr txBox="1"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15FC413B-D5B8-4801-91B4-21940E5AE12C}" type="slidenum">
              <a:rPr b="0" lang="fr-FR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1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745" name="CustomShape 2"/>
          <p:cNvSpPr/>
          <p:nvPr/>
        </p:nvSpPr>
        <p:spPr>
          <a:xfrm>
            <a:off x="1865880" y="448200"/>
            <a:ext cx="601956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fr-FR" sz="2800" spc="-1" strike="noStrike">
                <a:solidFill>
                  <a:srgbClr val="7030a0"/>
                </a:solidFill>
                <a:latin typeface="Calibri"/>
              </a:rPr>
              <a:t>C’est quoi un bon modèle ?</a:t>
            </a:r>
            <a:endParaRPr b="0" lang="fr-FR" sz="2800" spc="-1" strike="noStrike">
              <a:latin typeface="Arial"/>
            </a:endParaRPr>
          </a:p>
        </p:txBody>
      </p:sp>
      <p:sp>
        <p:nvSpPr>
          <p:cNvPr id="746" name="CustomShape 3"/>
          <p:cNvSpPr/>
          <p:nvPr/>
        </p:nvSpPr>
        <p:spPr>
          <a:xfrm>
            <a:off x="685800" y="3352680"/>
            <a:ext cx="83815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Comment aider Mike à trouver un bon modèle ?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747" name="CustomShape 4"/>
          <p:cNvSpPr/>
          <p:nvPr/>
        </p:nvSpPr>
        <p:spPr>
          <a:xfrm>
            <a:off x="1237320" y="3937320"/>
            <a:ext cx="19047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(x) =   + </a:t>
            </a:r>
            <a:r>
              <a:rPr b="0" i="1" lang="fr-FR" sz="1800" spc="-1" strike="noStrike">
                <a:solidFill>
                  <a:srgbClr val="000000"/>
                </a:solidFill>
                <a:latin typeface="Calibri"/>
              </a:rPr>
              <a:t> x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748" name="CustomShape 5"/>
          <p:cNvSpPr/>
          <p:nvPr/>
        </p:nvSpPr>
        <p:spPr>
          <a:xfrm>
            <a:off x="1237320" y="3937320"/>
            <a:ext cx="1904760" cy="369000"/>
          </a:xfrm>
          <a:prstGeom prst="rect">
            <a:avLst/>
          </a:prstGeom>
          <a:blipFill rotWithShape="0">
            <a:blip r:embed="rId1"/>
            <a:stretch>
              <a:fillRect l="0" t="-8315" r="0" b="-26622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latin typeface="Calibri"/>
              </a:rPr>
              <a:t> 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749" name="CustomShape 6"/>
          <p:cNvSpPr/>
          <p:nvPr/>
        </p:nvSpPr>
        <p:spPr>
          <a:xfrm>
            <a:off x="1219320" y="4394520"/>
            <a:ext cx="25142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+ </a:t>
            </a:r>
            <a:r>
              <a:rPr b="0" i="1" lang="fr-FR" sz="1800" spc="-1" strike="noStrike">
                <a:solidFill>
                  <a:srgbClr val="000000"/>
                </a:solidFill>
                <a:latin typeface="Calibri"/>
              </a:rPr>
              <a:t>x 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+ 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750" name="CustomShape 7"/>
          <p:cNvSpPr/>
          <p:nvPr/>
        </p:nvSpPr>
        <p:spPr>
          <a:xfrm>
            <a:off x="1219320" y="4394520"/>
            <a:ext cx="2514240" cy="369000"/>
          </a:xfrm>
          <a:prstGeom prst="rect">
            <a:avLst/>
          </a:prstGeom>
          <a:blipFill rotWithShape="0">
            <a:blip r:embed="rId2"/>
            <a:stretch>
              <a:fillRect l="0" t="-8315" r="0" b="-26622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latin typeface="Calibri"/>
              </a:rPr>
              <a:t> 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751" name="CustomShape 8"/>
          <p:cNvSpPr/>
          <p:nvPr/>
        </p:nvSpPr>
        <p:spPr>
          <a:xfrm>
            <a:off x="1216440" y="4928040"/>
            <a:ext cx="5902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+ </a:t>
            </a:r>
            <a:r>
              <a:rPr b="0" i="1" lang="fr-FR" sz="1800" spc="-1" strike="noStrike">
                <a:solidFill>
                  <a:srgbClr val="000000"/>
                </a:solidFill>
                <a:latin typeface="Calibri"/>
              </a:rPr>
              <a:t>x 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+ 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752" name="CustomShape 9"/>
          <p:cNvSpPr/>
          <p:nvPr/>
        </p:nvSpPr>
        <p:spPr>
          <a:xfrm>
            <a:off x="1216440" y="4928040"/>
            <a:ext cx="5902560" cy="369000"/>
          </a:xfrm>
          <a:prstGeom prst="rect">
            <a:avLst/>
          </a:prstGeom>
          <a:blipFill rotWithShape="0">
            <a:blip r:embed="rId3"/>
            <a:stretch>
              <a:fillRect l="0" t="-8169" r="0" b="-24580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latin typeface="Calibri"/>
              </a:rPr>
              <a:t> 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753" name="Picture 12" descr=""/>
          <p:cNvPicPr/>
          <p:nvPr/>
        </p:nvPicPr>
        <p:blipFill>
          <a:blip r:embed="rId4"/>
          <a:srcRect l="0" t="0" r="0" b="16634"/>
          <a:stretch/>
        </p:blipFill>
        <p:spPr>
          <a:xfrm>
            <a:off x="1981080" y="1295280"/>
            <a:ext cx="2193120" cy="1828440"/>
          </a:xfrm>
          <a:prstGeom prst="rect">
            <a:avLst/>
          </a:prstGeom>
          <a:ln>
            <a:noFill/>
          </a:ln>
        </p:spPr>
      </p:pic>
      <p:sp>
        <p:nvSpPr>
          <p:cNvPr id="754" name="CustomShape 10"/>
          <p:cNvSpPr/>
          <p:nvPr/>
        </p:nvSpPr>
        <p:spPr>
          <a:xfrm>
            <a:off x="4044960" y="1564920"/>
            <a:ext cx="3149280" cy="675360"/>
          </a:xfrm>
          <a:prstGeom prst="wedgeRoundRectCallout">
            <a:avLst>
              <a:gd name="adj1" fmla="val -64899"/>
              <a:gd name="adj2" fmla="val 52969"/>
              <a:gd name="adj3" fmla="val 16667"/>
            </a:avLst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5" name="CustomShape 11"/>
          <p:cNvSpPr/>
          <p:nvPr/>
        </p:nvSpPr>
        <p:spPr>
          <a:xfrm>
            <a:off x="3996360" y="1610280"/>
            <a:ext cx="3246120" cy="5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i="1" lang="fr-FR" sz="1600" spc="-1" strike="noStrike">
                <a:solidFill>
                  <a:srgbClr val="000000"/>
                </a:solidFill>
                <a:latin typeface="Calibri"/>
              </a:rPr>
              <a:t>J’ai 3 modèles polynomiaux</a:t>
            </a: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fr-FR" sz="16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i="1" lang="fr-FR" sz="1600" spc="-1" strike="noStrike">
                <a:solidFill>
                  <a:srgbClr val="000000"/>
                </a:solidFill>
                <a:latin typeface="Calibri"/>
              </a:rPr>
              <a:t>comment choisir le meilleur ?</a:t>
            </a:r>
            <a:endParaRPr b="0" lang="fr-FR" sz="1600" spc="-1" strike="noStrike">
              <a:latin typeface="Arial"/>
            </a:endParaRPr>
          </a:p>
        </p:txBody>
      </p:sp>
      <p:sp>
        <p:nvSpPr>
          <p:cNvPr id="756" name="CustomShape 12"/>
          <p:cNvSpPr/>
          <p:nvPr/>
        </p:nvSpPr>
        <p:spPr>
          <a:xfrm>
            <a:off x="685800" y="5601960"/>
            <a:ext cx="720072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Un bon modèle est capable de bien généraliser, c’est-à-dire, être prédictif 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pour des données n’ayant pas servi à l’apprentissage du modèle !</a:t>
            </a:r>
            <a:endParaRPr b="0" lang="fr-FR" sz="1800" spc="-1" strike="noStrike">
              <a:latin typeface="Arial"/>
            </a:endParaRPr>
          </a:p>
        </p:txBody>
      </p:sp>
    </p:spTree>
  </p:cSld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CustomShape 1"/>
          <p:cNvSpPr/>
          <p:nvPr/>
        </p:nvSpPr>
        <p:spPr>
          <a:xfrm>
            <a:off x="1295280" y="475200"/>
            <a:ext cx="678132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fr-FR" sz="2800" spc="-1" strike="noStrike">
                <a:solidFill>
                  <a:srgbClr val="7030a0"/>
                </a:solidFill>
                <a:latin typeface="Calibri"/>
              </a:rPr>
              <a:t>Le sur-apprentissage : c’est quoi ?</a:t>
            </a:r>
            <a:endParaRPr b="0" lang="fr-FR" sz="2800" spc="-1" strike="noStrike">
              <a:latin typeface="Arial"/>
            </a:endParaRPr>
          </a:p>
        </p:txBody>
      </p:sp>
      <p:sp>
        <p:nvSpPr>
          <p:cNvPr id="758" name="CustomShape 2"/>
          <p:cNvSpPr/>
          <p:nvPr/>
        </p:nvSpPr>
        <p:spPr>
          <a:xfrm>
            <a:off x="609480" y="1447920"/>
            <a:ext cx="838152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Régression linéaire polynomiale basée sur une feature </a:t>
            </a:r>
            <a:r>
              <a:rPr b="0" i="1" lang="fr-FR" sz="1800" spc="-1" strike="noStrike">
                <a:solidFill>
                  <a:srgbClr val="000000"/>
                </a:solidFill>
                <a:latin typeface="Calibri"/>
              </a:rPr>
              <a:t>X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On construit </a:t>
            </a:r>
            <a:r>
              <a:rPr b="0" i="1" lang="fr-FR" sz="1800" spc="-1" strike="noStrike">
                <a:solidFill>
                  <a:srgbClr val="000000"/>
                </a:solidFill>
                <a:latin typeface="Calibri"/>
              </a:rPr>
              <a:t>p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 features, , ,…, 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759" name="CustomShape 3"/>
          <p:cNvSpPr/>
          <p:nvPr/>
        </p:nvSpPr>
        <p:spPr>
          <a:xfrm>
            <a:off x="609480" y="1447920"/>
            <a:ext cx="8381520" cy="923040"/>
          </a:xfrm>
          <a:prstGeom prst="rect">
            <a:avLst/>
          </a:prstGeom>
          <a:blipFill rotWithShape="0">
            <a:blip r:embed="rId1"/>
            <a:stretch>
              <a:fillRect l="-580" t="-3294" r="0" b="0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latin typeface="Calibri"/>
              </a:rPr>
              <a:t> 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760" name="CustomShape 4"/>
          <p:cNvSpPr/>
          <p:nvPr/>
        </p:nvSpPr>
        <p:spPr>
          <a:xfrm flipV="1">
            <a:off x="762120" y="2895480"/>
            <a:ext cx="360" cy="2133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bg1">
                <a:lumMod val="75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1" name="CustomShape 5"/>
          <p:cNvSpPr/>
          <p:nvPr/>
        </p:nvSpPr>
        <p:spPr>
          <a:xfrm>
            <a:off x="762120" y="5029200"/>
            <a:ext cx="2437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bg1">
                <a:lumMod val="75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2" name="CustomShape 6"/>
          <p:cNvSpPr/>
          <p:nvPr/>
        </p:nvSpPr>
        <p:spPr>
          <a:xfrm flipV="1">
            <a:off x="3657600" y="2893680"/>
            <a:ext cx="360" cy="2133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bg1">
                <a:lumMod val="75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3" name="CustomShape 7"/>
          <p:cNvSpPr/>
          <p:nvPr/>
        </p:nvSpPr>
        <p:spPr>
          <a:xfrm>
            <a:off x="3657600" y="5027400"/>
            <a:ext cx="2437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bg1">
                <a:lumMod val="75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4" name="CustomShape 8"/>
          <p:cNvSpPr/>
          <p:nvPr/>
        </p:nvSpPr>
        <p:spPr>
          <a:xfrm flipV="1">
            <a:off x="6477120" y="2893680"/>
            <a:ext cx="360" cy="2133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bg1">
                <a:lumMod val="75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5" name="CustomShape 9"/>
          <p:cNvSpPr/>
          <p:nvPr/>
        </p:nvSpPr>
        <p:spPr>
          <a:xfrm>
            <a:off x="6477120" y="5029200"/>
            <a:ext cx="2437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bg1">
                <a:lumMod val="75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6" name="CustomShape 10"/>
          <p:cNvSpPr/>
          <p:nvPr/>
        </p:nvSpPr>
        <p:spPr>
          <a:xfrm>
            <a:off x="990720" y="4417560"/>
            <a:ext cx="304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ff0000"/>
                </a:solidFill>
                <a:latin typeface="Calibri"/>
              </a:rPr>
              <a:t>x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767" name="CustomShape 11"/>
          <p:cNvSpPr/>
          <p:nvPr/>
        </p:nvSpPr>
        <p:spPr>
          <a:xfrm>
            <a:off x="1143000" y="3960360"/>
            <a:ext cx="304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ff0000"/>
                </a:solidFill>
                <a:latin typeface="Calibri"/>
              </a:rPr>
              <a:t>x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768" name="CustomShape 12"/>
          <p:cNvSpPr/>
          <p:nvPr/>
        </p:nvSpPr>
        <p:spPr>
          <a:xfrm>
            <a:off x="1371600" y="3427200"/>
            <a:ext cx="304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ff0000"/>
                </a:solidFill>
                <a:latin typeface="Calibri"/>
              </a:rPr>
              <a:t>x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769" name="CustomShape 13"/>
          <p:cNvSpPr/>
          <p:nvPr/>
        </p:nvSpPr>
        <p:spPr>
          <a:xfrm>
            <a:off x="1905120" y="3198600"/>
            <a:ext cx="304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ff0000"/>
                </a:solidFill>
                <a:latin typeface="Calibri"/>
              </a:rPr>
              <a:t>x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770" name="CustomShape 14"/>
          <p:cNvSpPr/>
          <p:nvPr/>
        </p:nvSpPr>
        <p:spPr>
          <a:xfrm>
            <a:off x="2590920" y="3198600"/>
            <a:ext cx="304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ff0000"/>
                </a:solidFill>
                <a:latin typeface="Calibri"/>
              </a:rPr>
              <a:t>x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771" name="Line 15"/>
          <p:cNvSpPr/>
          <p:nvPr/>
        </p:nvSpPr>
        <p:spPr>
          <a:xfrm flipV="1">
            <a:off x="761760" y="2895480"/>
            <a:ext cx="2286000" cy="1714320"/>
          </a:xfrm>
          <a:prstGeom prst="line">
            <a:avLst/>
          </a:prstGeom>
          <a:ln w="38160">
            <a:solidFill>
              <a:schemeClr val="accent2">
                <a:lumMod val="40000"/>
                <a:lumOff val="6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2" name="CustomShape 16"/>
          <p:cNvSpPr/>
          <p:nvPr/>
        </p:nvSpPr>
        <p:spPr>
          <a:xfrm>
            <a:off x="3809880" y="4570200"/>
            <a:ext cx="304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ff0000"/>
                </a:solidFill>
                <a:latin typeface="Calibri"/>
              </a:rPr>
              <a:t>x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773" name="CustomShape 17"/>
          <p:cNvSpPr/>
          <p:nvPr/>
        </p:nvSpPr>
        <p:spPr>
          <a:xfrm>
            <a:off x="4191120" y="3579480"/>
            <a:ext cx="304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ff0000"/>
                </a:solidFill>
                <a:latin typeface="Calibri"/>
              </a:rPr>
              <a:t>x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774" name="CustomShape 18"/>
          <p:cNvSpPr/>
          <p:nvPr/>
        </p:nvSpPr>
        <p:spPr>
          <a:xfrm>
            <a:off x="4724280" y="3350880"/>
            <a:ext cx="304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ff0000"/>
                </a:solidFill>
                <a:latin typeface="Calibri"/>
              </a:rPr>
              <a:t>x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775" name="CustomShape 19"/>
          <p:cNvSpPr/>
          <p:nvPr/>
        </p:nvSpPr>
        <p:spPr>
          <a:xfrm>
            <a:off x="5410080" y="3350880"/>
            <a:ext cx="304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ff0000"/>
                </a:solidFill>
                <a:latin typeface="Calibri"/>
              </a:rPr>
              <a:t>x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776" name="CustomShape 20"/>
          <p:cNvSpPr/>
          <p:nvPr/>
        </p:nvSpPr>
        <p:spPr>
          <a:xfrm>
            <a:off x="6858000" y="4570200"/>
            <a:ext cx="304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ff0000"/>
                </a:solidFill>
                <a:latin typeface="Calibri"/>
              </a:rPr>
              <a:t>x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777" name="CustomShape 21"/>
          <p:cNvSpPr/>
          <p:nvPr/>
        </p:nvSpPr>
        <p:spPr>
          <a:xfrm>
            <a:off x="7238880" y="3429000"/>
            <a:ext cx="304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ff0000"/>
                </a:solidFill>
                <a:latin typeface="Calibri"/>
              </a:rPr>
              <a:t>x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778" name="CustomShape 22"/>
          <p:cNvSpPr/>
          <p:nvPr/>
        </p:nvSpPr>
        <p:spPr>
          <a:xfrm>
            <a:off x="7772400" y="3350880"/>
            <a:ext cx="304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ff0000"/>
                </a:solidFill>
                <a:latin typeface="Calibri"/>
              </a:rPr>
              <a:t>x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779" name="CustomShape 23"/>
          <p:cNvSpPr/>
          <p:nvPr/>
        </p:nvSpPr>
        <p:spPr>
          <a:xfrm>
            <a:off x="8458200" y="3350880"/>
            <a:ext cx="304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ff0000"/>
                </a:solidFill>
                <a:latin typeface="Calibri"/>
              </a:rPr>
              <a:t>x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780" name="CustomShape 24"/>
          <p:cNvSpPr/>
          <p:nvPr/>
        </p:nvSpPr>
        <p:spPr>
          <a:xfrm>
            <a:off x="3914640" y="3398400"/>
            <a:ext cx="2141280" cy="1614600"/>
          </a:xfrm>
          <a:custGeom>
            <a:avLst/>
            <a:gdLst/>
            <a:ahLst/>
            <a:rect l="l" t="t" r="r" b="b"/>
            <a:pathLst>
              <a:path w="2141631" h="1615044">
                <a:moveTo>
                  <a:pt x="4072" y="1615044"/>
                </a:moveTo>
                <a:cubicBezTo>
                  <a:pt x="-2855" y="1428007"/>
                  <a:pt x="-9782" y="1240971"/>
                  <a:pt x="63449" y="1056904"/>
                </a:cubicBezTo>
                <a:cubicBezTo>
                  <a:pt x="136680" y="872837"/>
                  <a:pt x="283142" y="645226"/>
                  <a:pt x="443459" y="510639"/>
                </a:cubicBezTo>
                <a:cubicBezTo>
                  <a:pt x="603776" y="376052"/>
                  <a:pt x="831386" y="318655"/>
                  <a:pt x="1025350" y="249382"/>
                </a:cubicBezTo>
                <a:cubicBezTo>
                  <a:pt x="1219314" y="180109"/>
                  <a:pt x="1450883" y="132608"/>
                  <a:pt x="1607241" y="95003"/>
                </a:cubicBezTo>
                <a:cubicBezTo>
                  <a:pt x="1763600" y="57398"/>
                  <a:pt x="1874436" y="39585"/>
                  <a:pt x="1963501" y="23751"/>
                </a:cubicBezTo>
                <a:cubicBezTo>
                  <a:pt x="2052566" y="7917"/>
                  <a:pt x="2097098" y="3958"/>
                  <a:pt x="2141631" y="0"/>
                </a:cubicBezTo>
              </a:path>
            </a:pathLst>
          </a:custGeom>
          <a:noFill/>
          <a:ln w="38160">
            <a:solidFill>
              <a:schemeClr val="accent2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1" name="CustomShape 25"/>
          <p:cNvSpPr/>
          <p:nvPr/>
        </p:nvSpPr>
        <p:spPr>
          <a:xfrm>
            <a:off x="3962520" y="3960360"/>
            <a:ext cx="304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ff0000"/>
                </a:solidFill>
                <a:latin typeface="Calibri"/>
              </a:rPr>
              <a:t>x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782" name="CustomShape 26"/>
          <p:cNvSpPr/>
          <p:nvPr/>
        </p:nvSpPr>
        <p:spPr>
          <a:xfrm>
            <a:off x="6934320" y="3960360"/>
            <a:ext cx="304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ff0000"/>
                </a:solidFill>
                <a:latin typeface="Calibri"/>
              </a:rPr>
              <a:t>x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783" name="CustomShape 27"/>
          <p:cNvSpPr/>
          <p:nvPr/>
        </p:nvSpPr>
        <p:spPr>
          <a:xfrm>
            <a:off x="6412680" y="3344760"/>
            <a:ext cx="2576520" cy="1608480"/>
          </a:xfrm>
          <a:custGeom>
            <a:avLst/>
            <a:gdLst/>
            <a:ahLst/>
            <a:rect l="l" t="t" r="r" b="b"/>
            <a:pathLst>
              <a:path w="2576946" h="1608850">
                <a:moveTo>
                  <a:pt x="0" y="896612"/>
                </a:moveTo>
                <a:cubicBezTo>
                  <a:pt x="73231" y="1155890"/>
                  <a:pt x="146463" y="1415168"/>
                  <a:pt x="249382" y="1514129"/>
                </a:cubicBezTo>
                <a:cubicBezTo>
                  <a:pt x="352301" y="1613090"/>
                  <a:pt x="528452" y="1674446"/>
                  <a:pt x="617517" y="1490379"/>
                </a:cubicBezTo>
                <a:cubicBezTo>
                  <a:pt x="706582" y="1306312"/>
                  <a:pt x="688769" y="566082"/>
                  <a:pt x="783772" y="409724"/>
                </a:cubicBezTo>
                <a:cubicBezTo>
                  <a:pt x="878775" y="253365"/>
                  <a:pt x="1068780" y="575979"/>
                  <a:pt x="1187533" y="552228"/>
                </a:cubicBezTo>
                <a:cubicBezTo>
                  <a:pt x="1306286" y="528477"/>
                  <a:pt x="1399309" y="358264"/>
                  <a:pt x="1496291" y="267220"/>
                </a:cubicBezTo>
                <a:cubicBezTo>
                  <a:pt x="1593273" y="176176"/>
                  <a:pt x="1666505" y="33672"/>
                  <a:pt x="1769424" y="5963"/>
                </a:cubicBezTo>
                <a:cubicBezTo>
                  <a:pt x="1872343" y="-21746"/>
                  <a:pt x="2020785" y="53465"/>
                  <a:pt x="2113808" y="100966"/>
                </a:cubicBezTo>
                <a:cubicBezTo>
                  <a:pt x="2206831" y="148467"/>
                  <a:pt x="2250374" y="211802"/>
                  <a:pt x="2327564" y="290971"/>
                </a:cubicBezTo>
                <a:cubicBezTo>
                  <a:pt x="2404754" y="370140"/>
                  <a:pt x="2490850" y="473059"/>
                  <a:pt x="2576946" y="575979"/>
                </a:cubicBezTo>
              </a:path>
            </a:pathLst>
          </a:custGeom>
          <a:noFill/>
          <a:ln w="38160">
            <a:solidFill>
              <a:schemeClr val="accent2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4" name="CustomShape 28"/>
          <p:cNvSpPr/>
          <p:nvPr/>
        </p:nvSpPr>
        <p:spPr>
          <a:xfrm>
            <a:off x="1143000" y="5626440"/>
            <a:ext cx="205704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Sous-apprentissage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785" name="CustomShape 29"/>
          <p:cNvSpPr/>
          <p:nvPr/>
        </p:nvSpPr>
        <p:spPr>
          <a:xfrm>
            <a:off x="3809880" y="5626440"/>
            <a:ext cx="205704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Ajustement correct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786" name="CustomShape 30"/>
          <p:cNvSpPr/>
          <p:nvPr/>
        </p:nvSpPr>
        <p:spPr>
          <a:xfrm>
            <a:off x="6705720" y="5738400"/>
            <a:ext cx="205704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Sur-apprentissage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787" name="CustomShape 31"/>
          <p:cNvSpPr/>
          <p:nvPr/>
        </p:nvSpPr>
        <p:spPr>
          <a:xfrm>
            <a:off x="946080" y="5068800"/>
            <a:ext cx="19047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(x) =   + </a:t>
            </a:r>
            <a:r>
              <a:rPr b="0" i="1" lang="fr-FR" sz="1800" spc="-1" strike="noStrike">
                <a:solidFill>
                  <a:srgbClr val="000000"/>
                </a:solidFill>
                <a:latin typeface="Calibri"/>
              </a:rPr>
              <a:t>x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788" name="CustomShape 32"/>
          <p:cNvSpPr/>
          <p:nvPr/>
        </p:nvSpPr>
        <p:spPr>
          <a:xfrm>
            <a:off x="946080" y="5068800"/>
            <a:ext cx="1904760" cy="369000"/>
          </a:xfrm>
          <a:prstGeom prst="rect">
            <a:avLst/>
          </a:prstGeom>
          <a:blipFill rotWithShape="0">
            <a:blip r:embed="rId2"/>
            <a:stretch>
              <a:fillRect l="0" t="-8169" r="0" b="-24580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latin typeface="Calibri"/>
              </a:rPr>
              <a:t> 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789" name="CustomShape 33"/>
          <p:cNvSpPr/>
          <p:nvPr/>
        </p:nvSpPr>
        <p:spPr>
          <a:xfrm>
            <a:off x="3429000" y="5144760"/>
            <a:ext cx="25142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+ </a:t>
            </a:r>
            <a:r>
              <a:rPr b="0" i="1" lang="fr-FR" sz="1800" spc="-1" strike="noStrike">
                <a:solidFill>
                  <a:srgbClr val="000000"/>
                </a:solidFill>
                <a:latin typeface="Calibri"/>
              </a:rPr>
              <a:t>x 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+ 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790" name="CustomShape 34"/>
          <p:cNvSpPr/>
          <p:nvPr/>
        </p:nvSpPr>
        <p:spPr>
          <a:xfrm>
            <a:off x="3429000" y="5144760"/>
            <a:ext cx="2514240" cy="369000"/>
          </a:xfrm>
          <a:prstGeom prst="rect">
            <a:avLst/>
          </a:prstGeom>
          <a:blipFill rotWithShape="0">
            <a:blip r:embed="rId3"/>
            <a:stretch>
              <a:fillRect l="0" t="-8169" r="0" b="-24580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latin typeface="Calibri"/>
              </a:rPr>
              <a:t> 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791" name="CustomShape 35"/>
          <p:cNvSpPr/>
          <p:nvPr/>
        </p:nvSpPr>
        <p:spPr>
          <a:xfrm>
            <a:off x="6056280" y="5144760"/>
            <a:ext cx="415404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+ </a:t>
            </a:r>
            <a:r>
              <a:rPr b="0" i="1" lang="fr-FR" sz="1800" spc="-1" strike="noStrike">
                <a:solidFill>
                  <a:srgbClr val="000000"/>
                </a:solidFill>
                <a:latin typeface="Calibri"/>
              </a:rPr>
              <a:t>x 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+ 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fr-FR" sz="1800" spc="-1" strike="noStrike">
                <a:solidFill>
                  <a:srgbClr val="000000"/>
                </a:solidFill>
                <a:latin typeface="Calibri"/>
              </a:rPr>
              <a:t>             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+ 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792" name="CustomShape 36"/>
          <p:cNvSpPr/>
          <p:nvPr/>
        </p:nvSpPr>
        <p:spPr>
          <a:xfrm>
            <a:off x="6056280" y="5144760"/>
            <a:ext cx="4154040" cy="645840"/>
          </a:xfrm>
          <a:prstGeom prst="rect">
            <a:avLst/>
          </a:prstGeom>
          <a:blipFill rotWithShape="0">
            <a:blip r:embed="rId4"/>
            <a:stretch>
              <a:fillRect l="0" t="-4688" r="0" b="-14111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latin typeface="Calibri"/>
              </a:rPr>
              <a:t> 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793" name="CustomShape 37"/>
          <p:cNvSpPr/>
          <p:nvPr/>
        </p:nvSpPr>
        <p:spPr>
          <a:xfrm>
            <a:off x="380880" y="5995800"/>
            <a:ext cx="822924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But: trouver un modèle qui sait prédire sur de nouvelles observations!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794" name="Picture 64" descr=""/>
          <p:cNvPicPr/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colorTemp="11200" sat="400000"/>
                    </a14:imgEffect>
                  </a14:imgLayer>
                </a14:imgProps>
              </a:ext>
            </a:extLst>
          </a:blip>
          <a:srcRect l="0" t="4183" r="0" b="19078"/>
          <a:stretch/>
        </p:blipFill>
        <p:spPr>
          <a:xfrm>
            <a:off x="228600" y="2057400"/>
            <a:ext cx="889920" cy="647640"/>
          </a:xfrm>
          <a:prstGeom prst="rect">
            <a:avLst/>
          </a:prstGeom>
          <a:ln>
            <a:noFill/>
          </a:ln>
        </p:spPr>
      </p:pic>
      <p:sp>
        <p:nvSpPr>
          <p:cNvPr id="795" name="CustomShape 38"/>
          <p:cNvSpPr/>
          <p:nvPr/>
        </p:nvSpPr>
        <p:spPr>
          <a:xfrm>
            <a:off x="1143000" y="2133720"/>
            <a:ext cx="526932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c00000"/>
                </a:solidFill>
                <a:latin typeface="Calibri"/>
              </a:rPr>
              <a:t>Un échantillon d’apprentissage est insuffisant !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796" name="TextShape 39"/>
          <p:cNvSpPr txBox="1"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376764E7-2C55-49E5-B82A-4C9ECCB479FB}" type="slidenum">
              <a:rPr b="0" lang="fr-FR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1</a:t>
            </a:fld>
            <a:endParaRPr b="0" lang="fr-FR" sz="1200" spc="-1" strike="noStrike">
              <a:latin typeface="Times New Roman"/>
            </a:endParaRPr>
          </a:p>
        </p:txBody>
      </p:sp>
    </p:spTree>
  </p:cSld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CustomShape 1"/>
          <p:cNvSpPr/>
          <p:nvPr/>
        </p:nvSpPr>
        <p:spPr>
          <a:xfrm>
            <a:off x="1261800" y="609480"/>
            <a:ext cx="626040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fr-FR" sz="2800" spc="-1" strike="noStrike">
                <a:solidFill>
                  <a:srgbClr val="7030a0"/>
                </a:solidFill>
                <a:latin typeface="Calibri"/>
              </a:rPr>
              <a:t>Le sur-apprentissage : c’est quoi ?</a:t>
            </a:r>
            <a:endParaRPr b="0" lang="fr-FR" sz="2800" spc="-1" strike="noStrike">
              <a:latin typeface="Arial"/>
            </a:endParaRPr>
          </a:p>
        </p:txBody>
      </p:sp>
      <p:sp>
        <p:nvSpPr>
          <p:cNvPr id="798" name="CustomShape 2"/>
          <p:cNvSpPr/>
          <p:nvPr/>
        </p:nvSpPr>
        <p:spPr>
          <a:xfrm>
            <a:off x="609480" y="1600200"/>
            <a:ext cx="69339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Régression logistique avec 2 features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799" name="CustomShape 3"/>
          <p:cNvSpPr/>
          <p:nvPr/>
        </p:nvSpPr>
        <p:spPr>
          <a:xfrm flipV="1">
            <a:off x="838080" y="2895480"/>
            <a:ext cx="360" cy="2133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bg1">
                <a:lumMod val="75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0" name="CustomShape 4"/>
          <p:cNvSpPr/>
          <p:nvPr/>
        </p:nvSpPr>
        <p:spPr>
          <a:xfrm flipV="1">
            <a:off x="3809880" y="2893680"/>
            <a:ext cx="360" cy="2133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bg1">
                <a:lumMod val="75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1" name="CustomShape 5"/>
          <p:cNvSpPr/>
          <p:nvPr/>
        </p:nvSpPr>
        <p:spPr>
          <a:xfrm>
            <a:off x="3809880" y="5027400"/>
            <a:ext cx="2437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bg1">
                <a:lumMod val="75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2" name="CustomShape 6"/>
          <p:cNvSpPr/>
          <p:nvPr/>
        </p:nvSpPr>
        <p:spPr>
          <a:xfrm flipV="1">
            <a:off x="6629400" y="2893680"/>
            <a:ext cx="360" cy="2133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bg1">
                <a:lumMod val="75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3" name="CustomShape 7"/>
          <p:cNvSpPr/>
          <p:nvPr/>
        </p:nvSpPr>
        <p:spPr>
          <a:xfrm>
            <a:off x="6629400" y="5029200"/>
            <a:ext cx="2437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bg1">
                <a:lumMod val="75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4" name="CustomShape 8"/>
          <p:cNvSpPr/>
          <p:nvPr/>
        </p:nvSpPr>
        <p:spPr>
          <a:xfrm>
            <a:off x="990720" y="4417560"/>
            <a:ext cx="304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ff0000"/>
                </a:solidFill>
                <a:latin typeface="Calibri"/>
              </a:rPr>
              <a:t>x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805" name="CustomShape 9"/>
          <p:cNvSpPr/>
          <p:nvPr/>
        </p:nvSpPr>
        <p:spPr>
          <a:xfrm>
            <a:off x="1143000" y="3960360"/>
            <a:ext cx="304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ff0000"/>
                </a:solidFill>
                <a:latin typeface="Calibri"/>
              </a:rPr>
              <a:t>x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806" name="CustomShape 10"/>
          <p:cNvSpPr/>
          <p:nvPr/>
        </p:nvSpPr>
        <p:spPr>
          <a:xfrm>
            <a:off x="1371600" y="3427200"/>
            <a:ext cx="304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ff0000"/>
                </a:solidFill>
                <a:latin typeface="Calibri"/>
              </a:rPr>
              <a:t>x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807" name="CustomShape 11"/>
          <p:cNvSpPr/>
          <p:nvPr/>
        </p:nvSpPr>
        <p:spPr>
          <a:xfrm>
            <a:off x="1523880" y="3886200"/>
            <a:ext cx="304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ff0000"/>
                </a:solidFill>
                <a:latin typeface="Calibri"/>
              </a:rPr>
              <a:t>x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808" name="CustomShape 12"/>
          <p:cNvSpPr/>
          <p:nvPr/>
        </p:nvSpPr>
        <p:spPr>
          <a:xfrm>
            <a:off x="1523880" y="4267080"/>
            <a:ext cx="304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ff0000"/>
                </a:solidFill>
                <a:latin typeface="Calibri"/>
              </a:rPr>
              <a:t>x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809" name="CustomShape 13"/>
          <p:cNvSpPr/>
          <p:nvPr/>
        </p:nvSpPr>
        <p:spPr>
          <a:xfrm>
            <a:off x="838080" y="5029200"/>
            <a:ext cx="2437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bg1">
                <a:lumMod val="75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0" name="CustomShape 14"/>
          <p:cNvSpPr/>
          <p:nvPr/>
        </p:nvSpPr>
        <p:spPr>
          <a:xfrm>
            <a:off x="1828800" y="3733920"/>
            <a:ext cx="304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ff0000"/>
                </a:solidFill>
                <a:latin typeface="Calibri"/>
              </a:rPr>
              <a:t>x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811" name="CustomShape 15"/>
          <p:cNvSpPr/>
          <p:nvPr/>
        </p:nvSpPr>
        <p:spPr>
          <a:xfrm>
            <a:off x="2133720" y="4191120"/>
            <a:ext cx="304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ff0000"/>
                </a:solidFill>
                <a:latin typeface="Calibri"/>
              </a:rPr>
              <a:t>x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812" name="CustomShape 16"/>
          <p:cNvSpPr/>
          <p:nvPr/>
        </p:nvSpPr>
        <p:spPr>
          <a:xfrm>
            <a:off x="2286000" y="4419720"/>
            <a:ext cx="304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ff0000"/>
                </a:solidFill>
                <a:latin typeface="Calibri"/>
              </a:rPr>
              <a:t>x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813" name="CustomShape 17"/>
          <p:cNvSpPr/>
          <p:nvPr/>
        </p:nvSpPr>
        <p:spPr>
          <a:xfrm>
            <a:off x="1981080" y="3429000"/>
            <a:ext cx="304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ff0000"/>
                </a:solidFill>
                <a:latin typeface="Calibri"/>
              </a:rPr>
              <a:t>x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814" name="CustomShape 18"/>
          <p:cNvSpPr/>
          <p:nvPr/>
        </p:nvSpPr>
        <p:spPr>
          <a:xfrm>
            <a:off x="2406600" y="3886200"/>
            <a:ext cx="304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ff0000"/>
                </a:solidFill>
                <a:latin typeface="Calibri"/>
              </a:rPr>
              <a:t>x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815" name="CustomShape 19"/>
          <p:cNvSpPr/>
          <p:nvPr/>
        </p:nvSpPr>
        <p:spPr>
          <a:xfrm>
            <a:off x="2666880" y="3581280"/>
            <a:ext cx="304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ff0000"/>
                </a:solidFill>
                <a:latin typeface="Calibri"/>
              </a:rPr>
              <a:t>x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816" name="CustomShape 20"/>
          <p:cNvSpPr/>
          <p:nvPr/>
        </p:nvSpPr>
        <p:spPr>
          <a:xfrm>
            <a:off x="1523880" y="2819520"/>
            <a:ext cx="304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ff0000"/>
                </a:solidFill>
                <a:latin typeface="Calibri"/>
              </a:rPr>
              <a:t>x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817" name="CustomShape 21"/>
          <p:cNvSpPr/>
          <p:nvPr/>
        </p:nvSpPr>
        <p:spPr>
          <a:xfrm>
            <a:off x="914400" y="3657600"/>
            <a:ext cx="304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ff0000"/>
                </a:solidFill>
                <a:latin typeface="Calibri"/>
              </a:rPr>
              <a:t>x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818" name="CustomShape 22"/>
          <p:cNvSpPr/>
          <p:nvPr/>
        </p:nvSpPr>
        <p:spPr>
          <a:xfrm>
            <a:off x="914400" y="3276720"/>
            <a:ext cx="304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ff0000"/>
                </a:solidFill>
                <a:latin typeface="Calibri"/>
              </a:rPr>
              <a:t>x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819" name="CustomShape 23"/>
          <p:cNvSpPr/>
          <p:nvPr/>
        </p:nvSpPr>
        <p:spPr>
          <a:xfrm>
            <a:off x="2666880" y="3276720"/>
            <a:ext cx="143640" cy="143640"/>
          </a:xfrm>
          <a:prstGeom prst="flowChartConnector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0" name="CustomShape 24"/>
          <p:cNvSpPr/>
          <p:nvPr/>
        </p:nvSpPr>
        <p:spPr>
          <a:xfrm>
            <a:off x="2133720" y="3894480"/>
            <a:ext cx="143640" cy="143640"/>
          </a:xfrm>
          <a:prstGeom prst="flowChartConnector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1" name="CustomShape 25"/>
          <p:cNvSpPr/>
          <p:nvPr/>
        </p:nvSpPr>
        <p:spPr>
          <a:xfrm>
            <a:off x="1837080" y="3665880"/>
            <a:ext cx="143640" cy="143640"/>
          </a:xfrm>
          <a:prstGeom prst="flowChartConnector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2" name="CustomShape 26"/>
          <p:cNvSpPr/>
          <p:nvPr/>
        </p:nvSpPr>
        <p:spPr>
          <a:xfrm>
            <a:off x="2599200" y="3429000"/>
            <a:ext cx="143640" cy="143640"/>
          </a:xfrm>
          <a:prstGeom prst="flowChartConnector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3" name="CustomShape 27"/>
          <p:cNvSpPr/>
          <p:nvPr/>
        </p:nvSpPr>
        <p:spPr>
          <a:xfrm>
            <a:off x="2057400" y="3208680"/>
            <a:ext cx="143640" cy="143640"/>
          </a:xfrm>
          <a:prstGeom prst="flowChartConnector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4" name="CustomShape 28"/>
          <p:cNvSpPr/>
          <p:nvPr/>
        </p:nvSpPr>
        <p:spPr>
          <a:xfrm>
            <a:off x="1676520" y="3437280"/>
            <a:ext cx="143640" cy="143640"/>
          </a:xfrm>
          <a:prstGeom prst="flowChartConnector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5" name="CustomShape 29"/>
          <p:cNvSpPr/>
          <p:nvPr/>
        </p:nvSpPr>
        <p:spPr>
          <a:xfrm>
            <a:off x="2599200" y="3818520"/>
            <a:ext cx="143640" cy="143640"/>
          </a:xfrm>
          <a:prstGeom prst="flowChartConnector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6" name="CustomShape 30"/>
          <p:cNvSpPr/>
          <p:nvPr/>
        </p:nvSpPr>
        <p:spPr>
          <a:xfrm>
            <a:off x="2895480" y="3894480"/>
            <a:ext cx="143640" cy="143640"/>
          </a:xfrm>
          <a:prstGeom prst="flowChartConnector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7" name="CustomShape 31"/>
          <p:cNvSpPr/>
          <p:nvPr/>
        </p:nvSpPr>
        <p:spPr>
          <a:xfrm>
            <a:off x="2370600" y="3285000"/>
            <a:ext cx="143640" cy="143640"/>
          </a:xfrm>
          <a:prstGeom prst="flowChartConnector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8" name="CustomShape 32"/>
          <p:cNvSpPr/>
          <p:nvPr/>
        </p:nvSpPr>
        <p:spPr>
          <a:xfrm>
            <a:off x="2522880" y="3048120"/>
            <a:ext cx="143640" cy="143640"/>
          </a:xfrm>
          <a:prstGeom prst="flowChartConnector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9" name="CustomShape 33"/>
          <p:cNvSpPr/>
          <p:nvPr/>
        </p:nvSpPr>
        <p:spPr>
          <a:xfrm>
            <a:off x="1905120" y="3056400"/>
            <a:ext cx="143640" cy="143640"/>
          </a:xfrm>
          <a:prstGeom prst="flowChartConnector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0" name="CustomShape 34"/>
          <p:cNvSpPr/>
          <p:nvPr/>
        </p:nvSpPr>
        <p:spPr>
          <a:xfrm>
            <a:off x="2895480" y="3429000"/>
            <a:ext cx="143640" cy="143640"/>
          </a:xfrm>
          <a:prstGeom prst="flowChartConnector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1" name="CustomShape 35"/>
          <p:cNvSpPr/>
          <p:nvPr/>
        </p:nvSpPr>
        <p:spPr>
          <a:xfrm>
            <a:off x="2827800" y="3048120"/>
            <a:ext cx="143640" cy="143640"/>
          </a:xfrm>
          <a:prstGeom prst="flowChartConnector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2" name="CustomShape 36"/>
          <p:cNvSpPr/>
          <p:nvPr/>
        </p:nvSpPr>
        <p:spPr>
          <a:xfrm>
            <a:off x="2446920" y="2819520"/>
            <a:ext cx="143640" cy="143640"/>
          </a:xfrm>
          <a:prstGeom prst="flowChartConnector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3" name="CustomShape 37"/>
          <p:cNvSpPr/>
          <p:nvPr/>
        </p:nvSpPr>
        <p:spPr>
          <a:xfrm>
            <a:off x="2057400" y="2895480"/>
            <a:ext cx="143640" cy="143640"/>
          </a:xfrm>
          <a:prstGeom prst="flowChartConnector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4" name="CustomShape 38"/>
          <p:cNvSpPr/>
          <p:nvPr/>
        </p:nvSpPr>
        <p:spPr>
          <a:xfrm>
            <a:off x="2286000" y="2971800"/>
            <a:ext cx="143640" cy="143640"/>
          </a:xfrm>
          <a:prstGeom prst="flowChartConnector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5" name="CustomShape 39"/>
          <p:cNvSpPr/>
          <p:nvPr/>
        </p:nvSpPr>
        <p:spPr>
          <a:xfrm>
            <a:off x="3970800" y="4417560"/>
            <a:ext cx="304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ff0000"/>
                </a:solidFill>
                <a:latin typeface="Calibri"/>
              </a:rPr>
              <a:t>x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836" name="CustomShape 40"/>
          <p:cNvSpPr/>
          <p:nvPr/>
        </p:nvSpPr>
        <p:spPr>
          <a:xfrm>
            <a:off x="4123080" y="3960360"/>
            <a:ext cx="304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ff0000"/>
                </a:solidFill>
                <a:latin typeface="Calibri"/>
              </a:rPr>
              <a:t>x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837" name="CustomShape 41"/>
          <p:cNvSpPr/>
          <p:nvPr/>
        </p:nvSpPr>
        <p:spPr>
          <a:xfrm>
            <a:off x="4351680" y="3427200"/>
            <a:ext cx="304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ff0000"/>
                </a:solidFill>
                <a:latin typeface="Calibri"/>
              </a:rPr>
              <a:t>x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838" name="CustomShape 42"/>
          <p:cNvSpPr/>
          <p:nvPr/>
        </p:nvSpPr>
        <p:spPr>
          <a:xfrm>
            <a:off x="4504320" y="3886200"/>
            <a:ext cx="304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ff0000"/>
                </a:solidFill>
                <a:latin typeface="Calibri"/>
              </a:rPr>
              <a:t>x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839" name="CustomShape 43"/>
          <p:cNvSpPr/>
          <p:nvPr/>
        </p:nvSpPr>
        <p:spPr>
          <a:xfrm>
            <a:off x="4504320" y="4267080"/>
            <a:ext cx="304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ff0000"/>
                </a:solidFill>
                <a:latin typeface="Calibri"/>
              </a:rPr>
              <a:t>x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840" name="CustomShape 44"/>
          <p:cNvSpPr/>
          <p:nvPr/>
        </p:nvSpPr>
        <p:spPr>
          <a:xfrm>
            <a:off x="4808880" y="3733920"/>
            <a:ext cx="304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ff0000"/>
                </a:solidFill>
                <a:latin typeface="Calibri"/>
              </a:rPr>
              <a:t>x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841" name="CustomShape 45"/>
          <p:cNvSpPr/>
          <p:nvPr/>
        </p:nvSpPr>
        <p:spPr>
          <a:xfrm>
            <a:off x="5113800" y="4191120"/>
            <a:ext cx="304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ff0000"/>
                </a:solidFill>
                <a:latin typeface="Calibri"/>
              </a:rPr>
              <a:t>x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842" name="CustomShape 46"/>
          <p:cNvSpPr/>
          <p:nvPr/>
        </p:nvSpPr>
        <p:spPr>
          <a:xfrm>
            <a:off x="5266080" y="4419720"/>
            <a:ext cx="304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ff0000"/>
                </a:solidFill>
                <a:latin typeface="Calibri"/>
              </a:rPr>
              <a:t>x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843" name="CustomShape 47"/>
          <p:cNvSpPr/>
          <p:nvPr/>
        </p:nvSpPr>
        <p:spPr>
          <a:xfrm>
            <a:off x="4952880" y="3429000"/>
            <a:ext cx="304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ff0000"/>
                </a:solidFill>
                <a:latin typeface="Calibri"/>
              </a:rPr>
              <a:t>x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844" name="CustomShape 48"/>
          <p:cNvSpPr/>
          <p:nvPr/>
        </p:nvSpPr>
        <p:spPr>
          <a:xfrm>
            <a:off x="5418720" y="3886200"/>
            <a:ext cx="304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ff0000"/>
                </a:solidFill>
                <a:latin typeface="Calibri"/>
              </a:rPr>
              <a:t>x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845" name="CustomShape 49"/>
          <p:cNvSpPr/>
          <p:nvPr/>
        </p:nvSpPr>
        <p:spPr>
          <a:xfrm>
            <a:off x="5647320" y="3581280"/>
            <a:ext cx="304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ff0000"/>
                </a:solidFill>
                <a:latin typeface="Calibri"/>
              </a:rPr>
              <a:t>x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846" name="CustomShape 50"/>
          <p:cNvSpPr/>
          <p:nvPr/>
        </p:nvSpPr>
        <p:spPr>
          <a:xfrm>
            <a:off x="4504320" y="2819520"/>
            <a:ext cx="304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ff0000"/>
                </a:solidFill>
                <a:latin typeface="Calibri"/>
              </a:rPr>
              <a:t>x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847" name="CustomShape 51"/>
          <p:cNvSpPr/>
          <p:nvPr/>
        </p:nvSpPr>
        <p:spPr>
          <a:xfrm>
            <a:off x="3894480" y="3657600"/>
            <a:ext cx="304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ff0000"/>
                </a:solidFill>
                <a:latin typeface="Calibri"/>
              </a:rPr>
              <a:t>x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848" name="CustomShape 52"/>
          <p:cNvSpPr/>
          <p:nvPr/>
        </p:nvSpPr>
        <p:spPr>
          <a:xfrm>
            <a:off x="3894480" y="3276720"/>
            <a:ext cx="304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ff0000"/>
                </a:solidFill>
                <a:latin typeface="Calibri"/>
              </a:rPr>
              <a:t>x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849" name="CustomShape 53"/>
          <p:cNvSpPr/>
          <p:nvPr/>
        </p:nvSpPr>
        <p:spPr>
          <a:xfrm>
            <a:off x="5579280" y="3429000"/>
            <a:ext cx="143640" cy="143640"/>
          </a:xfrm>
          <a:prstGeom prst="flowChartConnector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0" name="CustomShape 54"/>
          <p:cNvSpPr/>
          <p:nvPr/>
        </p:nvSpPr>
        <p:spPr>
          <a:xfrm>
            <a:off x="5037480" y="3208680"/>
            <a:ext cx="143640" cy="143640"/>
          </a:xfrm>
          <a:prstGeom prst="flowChartConnector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1" name="CustomShape 55"/>
          <p:cNvSpPr/>
          <p:nvPr/>
        </p:nvSpPr>
        <p:spPr>
          <a:xfrm>
            <a:off x="4656600" y="3437280"/>
            <a:ext cx="143640" cy="143640"/>
          </a:xfrm>
          <a:prstGeom prst="flowChartConnector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2" name="CustomShape 56"/>
          <p:cNvSpPr/>
          <p:nvPr/>
        </p:nvSpPr>
        <p:spPr>
          <a:xfrm>
            <a:off x="5350680" y="3285000"/>
            <a:ext cx="143640" cy="143640"/>
          </a:xfrm>
          <a:prstGeom prst="flowChartConnector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3" name="CustomShape 57"/>
          <p:cNvSpPr/>
          <p:nvPr/>
        </p:nvSpPr>
        <p:spPr>
          <a:xfrm>
            <a:off x="5503320" y="3048120"/>
            <a:ext cx="143640" cy="143640"/>
          </a:xfrm>
          <a:prstGeom prst="flowChartConnector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4" name="CustomShape 58"/>
          <p:cNvSpPr/>
          <p:nvPr/>
        </p:nvSpPr>
        <p:spPr>
          <a:xfrm>
            <a:off x="4885200" y="3056400"/>
            <a:ext cx="143640" cy="143640"/>
          </a:xfrm>
          <a:prstGeom prst="flowChartConnector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5" name="CustomShape 59"/>
          <p:cNvSpPr/>
          <p:nvPr/>
        </p:nvSpPr>
        <p:spPr>
          <a:xfrm>
            <a:off x="5875920" y="3429000"/>
            <a:ext cx="143640" cy="143640"/>
          </a:xfrm>
          <a:prstGeom prst="flowChartConnector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6" name="CustomShape 60"/>
          <p:cNvSpPr/>
          <p:nvPr/>
        </p:nvSpPr>
        <p:spPr>
          <a:xfrm>
            <a:off x="5807880" y="3048120"/>
            <a:ext cx="143640" cy="143640"/>
          </a:xfrm>
          <a:prstGeom prst="flowChartConnector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7" name="CustomShape 61"/>
          <p:cNvSpPr/>
          <p:nvPr/>
        </p:nvSpPr>
        <p:spPr>
          <a:xfrm>
            <a:off x="5427000" y="2819520"/>
            <a:ext cx="143640" cy="143640"/>
          </a:xfrm>
          <a:prstGeom prst="flowChartConnector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8" name="CustomShape 62"/>
          <p:cNvSpPr/>
          <p:nvPr/>
        </p:nvSpPr>
        <p:spPr>
          <a:xfrm>
            <a:off x="5037480" y="2895480"/>
            <a:ext cx="143640" cy="143640"/>
          </a:xfrm>
          <a:prstGeom prst="flowChartConnector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9" name="CustomShape 63"/>
          <p:cNvSpPr/>
          <p:nvPr/>
        </p:nvSpPr>
        <p:spPr>
          <a:xfrm>
            <a:off x="5266080" y="2971800"/>
            <a:ext cx="143640" cy="143640"/>
          </a:xfrm>
          <a:prstGeom prst="flowChartConnector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0" name="CustomShape 64"/>
          <p:cNvSpPr/>
          <p:nvPr/>
        </p:nvSpPr>
        <p:spPr>
          <a:xfrm>
            <a:off x="6866280" y="4417560"/>
            <a:ext cx="304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ff0000"/>
                </a:solidFill>
                <a:latin typeface="Calibri"/>
              </a:rPr>
              <a:t>x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861" name="CustomShape 65"/>
          <p:cNvSpPr/>
          <p:nvPr/>
        </p:nvSpPr>
        <p:spPr>
          <a:xfrm>
            <a:off x="7018920" y="3960360"/>
            <a:ext cx="304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ff0000"/>
                </a:solidFill>
                <a:latin typeface="Calibri"/>
              </a:rPr>
              <a:t>x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862" name="CustomShape 66"/>
          <p:cNvSpPr/>
          <p:nvPr/>
        </p:nvSpPr>
        <p:spPr>
          <a:xfrm>
            <a:off x="7247520" y="3427200"/>
            <a:ext cx="304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ff0000"/>
                </a:solidFill>
                <a:latin typeface="Calibri"/>
              </a:rPr>
              <a:t>x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863" name="CustomShape 67"/>
          <p:cNvSpPr/>
          <p:nvPr/>
        </p:nvSpPr>
        <p:spPr>
          <a:xfrm>
            <a:off x="7399800" y="3886200"/>
            <a:ext cx="304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ff0000"/>
                </a:solidFill>
                <a:latin typeface="Calibri"/>
              </a:rPr>
              <a:t>x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864" name="CustomShape 68"/>
          <p:cNvSpPr/>
          <p:nvPr/>
        </p:nvSpPr>
        <p:spPr>
          <a:xfrm>
            <a:off x="7399800" y="4267080"/>
            <a:ext cx="304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ff0000"/>
                </a:solidFill>
                <a:latin typeface="Calibri"/>
              </a:rPr>
              <a:t>x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865" name="CustomShape 69"/>
          <p:cNvSpPr/>
          <p:nvPr/>
        </p:nvSpPr>
        <p:spPr>
          <a:xfrm>
            <a:off x="7704720" y="3733920"/>
            <a:ext cx="304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ff0000"/>
                </a:solidFill>
                <a:latin typeface="Calibri"/>
              </a:rPr>
              <a:t>x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866" name="CustomShape 70"/>
          <p:cNvSpPr/>
          <p:nvPr/>
        </p:nvSpPr>
        <p:spPr>
          <a:xfrm>
            <a:off x="8009280" y="4191120"/>
            <a:ext cx="304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ff0000"/>
                </a:solidFill>
                <a:latin typeface="Calibri"/>
              </a:rPr>
              <a:t>x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867" name="CustomShape 71"/>
          <p:cNvSpPr/>
          <p:nvPr/>
        </p:nvSpPr>
        <p:spPr>
          <a:xfrm>
            <a:off x="8161920" y="4419720"/>
            <a:ext cx="304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ff0000"/>
                </a:solidFill>
                <a:latin typeface="Calibri"/>
              </a:rPr>
              <a:t>x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868" name="CustomShape 72"/>
          <p:cNvSpPr/>
          <p:nvPr/>
        </p:nvSpPr>
        <p:spPr>
          <a:xfrm>
            <a:off x="7848720" y="3429000"/>
            <a:ext cx="304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ff0000"/>
                </a:solidFill>
                <a:latin typeface="Calibri"/>
              </a:rPr>
              <a:t>x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869" name="CustomShape 73"/>
          <p:cNvSpPr/>
          <p:nvPr/>
        </p:nvSpPr>
        <p:spPr>
          <a:xfrm>
            <a:off x="8314200" y="3886200"/>
            <a:ext cx="304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ff0000"/>
                </a:solidFill>
                <a:latin typeface="Calibri"/>
              </a:rPr>
              <a:t>x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870" name="CustomShape 74"/>
          <p:cNvSpPr/>
          <p:nvPr/>
        </p:nvSpPr>
        <p:spPr>
          <a:xfrm>
            <a:off x="8542800" y="3581280"/>
            <a:ext cx="304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ff0000"/>
                </a:solidFill>
                <a:latin typeface="Calibri"/>
              </a:rPr>
              <a:t>x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871" name="CustomShape 75"/>
          <p:cNvSpPr/>
          <p:nvPr/>
        </p:nvSpPr>
        <p:spPr>
          <a:xfrm>
            <a:off x="7399800" y="2819520"/>
            <a:ext cx="304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ff0000"/>
                </a:solidFill>
                <a:latin typeface="Calibri"/>
              </a:rPr>
              <a:t>x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872" name="CustomShape 76"/>
          <p:cNvSpPr/>
          <p:nvPr/>
        </p:nvSpPr>
        <p:spPr>
          <a:xfrm>
            <a:off x="6790320" y="3657600"/>
            <a:ext cx="304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ff0000"/>
                </a:solidFill>
                <a:latin typeface="Calibri"/>
              </a:rPr>
              <a:t>x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873" name="CustomShape 77"/>
          <p:cNvSpPr/>
          <p:nvPr/>
        </p:nvSpPr>
        <p:spPr>
          <a:xfrm>
            <a:off x="6790320" y="3276720"/>
            <a:ext cx="304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ff0000"/>
                </a:solidFill>
                <a:latin typeface="Calibri"/>
              </a:rPr>
              <a:t>x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874" name="CustomShape 78"/>
          <p:cNvSpPr/>
          <p:nvPr/>
        </p:nvSpPr>
        <p:spPr>
          <a:xfrm>
            <a:off x="8475120" y="3429000"/>
            <a:ext cx="143640" cy="143640"/>
          </a:xfrm>
          <a:prstGeom prst="flowChartConnector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5" name="CustomShape 79"/>
          <p:cNvSpPr/>
          <p:nvPr/>
        </p:nvSpPr>
        <p:spPr>
          <a:xfrm>
            <a:off x="7933320" y="3208680"/>
            <a:ext cx="143640" cy="143640"/>
          </a:xfrm>
          <a:prstGeom prst="flowChartConnector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6" name="CustomShape 80"/>
          <p:cNvSpPr/>
          <p:nvPr/>
        </p:nvSpPr>
        <p:spPr>
          <a:xfrm>
            <a:off x="7552080" y="3437280"/>
            <a:ext cx="143640" cy="143640"/>
          </a:xfrm>
          <a:prstGeom prst="flowChartConnector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7" name="CustomShape 81"/>
          <p:cNvSpPr/>
          <p:nvPr/>
        </p:nvSpPr>
        <p:spPr>
          <a:xfrm>
            <a:off x="8246520" y="3285000"/>
            <a:ext cx="143640" cy="143640"/>
          </a:xfrm>
          <a:prstGeom prst="flowChartConnector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8" name="CustomShape 82"/>
          <p:cNvSpPr/>
          <p:nvPr/>
        </p:nvSpPr>
        <p:spPr>
          <a:xfrm>
            <a:off x="8398800" y="3048120"/>
            <a:ext cx="143640" cy="143640"/>
          </a:xfrm>
          <a:prstGeom prst="flowChartConnector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9" name="CustomShape 83"/>
          <p:cNvSpPr/>
          <p:nvPr/>
        </p:nvSpPr>
        <p:spPr>
          <a:xfrm>
            <a:off x="7780680" y="3056400"/>
            <a:ext cx="143640" cy="143640"/>
          </a:xfrm>
          <a:prstGeom prst="flowChartConnector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0" name="CustomShape 84"/>
          <p:cNvSpPr/>
          <p:nvPr/>
        </p:nvSpPr>
        <p:spPr>
          <a:xfrm>
            <a:off x="8771400" y="3429000"/>
            <a:ext cx="143640" cy="143640"/>
          </a:xfrm>
          <a:prstGeom prst="flowChartConnector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1" name="CustomShape 85"/>
          <p:cNvSpPr/>
          <p:nvPr/>
        </p:nvSpPr>
        <p:spPr>
          <a:xfrm>
            <a:off x="8703720" y="3048120"/>
            <a:ext cx="143640" cy="143640"/>
          </a:xfrm>
          <a:prstGeom prst="flowChartConnector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2" name="CustomShape 86"/>
          <p:cNvSpPr/>
          <p:nvPr/>
        </p:nvSpPr>
        <p:spPr>
          <a:xfrm>
            <a:off x="8322480" y="2819520"/>
            <a:ext cx="143640" cy="143640"/>
          </a:xfrm>
          <a:prstGeom prst="flowChartConnector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3" name="CustomShape 87"/>
          <p:cNvSpPr/>
          <p:nvPr/>
        </p:nvSpPr>
        <p:spPr>
          <a:xfrm>
            <a:off x="7933320" y="2895480"/>
            <a:ext cx="143640" cy="143640"/>
          </a:xfrm>
          <a:prstGeom prst="flowChartConnector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4" name="CustomShape 88"/>
          <p:cNvSpPr/>
          <p:nvPr/>
        </p:nvSpPr>
        <p:spPr>
          <a:xfrm>
            <a:off x="8161920" y="2971800"/>
            <a:ext cx="143640" cy="143640"/>
          </a:xfrm>
          <a:prstGeom prst="flowChartConnector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5" name="CustomShape 89"/>
          <p:cNvSpPr/>
          <p:nvPr/>
        </p:nvSpPr>
        <p:spPr>
          <a:xfrm>
            <a:off x="5113800" y="3886200"/>
            <a:ext cx="143640" cy="143640"/>
          </a:xfrm>
          <a:prstGeom prst="flowChartConnector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6" name="CustomShape 90"/>
          <p:cNvSpPr/>
          <p:nvPr/>
        </p:nvSpPr>
        <p:spPr>
          <a:xfrm>
            <a:off x="4817520" y="3657600"/>
            <a:ext cx="143640" cy="143640"/>
          </a:xfrm>
          <a:prstGeom prst="flowChartConnector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7" name="CustomShape 91"/>
          <p:cNvSpPr/>
          <p:nvPr/>
        </p:nvSpPr>
        <p:spPr>
          <a:xfrm>
            <a:off x="5579280" y="3809880"/>
            <a:ext cx="143640" cy="143640"/>
          </a:xfrm>
          <a:prstGeom prst="flowChartConnector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8" name="CustomShape 92"/>
          <p:cNvSpPr/>
          <p:nvPr/>
        </p:nvSpPr>
        <p:spPr>
          <a:xfrm>
            <a:off x="5875920" y="3886200"/>
            <a:ext cx="143640" cy="143640"/>
          </a:xfrm>
          <a:prstGeom prst="flowChartConnector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9" name="CustomShape 93"/>
          <p:cNvSpPr/>
          <p:nvPr/>
        </p:nvSpPr>
        <p:spPr>
          <a:xfrm>
            <a:off x="8009280" y="3886200"/>
            <a:ext cx="143640" cy="143640"/>
          </a:xfrm>
          <a:prstGeom prst="flowChartConnector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0" name="CustomShape 94"/>
          <p:cNvSpPr/>
          <p:nvPr/>
        </p:nvSpPr>
        <p:spPr>
          <a:xfrm>
            <a:off x="7713000" y="3657600"/>
            <a:ext cx="143640" cy="143640"/>
          </a:xfrm>
          <a:prstGeom prst="flowChartConnector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1" name="CustomShape 95"/>
          <p:cNvSpPr/>
          <p:nvPr/>
        </p:nvSpPr>
        <p:spPr>
          <a:xfrm>
            <a:off x="8475120" y="3809880"/>
            <a:ext cx="143640" cy="143640"/>
          </a:xfrm>
          <a:prstGeom prst="flowChartConnector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2" name="CustomShape 96"/>
          <p:cNvSpPr/>
          <p:nvPr/>
        </p:nvSpPr>
        <p:spPr>
          <a:xfrm>
            <a:off x="8771400" y="3886200"/>
            <a:ext cx="143640" cy="143640"/>
          </a:xfrm>
          <a:prstGeom prst="flowChartConnector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3" name="CustomShape 97"/>
          <p:cNvSpPr/>
          <p:nvPr/>
        </p:nvSpPr>
        <p:spPr>
          <a:xfrm>
            <a:off x="457200" y="5345640"/>
            <a:ext cx="33523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fr-FR" sz="1400" spc="-1" strike="noStrike">
                <a:solidFill>
                  <a:srgbClr val="000000"/>
                </a:solidFill>
                <a:latin typeface="Calibri"/>
              </a:rPr>
              <a:t>(x) =   + )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894" name="CustomShape 98"/>
          <p:cNvSpPr/>
          <p:nvPr/>
        </p:nvSpPr>
        <p:spPr>
          <a:xfrm>
            <a:off x="457200" y="5345640"/>
            <a:ext cx="3352320" cy="369000"/>
          </a:xfrm>
          <a:prstGeom prst="rect">
            <a:avLst/>
          </a:prstGeom>
          <a:blipFill rotWithShape="0">
            <a:blip r:embed="rId1"/>
            <a:stretch>
              <a:fillRect l="0" t="0" r="0" b="-11468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latin typeface="Calibri"/>
              </a:rPr>
              <a:t> 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895" name="CustomShape 99"/>
          <p:cNvSpPr/>
          <p:nvPr/>
        </p:nvSpPr>
        <p:spPr>
          <a:xfrm>
            <a:off x="3268080" y="5420520"/>
            <a:ext cx="442764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fr-FR" sz="1400" spc="-1" strike="noStrike">
                <a:solidFill>
                  <a:srgbClr val="000000"/>
                </a:solidFill>
                <a:latin typeface="Calibri"/>
              </a:rPr>
              <a:t>(x) =   +  </a:t>
            </a:r>
            <a:endParaRPr b="0" lang="fr-F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400" spc="-1" strike="noStrike">
                <a:solidFill>
                  <a:srgbClr val="000000"/>
                </a:solidFill>
                <a:latin typeface="Calibri"/>
              </a:rPr>
              <a:t>               </a:t>
            </a:r>
            <a:r>
              <a:rPr b="0" lang="fr-FR" sz="1400" spc="-1" strike="noStrike">
                <a:solidFill>
                  <a:srgbClr val="000000"/>
                </a:solidFill>
                <a:latin typeface="Calibri"/>
              </a:rPr>
              <a:t>+  ++ )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896" name="CustomShape 100"/>
          <p:cNvSpPr/>
          <p:nvPr/>
        </p:nvSpPr>
        <p:spPr>
          <a:xfrm>
            <a:off x="3268080" y="5420520"/>
            <a:ext cx="4427640" cy="522720"/>
          </a:xfrm>
          <a:prstGeom prst="rect">
            <a:avLst/>
          </a:prstGeom>
          <a:blipFill rotWithShape="0">
            <a:blip r:embed="rId2"/>
            <a:stretch>
              <a:fillRect l="0" t="-1157" r="0" b="-11571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latin typeface="Calibri"/>
              </a:rPr>
              <a:t> 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897" name="CustomShape 101"/>
          <p:cNvSpPr/>
          <p:nvPr/>
        </p:nvSpPr>
        <p:spPr>
          <a:xfrm>
            <a:off x="6781680" y="5410080"/>
            <a:ext cx="3352320" cy="72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fr-FR" sz="1400" spc="-1" strike="noStrike">
                <a:solidFill>
                  <a:srgbClr val="000000"/>
                </a:solidFill>
                <a:latin typeface="Calibri"/>
              </a:rPr>
              <a:t>(x) =   +  </a:t>
            </a:r>
            <a:endParaRPr b="0" lang="fr-F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400" spc="-1" strike="noStrike">
                <a:solidFill>
                  <a:srgbClr val="000000"/>
                </a:solidFill>
                <a:latin typeface="Calibri"/>
              </a:rPr>
              <a:t>+ </a:t>
            </a:r>
            <a:endParaRPr b="0" lang="fr-F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400" spc="-1" strike="noStrike">
                <a:solidFill>
                  <a:srgbClr val="000000"/>
                </a:solidFill>
                <a:latin typeface="Calibri"/>
              </a:rPr>
              <a:t>+  +  + …)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898" name="CustomShape 102"/>
          <p:cNvSpPr/>
          <p:nvPr/>
        </p:nvSpPr>
        <p:spPr>
          <a:xfrm>
            <a:off x="6781680" y="5410080"/>
            <a:ext cx="3352320" cy="821880"/>
          </a:xfrm>
          <a:prstGeom prst="rect">
            <a:avLst/>
          </a:prstGeom>
          <a:blipFill rotWithShape="0">
            <a:blip r:embed="rId3"/>
            <a:stretch>
              <a:fillRect l="-544" t="0" r="0" b="-6691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latin typeface="Calibri"/>
              </a:rPr>
              <a:t> 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899" name="Line 103"/>
          <p:cNvSpPr/>
          <p:nvPr/>
        </p:nvSpPr>
        <p:spPr>
          <a:xfrm>
            <a:off x="914400" y="2743200"/>
            <a:ext cx="2361960" cy="2133360"/>
          </a:xfrm>
          <a:prstGeom prst="line">
            <a:avLst/>
          </a:prstGeom>
          <a:ln w="38160">
            <a:solidFill>
              <a:schemeClr val="accent2">
                <a:lumMod val="60000"/>
                <a:lumOff val="4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0" name="CustomShape 104"/>
          <p:cNvSpPr/>
          <p:nvPr/>
        </p:nvSpPr>
        <p:spPr>
          <a:xfrm>
            <a:off x="4571280" y="2565000"/>
            <a:ext cx="1769760" cy="1485720"/>
          </a:xfrm>
          <a:custGeom>
            <a:avLst/>
            <a:gdLst/>
            <a:ahLst/>
            <a:rect l="l" t="t" r="r" b="b"/>
            <a:pathLst>
              <a:path w="1770235" h="1486197">
                <a:moveTo>
                  <a:pt x="463950" y="0"/>
                </a:moveTo>
                <a:cubicBezTo>
                  <a:pt x="334311" y="193963"/>
                  <a:pt x="204672" y="387927"/>
                  <a:pt x="131441" y="581891"/>
                </a:cubicBezTo>
                <a:cubicBezTo>
                  <a:pt x="58210" y="775855"/>
                  <a:pt x="-48668" y="1015341"/>
                  <a:pt x="24563" y="1163782"/>
                </a:cubicBezTo>
                <a:cubicBezTo>
                  <a:pt x="97794" y="1312224"/>
                  <a:pt x="376865" y="1432956"/>
                  <a:pt x="570828" y="1472540"/>
                </a:cubicBezTo>
                <a:cubicBezTo>
                  <a:pt x="764791" y="1512124"/>
                  <a:pt x="988443" y="1458685"/>
                  <a:pt x="1188344" y="1401288"/>
                </a:cubicBezTo>
                <a:cubicBezTo>
                  <a:pt x="1388245" y="1343891"/>
                  <a:pt x="1579240" y="1236023"/>
                  <a:pt x="1770235" y="1128156"/>
                </a:cubicBezTo>
              </a:path>
            </a:pathLst>
          </a:custGeom>
          <a:noFill/>
          <a:ln w="38160">
            <a:solidFill>
              <a:schemeClr val="accent2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1" name="CustomShape 105"/>
          <p:cNvSpPr/>
          <p:nvPr/>
        </p:nvSpPr>
        <p:spPr>
          <a:xfrm>
            <a:off x="1295280" y="6072120"/>
            <a:ext cx="205704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Sous-apprentissage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902" name="CustomShape 106"/>
          <p:cNvSpPr/>
          <p:nvPr/>
        </p:nvSpPr>
        <p:spPr>
          <a:xfrm>
            <a:off x="3962520" y="6072120"/>
            <a:ext cx="205704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Ajustement correct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903" name="CustomShape 107"/>
          <p:cNvSpPr/>
          <p:nvPr/>
        </p:nvSpPr>
        <p:spPr>
          <a:xfrm>
            <a:off x="6858000" y="6183720"/>
            <a:ext cx="205704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Sur-apprentissage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904" name="CustomShape 108"/>
          <p:cNvSpPr/>
          <p:nvPr/>
        </p:nvSpPr>
        <p:spPr>
          <a:xfrm>
            <a:off x="8534520" y="4191120"/>
            <a:ext cx="304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ff0000"/>
                </a:solidFill>
                <a:latin typeface="Calibri"/>
              </a:rPr>
              <a:t>x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905" name="CustomShape 109"/>
          <p:cNvSpPr/>
          <p:nvPr/>
        </p:nvSpPr>
        <p:spPr>
          <a:xfrm>
            <a:off x="5638680" y="4191120"/>
            <a:ext cx="304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ff0000"/>
                </a:solidFill>
                <a:latin typeface="Calibri"/>
              </a:rPr>
              <a:t>x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906" name="CustomShape 110"/>
          <p:cNvSpPr/>
          <p:nvPr/>
        </p:nvSpPr>
        <p:spPr>
          <a:xfrm>
            <a:off x="2666880" y="4267080"/>
            <a:ext cx="304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ff0000"/>
                </a:solidFill>
                <a:latin typeface="Calibri"/>
              </a:rPr>
              <a:t>x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907" name="CustomShape 111"/>
          <p:cNvSpPr/>
          <p:nvPr/>
        </p:nvSpPr>
        <p:spPr>
          <a:xfrm>
            <a:off x="7475760" y="2743200"/>
            <a:ext cx="1537560" cy="1483920"/>
          </a:xfrm>
          <a:custGeom>
            <a:avLst/>
            <a:gdLst/>
            <a:ahLst/>
            <a:rect l="l" t="t" r="r" b="b"/>
            <a:pathLst>
              <a:path w="1537772" h="1484416">
                <a:moveTo>
                  <a:pt x="397741" y="0"/>
                </a:moveTo>
                <a:cubicBezTo>
                  <a:pt x="231486" y="260267"/>
                  <a:pt x="65232" y="520535"/>
                  <a:pt x="17731" y="665018"/>
                </a:cubicBezTo>
                <a:cubicBezTo>
                  <a:pt x="-29770" y="809501"/>
                  <a:pt x="23668" y="851065"/>
                  <a:pt x="112733" y="866899"/>
                </a:cubicBezTo>
                <a:cubicBezTo>
                  <a:pt x="201798" y="882733"/>
                  <a:pt x="453159" y="748146"/>
                  <a:pt x="552120" y="760021"/>
                </a:cubicBezTo>
                <a:cubicBezTo>
                  <a:pt x="651081" y="771896"/>
                  <a:pt x="710458" y="888671"/>
                  <a:pt x="706500" y="938151"/>
                </a:cubicBezTo>
                <a:cubicBezTo>
                  <a:pt x="702542" y="987631"/>
                  <a:pt x="593684" y="1064821"/>
                  <a:pt x="528370" y="1056904"/>
                </a:cubicBezTo>
                <a:cubicBezTo>
                  <a:pt x="463056" y="1048987"/>
                  <a:pt x="375970" y="898566"/>
                  <a:pt x="314614" y="890649"/>
                </a:cubicBezTo>
                <a:cubicBezTo>
                  <a:pt x="253258" y="882732"/>
                  <a:pt x="98879" y="924297"/>
                  <a:pt x="160235" y="1009403"/>
                </a:cubicBezTo>
                <a:cubicBezTo>
                  <a:pt x="221591" y="1094509"/>
                  <a:pt x="550141" y="1399309"/>
                  <a:pt x="682749" y="1401288"/>
                </a:cubicBezTo>
                <a:cubicBezTo>
                  <a:pt x="815357" y="1403267"/>
                  <a:pt x="860879" y="1100447"/>
                  <a:pt x="955882" y="1021278"/>
                </a:cubicBezTo>
                <a:cubicBezTo>
                  <a:pt x="1050885" y="942109"/>
                  <a:pt x="1197347" y="912421"/>
                  <a:pt x="1252765" y="926275"/>
                </a:cubicBezTo>
                <a:cubicBezTo>
                  <a:pt x="1308183" y="940130"/>
                  <a:pt x="1310162" y="1078675"/>
                  <a:pt x="1288391" y="1104405"/>
                </a:cubicBezTo>
                <a:cubicBezTo>
                  <a:pt x="1266620" y="1130135"/>
                  <a:pt x="1169637" y="1094510"/>
                  <a:pt x="1122136" y="1080655"/>
                </a:cubicBezTo>
                <a:cubicBezTo>
                  <a:pt x="1074635" y="1066801"/>
                  <a:pt x="1033071" y="995548"/>
                  <a:pt x="1003383" y="1021278"/>
                </a:cubicBezTo>
                <a:cubicBezTo>
                  <a:pt x="973695" y="1047008"/>
                  <a:pt x="892546" y="1171699"/>
                  <a:pt x="944006" y="1235034"/>
                </a:cubicBezTo>
                <a:cubicBezTo>
                  <a:pt x="995466" y="1298369"/>
                  <a:pt x="1248806" y="1373579"/>
                  <a:pt x="1312141" y="1401288"/>
                </a:cubicBezTo>
                <a:cubicBezTo>
                  <a:pt x="1375476" y="1428997"/>
                  <a:pt x="1286412" y="1387433"/>
                  <a:pt x="1324017" y="1401288"/>
                </a:cubicBezTo>
                <a:cubicBezTo>
                  <a:pt x="1361622" y="1415143"/>
                  <a:pt x="1449697" y="1449779"/>
                  <a:pt x="1537772" y="1484416"/>
                </a:cubicBezTo>
              </a:path>
            </a:pathLst>
          </a:custGeom>
          <a:noFill/>
          <a:ln w="38160">
            <a:solidFill>
              <a:schemeClr val="accent2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08" name="Picture 166" descr=""/>
          <p:cNvPicPr/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colorTemp="11200" sat="400000"/>
                    </a14:imgEffect>
                  </a14:imgLayer>
                </a14:imgProps>
              </a:ext>
            </a:extLst>
          </a:blip>
          <a:srcRect l="0" t="4183" r="0" b="19078"/>
          <a:stretch/>
        </p:blipFill>
        <p:spPr>
          <a:xfrm>
            <a:off x="228600" y="2057400"/>
            <a:ext cx="889920" cy="647640"/>
          </a:xfrm>
          <a:prstGeom prst="rect">
            <a:avLst/>
          </a:prstGeom>
          <a:ln>
            <a:noFill/>
          </a:ln>
        </p:spPr>
      </p:pic>
      <p:sp>
        <p:nvSpPr>
          <p:cNvPr id="909" name="CustomShape 112"/>
          <p:cNvSpPr/>
          <p:nvPr/>
        </p:nvSpPr>
        <p:spPr>
          <a:xfrm>
            <a:off x="1143000" y="2133720"/>
            <a:ext cx="526932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c00000"/>
                </a:solidFill>
                <a:latin typeface="Calibri"/>
              </a:rPr>
              <a:t>Un échantillon d’apprentissage est insuffisant !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910" name="TextShape 113"/>
          <p:cNvSpPr txBox="1"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C10A337C-91D0-41D7-B7E6-CD63BEEDFBC8}" type="slidenum">
              <a:rPr b="0" lang="fr-FR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1</a:t>
            </a:fld>
            <a:endParaRPr b="0" lang="fr-FR" sz="1200" spc="-1" strike="noStrike">
              <a:latin typeface="Times New Roman"/>
            </a:endParaRPr>
          </a:p>
        </p:txBody>
      </p:sp>
    </p:spTree>
  </p:cSld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CustomShape 1"/>
          <p:cNvSpPr/>
          <p:nvPr/>
        </p:nvSpPr>
        <p:spPr>
          <a:xfrm>
            <a:off x="1447920" y="839880"/>
            <a:ext cx="6552720" cy="94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Échantillons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fr-FR" sz="2800" spc="-1" strike="noStrike">
                <a:solidFill>
                  <a:srgbClr val="e46c0a"/>
                </a:solidFill>
                <a:latin typeface="Calibri"/>
              </a:rPr>
              <a:t>apprentissage</a:t>
            </a:r>
            <a:r>
              <a:rPr b="0" lang="fr-FR" sz="2800" spc="-1" strike="noStrike">
                <a:solidFill>
                  <a:srgbClr val="7030a0"/>
                </a:solidFill>
                <a:latin typeface="Calibri"/>
              </a:rPr>
              <a:t> 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-</a:t>
            </a:r>
            <a:r>
              <a:rPr b="0" lang="fr-FR" sz="2800" spc="-1" strike="noStrike">
                <a:solidFill>
                  <a:srgbClr val="7030a0"/>
                </a:solidFill>
                <a:latin typeface="Calibri"/>
              </a:rPr>
              <a:t> </a:t>
            </a:r>
            <a:r>
              <a:rPr b="0" lang="fr-FR" sz="2800" spc="-1" strike="noStrike">
                <a:solidFill>
                  <a:srgbClr val="31859c"/>
                </a:solidFill>
                <a:latin typeface="Calibri"/>
              </a:rPr>
              <a:t>validation</a:t>
            </a:r>
            <a:r>
              <a:rPr b="0" lang="fr-FR" sz="2800" spc="-1" strike="noStrike">
                <a:solidFill>
                  <a:srgbClr val="7030a0"/>
                </a:solidFill>
                <a:latin typeface="Calibri"/>
              </a:rPr>
              <a:t> 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-</a:t>
            </a:r>
            <a:r>
              <a:rPr b="0" lang="fr-FR" sz="2800" spc="-1" strike="noStrike">
                <a:solidFill>
                  <a:srgbClr val="7030a0"/>
                </a:solidFill>
                <a:latin typeface="Calibri"/>
              </a:rPr>
              <a:t> </a:t>
            </a:r>
            <a:r>
              <a:rPr b="0" lang="fr-FR" sz="2800" spc="-1" strike="noStrike">
                <a:solidFill>
                  <a:srgbClr val="00b050"/>
                </a:solidFill>
                <a:latin typeface="Calibri"/>
              </a:rPr>
              <a:t>test</a:t>
            </a:r>
            <a:endParaRPr b="0" lang="fr-FR" sz="2800" spc="-1" strike="noStrike">
              <a:latin typeface="Arial"/>
            </a:endParaRPr>
          </a:p>
        </p:txBody>
      </p:sp>
      <p:sp>
        <p:nvSpPr>
          <p:cNvPr id="912" name="CustomShape 2"/>
          <p:cNvSpPr/>
          <p:nvPr/>
        </p:nvSpPr>
        <p:spPr>
          <a:xfrm>
            <a:off x="914400" y="1828800"/>
            <a:ext cx="8076960" cy="130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L’échantillon d’apprentissage va servir </a:t>
            </a:r>
            <a:r>
              <a:rPr b="0" lang="fr-FR" sz="2000" spc="-1" strike="noStrike">
                <a:solidFill>
                  <a:srgbClr val="e46c0a"/>
                </a:solidFill>
                <a:latin typeface="Calibri"/>
              </a:rPr>
              <a:t>à estimer les paramètres 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 et calculer </a:t>
            </a:r>
            <a:r>
              <a:rPr b="0" lang="fr-FR" sz="2000" spc="-1" strike="noStrike">
                <a:solidFill>
                  <a:srgbClr val="e46c0a"/>
                </a:solidFill>
                <a:latin typeface="Calibri"/>
              </a:rPr>
              <a:t>l’erreur du modèle pour l’échantillon d’apprentissage 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: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000" spc="-1" strike="noStrike">
                <a:solidFill>
                  <a:srgbClr val="e46c0a"/>
                </a:solidFill>
                <a:latin typeface="Calibri"/>
              </a:rPr>
              <a:t>()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913" name="CustomShape 3"/>
          <p:cNvSpPr/>
          <p:nvPr/>
        </p:nvSpPr>
        <p:spPr>
          <a:xfrm>
            <a:off x="914400" y="1828800"/>
            <a:ext cx="8076960" cy="1078920"/>
          </a:xfrm>
          <a:prstGeom prst="rect">
            <a:avLst/>
          </a:prstGeom>
          <a:blipFill rotWithShape="0">
            <a:blip r:embed="rId1"/>
            <a:stretch>
              <a:fillRect l="-602" t="-2812" r="0" b="-3937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latin typeface="Calibri"/>
              </a:rPr>
              <a:t> 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914" name="CustomShape 4"/>
          <p:cNvSpPr/>
          <p:nvPr/>
        </p:nvSpPr>
        <p:spPr>
          <a:xfrm>
            <a:off x="914400" y="2971800"/>
            <a:ext cx="7924320" cy="201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L’échantillon de validation va servir à appliquer le modèle et </a:t>
            </a:r>
            <a:r>
              <a:rPr b="1" lang="fr-FR" sz="2000" spc="-1" strike="noStrike">
                <a:solidFill>
                  <a:srgbClr val="31859c"/>
                </a:solidFill>
                <a:latin typeface="Calibri"/>
              </a:rPr>
              <a:t>choisir le modèle 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Et évaluer l’erreur du modèle en calculant </a:t>
            </a:r>
            <a:r>
              <a:rPr b="0" lang="fr-FR" sz="2000" spc="-1" strike="noStrike">
                <a:solidFill>
                  <a:srgbClr val="31859c"/>
                </a:solidFill>
                <a:latin typeface="Calibri"/>
              </a:rPr>
              <a:t>l’erreur du modèle pour l’échantillon de validation</a:t>
            </a:r>
            <a:r>
              <a:rPr b="0" i="1" lang="fr-FR" sz="1600" spc="-1" strike="noStrike">
                <a:solidFill>
                  <a:srgbClr val="c00000"/>
                </a:solidFill>
                <a:latin typeface="Calibri"/>
              </a:rPr>
              <a:t> 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: 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400" spc="-1" strike="noStrike">
                <a:solidFill>
                  <a:srgbClr val="31859c"/>
                </a:solidFill>
                <a:latin typeface="Calibri"/>
              </a:rPr>
              <a:t>()</a:t>
            </a:r>
            <a:endParaRPr b="0" lang="fr-F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400" spc="-1" strike="noStrike">
              <a:latin typeface="Arial"/>
            </a:endParaRPr>
          </a:p>
        </p:txBody>
      </p:sp>
      <p:sp>
        <p:nvSpPr>
          <p:cNvPr id="915" name="CustomShape 5"/>
          <p:cNvSpPr/>
          <p:nvPr/>
        </p:nvSpPr>
        <p:spPr>
          <a:xfrm>
            <a:off x="914400" y="2971800"/>
            <a:ext cx="7924320" cy="1754280"/>
          </a:xfrm>
          <a:prstGeom prst="rect">
            <a:avLst/>
          </a:prstGeom>
          <a:blipFill rotWithShape="0">
            <a:blip r:embed="rId2"/>
            <a:stretch>
              <a:fillRect l="-767" t="-1739" r="-1074" b="0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latin typeface="Calibri"/>
              </a:rPr>
              <a:t> 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916" name="CustomShape 6"/>
          <p:cNvSpPr/>
          <p:nvPr/>
        </p:nvSpPr>
        <p:spPr>
          <a:xfrm>
            <a:off x="990720" y="4541400"/>
            <a:ext cx="7695720" cy="158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L’échantillon de test va servir </a:t>
            </a:r>
            <a:r>
              <a:rPr b="0" lang="fr-FR" sz="2000" spc="-1" strike="noStrike">
                <a:solidFill>
                  <a:srgbClr val="00b050"/>
                </a:solidFill>
                <a:latin typeface="Calibri"/>
              </a:rPr>
              <a:t>à estimer l’erreur de généralisation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. On pourra aussi calculer </a:t>
            </a:r>
            <a:r>
              <a:rPr b="0" lang="fr-FR" sz="2000" spc="-1" strike="noStrike">
                <a:solidFill>
                  <a:srgbClr val="00b050"/>
                </a:solidFill>
                <a:latin typeface="Calibri"/>
              </a:rPr>
              <a:t>l’erreur du modèle pour l’échantillon de test 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: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000" spc="-1" strike="noStrike">
                <a:solidFill>
                  <a:srgbClr val="00b050"/>
                </a:solidFill>
                <a:latin typeface="Calibri"/>
              </a:rPr>
              <a:t> </a:t>
            </a:r>
            <a:r>
              <a:rPr b="0" lang="fr-FR" sz="2000" spc="-1" strike="noStrike">
                <a:solidFill>
                  <a:srgbClr val="00b050"/>
                </a:solidFill>
                <a:latin typeface="Calibri"/>
              </a:rPr>
              <a:t>()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917" name="CustomShape 7"/>
          <p:cNvSpPr/>
          <p:nvPr/>
        </p:nvSpPr>
        <p:spPr>
          <a:xfrm>
            <a:off x="990720" y="4541400"/>
            <a:ext cx="7695720" cy="1318320"/>
          </a:xfrm>
          <a:prstGeom prst="rect">
            <a:avLst/>
          </a:prstGeom>
          <a:blipFill rotWithShape="0">
            <a:blip r:embed="rId3"/>
            <a:stretch>
              <a:fillRect l="-710" t="-2766" r="0" b="0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latin typeface="Calibri"/>
              </a:rPr>
              <a:t> 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918" name="CustomShape 8"/>
          <p:cNvSpPr/>
          <p:nvPr/>
        </p:nvSpPr>
        <p:spPr>
          <a:xfrm>
            <a:off x="2133720" y="5826960"/>
            <a:ext cx="6927480" cy="149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fr-FR" sz="1800" spc="-1" strike="noStrike">
                <a:solidFill>
                  <a:srgbClr val="c00000"/>
                </a:solidFill>
                <a:latin typeface="Calibri"/>
              </a:rPr>
              <a:t>() faible 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c00000"/>
                </a:solidFill>
                <a:latin typeface="Calibri"/>
                <a:ea typeface="Cambria Math"/>
              </a:rPr>
              <a:t>  </a:t>
            </a:r>
            <a:r>
              <a:rPr b="0" lang="fr-FR" sz="1800" spc="-1" strike="noStrike">
                <a:solidFill>
                  <a:srgbClr val="c00000"/>
                </a:solidFill>
                <a:latin typeface="Calibri"/>
                <a:ea typeface="Cambria Math"/>
              </a:rPr>
              <a:t>() 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919" name="CustomShape 9"/>
          <p:cNvSpPr/>
          <p:nvPr/>
        </p:nvSpPr>
        <p:spPr>
          <a:xfrm>
            <a:off x="2133720" y="5826960"/>
            <a:ext cx="6927480" cy="1563480"/>
          </a:xfrm>
          <a:prstGeom prst="rect">
            <a:avLst/>
          </a:prstGeom>
          <a:blipFill rotWithShape="0">
            <a:blip r:embed="rId4"/>
            <a:stretch>
              <a:fillRect l="0" t="-1162" r="0" b="0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latin typeface="Calibri"/>
              </a:rPr>
              <a:t> 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920" name="Picture 5" descr=""/>
          <p:cNvPicPr/>
          <p:nvPr/>
        </p:nvPicPr>
        <p:blipFill>
          <a:blip r:embed="rId5"/>
          <a:srcRect l="0" t="0" r="0" b="21222"/>
          <a:stretch/>
        </p:blipFill>
        <p:spPr>
          <a:xfrm>
            <a:off x="374760" y="678600"/>
            <a:ext cx="1072440" cy="844920"/>
          </a:xfrm>
          <a:prstGeom prst="rect">
            <a:avLst/>
          </a:prstGeom>
          <a:ln>
            <a:noFill/>
          </a:ln>
        </p:spPr>
      </p:pic>
      <p:sp>
        <p:nvSpPr>
          <p:cNvPr id="921" name="TextShape 10"/>
          <p:cNvSpPr txBox="1"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B344916C-3ECA-4B42-AA0A-DD767BD7C844}" type="slidenum">
              <a:rPr b="0" lang="fr-FR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1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922" name="CustomShape 11"/>
          <p:cNvSpPr/>
          <p:nvPr/>
        </p:nvSpPr>
        <p:spPr>
          <a:xfrm>
            <a:off x="152280" y="5791320"/>
            <a:ext cx="1676160" cy="146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c00000"/>
                </a:solidFill>
                <a:latin typeface="Calibri"/>
              </a:rPr>
              <a:t>Erreur de généralisation faible !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31859c"/>
                </a:solidFill>
                <a:latin typeface="Calibri"/>
              </a:rPr>
              <a:t>	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923" name="CustomShape 12"/>
          <p:cNvSpPr/>
          <p:nvPr/>
        </p:nvSpPr>
        <p:spPr>
          <a:xfrm>
            <a:off x="1676520" y="6019920"/>
            <a:ext cx="6091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c00000"/>
                </a:solidFill>
                <a:latin typeface="Wingdings"/>
              </a:rPr>
              <a:t>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924" name="CustomShape 13"/>
          <p:cNvSpPr/>
          <p:nvPr/>
        </p:nvSpPr>
        <p:spPr>
          <a:xfrm>
            <a:off x="2133720" y="5826960"/>
            <a:ext cx="151920" cy="781560"/>
          </a:xfrm>
          <a:prstGeom prst="leftBrace">
            <a:avLst>
              <a:gd name="adj1" fmla="val 8333"/>
              <a:gd name="adj2" fmla="val 50000"/>
            </a:avLst>
          </a:prstGeom>
          <a:noFill/>
          <a:ln w="25560">
            <a:solidFill>
              <a:srgbClr val="c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CustomShape 1"/>
          <p:cNvSpPr/>
          <p:nvPr/>
        </p:nvSpPr>
        <p:spPr>
          <a:xfrm>
            <a:off x="914400" y="1676520"/>
            <a:ext cx="746712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En pratique, il faut obtenir une erreur petite sur l’échantillon d’apprentissage et sur l’échantillon de validation 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926" name="CustomShape 2"/>
          <p:cNvSpPr/>
          <p:nvPr/>
        </p:nvSpPr>
        <p:spPr>
          <a:xfrm>
            <a:off x="457200" y="457200"/>
            <a:ext cx="8534160" cy="137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fr-FR" sz="2800" spc="-1" strike="noStrike">
                <a:solidFill>
                  <a:srgbClr val="7030a0"/>
                </a:solidFill>
                <a:latin typeface="Calibri"/>
              </a:rPr>
              <a:t>Erreur du modèle : best practice n°1</a:t>
            </a:r>
            <a:endParaRPr b="0" lang="fr-FR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2800" spc="-1" strike="noStrike">
                <a:solidFill>
                  <a:srgbClr val="7030a0"/>
                </a:solidFill>
                <a:latin typeface="Calibri"/>
              </a:rPr>
              <a:t>biais versus variance </a:t>
            </a:r>
            <a:endParaRPr b="0" lang="fr-FR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800" spc="-1" strike="noStrike">
              <a:latin typeface="Arial"/>
            </a:endParaRPr>
          </a:p>
        </p:txBody>
      </p:sp>
      <p:sp>
        <p:nvSpPr>
          <p:cNvPr id="927" name="CustomShape 3"/>
          <p:cNvSpPr/>
          <p:nvPr/>
        </p:nvSpPr>
        <p:spPr>
          <a:xfrm flipV="1">
            <a:off x="1981080" y="3030120"/>
            <a:ext cx="360" cy="2133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bg1">
                <a:lumMod val="75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8" name="CustomShape 4"/>
          <p:cNvSpPr/>
          <p:nvPr/>
        </p:nvSpPr>
        <p:spPr>
          <a:xfrm>
            <a:off x="1981080" y="5163840"/>
            <a:ext cx="4419360" cy="17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bg1">
                <a:lumMod val="75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9" name="CustomShape 5"/>
          <p:cNvSpPr/>
          <p:nvPr/>
        </p:nvSpPr>
        <p:spPr>
          <a:xfrm>
            <a:off x="990720" y="2743200"/>
            <a:ext cx="91404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fr-FR" sz="1800" spc="-1" strike="noStrike">
                <a:solidFill>
                  <a:srgbClr val="000000"/>
                </a:solidFill>
                <a:latin typeface="Calibri"/>
              </a:rPr>
              <a:t>Erreur J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930" name="CustomShape 6"/>
          <p:cNvSpPr/>
          <p:nvPr/>
        </p:nvSpPr>
        <p:spPr>
          <a:xfrm>
            <a:off x="6248520" y="5287320"/>
            <a:ext cx="18284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fr-FR" sz="1800" spc="-1" strike="noStrike">
                <a:solidFill>
                  <a:srgbClr val="000000"/>
                </a:solidFill>
                <a:latin typeface="Calibri"/>
              </a:rPr>
              <a:t>d° polynôme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931" name="CustomShape 7"/>
          <p:cNvSpPr/>
          <p:nvPr/>
        </p:nvSpPr>
        <p:spPr>
          <a:xfrm>
            <a:off x="2079720" y="3052440"/>
            <a:ext cx="3787560" cy="1873440"/>
          </a:xfrm>
          <a:custGeom>
            <a:avLst/>
            <a:gdLst/>
            <a:ahLst/>
            <a:rect l="l" t="t" r="r" b="b"/>
            <a:pathLst>
              <a:path w="4422623" h="1913023">
                <a:moveTo>
                  <a:pt x="0" y="0"/>
                </a:moveTo>
                <a:cubicBezTo>
                  <a:pt x="109470" y="445394"/>
                  <a:pt x="218940" y="890789"/>
                  <a:pt x="528033" y="1171978"/>
                </a:cubicBezTo>
                <a:cubicBezTo>
                  <a:pt x="837126" y="1453167"/>
                  <a:pt x="1247103" y="1566930"/>
                  <a:pt x="1854557" y="1687133"/>
                </a:cubicBezTo>
                <a:cubicBezTo>
                  <a:pt x="2462011" y="1807336"/>
                  <a:pt x="3773510" y="1858851"/>
                  <a:pt x="4172755" y="1893195"/>
                </a:cubicBezTo>
                <a:cubicBezTo>
                  <a:pt x="4572000" y="1927539"/>
                  <a:pt x="4411014" y="1910367"/>
                  <a:pt x="4250028" y="1893195"/>
                </a:cubicBezTo>
              </a:path>
            </a:pathLst>
          </a:custGeom>
          <a:noFill/>
          <a:ln w="38160">
            <a:solidFill>
              <a:schemeClr val="accent6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2" name="CustomShape 8"/>
          <p:cNvSpPr/>
          <p:nvPr/>
        </p:nvSpPr>
        <p:spPr>
          <a:xfrm>
            <a:off x="2106720" y="3052440"/>
            <a:ext cx="3760200" cy="1618200"/>
          </a:xfrm>
          <a:custGeom>
            <a:avLst/>
            <a:gdLst/>
            <a:ahLst/>
            <a:rect l="l" t="t" r="r" b="b"/>
            <a:pathLst>
              <a:path w="3760631" h="1618718">
                <a:moveTo>
                  <a:pt x="0" y="0"/>
                </a:moveTo>
                <a:cubicBezTo>
                  <a:pt x="51515" y="226453"/>
                  <a:pt x="103031" y="452907"/>
                  <a:pt x="193183" y="643944"/>
                </a:cubicBezTo>
                <a:cubicBezTo>
                  <a:pt x="283335" y="834981"/>
                  <a:pt x="401392" y="1013138"/>
                  <a:pt x="540913" y="1146220"/>
                </a:cubicBezTo>
                <a:cubicBezTo>
                  <a:pt x="680434" y="1279302"/>
                  <a:pt x="850006" y="1367307"/>
                  <a:pt x="1030310" y="1442434"/>
                </a:cubicBezTo>
                <a:cubicBezTo>
                  <a:pt x="1210614" y="1517561"/>
                  <a:pt x="1431701" y="1573369"/>
                  <a:pt x="1622738" y="1596980"/>
                </a:cubicBezTo>
                <a:cubicBezTo>
                  <a:pt x="1813775" y="1620591"/>
                  <a:pt x="1974761" y="1635616"/>
                  <a:pt x="2176530" y="1584101"/>
                </a:cubicBezTo>
                <a:cubicBezTo>
                  <a:pt x="2378299" y="1532586"/>
                  <a:pt x="2627290" y="1448873"/>
                  <a:pt x="2833352" y="1287887"/>
                </a:cubicBezTo>
                <a:cubicBezTo>
                  <a:pt x="3039414" y="1126901"/>
                  <a:pt x="3258355" y="832834"/>
                  <a:pt x="3412901" y="618186"/>
                </a:cubicBezTo>
                <a:cubicBezTo>
                  <a:pt x="3567447" y="403538"/>
                  <a:pt x="3711262" y="103031"/>
                  <a:pt x="3760631" y="0"/>
                </a:cubicBezTo>
              </a:path>
            </a:pathLst>
          </a:custGeom>
          <a:noFill/>
          <a:ln w="38160">
            <a:solidFill>
              <a:schemeClr val="accent5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3" name="CustomShape 9"/>
          <p:cNvSpPr/>
          <p:nvPr/>
        </p:nvSpPr>
        <p:spPr>
          <a:xfrm>
            <a:off x="6095880" y="4815360"/>
            <a:ext cx="266652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e46c0a"/>
                </a:solidFill>
                <a:latin typeface="Calibri"/>
              </a:rPr>
              <a:t>()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934" name="CustomShape 10"/>
          <p:cNvSpPr/>
          <p:nvPr/>
        </p:nvSpPr>
        <p:spPr>
          <a:xfrm>
            <a:off x="6095880" y="4815360"/>
            <a:ext cx="2666520" cy="670680"/>
          </a:xfrm>
          <a:prstGeom prst="rect">
            <a:avLst/>
          </a:prstGeom>
          <a:blipFill rotWithShape="0">
            <a:blip r:embed="rId1"/>
            <a:stretch>
              <a:fillRect l="-215" t="-3626" r="0" b="0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latin typeface="Calibri"/>
              </a:rPr>
              <a:t> 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935" name="CustomShape 11"/>
          <p:cNvSpPr/>
          <p:nvPr/>
        </p:nvSpPr>
        <p:spPr>
          <a:xfrm>
            <a:off x="7067160" y="2590920"/>
            <a:ext cx="361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31859c"/>
                </a:solidFill>
                <a:latin typeface="Calibri"/>
              </a:rPr>
              <a:t>()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936" name="CustomShape 12"/>
          <p:cNvSpPr/>
          <p:nvPr/>
        </p:nvSpPr>
        <p:spPr>
          <a:xfrm>
            <a:off x="6189840" y="2590920"/>
            <a:ext cx="2115720" cy="369000"/>
          </a:xfrm>
          <a:prstGeom prst="rect">
            <a:avLst/>
          </a:prstGeom>
          <a:blipFill rotWithShape="0">
            <a:blip r:embed="rId2"/>
            <a:stretch>
              <a:fillRect l="-282" t="-8169" r="-1713" b="-24580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latin typeface="Calibri"/>
              </a:rPr>
              <a:t> 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937" name="Line 13"/>
          <p:cNvSpPr/>
          <p:nvPr/>
        </p:nvSpPr>
        <p:spPr>
          <a:xfrm>
            <a:off x="3809880" y="4649040"/>
            <a:ext cx="360" cy="5144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custDash>
              <a:ds d="4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8" name="CustomShape 14"/>
          <p:cNvSpPr/>
          <p:nvPr/>
        </p:nvSpPr>
        <p:spPr>
          <a:xfrm>
            <a:off x="3505320" y="5181480"/>
            <a:ext cx="12189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fr-FR" sz="1800" spc="-1" strike="noStrike">
                <a:solidFill>
                  <a:srgbClr val="000000"/>
                </a:solidFill>
                <a:latin typeface="Calibri"/>
              </a:rPr>
              <a:t>d = 2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939" name="CustomShape 15"/>
          <p:cNvSpPr/>
          <p:nvPr/>
        </p:nvSpPr>
        <p:spPr>
          <a:xfrm>
            <a:off x="2057400" y="5181480"/>
            <a:ext cx="12189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fr-FR" sz="1800" spc="-1" strike="noStrike">
                <a:solidFill>
                  <a:srgbClr val="000000"/>
                </a:solidFill>
                <a:latin typeface="Calibri"/>
              </a:rPr>
              <a:t>d = 1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940" name="CustomShape 16"/>
          <p:cNvSpPr/>
          <p:nvPr/>
        </p:nvSpPr>
        <p:spPr>
          <a:xfrm>
            <a:off x="5486400" y="5193360"/>
            <a:ext cx="76176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fr-FR" sz="1800" spc="-1" strike="noStrike">
                <a:solidFill>
                  <a:srgbClr val="000000"/>
                </a:solidFill>
                <a:latin typeface="Calibri"/>
              </a:rPr>
              <a:t>d = 4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941" name="Line 17"/>
          <p:cNvSpPr/>
          <p:nvPr/>
        </p:nvSpPr>
        <p:spPr>
          <a:xfrm>
            <a:off x="2057400" y="3052080"/>
            <a:ext cx="360" cy="2111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custDash>
              <a:ds d="4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2" name="Line 18"/>
          <p:cNvSpPr/>
          <p:nvPr/>
        </p:nvSpPr>
        <p:spPr>
          <a:xfrm>
            <a:off x="5867280" y="3047760"/>
            <a:ext cx="360" cy="21452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custDash>
              <a:ds d="4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3" name="TextShape 19"/>
          <p:cNvSpPr txBox="1"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30F2F5E2-CE36-43B1-AF50-7077608569F7}" type="slidenum">
              <a:rPr b="0" lang="fr-FR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1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944" name="CustomShape 20"/>
          <p:cNvSpPr/>
          <p:nvPr/>
        </p:nvSpPr>
        <p:spPr>
          <a:xfrm>
            <a:off x="6692760" y="4228200"/>
            <a:ext cx="220932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c00000"/>
                </a:solidFill>
                <a:latin typeface="Calibri"/>
              </a:rPr>
              <a:t>= Sur-apprentissage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945" name="CustomShape 21"/>
          <p:cNvSpPr/>
          <p:nvPr/>
        </p:nvSpPr>
        <p:spPr>
          <a:xfrm>
            <a:off x="-76320" y="4001760"/>
            <a:ext cx="213336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c00000"/>
                </a:solidFill>
                <a:latin typeface="Calibri"/>
              </a:rPr>
              <a:t>Sous-apprentissage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946" name="CustomShape 22"/>
          <p:cNvSpPr/>
          <p:nvPr/>
        </p:nvSpPr>
        <p:spPr>
          <a:xfrm>
            <a:off x="2891160" y="3472920"/>
            <a:ext cx="2057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92d050"/>
                </a:solidFill>
                <a:latin typeface="Calibri"/>
              </a:rPr>
              <a:t>Modèle correct !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947" name="CustomShape 23"/>
          <p:cNvSpPr/>
          <p:nvPr/>
        </p:nvSpPr>
        <p:spPr>
          <a:xfrm>
            <a:off x="3809880" y="3886200"/>
            <a:ext cx="360" cy="762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2320">
            <a:solidFill>
              <a:srgbClr val="92d05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8" name="CustomShape 24"/>
          <p:cNvSpPr/>
          <p:nvPr/>
        </p:nvSpPr>
        <p:spPr>
          <a:xfrm>
            <a:off x="456840" y="4442040"/>
            <a:ext cx="1218240" cy="133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71360" indent="-171000">
              <a:lnSpc>
                <a:spcPct val="100000"/>
              </a:lnSpc>
              <a:buClr>
                <a:srgbClr val="e46c0a"/>
              </a:buClr>
              <a:buFont typeface="Arial"/>
              <a:buChar char="•"/>
            </a:pPr>
            <a:r>
              <a:rPr b="0" lang="fr-FR" sz="1400" spc="-1" strike="noStrike">
                <a:solidFill>
                  <a:srgbClr val="e46c0a"/>
                </a:solidFill>
                <a:latin typeface="Calibri"/>
              </a:rPr>
              <a:t>Biais élevé :</a:t>
            </a:r>
            <a:endParaRPr b="0" lang="fr-F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900" spc="-1" strike="noStrike">
                <a:solidFill>
                  <a:srgbClr val="e46c0a"/>
                </a:solidFill>
                <a:latin typeface="Calibri"/>
              </a:rPr>
              <a:t>Erreur élevée sur l'échantillon d'apprentissage et erreur élevée sur l'échantillon de validation</a:t>
            </a:r>
            <a:endParaRPr b="0" lang="fr-FR" sz="900" spc="-1" strike="noStrike">
              <a:latin typeface="Arial"/>
            </a:endParaRPr>
          </a:p>
        </p:txBody>
      </p:sp>
      <p:sp>
        <p:nvSpPr>
          <p:cNvPr id="949" name="CustomShape 25"/>
          <p:cNvSpPr/>
          <p:nvPr/>
        </p:nvSpPr>
        <p:spPr>
          <a:xfrm>
            <a:off x="7048440" y="3024360"/>
            <a:ext cx="1866600" cy="112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900" spc="-1" strike="noStrike">
                <a:solidFill>
                  <a:srgbClr val="e46c0a"/>
                </a:solidFill>
                <a:latin typeface="Calibri"/>
              </a:rPr>
              <a:t>* </a:t>
            </a:r>
            <a:r>
              <a:rPr b="0" lang="fr-FR" sz="1400" spc="-1" strike="noStrike">
                <a:solidFill>
                  <a:srgbClr val="e46c0a"/>
                </a:solidFill>
                <a:latin typeface="Calibri"/>
              </a:rPr>
              <a:t>Variance élevée:</a:t>
            </a:r>
            <a:endParaRPr b="0" lang="fr-F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900" spc="-1" strike="noStrike">
                <a:solidFill>
                  <a:srgbClr val="e46c0a"/>
                </a:solidFill>
                <a:latin typeface="Calibri"/>
              </a:rPr>
              <a:t>Erreur faible</a:t>
            </a:r>
            <a:endParaRPr b="0" lang="fr-FR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900" spc="-1" strike="noStrike">
                <a:solidFill>
                  <a:srgbClr val="e46c0a"/>
                </a:solidFill>
                <a:latin typeface="Calibri"/>
              </a:rPr>
              <a:t> </a:t>
            </a:r>
            <a:r>
              <a:rPr b="0" lang="fr-FR" sz="900" spc="-1" strike="noStrike">
                <a:solidFill>
                  <a:srgbClr val="e46c0a"/>
                </a:solidFill>
                <a:latin typeface="Calibri"/>
              </a:rPr>
              <a:t>sur l'échantillon d'apprentissage </a:t>
            </a:r>
            <a:endParaRPr b="0" lang="fr-FR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900" spc="-1" strike="noStrike">
                <a:solidFill>
                  <a:srgbClr val="e46c0a"/>
                </a:solidFill>
                <a:latin typeface="Calibri"/>
              </a:rPr>
              <a:t>et erreur élevée sur l'échantillon</a:t>
            </a:r>
            <a:endParaRPr b="0" lang="fr-FR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900" spc="-1" strike="noStrike">
                <a:solidFill>
                  <a:srgbClr val="e46c0a"/>
                </a:solidFill>
                <a:latin typeface="Calibri"/>
              </a:rPr>
              <a:t> </a:t>
            </a:r>
            <a:r>
              <a:rPr b="0" lang="fr-FR" sz="900" spc="-1" strike="noStrike">
                <a:solidFill>
                  <a:srgbClr val="e46c0a"/>
                </a:solidFill>
                <a:latin typeface="Calibri"/>
              </a:rPr>
              <a:t>de validation</a:t>
            </a:r>
            <a:endParaRPr b="0" lang="fr-FR" sz="900" spc="-1" strike="noStrike">
              <a:latin typeface="Arial"/>
            </a:endParaRPr>
          </a:p>
        </p:txBody>
      </p:sp>
      <p:pic>
        <p:nvPicPr>
          <p:cNvPr id="950" name="Image 7" descr=""/>
          <p:cNvPicPr/>
          <p:nvPr/>
        </p:nvPicPr>
        <p:blipFill>
          <a:blip r:embed="rId3"/>
          <a:srcRect l="0" t="0" r="0" b="11063"/>
          <a:stretch/>
        </p:blipFill>
        <p:spPr>
          <a:xfrm>
            <a:off x="630720" y="3231720"/>
            <a:ext cx="816840" cy="813240"/>
          </a:xfrm>
          <a:prstGeom prst="rect">
            <a:avLst/>
          </a:prstGeom>
          <a:ln>
            <a:noFill/>
          </a:ln>
        </p:spPr>
      </p:pic>
      <p:pic>
        <p:nvPicPr>
          <p:cNvPr id="951" name="Image 30" descr=""/>
          <p:cNvPicPr/>
          <p:nvPr/>
        </p:nvPicPr>
        <p:blipFill>
          <a:blip r:embed="rId4"/>
          <a:srcRect l="0" t="0" r="0" b="11063"/>
          <a:stretch/>
        </p:blipFill>
        <p:spPr>
          <a:xfrm>
            <a:off x="6248520" y="3048840"/>
            <a:ext cx="816840" cy="813240"/>
          </a:xfrm>
          <a:prstGeom prst="rect">
            <a:avLst/>
          </a:prstGeom>
          <a:ln>
            <a:noFill/>
          </a:ln>
        </p:spPr>
      </p:pic>
      <p:pic>
        <p:nvPicPr>
          <p:cNvPr id="952" name="Picture 16" descr=""/>
          <p:cNvPicPr/>
          <p:nvPr/>
        </p:nvPicPr>
        <p:blipFill>
          <a:blip r:embed="rId5"/>
          <a:srcRect l="0" t="0" r="0" b="14542"/>
          <a:stretch/>
        </p:blipFill>
        <p:spPr>
          <a:xfrm>
            <a:off x="3349080" y="2573280"/>
            <a:ext cx="1139040" cy="873720"/>
          </a:xfrm>
          <a:prstGeom prst="rect">
            <a:avLst/>
          </a:prstGeom>
          <a:ln>
            <a:noFill/>
          </a:ln>
        </p:spPr>
      </p:pic>
      <p:sp>
        <p:nvSpPr>
          <p:cNvPr id="953" name="CustomShape 26"/>
          <p:cNvSpPr/>
          <p:nvPr/>
        </p:nvSpPr>
        <p:spPr>
          <a:xfrm>
            <a:off x="1902960" y="2322720"/>
            <a:ext cx="18939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c00000"/>
                </a:solidFill>
                <a:latin typeface="Calibri"/>
              </a:rPr>
              <a:t>biais élevé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954" name="CustomShape 27"/>
          <p:cNvSpPr/>
          <p:nvPr/>
        </p:nvSpPr>
        <p:spPr>
          <a:xfrm flipH="1">
            <a:off x="2106000" y="2775600"/>
            <a:ext cx="102600" cy="272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5" name="CustomShape 28"/>
          <p:cNvSpPr/>
          <p:nvPr/>
        </p:nvSpPr>
        <p:spPr>
          <a:xfrm>
            <a:off x="6248520" y="3804480"/>
            <a:ext cx="29714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c00000"/>
                </a:solidFill>
                <a:latin typeface="Calibri"/>
              </a:rPr>
              <a:t>variance élevée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956" name="CustomShape 29"/>
          <p:cNvSpPr/>
          <p:nvPr/>
        </p:nvSpPr>
        <p:spPr>
          <a:xfrm>
            <a:off x="5867280" y="3112560"/>
            <a:ext cx="321840" cy="1793520"/>
          </a:xfrm>
          <a:prstGeom prst="rightBrace">
            <a:avLst>
              <a:gd name="adj1" fmla="val 8333"/>
              <a:gd name="adj2" fmla="val 50000"/>
            </a:avLst>
          </a:prstGeom>
          <a:noFill/>
          <a:ln w="19080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CustomShape 1"/>
          <p:cNvSpPr/>
          <p:nvPr/>
        </p:nvSpPr>
        <p:spPr>
          <a:xfrm>
            <a:off x="1600200" y="762120"/>
            <a:ext cx="6629040" cy="94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fr-FR" sz="2800" spc="-1" strike="noStrike">
                <a:solidFill>
                  <a:srgbClr val="7030a0"/>
                </a:solidFill>
                <a:latin typeface="Calibri"/>
              </a:rPr>
              <a:t>Régularisation et *GD : best practice n°2</a:t>
            </a:r>
            <a:endParaRPr b="0" lang="fr-FR" sz="2800" spc="-1" strike="noStrike">
              <a:latin typeface="Arial"/>
            </a:endParaRPr>
          </a:p>
        </p:txBody>
      </p:sp>
      <p:sp>
        <p:nvSpPr>
          <p:cNvPr id="958" name="CustomShape 2"/>
          <p:cNvSpPr/>
          <p:nvPr/>
        </p:nvSpPr>
        <p:spPr>
          <a:xfrm>
            <a:off x="1044000" y="1600200"/>
            <a:ext cx="7238520" cy="70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fr-FR" sz="2000" spc="-1" strike="noStrike">
                <a:solidFill>
                  <a:srgbClr val="7030a0"/>
                </a:solidFill>
                <a:latin typeface="Calibri"/>
              </a:rPr>
              <a:t>Risque de sur-apprentissage plus fort si le nombre de features est élevé !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959" name="CustomShape 3"/>
          <p:cNvSpPr/>
          <p:nvPr/>
        </p:nvSpPr>
        <p:spPr>
          <a:xfrm>
            <a:off x="1066680" y="2590920"/>
            <a:ext cx="8534160" cy="100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7030a0"/>
                </a:solidFill>
                <a:latin typeface="Calibri"/>
              </a:rPr>
              <a:t>Améliorer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fr-FR" sz="2000" spc="-1" strike="noStrike">
                <a:solidFill>
                  <a:srgbClr val="7030a0"/>
                </a:solidFill>
                <a:latin typeface="Calibri"/>
              </a:rPr>
              <a:t>le modèle grâce à la </a:t>
            </a:r>
            <a:r>
              <a:rPr b="1" lang="fr-FR" sz="2000" spc="-1" strike="noStrike">
                <a:solidFill>
                  <a:srgbClr val="7030a0"/>
                </a:solidFill>
                <a:latin typeface="Calibri"/>
              </a:rPr>
              <a:t>RÉGULARISATION </a:t>
            </a:r>
            <a:r>
              <a:rPr b="0" lang="fr-FR" sz="2000" spc="-1" strike="noStrike">
                <a:solidFill>
                  <a:srgbClr val="7030a0"/>
                </a:solidFill>
                <a:latin typeface="Calibri"/>
              </a:rPr>
              <a:t>: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2000" spc="-1" strike="noStrike">
                <a:solidFill>
                  <a:srgbClr val="7030a0"/>
                </a:solidFill>
                <a:latin typeface="Calibri"/>
              </a:rPr>
              <a:t>lutter contre le sur-apprentissage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960" name="Picture 5" descr=""/>
          <p:cNvPicPr/>
          <p:nvPr/>
        </p:nvPicPr>
        <p:blipFill>
          <a:blip r:embed="rId1"/>
          <a:srcRect l="0" t="0" r="0" b="21222"/>
          <a:stretch/>
        </p:blipFill>
        <p:spPr>
          <a:xfrm>
            <a:off x="61200" y="2431440"/>
            <a:ext cx="1072440" cy="844920"/>
          </a:xfrm>
          <a:prstGeom prst="rect">
            <a:avLst/>
          </a:prstGeom>
          <a:ln>
            <a:noFill/>
          </a:ln>
        </p:spPr>
      </p:pic>
      <p:sp>
        <p:nvSpPr>
          <p:cNvPr id="961" name="CustomShape 4"/>
          <p:cNvSpPr/>
          <p:nvPr/>
        </p:nvSpPr>
        <p:spPr>
          <a:xfrm>
            <a:off x="1106640" y="3344040"/>
            <a:ext cx="776844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c00000"/>
                </a:solidFill>
                <a:latin typeface="Calibri"/>
              </a:rPr>
              <a:t>Fonction de coût J à minimiser ! 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en utilisant </a:t>
            </a:r>
            <a:r>
              <a:rPr b="0" lang="fr-FR" sz="1800" spc="-1" strike="noStrike">
                <a:solidFill>
                  <a:srgbClr val="00b050"/>
                </a:solidFill>
                <a:latin typeface="Calibri"/>
              </a:rPr>
              <a:t> paramètre de régularisation 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de manière à réduire l’importance des paramètres  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962" name="CustomShape 5"/>
          <p:cNvSpPr/>
          <p:nvPr/>
        </p:nvSpPr>
        <p:spPr>
          <a:xfrm>
            <a:off x="1106640" y="3344040"/>
            <a:ext cx="7768440" cy="923040"/>
          </a:xfrm>
          <a:prstGeom prst="rect">
            <a:avLst/>
          </a:prstGeom>
          <a:blipFill rotWithShape="0">
            <a:blip r:embed="rId2"/>
            <a:stretch>
              <a:fillRect l="-704" t="-3281" r="0" b="-9913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latin typeface="Calibri"/>
              </a:rPr>
              <a:t> 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963" name="CustomShape 6"/>
          <p:cNvSpPr/>
          <p:nvPr/>
        </p:nvSpPr>
        <p:spPr>
          <a:xfrm>
            <a:off x="412560" y="6276240"/>
            <a:ext cx="78699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Remarque : pas besoin de régulariser relativement au paramètre 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964" name="CustomShape 7"/>
          <p:cNvSpPr/>
          <p:nvPr/>
        </p:nvSpPr>
        <p:spPr>
          <a:xfrm>
            <a:off x="412560" y="6276240"/>
            <a:ext cx="7869960" cy="369000"/>
          </a:xfrm>
          <a:prstGeom prst="rect">
            <a:avLst/>
          </a:prstGeom>
          <a:blipFill rotWithShape="0">
            <a:blip r:embed="rId3"/>
            <a:stretch>
              <a:fillRect l="-694" t="-8315" r="0" b="-26622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latin typeface="Calibri"/>
              </a:rPr>
              <a:t> 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965" name="CustomShape 8"/>
          <p:cNvSpPr/>
          <p:nvPr/>
        </p:nvSpPr>
        <p:spPr>
          <a:xfrm>
            <a:off x="1050120" y="5334120"/>
            <a:ext cx="7824960" cy="94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7030a0"/>
                </a:solidFill>
                <a:latin typeface="Calibri"/>
              </a:rPr>
              <a:t>Rôle de  :  trade-off 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- arriver à ajuster les données d’apprentissage 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- maintenir les paramètres  petits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966" name="CustomShape 9"/>
          <p:cNvSpPr/>
          <p:nvPr/>
        </p:nvSpPr>
        <p:spPr>
          <a:xfrm>
            <a:off x="1050120" y="5334120"/>
            <a:ext cx="7824960" cy="953640"/>
          </a:xfrm>
          <a:prstGeom prst="rect">
            <a:avLst/>
          </a:prstGeom>
          <a:blipFill rotWithShape="0">
            <a:blip r:embed="rId4"/>
            <a:stretch>
              <a:fillRect l="-775" t="-3154" r="0" b="-8892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latin typeface="Calibri"/>
              </a:rPr>
              <a:t> 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967" name="CustomShape 10"/>
          <p:cNvSpPr/>
          <p:nvPr/>
        </p:nvSpPr>
        <p:spPr>
          <a:xfrm>
            <a:off x="943560" y="4267080"/>
            <a:ext cx="720972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i="1" lang="fr-FR" sz="1600" spc="-1" strike="noStrike">
                <a:solidFill>
                  <a:srgbClr val="c00000"/>
                </a:solidFill>
                <a:latin typeface="Calibri"/>
              </a:rPr>
              <a:t>J(</a:t>
            </a:r>
            <a:r>
              <a:rPr b="0" lang="fr-FR" sz="16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fr-FR" sz="1600" spc="-1" strike="noStrike">
              <a:latin typeface="Arial"/>
            </a:endParaRPr>
          </a:p>
        </p:txBody>
      </p:sp>
      <p:sp>
        <p:nvSpPr>
          <p:cNvPr id="968" name="CustomShape 11"/>
          <p:cNvSpPr/>
          <p:nvPr/>
        </p:nvSpPr>
        <p:spPr>
          <a:xfrm>
            <a:off x="943560" y="4267080"/>
            <a:ext cx="7209720" cy="462240"/>
          </a:xfrm>
          <a:prstGeom prst="rect">
            <a:avLst/>
          </a:prstGeom>
          <a:blipFill rotWithShape="0">
            <a:blip r:embed="rId5"/>
            <a:stretch>
              <a:fillRect l="0" t="-67086" r="0" b="-110523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latin typeface="Calibri"/>
              </a:rPr>
              <a:t> 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969" name="TextShape 12"/>
          <p:cNvSpPr txBox="1"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B2464B4F-DC50-498F-9310-94E60C51C541}" type="slidenum">
              <a:rPr b="0" lang="fr-FR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1</a:t>
            </a:fld>
            <a:endParaRPr b="0" lang="fr-FR" sz="1200" spc="-1" strike="noStrike">
              <a:latin typeface="Times New Roman"/>
            </a:endParaRPr>
          </a:p>
        </p:txBody>
      </p:sp>
      <p:pic>
        <p:nvPicPr>
          <p:cNvPr id="970" name="Picture 13" descr=""/>
          <p:cNvPicPr/>
          <p:nvPr/>
        </p:nvPicPr>
        <p:blipFill>
          <a:blip r:embed="rId6"/>
          <a:srcRect l="0" t="0" r="0" b="13018"/>
          <a:stretch/>
        </p:blipFill>
        <p:spPr>
          <a:xfrm>
            <a:off x="339480" y="5510520"/>
            <a:ext cx="685440" cy="596160"/>
          </a:xfrm>
          <a:prstGeom prst="rect">
            <a:avLst/>
          </a:prstGeom>
          <a:ln>
            <a:noFill/>
          </a:ln>
        </p:spPr>
      </p:pic>
      <p:sp>
        <p:nvSpPr>
          <p:cNvPr id="971" name="CustomShape 13"/>
          <p:cNvSpPr/>
          <p:nvPr/>
        </p:nvSpPr>
        <p:spPr>
          <a:xfrm>
            <a:off x="152280" y="4343400"/>
            <a:ext cx="1599840" cy="51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400" spc="-1" strike="noStrike">
                <a:solidFill>
                  <a:srgbClr val="c00000"/>
                </a:solidFill>
                <a:latin typeface="Calibri"/>
              </a:rPr>
              <a:t>Régression linéaire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972" name="CustomShape 14"/>
          <p:cNvSpPr/>
          <p:nvPr/>
        </p:nvSpPr>
        <p:spPr>
          <a:xfrm>
            <a:off x="152280" y="4898880"/>
            <a:ext cx="167616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400" spc="-1" strike="noStrike">
                <a:solidFill>
                  <a:srgbClr val="c00000"/>
                </a:solidFill>
                <a:latin typeface="Calibri"/>
              </a:rPr>
              <a:t>Régression logistique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973" name="CustomShape 15"/>
          <p:cNvSpPr/>
          <p:nvPr/>
        </p:nvSpPr>
        <p:spPr>
          <a:xfrm>
            <a:off x="1523880" y="4898880"/>
            <a:ext cx="777204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i="1" lang="fr-FR" sz="1600" spc="-1" strike="noStrike">
                <a:solidFill>
                  <a:srgbClr val="c00000"/>
                </a:solidFill>
                <a:latin typeface="Calibri"/>
              </a:rPr>
              <a:t>J(</a:t>
            </a:r>
            <a:endParaRPr b="0" lang="fr-FR" sz="1600" spc="-1" strike="noStrike">
              <a:latin typeface="Arial"/>
            </a:endParaRPr>
          </a:p>
        </p:txBody>
      </p:sp>
      <p:sp>
        <p:nvSpPr>
          <p:cNvPr id="974" name="CustomShape 16"/>
          <p:cNvSpPr/>
          <p:nvPr/>
        </p:nvSpPr>
        <p:spPr>
          <a:xfrm>
            <a:off x="1523880" y="4898880"/>
            <a:ext cx="7772040" cy="447480"/>
          </a:xfrm>
          <a:prstGeom prst="rect">
            <a:avLst/>
          </a:prstGeom>
          <a:blipFill rotWithShape="0">
            <a:blip r:embed="rId7"/>
            <a:stretch>
              <a:fillRect l="-387" t="-69857" r="0" b="-119171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latin typeface="Calibri"/>
              </a:rPr>
              <a:t> 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975" name="Picture 16" descr=""/>
          <p:cNvPicPr/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colorTemp="11200" sat="400000"/>
                    </a14:imgEffect>
                  </a14:imgLayer>
                </a14:imgProps>
              </a:ext>
            </a:extLst>
          </a:blip>
          <a:srcRect l="0" t="4183" r="0" b="19078"/>
          <a:stretch/>
        </p:blipFill>
        <p:spPr>
          <a:xfrm>
            <a:off x="152280" y="1600200"/>
            <a:ext cx="889920" cy="647640"/>
          </a:xfrm>
          <a:prstGeom prst="rect">
            <a:avLst/>
          </a:prstGeom>
          <a:ln>
            <a:noFill/>
          </a:ln>
        </p:spPr>
      </p:pic>
    </p:spTree>
  </p:cSld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CustomShape 1"/>
          <p:cNvSpPr/>
          <p:nvPr/>
        </p:nvSpPr>
        <p:spPr>
          <a:xfrm>
            <a:off x="2133720" y="457200"/>
            <a:ext cx="6514920" cy="94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fr-FR" sz="2800" spc="-1" strike="noStrike">
                <a:solidFill>
                  <a:srgbClr val="7030a0"/>
                </a:solidFill>
                <a:latin typeface="Calibri"/>
              </a:rPr>
              <a:t>Régularisation et *GD : best practice n°2</a:t>
            </a:r>
            <a:endParaRPr b="0" lang="fr-FR" sz="2800" spc="-1" strike="noStrike">
              <a:latin typeface="Arial"/>
            </a:endParaRPr>
          </a:p>
        </p:txBody>
      </p:sp>
      <p:sp>
        <p:nvSpPr>
          <p:cNvPr id="977" name="TextShape 2"/>
          <p:cNvSpPr txBox="1"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CBFAA835-EC11-4CD6-B7CD-C39870356195}" type="slidenum">
              <a:rPr b="0" lang="fr-FR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1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978" name="CustomShape 3"/>
          <p:cNvSpPr/>
          <p:nvPr/>
        </p:nvSpPr>
        <p:spPr>
          <a:xfrm>
            <a:off x="573480" y="1523880"/>
            <a:ext cx="780840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Fonction de coût </a:t>
            </a:r>
            <a:r>
              <a:rPr b="0" i="1" lang="fr-FR" sz="1800" spc="-1" strike="noStrike">
                <a:solidFill>
                  <a:srgbClr val="000000"/>
                </a:solidFill>
                <a:latin typeface="Calibri"/>
              </a:rPr>
              <a:t>J 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avec régularisation :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979" name="CustomShape 4"/>
          <p:cNvSpPr/>
          <p:nvPr/>
        </p:nvSpPr>
        <p:spPr>
          <a:xfrm>
            <a:off x="1371600" y="1951200"/>
            <a:ext cx="720972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i="1" lang="fr-FR" sz="1600" spc="-1" strike="noStrike">
                <a:solidFill>
                  <a:srgbClr val="c00000"/>
                </a:solidFill>
                <a:latin typeface="Calibri"/>
              </a:rPr>
              <a:t>J(</a:t>
            </a:r>
            <a:r>
              <a:rPr b="0" lang="fr-FR" sz="16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fr-FR" sz="1600" spc="-1" strike="noStrike">
              <a:latin typeface="Arial"/>
            </a:endParaRPr>
          </a:p>
        </p:txBody>
      </p:sp>
      <p:sp>
        <p:nvSpPr>
          <p:cNvPr id="980" name="CustomShape 5"/>
          <p:cNvSpPr/>
          <p:nvPr/>
        </p:nvSpPr>
        <p:spPr>
          <a:xfrm>
            <a:off x="1371600" y="1951200"/>
            <a:ext cx="7209720" cy="462240"/>
          </a:xfrm>
          <a:prstGeom prst="rect">
            <a:avLst/>
          </a:prstGeom>
          <a:blipFill rotWithShape="0">
            <a:blip r:embed="rId1"/>
            <a:stretch>
              <a:fillRect l="0" t="-67086" r="0" b="-110523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latin typeface="Calibri"/>
              </a:rPr>
              <a:t> 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981" name="CustomShape 6"/>
          <p:cNvSpPr/>
          <p:nvPr/>
        </p:nvSpPr>
        <p:spPr>
          <a:xfrm>
            <a:off x="0" y="2057400"/>
            <a:ext cx="1599840" cy="51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400" spc="-1" strike="noStrike">
                <a:solidFill>
                  <a:srgbClr val="c00000"/>
                </a:solidFill>
                <a:latin typeface="Calibri"/>
              </a:rPr>
              <a:t>Régression linéaire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982" name="CustomShape 7"/>
          <p:cNvSpPr/>
          <p:nvPr/>
        </p:nvSpPr>
        <p:spPr>
          <a:xfrm>
            <a:off x="0" y="2612880"/>
            <a:ext cx="167616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400" spc="-1" strike="noStrike">
                <a:solidFill>
                  <a:srgbClr val="c00000"/>
                </a:solidFill>
                <a:latin typeface="Calibri"/>
              </a:rPr>
              <a:t>Régression logistique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983" name="CustomShape 8"/>
          <p:cNvSpPr/>
          <p:nvPr/>
        </p:nvSpPr>
        <p:spPr>
          <a:xfrm>
            <a:off x="1371600" y="2612880"/>
            <a:ext cx="777204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i="1" lang="fr-FR" sz="1600" spc="-1" strike="noStrike">
                <a:solidFill>
                  <a:srgbClr val="c00000"/>
                </a:solidFill>
                <a:latin typeface="Calibri"/>
              </a:rPr>
              <a:t>J(</a:t>
            </a:r>
            <a:endParaRPr b="0" lang="fr-FR" sz="1600" spc="-1" strike="noStrike">
              <a:latin typeface="Arial"/>
            </a:endParaRPr>
          </a:p>
        </p:txBody>
      </p:sp>
      <p:sp>
        <p:nvSpPr>
          <p:cNvPr id="984" name="CustomShape 9"/>
          <p:cNvSpPr/>
          <p:nvPr/>
        </p:nvSpPr>
        <p:spPr>
          <a:xfrm>
            <a:off x="1371600" y="2612880"/>
            <a:ext cx="7772040" cy="447480"/>
          </a:xfrm>
          <a:prstGeom prst="rect">
            <a:avLst/>
          </a:prstGeom>
          <a:blipFill rotWithShape="0">
            <a:blip r:embed="rId2"/>
            <a:stretch>
              <a:fillRect l="-387" t="-69857" r="0" b="-119171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latin typeface="Calibri"/>
              </a:rPr>
              <a:t> 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985" name="CustomShape 10"/>
          <p:cNvSpPr/>
          <p:nvPr/>
        </p:nvSpPr>
        <p:spPr>
          <a:xfrm rot="5400000">
            <a:off x="6804720" y="1883880"/>
            <a:ext cx="450000" cy="1104480"/>
          </a:xfrm>
          <a:prstGeom prst="rightBrace">
            <a:avLst>
              <a:gd name="adj1" fmla="val 8333"/>
              <a:gd name="adj2" fmla="val 50000"/>
            </a:avLst>
          </a:prstGeom>
          <a:noFill/>
          <a:ln w="25560">
            <a:solidFill>
              <a:srgbClr val="00b05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6" name="CustomShape 11"/>
          <p:cNvSpPr/>
          <p:nvPr/>
        </p:nvSpPr>
        <p:spPr>
          <a:xfrm>
            <a:off x="5040360" y="3352680"/>
            <a:ext cx="243792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b050"/>
                </a:solidFill>
                <a:latin typeface="Calibri"/>
              </a:rPr>
              <a:t>Terme de régularisation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987" name="CustomShape 12"/>
          <p:cNvSpPr/>
          <p:nvPr/>
        </p:nvSpPr>
        <p:spPr>
          <a:xfrm rot="5400000">
            <a:off x="8123760" y="2560680"/>
            <a:ext cx="478800" cy="1104480"/>
          </a:xfrm>
          <a:prstGeom prst="rightBrace">
            <a:avLst>
              <a:gd name="adj1" fmla="val 8333"/>
              <a:gd name="adj2" fmla="val 50000"/>
            </a:avLst>
          </a:prstGeom>
          <a:noFill/>
          <a:ln w="25560">
            <a:solidFill>
              <a:srgbClr val="00b05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8" name="CustomShape 13"/>
          <p:cNvSpPr/>
          <p:nvPr/>
        </p:nvSpPr>
        <p:spPr>
          <a:xfrm flipV="1">
            <a:off x="6259680" y="2612160"/>
            <a:ext cx="521640" cy="739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b05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9" name="CustomShape 14"/>
          <p:cNvSpPr/>
          <p:nvPr/>
        </p:nvSpPr>
        <p:spPr>
          <a:xfrm flipV="1">
            <a:off x="7581960" y="3276720"/>
            <a:ext cx="799920" cy="228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b05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90" name="Picture 21" descr=""/>
          <p:cNvPicPr/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colorTemp="11200" sat="400000"/>
                    </a14:imgEffect>
                  </a14:imgLayer>
                </a14:imgProps>
              </a:ext>
            </a:extLst>
          </a:blip>
          <a:srcRect l="0" t="4183" r="0" b="19078"/>
          <a:stretch/>
        </p:blipFill>
        <p:spPr>
          <a:xfrm>
            <a:off x="481320" y="4685760"/>
            <a:ext cx="889920" cy="647640"/>
          </a:xfrm>
          <a:prstGeom prst="rect">
            <a:avLst/>
          </a:prstGeom>
          <a:ln>
            <a:noFill/>
          </a:ln>
        </p:spPr>
      </p:pic>
      <p:sp>
        <p:nvSpPr>
          <p:cNvPr id="991" name="CustomShape 15"/>
          <p:cNvSpPr/>
          <p:nvPr/>
        </p:nvSpPr>
        <p:spPr>
          <a:xfrm>
            <a:off x="573480" y="4114800"/>
            <a:ext cx="33886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Expressions du gradient : 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992" name="CustomShape 16"/>
          <p:cNvSpPr/>
          <p:nvPr/>
        </p:nvSpPr>
        <p:spPr>
          <a:xfrm>
            <a:off x="1600200" y="4636440"/>
            <a:ext cx="1599840" cy="51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400" spc="-1" strike="noStrike">
                <a:solidFill>
                  <a:srgbClr val="c00000"/>
                </a:solidFill>
                <a:latin typeface="Calibri"/>
              </a:rPr>
              <a:t>Régression linéaire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993" name="CustomShape 17"/>
          <p:cNvSpPr/>
          <p:nvPr/>
        </p:nvSpPr>
        <p:spPr>
          <a:xfrm>
            <a:off x="1600200" y="5191920"/>
            <a:ext cx="167616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400" spc="-1" strike="noStrike">
                <a:solidFill>
                  <a:srgbClr val="c00000"/>
                </a:solidFill>
                <a:latin typeface="Calibri"/>
              </a:rPr>
              <a:t>Régression logistique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994" name="CustomShape 18"/>
          <p:cNvSpPr/>
          <p:nvPr/>
        </p:nvSpPr>
        <p:spPr>
          <a:xfrm>
            <a:off x="3199320" y="5629680"/>
            <a:ext cx="5562360" cy="5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99960">
              <a:lnSpc>
                <a:spcPct val="100000"/>
              </a:lnSpc>
            </a:pPr>
            <a:r>
              <a:rPr b="0" lang="fr-FR" sz="1600" spc="-1" strike="noStrike">
                <a:solidFill>
                  <a:srgbClr val="c00000"/>
                </a:solidFill>
                <a:latin typeface="Calibri"/>
              </a:rPr>
              <a:t>:=  </a:t>
            </a:r>
            <a:endParaRPr b="0" lang="fr-FR" sz="1600" spc="-1" strike="noStrike">
              <a:latin typeface="Arial"/>
            </a:endParaRPr>
          </a:p>
          <a:p>
            <a:pPr marL="399960">
              <a:lnSpc>
                <a:spcPct val="100000"/>
              </a:lnSpc>
            </a:pPr>
            <a:r>
              <a:rPr b="0" lang="fr-FR" sz="1600" spc="-1" strike="noStrike">
                <a:solidFill>
                  <a:srgbClr val="c00000"/>
                </a:solidFill>
                <a:latin typeface="Calibri"/>
              </a:rPr>
              <a:t>avec   = )  +       </a:t>
            </a:r>
            <a:endParaRPr b="0" lang="fr-FR" sz="1600" spc="-1" strike="noStrike">
              <a:latin typeface="Arial"/>
            </a:endParaRPr>
          </a:p>
        </p:txBody>
      </p:sp>
      <p:sp>
        <p:nvSpPr>
          <p:cNvPr id="995" name="CustomShape 19"/>
          <p:cNvSpPr/>
          <p:nvPr/>
        </p:nvSpPr>
        <p:spPr>
          <a:xfrm>
            <a:off x="3199320" y="5629680"/>
            <a:ext cx="5562360" cy="929880"/>
          </a:xfrm>
          <a:prstGeom prst="rect">
            <a:avLst/>
          </a:prstGeom>
          <a:blipFill rotWithShape="0">
            <a:blip r:embed="rId4"/>
            <a:stretch>
              <a:fillRect l="0" t="0" r="0" b="-50644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latin typeface="Calibri"/>
              </a:rPr>
              <a:t> 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996" name="CustomShape 20"/>
          <p:cNvSpPr/>
          <p:nvPr/>
        </p:nvSpPr>
        <p:spPr>
          <a:xfrm>
            <a:off x="3351600" y="4556160"/>
            <a:ext cx="5562360" cy="5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99960">
              <a:lnSpc>
                <a:spcPct val="100000"/>
              </a:lnSpc>
            </a:pPr>
            <a:r>
              <a:rPr b="0" lang="fr-FR" sz="1600" spc="-1" strike="noStrike">
                <a:solidFill>
                  <a:srgbClr val="c00000"/>
                </a:solidFill>
                <a:latin typeface="Calibri"/>
              </a:rPr>
              <a:t>:=  </a:t>
            </a:r>
            <a:endParaRPr b="0" lang="fr-FR" sz="1600" spc="-1" strike="noStrike">
              <a:latin typeface="Arial"/>
            </a:endParaRPr>
          </a:p>
          <a:p>
            <a:pPr marL="399960">
              <a:lnSpc>
                <a:spcPct val="100000"/>
              </a:lnSpc>
            </a:pPr>
            <a:r>
              <a:rPr b="0" lang="fr-FR" sz="1600" spc="-1" strike="noStrike">
                <a:solidFill>
                  <a:srgbClr val="c00000"/>
                </a:solidFill>
                <a:latin typeface="Calibri"/>
              </a:rPr>
              <a:t>avec   = )</a:t>
            </a:r>
            <a:endParaRPr b="0" lang="fr-FR" sz="1600" spc="-1" strike="noStrike">
              <a:latin typeface="Arial"/>
            </a:endParaRPr>
          </a:p>
        </p:txBody>
      </p:sp>
      <p:sp>
        <p:nvSpPr>
          <p:cNvPr id="997" name="CustomShape 21"/>
          <p:cNvSpPr/>
          <p:nvPr/>
        </p:nvSpPr>
        <p:spPr>
          <a:xfrm>
            <a:off x="3351600" y="4556160"/>
            <a:ext cx="5562360" cy="876960"/>
          </a:xfrm>
          <a:prstGeom prst="rect">
            <a:avLst/>
          </a:prstGeom>
          <a:blipFill rotWithShape="0">
            <a:blip r:embed="rId5"/>
            <a:stretch>
              <a:fillRect l="0" t="0" r="0" b="-56246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latin typeface="Calibri"/>
              </a:rPr>
              <a:t> </a:t>
            </a:r>
            <a:endParaRPr b="0" lang="fr-FR" sz="1800" spc="-1" strike="noStrike">
              <a:latin typeface="Arial"/>
            </a:endParaRPr>
          </a:p>
        </p:txBody>
      </p:sp>
    </p:spTree>
  </p:cSld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TextShape 1"/>
          <p:cNvSpPr txBox="1"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1C2F6ED6-47A2-4387-95B2-ED5D5215BDD4}" type="slidenum">
              <a:rPr b="0" lang="fr-FR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1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999" name="CustomShape 2"/>
          <p:cNvSpPr/>
          <p:nvPr/>
        </p:nvSpPr>
        <p:spPr>
          <a:xfrm>
            <a:off x="2057400" y="838080"/>
            <a:ext cx="586692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2800" spc="-1" strike="noStrike">
                <a:solidFill>
                  <a:srgbClr val="7030a0"/>
                </a:solidFill>
                <a:latin typeface="Calibri"/>
              </a:rPr>
              <a:t>GD et régularisation : choix de  </a:t>
            </a:r>
            <a:endParaRPr b="0" lang="fr-FR" sz="2800" spc="-1" strike="noStrike">
              <a:latin typeface="Arial"/>
            </a:endParaRPr>
          </a:p>
        </p:txBody>
      </p:sp>
      <p:sp>
        <p:nvSpPr>
          <p:cNvPr id="1000" name="CustomShape 3"/>
          <p:cNvSpPr/>
          <p:nvPr/>
        </p:nvSpPr>
        <p:spPr>
          <a:xfrm>
            <a:off x="2057400" y="838080"/>
            <a:ext cx="5866920" cy="522720"/>
          </a:xfrm>
          <a:prstGeom prst="rect">
            <a:avLst/>
          </a:prstGeom>
          <a:blipFill rotWithShape="0">
            <a:blip r:embed="rId1"/>
            <a:stretch>
              <a:fillRect l="-2180" t="-10551" r="0" b="-32913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latin typeface="Calibri"/>
              </a:rPr>
              <a:t> 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001" name="CustomShape 4"/>
          <p:cNvSpPr/>
          <p:nvPr/>
        </p:nvSpPr>
        <p:spPr>
          <a:xfrm>
            <a:off x="304920" y="2209680"/>
            <a:ext cx="8838720" cy="283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fr-FR" sz="1800" spc="-1" strike="noStrike">
                <a:solidFill>
                  <a:srgbClr val="000000"/>
                </a:solidFill>
                <a:latin typeface="Calibri"/>
              </a:rPr>
              <a:t>Objectif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 : fixer le paramètre </a:t>
            </a:r>
            <a:r>
              <a:rPr b="0" lang="fr-FR" sz="1800" spc="-1" strike="noStrike">
                <a:solidFill>
                  <a:srgbClr val="00b050"/>
                </a:solidFill>
                <a:latin typeface="Calibri"/>
              </a:rPr>
              <a:t> 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afin d’estimer les coefficients  du modèle qui minimisent l’erreur </a:t>
            </a:r>
            <a:r>
              <a:rPr b="0" i="1" lang="fr-FR" sz="1800" spc="-1" strike="noStrike">
                <a:solidFill>
                  <a:srgbClr val="000000"/>
                </a:solidFill>
                <a:latin typeface="Calibri"/>
              </a:rPr>
              <a:t>J( 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fr-FR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1" lang="fr-FR" sz="1800" spc="-1" strike="noStrike">
                <a:solidFill>
                  <a:srgbClr val="00b050"/>
                </a:solidFill>
                <a:latin typeface="Calibri"/>
              </a:rPr>
              <a:t>très grand 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 implique que les paramètres  vont être très petits </a:t>
            </a:r>
            <a:endParaRPr b="0" lang="fr-FR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favoriser plutôt le sous-apprentissage</a:t>
            </a:r>
            <a:endParaRPr b="0" lang="fr-FR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1" lang="fr-FR" sz="1800" spc="-1" strike="noStrike">
                <a:solidFill>
                  <a:srgbClr val="00b050"/>
                </a:solidFill>
                <a:latin typeface="Calibri"/>
              </a:rPr>
              <a:t>très petit </a:t>
            </a:r>
            <a:r>
              <a:rPr b="0" lang="fr-FR" sz="1800" spc="-1" strike="noStrike">
                <a:solidFill>
                  <a:srgbClr val="ff0000"/>
                </a:solidFill>
                <a:latin typeface="Calibri"/>
              </a:rPr>
              <a:t> 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favorise aucune régularisation  + hypothèse = on fait du sur-apprentissage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1002" name="CustomShape 5"/>
          <p:cNvSpPr/>
          <p:nvPr/>
        </p:nvSpPr>
        <p:spPr>
          <a:xfrm>
            <a:off x="304920" y="2209680"/>
            <a:ext cx="8838720" cy="2597040"/>
          </a:xfrm>
          <a:prstGeom prst="rect">
            <a:avLst/>
          </a:prstGeom>
          <a:blipFill rotWithShape="0">
            <a:blip r:embed="rId2"/>
            <a:stretch>
              <a:fillRect l="-550" t="-1164" r="0" b="0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latin typeface="Calibri"/>
              </a:rPr>
              <a:t> 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1003" name="Picture 5" descr=""/>
          <p:cNvPicPr/>
          <p:nvPr/>
        </p:nvPicPr>
        <p:blipFill>
          <a:blip r:embed="rId3"/>
          <a:srcRect l="0" t="0" r="0" b="13018"/>
          <a:stretch/>
        </p:blipFill>
        <p:spPr>
          <a:xfrm>
            <a:off x="609480" y="4753800"/>
            <a:ext cx="685440" cy="596160"/>
          </a:xfrm>
          <a:prstGeom prst="rect">
            <a:avLst/>
          </a:prstGeom>
          <a:ln>
            <a:noFill/>
          </a:ln>
        </p:spPr>
      </p:pic>
      <p:sp>
        <p:nvSpPr>
          <p:cNvPr id="1004" name="CustomShape 6"/>
          <p:cNvSpPr/>
          <p:nvPr/>
        </p:nvSpPr>
        <p:spPr>
          <a:xfrm>
            <a:off x="1486080" y="4702320"/>
            <a:ext cx="7162560" cy="70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fr-FR" sz="2000" spc="-1" strike="noStrike">
                <a:solidFill>
                  <a:srgbClr val="7030a0"/>
                </a:solidFill>
                <a:latin typeface="Calibri"/>
              </a:rPr>
              <a:t>Conséquence</a:t>
            </a:r>
            <a:r>
              <a:rPr b="0" lang="fr-FR" sz="2000" spc="-1" strike="noStrike">
                <a:solidFill>
                  <a:srgbClr val="7030a0"/>
                </a:solidFill>
                <a:latin typeface="Calibri"/>
              </a:rPr>
              <a:t> :  </a:t>
            </a:r>
            <a:r>
              <a:rPr b="1" lang="fr-FR" sz="2000" spc="-1" strike="noStrike">
                <a:solidFill>
                  <a:srgbClr val="7030a0"/>
                </a:solidFill>
                <a:latin typeface="Calibri"/>
              </a:rPr>
              <a:t>faire très attention au choix  de </a:t>
            </a:r>
            <a:r>
              <a:rPr b="0" lang="fr-FR" sz="2000" spc="-1" strike="noStrike">
                <a:solidFill>
                  <a:srgbClr val="7030a0"/>
                </a:solidFill>
                <a:latin typeface="Calibri"/>
              </a:rPr>
              <a:t>  afin qu’il ne soit ni trop grand mais aussi ni trop petit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1005" name="CustomShape 7"/>
          <p:cNvSpPr/>
          <p:nvPr/>
        </p:nvSpPr>
        <p:spPr>
          <a:xfrm>
            <a:off x="1486080" y="4702320"/>
            <a:ext cx="7162560" cy="707400"/>
          </a:xfrm>
          <a:prstGeom prst="rect">
            <a:avLst/>
          </a:prstGeom>
          <a:blipFill rotWithShape="0">
            <a:blip r:embed="rId4"/>
            <a:stretch>
              <a:fillRect l="-931" t="-4236" r="0" b="-13649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latin typeface="Calibri"/>
              </a:rPr>
              <a:t> </a:t>
            </a:r>
            <a:endParaRPr b="0" lang="fr-FR" sz="1800" spc="-1" strike="noStrike">
              <a:latin typeface="Arial"/>
            </a:endParaRPr>
          </a:p>
        </p:txBody>
      </p:sp>
    </p:spTree>
  </p:cSld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TextShape 1"/>
          <p:cNvSpPr txBox="1"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CCBA6C9D-1767-4E60-9660-23FC623327FB}" type="slidenum">
              <a:rPr b="0" lang="fr-FR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1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1007" name="CustomShape 2"/>
          <p:cNvSpPr/>
          <p:nvPr/>
        </p:nvSpPr>
        <p:spPr>
          <a:xfrm>
            <a:off x="1463760" y="678240"/>
            <a:ext cx="708624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2800" spc="-1" strike="noStrike">
                <a:solidFill>
                  <a:srgbClr val="7030a0"/>
                </a:solidFill>
                <a:latin typeface="Calibri"/>
              </a:rPr>
              <a:t>Régularisation et équations normales </a:t>
            </a:r>
            <a:endParaRPr b="0" lang="fr-FR" sz="2800" spc="-1" strike="noStrike">
              <a:latin typeface="Arial"/>
            </a:endParaRPr>
          </a:p>
        </p:txBody>
      </p:sp>
      <p:grpSp>
        <p:nvGrpSpPr>
          <p:cNvPr id="1008" name="Group 3"/>
          <p:cNvGrpSpPr/>
          <p:nvPr/>
        </p:nvGrpSpPr>
        <p:grpSpPr>
          <a:xfrm>
            <a:off x="990720" y="2341080"/>
            <a:ext cx="7752600" cy="1298880"/>
            <a:chOff x="990720" y="2341080"/>
            <a:chExt cx="7752600" cy="1298880"/>
          </a:xfrm>
        </p:grpSpPr>
        <p:grpSp>
          <p:nvGrpSpPr>
            <p:cNvPr id="1009" name="Group 4"/>
            <p:cNvGrpSpPr/>
            <p:nvPr/>
          </p:nvGrpSpPr>
          <p:grpSpPr>
            <a:xfrm>
              <a:off x="990720" y="2895480"/>
              <a:ext cx="6629040" cy="744480"/>
              <a:chOff x="990720" y="2895480"/>
              <a:chExt cx="6629040" cy="744480"/>
            </a:xfrm>
          </p:grpSpPr>
          <p:sp>
            <p:nvSpPr>
              <p:cNvPr id="1010" name="CustomShape 5"/>
              <p:cNvSpPr/>
              <p:nvPr/>
            </p:nvSpPr>
            <p:spPr>
              <a:xfrm>
                <a:off x="2667960" y="2985480"/>
                <a:ext cx="4951800" cy="4561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/>
              <a:p>
                <a:pPr>
                  <a:lnSpc>
                    <a:spcPct val="100000"/>
                  </a:lnSpc>
                </a:pPr>
                <a:r>
                  <a:rPr b="0" lang="fr-FR" sz="2400" spc="-1" strike="noStrike">
                    <a:solidFill>
                      <a:srgbClr val="c00000"/>
                    </a:solidFill>
                    <a:latin typeface="Calibri"/>
                  </a:rPr>
                  <a:t>   </a:t>
                </a:r>
                <a:endParaRPr b="0" lang="fr-FR" sz="2400" spc="-1" strike="noStrike">
                  <a:latin typeface="Arial"/>
                </a:endParaRPr>
              </a:p>
            </p:txBody>
          </p:sp>
          <p:sp>
            <p:nvSpPr>
              <p:cNvPr id="1011" name="CustomShape 6"/>
              <p:cNvSpPr/>
              <p:nvPr/>
            </p:nvSpPr>
            <p:spPr>
              <a:xfrm>
                <a:off x="2667960" y="2985480"/>
                <a:ext cx="4951800" cy="592920"/>
              </a:xfrm>
              <a:prstGeom prst="rect">
                <a:avLst/>
              </a:prstGeom>
              <a:blipFill rotWithShape="0">
                <a:blip r:embed="rId1"/>
                <a:stretch>
                  <a:fillRect/>
                </a:stretch>
              </a:blip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/>
              <a:p>
                <a:pPr>
                  <a:lnSpc>
                    <a:spcPct val="100000"/>
                  </a:lnSpc>
                </a:pPr>
                <a:r>
                  <a:rPr b="0" lang="fr-FR" sz="1800" spc="-1" strike="noStrike">
                    <a:latin typeface="Calibri"/>
                  </a:rPr>
                  <a:t> </a:t>
                </a:r>
                <a:endParaRPr b="0" lang="fr-FR" sz="1800" spc="-1" strike="noStrike">
                  <a:latin typeface="Arial"/>
                </a:endParaRPr>
              </a:p>
            </p:txBody>
          </p:sp>
          <p:pic>
            <p:nvPicPr>
              <p:cNvPr id="1012" name="Picture 8" descr=""/>
              <p:cNvPicPr/>
              <p:nvPr/>
            </p:nvPicPr>
            <p:blipFill>
              <a:blip r:embed="rId2"/>
              <a:srcRect l="0" t="7140" r="0" b="22876"/>
              <a:stretch/>
            </p:blipFill>
            <p:spPr>
              <a:xfrm>
                <a:off x="990720" y="2895480"/>
                <a:ext cx="1063800" cy="744480"/>
              </a:xfrm>
              <a:prstGeom prst="rect">
                <a:avLst/>
              </a:prstGeom>
              <a:ln>
                <a:noFill/>
              </a:ln>
            </p:spPr>
          </p:pic>
        </p:grpSp>
        <p:sp>
          <p:nvSpPr>
            <p:cNvPr id="1013" name="CustomShape 7"/>
            <p:cNvSpPr/>
            <p:nvPr/>
          </p:nvSpPr>
          <p:spPr>
            <a:xfrm>
              <a:off x="5706000" y="2341080"/>
              <a:ext cx="3037320" cy="851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fr-FR" sz="1600" spc="-1" strike="noStrike">
                  <a:solidFill>
                    <a:srgbClr val="000000"/>
                  </a:solidFill>
                  <a:latin typeface="Calibri"/>
                </a:rPr>
                <a:t>avec </a:t>
              </a:r>
              <a:r>
                <a:rPr b="1" lang="fr-FR" sz="1600" spc="-1" strike="noStrike">
                  <a:solidFill>
                    <a:srgbClr val="c00000"/>
                  </a:solidFill>
                  <a:latin typeface="Calibri"/>
                </a:rPr>
                <a:t> </a:t>
              </a:r>
              <a:r>
                <a:rPr b="1" i="1" lang="fr-FR" sz="1600" spc="-1" strike="noStrike">
                  <a:solidFill>
                    <a:srgbClr val="c00000"/>
                  </a:solidFill>
                  <a:latin typeface="Calibri"/>
                </a:rPr>
                <a:t>n + 1 x n + 1</a:t>
              </a:r>
              <a:endParaRPr b="0" lang="fr-FR" sz="16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1" i="1" lang="fr-FR" sz="1600" spc="-1" strike="noStrike">
                  <a:solidFill>
                    <a:srgbClr val="c00000"/>
                  </a:solidFill>
                  <a:latin typeface="Calibri"/>
                </a:rPr>
                <a:t>n nombre de features</a:t>
              </a:r>
              <a:endParaRPr b="0" lang="fr-FR" sz="16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b="0" lang="fr-FR" sz="1600" spc="-1" strike="noStrike">
                <a:latin typeface="Arial"/>
              </a:endParaRPr>
            </a:p>
          </p:txBody>
        </p:sp>
        <p:sp>
          <p:nvSpPr>
            <p:cNvPr id="1014" name="CustomShape 8"/>
            <p:cNvSpPr/>
            <p:nvPr/>
          </p:nvSpPr>
          <p:spPr>
            <a:xfrm>
              <a:off x="5706000" y="2341080"/>
              <a:ext cx="3037320" cy="1112040"/>
            </a:xfrm>
            <a:prstGeom prst="rect">
              <a:avLst/>
            </a:prstGeom>
            <a:blipFill rotWithShape="0">
              <a:blip r:embed="rId3"/>
              <a:stretch>
                <a:fillRect l="-1003" t="-1091" r="-595" b="0"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fr-FR" sz="1800" spc="-1" strike="noStrike">
                  <a:latin typeface="Calibri"/>
                </a:rPr>
                <a:t> </a:t>
              </a:r>
              <a:endParaRPr b="0" lang="fr-FR" sz="1800" spc="-1" strike="noStrike">
                <a:latin typeface="Arial"/>
              </a:endParaRPr>
            </a:p>
          </p:txBody>
        </p:sp>
      </p:grpSp>
      <p:sp>
        <p:nvSpPr>
          <p:cNvPr id="1015" name="CustomShape 9"/>
          <p:cNvSpPr/>
          <p:nvPr/>
        </p:nvSpPr>
        <p:spPr>
          <a:xfrm>
            <a:off x="4572000" y="4092480"/>
            <a:ext cx="2209320" cy="420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0     0    …           0     0  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0     1    …           0     0  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0     0    1            0     0  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0     0    …           0     0  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0     0    …           0     0 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0     0    …           1     0  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0     0    …     …   0     1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016" name="CustomShape 10"/>
          <p:cNvSpPr/>
          <p:nvPr/>
        </p:nvSpPr>
        <p:spPr>
          <a:xfrm>
            <a:off x="4419720" y="3940200"/>
            <a:ext cx="2514240" cy="2285640"/>
          </a:xfrm>
          <a:prstGeom prst="bracketPair">
            <a:avLst>
              <a:gd name="adj" fmla="val 16667"/>
            </a:avLst>
          </a:prstGeom>
          <a:noFill/>
          <a:ln w="25560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7" name="CustomShape 11"/>
          <p:cNvSpPr/>
          <p:nvPr/>
        </p:nvSpPr>
        <p:spPr>
          <a:xfrm>
            <a:off x="1295280" y="1981080"/>
            <a:ext cx="39621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Faire varier </a:t>
            </a:r>
            <a:r>
              <a:rPr b="0" lang="fr-FR" sz="1800" spc="-1" strike="noStrike">
                <a:solidFill>
                  <a:srgbClr val="00b050"/>
                </a:solidFill>
                <a:latin typeface="Calibri"/>
              </a:rPr>
              <a:t> 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018" name="CustomShape 12"/>
          <p:cNvSpPr/>
          <p:nvPr/>
        </p:nvSpPr>
        <p:spPr>
          <a:xfrm>
            <a:off x="1295280" y="1981080"/>
            <a:ext cx="3962160" cy="369000"/>
          </a:xfrm>
          <a:prstGeom prst="rect">
            <a:avLst/>
          </a:prstGeom>
          <a:blipFill rotWithShape="0">
            <a:blip r:embed="rId4"/>
            <a:stretch>
              <a:fillRect l="-1379" t="-8169" r="0" b="-24580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latin typeface="Calibri"/>
              </a:rPr>
              <a:t> 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019" name="CustomShape 13"/>
          <p:cNvSpPr/>
          <p:nvPr/>
        </p:nvSpPr>
        <p:spPr>
          <a:xfrm rot="2700000">
            <a:off x="4262040" y="4907520"/>
            <a:ext cx="2756520" cy="349920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0" name="CustomShape 14"/>
          <p:cNvSpPr/>
          <p:nvPr/>
        </p:nvSpPr>
        <p:spPr>
          <a:xfrm>
            <a:off x="228600" y="4343400"/>
            <a:ext cx="419076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Avantage : la matrice est toujours inversible !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021" name="CustomShape 15"/>
          <p:cNvSpPr/>
          <p:nvPr/>
        </p:nvSpPr>
        <p:spPr>
          <a:xfrm>
            <a:off x="228600" y="4343400"/>
            <a:ext cx="4190760" cy="710640"/>
          </a:xfrm>
          <a:prstGeom prst="rect">
            <a:avLst/>
          </a:prstGeom>
          <a:blipFill rotWithShape="0">
            <a:blip r:embed="rId5"/>
            <a:stretch>
              <a:fillRect l="-1306" t="0" r="0" b="-12894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latin typeface="Calibri"/>
              </a:rPr>
              <a:t> 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022" name="CustomShape 16"/>
          <p:cNvSpPr/>
          <p:nvPr/>
        </p:nvSpPr>
        <p:spPr>
          <a:xfrm>
            <a:off x="3276720" y="5246640"/>
            <a:ext cx="1142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=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023" name="CustomShape 17"/>
          <p:cNvSpPr/>
          <p:nvPr/>
        </p:nvSpPr>
        <p:spPr>
          <a:xfrm>
            <a:off x="3276720" y="5246640"/>
            <a:ext cx="1142640" cy="391680"/>
          </a:xfrm>
          <a:prstGeom prst="rect">
            <a:avLst/>
          </a:prstGeom>
          <a:blipFill rotWithShape="0">
            <a:blip r:embed="rId6"/>
            <a:stretch>
              <a:fillRect l="0" t="-6199" r="0" b="-20277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latin typeface="Calibri"/>
              </a:rPr>
              <a:t> 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024" name="CustomShape 18"/>
          <p:cNvSpPr/>
          <p:nvPr/>
        </p:nvSpPr>
        <p:spPr>
          <a:xfrm>
            <a:off x="3809880" y="6238080"/>
            <a:ext cx="4190760" cy="60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fr-FR" sz="1600" spc="-1" strike="noStrike">
                <a:solidFill>
                  <a:srgbClr val="c00000"/>
                </a:solidFill>
                <a:latin typeface="Calibri"/>
              </a:rPr>
              <a:t> </a:t>
            </a:r>
            <a:r>
              <a:rPr b="1" i="1" lang="fr-FR" sz="1600" spc="-1" strike="noStrike">
                <a:solidFill>
                  <a:srgbClr val="c00000"/>
                </a:solidFill>
                <a:latin typeface="Calibri"/>
              </a:rPr>
              <a:t>n+1 x n+1</a:t>
            </a: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600" spc="-1" strike="noStrike">
              <a:latin typeface="Arial"/>
            </a:endParaRPr>
          </a:p>
        </p:txBody>
      </p:sp>
      <p:sp>
        <p:nvSpPr>
          <p:cNvPr id="1025" name="CustomShape 19"/>
          <p:cNvSpPr/>
          <p:nvPr/>
        </p:nvSpPr>
        <p:spPr>
          <a:xfrm>
            <a:off x="3809880" y="6238080"/>
            <a:ext cx="4190760" cy="635040"/>
          </a:xfrm>
          <a:prstGeom prst="rect">
            <a:avLst/>
          </a:prstGeom>
          <a:blipFill rotWithShape="0">
            <a:blip r:embed="rId7"/>
            <a:stretch>
              <a:fillRect l="0" t="-1876" r="0" b="0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latin typeface="Calibri"/>
              </a:rPr>
              <a:t> </a:t>
            </a:r>
            <a:endParaRPr b="0" lang="fr-FR" sz="1800" spc="-1" strike="noStrike">
              <a:latin typeface="Arial"/>
            </a:endParaRP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1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420"/>
              </a:spcBef>
            </a:pPr>
            <a:r>
              <a:rPr b="0" lang="fr-FR" sz="2100" spc="-1" strike="noStrike">
                <a:solidFill>
                  <a:srgbClr val="000000"/>
                </a:solidFill>
                <a:latin typeface="Calibri"/>
              </a:rPr>
              <a:t>Soit la fonction </a:t>
            </a:r>
            <a:r>
              <a:rPr b="0" i="1" lang="fr-FR" sz="2100" spc="-1" strike="noStrike">
                <a:solidFill>
                  <a:srgbClr val="000000"/>
                </a:solidFill>
                <a:latin typeface="Calibri"/>
              </a:rPr>
              <a:t>F</a:t>
            </a:r>
            <a:r>
              <a:rPr b="0" lang="fr-FR" sz="2100" spc="-1" strike="noStrike">
                <a:solidFill>
                  <a:srgbClr val="000000"/>
                </a:solidFill>
                <a:latin typeface="Calibri"/>
              </a:rPr>
              <a:t> à 2 variables </a:t>
            </a:r>
            <a:r>
              <a:rPr b="0" i="1" lang="fr-FR" sz="2100" spc="-1" strike="noStrike">
                <a:solidFill>
                  <a:srgbClr val="000000"/>
                </a:solidFill>
                <a:latin typeface="Calibri"/>
              </a:rPr>
              <a:t>x</a:t>
            </a:r>
            <a:r>
              <a:rPr b="0" lang="fr-FR" sz="2100" spc="-1" strike="noStrike">
                <a:solidFill>
                  <a:srgbClr val="000000"/>
                </a:solidFill>
                <a:latin typeface="Calibri"/>
              </a:rPr>
              <a:t> et </a:t>
            </a:r>
            <a:r>
              <a:rPr b="0" i="1" lang="fr-FR" sz="2100" spc="-1" strike="noStrike">
                <a:solidFill>
                  <a:srgbClr val="000000"/>
                </a:solidFill>
                <a:latin typeface="Calibri"/>
              </a:rPr>
              <a:t>y </a:t>
            </a:r>
            <a:r>
              <a:rPr b="0" lang="fr-FR" sz="2100" spc="-1" strike="noStrike">
                <a:solidFill>
                  <a:srgbClr val="000000"/>
                </a:solidFill>
                <a:latin typeface="Calibri"/>
              </a:rPr>
              <a:t>:</a:t>
            </a:r>
            <a:endParaRPr b="0" lang="fr-FR" sz="21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b="0" i="1" lang="fr-FR" sz="2200" spc="-1" strike="noStrike">
                <a:solidFill>
                  <a:srgbClr val="000000"/>
                </a:solidFill>
                <a:latin typeface="Calibri"/>
              </a:rPr>
              <a:t>F(x,y) =</a:t>
            </a:r>
            <a:r>
              <a:rPr b="0" lang="fr-FR" sz="22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fr-FR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20"/>
              </a:spcBef>
            </a:pPr>
            <a:r>
              <a:rPr b="0" lang="fr-FR" sz="2100" spc="-1" strike="noStrike">
                <a:solidFill>
                  <a:srgbClr val="000000"/>
                </a:solidFill>
                <a:latin typeface="Calibri"/>
              </a:rPr>
              <a:t>On définit sa dérivée par rapport à </a:t>
            </a:r>
            <a:r>
              <a:rPr b="0" i="1" lang="fr-FR" sz="2100" spc="-1" strike="noStrike">
                <a:solidFill>
                  <a:srgbClr val="000000"/>
                </a:solidFill>
                <a:latin typeface="Calibri"/>
              </a:rPr>
              <a:t>x</a:t>
            </a:r>
            <a:endParaRPr b="0" lang="fr-FR" sz="21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20"/>
              </a:spcBef>
            </a:pPr>
            <a:r>
              <a:rPr b="0" lang="fr-FR" sz="2100" spc="-1" strike="noStrike">
                <a:solidFill>
                  <a:srgbClr val="000000"/>
                </a:solidFill>
                <a:latin typeface="Calibri"/>
              </a:rPr>
              <a:t>Règle à appliquer !</a:t>
            </a:r>
            <a:endParaRPr b="0" lang="fr-FR" sz="21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20"/>
              </a:spcBef>
            </a:pPr>
            <a:r>
              <a:rPr b="0" lang="fr-FR" sz="2100" spc="-1" strike="noStrike">
                <a:solidFill>
                  <a:srgbClr val="000000"/>
                </a:solidFill>
                <a:latin typeface="Calibri"/>
              </a:rPr>
              <a:t>« </a:t>
            </a:r>
            <a:r>
              <a:rPr b="0" i="1" lang="fr-FR" sz="2100" spc="-1" strike="noStrike">
                <a:solidFill>
                  <a:srgbClr val="000000"/>
                </a:solidFill>
                <a:latin typeface="Calibri"/>
              </a:rPr>
              <a:t>x</a:t>
            </a:r>
            <a:r>
              <a:rPr b="0" lang="fr-FR" sz="2100" spc="-1" strike="noStrike">
                <a:solidFill>
                  <a:srgbClr val="000000"/>
                </a:solidFill>
                <a:latin typeface="Calibri"/>
              </a:rPr>
              <a:t> est une variable et </a:t>
            </a:r>
            <a:r>
              <a:rPr b="0" i="1" lang="fr-FR" sz="2100" spc="-1" strike="noStrike">
                <a:solidFill>
                  <a:srgbClr val="000000"/>
                </a:solidFill>
                <a:latin typeface="Calibri"/>
              </a:rPr>
              <a:t>y</a:t>
            </a:r>
            <a:r>
              <a:rPr b="0" lang="fr-FR" sz="2100" spc="-1" strike="noStrike">
                <a:solidFill>
                  <a:srgbClr val="000000"/>
                </a:solidFill>
                <a:latin typeface="Calibri"/>
              </a:rPr>
              <a:t> est une constante »</a:t>
            </a:r>
            <a:endParaRPr b="0" lang="fr-FR" sz="21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20"/>
              </a:spcBef>
            </a:pPr>
            <a:r>
              <a:rPr b="0" lang="fr-FR" sz="2100" spc="-1" strike="noStrike">
                <a:solidFill>
                  <a:srgbClr val="000000"/>
                </a:solidFill>
                <a:latin typeface="Calibri"/>
              </a:rPr>
              <a:t>On va montrer que :</a:t>
            </a:r>
            <a:endParaRPr b="0" lang="fr-FR" sz="21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b="0" lang="fr-FR" sz="2200" spc="-1" strike="noStrike">
                <a:solidFill>
                  <a:srgbClr val="000000"/>
                </a:solidFill>
                <a:latin typeface="Calibri"/>
              </a:rPr>
              <a:t>                 </a:t>
            </a:r>
            <a:r>
              <a:rPr b="0" lang="fr-FR" sz="2200" spc="-1" strike="noStrike">
                <a:solidFill>
                  <a:srgbClr val="000000"/>
                </a:solidFill>
                <a:latin typeface="Calibri"/>
              </a:rPr>
              <a:t>= </a:t>
            </a:r>
            <a:endParaRPr b="0" lang="fr-FR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b="0" lang="fr-FR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20"/>
              </a:spcBef>
            </a:pPr>
            <a:r>
              <a:rPr b="0" lang="fr-FR" sz="2100" spc="-1" strike="noStrike">
                <a:solidFill>
                  <a:srgbClr val="000000"/>
                </a:solidFill>
                <a:latin typeface="Calibri"/>
              </a:rPr>
              <a:t>On définit la dérivée de </a:t>
            </a:r>
            <a:r>
              <a:rPr b="0" i="1" lang="fr-FR" sz="2100" spc="-1" strike="noStrike">
                <a:solidFill>
                  <a:srgbClr val="000000"/>
                </a:solidFill>
                <a:latin typeface="Calibri"/>
              </a:rPr>
              <a:t>F</a:t>
            </a:r>
            <a:r>
              <a:rPr b="0" lang="fr-FR" sz="2100" spc="-1" strike="noStrike">
                <a:solidFill>
                  <a:srgbClr val="000000"/>
                </a:solidFill>
                <a:latin typeface="Calibri"/>
              </a:rPr>
              <a:t> par rapport à </a:t>
            </a:r>
            <a:r>
              <a:rPr b="0" i="1" lang="fr-FR" sz="2100" spc="-1" strike="noStrike">
                <a:solidFill>
                  <a:srgbClr val="000000"/>
                </a:solidFill>
                <a:latin typeface="Calibri"/>
              </a:rPr>
              <a:t>y</a:t>
            </a:r>
            <a:endParaRPr b="0" lang="fr-FR" sz="21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20"/>
              </a:spcBef>
            </a:pPr>
            <a:r>
              <a:rPr b="0" lang="fr-FR" sz="2100" spc="-1" strike="noStrike">
                <a:solidFill>
                  <a:srgbClr val="000000"/>
                </a:solidFill>
                <a:latin typeface="Calibri"/>
              </a:rPr>
              <a:t>Règle à appliquer !</a:t>
            </a:r>
            <a:endParaRPr b="0" lang="fr-FR" sz="21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20"/>
              </a:spcBef>
            </a:pPr>
            <a:r>
              <a:rPr b="0" lang="fr-FR" sz="2100" spc="-1" strike="noStrike">
                <a:solidFill>
                  <a:srgbClr val="000000"/>
                </a:solidFill>
                <a:latin typeface="Calibri"/>
              </a:rPr>
              <a:t>« </a:t>
            </a:r>
            <a:r>
              <a:rPr b="0" i="1" lang="fr-FR" sz="2100" spc="-1" strike="noStrike">
                <a:solidFill>
                  <a:srgbClr val="000000"/>
                </a:solidFill>
                <a:latin typeface="Calibri"/>
              </a:rPr>
              <a:t>x</a:t>
            </a:r>
            <a:r>
              <a:rPr b="0" lang="fr-FR" sz="2100" spc="-1" strike="noStrike">
                <a:solidFill>
                  <a:srgbClr val="000000"/>
                </a:solidFill>
                <a:latin typeface="Calibri"/>
              </a:rPr>
              <a:t> est une constante et </a:t>
            </a:r>
            <a:r>
              <a:rPr b="0" i="1" lang="fr-FR" sz="2100" spc="-1" strike="noStrike">
                <a:solidFill>
                  <a:srgbClr val="000000"/>
                </a:solidFill>
                <a:latin typeface="Calibri"/>
              </a:rPr>
              <a:t>y</a:t>
            </a:r>
            <a:r>
              <a:rPr b="0" lang="fr-FR" sz="2100" spc="-1" strike="noStrike">
                <a:solidFill>
                  <a:srgbClr val="000000"/>
                </a:solidFill>
                <a:latin typeface="Calibri"/>
              </a:rPr>
              <a:t> est une variable »</a:t>
            </a:r>
            <a:endParaRPr b="0" lang="fr-FR" sz="21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20"/>
              </a:spcBef>
            </a:pPr>
            <a:r>
              <a:rPr b="0" lang="fr-FR" sz="2100" spc="-1" strike="noStrike">
                <a:solidFill>
                  <a:srgbClr val="000000"/>
                </a:solidFill>
                <a:latin typeface="Calibri"/>
              </a:rPr>
              <a:t>On va montrer que : </a:t>
            </a:r>
            <a:endParaRPr b="0" lang="fr-FR" sz="21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b="0" lang="fr-FR" sz="2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200" spc="-1" strike="noStrike">
                <a:solidFill>
                  <a:srgbClr val="000000"/>
                </a:solidFill>
                <a:latin typeface="Calibri"/>
              </a:rPr>
              <a:t>   </a:t>
            </a:r>
            <a:r>
              <a:rPr b="0" i="1" lang="fr-FR" sz="2200" spc="-1" strike="noStrike">
                <a:solidFill>
                  <a:srgbClr val="000000"/>
                </a:solidFill>
                <a:latin typeface="Calibri"/>
              </a:rPr>
              <a:t>=</a:t>
            </a:r>
            <a:r>
              <a:rPr b="0" lang="fr-FR" sz="22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fr-FR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b="0" lang="fr-FR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fr-FR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fr-FR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fr-FR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fr-FR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3200" spc="-1" strike="noStrike">
                <a:latin typeface="Calibri"/>
              </a:rPr>
              <a:t> </a:t>
            </a:r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2" name="CustomShape 3"/>
          <p:cNvSpPr/>
          <p:nvPr/>
        </p:nvSpPr>
        <p:spPr>
          <a:xfrm>
            <a:off x="457200" y="152280"/>
            <a:ext cx="8229240" cy="11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fr-FR" sz="4400" spc="-1" strike="noStrike">
                <a:solidFill>
                  <a:srgbClr val="e46c0a"/>
                </a:solidFill>
                <a:latin typeface="Calibri"/>
              </a:rPr>
              <a:t>Dérivées</a:t>
            </a:r>
            <a:r>
              <a:rPr b="0" lang="fr-FR" sz="4400" spc="-1" strike="noStrike">
                <a:solidFill>
                  <a:srgbClr val="000000"/>
                </a:solidFill>
                <a:latin typeface="Calibri"/>
              </a:rPr>
              <a:t> partielles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93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64DA9DB3-3545-4D8B-A05F-8882C20944C4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fr-FR" sz="1200" spc="-1" strike="noStrike">
              <a:latin typeface="Times New Roman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Shape 1"/>
          <p:cNvSpPr txBox="1"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3237FE86-872D-4289-AD83-D1FFD84674F0}" type="slidenum">
              <a:rPr b="0" lang="fr-FR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1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1027" name="CustomShape 2"/>
          <p:cNvSpPr/>
          <p:nvPr/>
        </p:nvSpPr>
        <p:spPr>
          <a:xfrm>
            <a:off x="2133720" y="685800"/>
            <a:ext cx="5562360" cy="136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fr-FR" sz="2800" spc="-1" strike="noStrike">
                <a:solidFill>
                  <a:srgbClr val="7030a0"/>
                </a:solidFill>
                <a:latin typeface="Calibri"/>
              </a:rPr>
              <a:t>Régularisation: best practice n°2</a:t>
            </a:r>
            <a:endParaRPr b="0" lang="fr-FR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2800" spc="-1" strike="noStrike">
                <a:solidFill>
                  <a:srgbClr val="7030a0"/>
                </a:solidFill>
                <a:latin typeface="Calibri"/>
              </a:rPr>
              <a:t>Biais versus variance</a:t>
            </a:r>
            <a:endParaRPr b="0" lang="fr-FR" sz="2800" spc="-1" strike="noStrike">
              <a:latin typeface="Arial"/>
            </a:endParaRPr>
          </a:p>
        </p:txBody>
      </p:sp>
      <p:sp>
        <p:nvSpPr>
          <p:cNvPr id="1028" name="CustomShape 3"/>
          <p:cNvSpPr/>
          <p:nvPr/>
        </p:nvSpPr>
        <p:spPr>
          <a:xfrm>
            <a:off x="2743200" y="6279480"/>
            <a:ext cx="54507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bg1">
                <a:lumMod val="75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9" name="CustomShape 4"/>
          <p:cNvSpPr/>
          <p:nvPr/>
        </p:nvSpPr>
        <p:spPr>
          <a:xfrm flipV="1">
            <a:off x="2743200" y="2307600"/>
            <a:ext cx="360" cy="399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bg1">
                <a:lumMod val="75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0" name="CustomShape 5"/>
          <p:cNvSpPr/>
          <p:nvPr/>
        </p:nvSpPr>
        <p:spPr>
          <a:xfrm>
            <a:off x="685800" y="3877200"/>
            <a:ext cx="205704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c00000"/>
                </a:solidFill>
                <a:latin typeface="Calibri"/>
              </a:rPr>
              <a:t>Sur-apprentissage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c00000"/>
                </a:solidFill>
                <a:latin typeface="Calibri"/>
              </a:rPr>
              <a:t>Modèle avec variance élevée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031" name="CustomShape 6"/>
          <p:cNvSpPr/>
          <p:nvPr/>
        </p:nvSpPr>
        <p:spPr>
          <a:xfrm>
            <a:off x="7239960" y="3845520"/>
            <a:ext cx="243684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c00000"/>
                </a:solidFill>
                <a:latin typeface="Calibri"/>
              </a:rPr>
              <a:t>Sous-apprentissage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c00000"/>
                </a:solidFill>
                <a:latin typeface="Calibri"/>
              </a:rPr>
              <a:t>Modèle avec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c00000"/>
                </a:solidFill>
                <a:latin typeface="Calibri"/>
              </a:rPr>
              <a:t> </a:t>
            </a:r>
            <a:r>
              <a:rPr b="0" lang="fr-FR" sz="1800" spc="-1" strike="noStrike">
                <a:solidFill>
                  <a:srgbClr val="c00000"/>
                </a:solidFill>
                <a:latin typeface="Calibri"/>
              </a:rPr>
              <a:t>biais élevé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032" name="CustomShape 7"/>
          <p:cNvSpPr/>
          <p:nvPr/>
        </p:nvSpPr>
        <p:spPr>
          <a:xfrm>
            <a:off x="2710080" y="2358000"/>
            <a:ext cx="5483880" cy="3809520"/>
          </a:xfrm>
          <a:custGeom>
            <a:avLst/>
            <a:gdLst/>
            <a:ahLst/>
            <a:rect l="l" t="t" r="r" b="b"/>
            <a:pathLst>
              <a:path w="5147498" h="2858137">
                <a:moveTo>
                  <a:pt x="0" y="2858137"/>
                </a:moveTo>
                <a:cubicBezTo>
                  <a:pt x="206062" y="2853844"/>
                  <a:pt x="412124" y="2849551"/>
                  <a:pt x="643944" y="2819500"/>
                </a:cubicBezTo>
                <a:cubicBezTo>
                  <a:pt x="875764" y="2789449"/>
                  <a:pt x="1126901" y="2746520"/>
                  <a:pt x="1390918" y="2677833"/>
                </a:cubicBezTo>
                <a:cubicBezTo>
                  <a:pt x="1654935" y="2609146"/>
                  <a:pt x="1983346" y="2499675"/>
                  <a:pt x="2228045" y="2407376"/>
                </a:cubicBezTo>
                <a:cubicBezTo>
                  <a:pt x="2472744" y="2315077"/>
                  <a:pt x="2631583" y="2244244"/>
                  <a:pt x="2859110" y="2124041"/>
                </a:cubicBezTo>
                <a:cubicBezTo>
                  <a:pt x="3086637" y="2003838"/>
                  <a:pt x="3378557" y="1825681"/>
                  <a:pt x="3593205" y="1686160"/>
                </a:cubicBezTo>
                <a:cubicBezTo>
                  <a:pt x="3807853" y="1546639"/>
                  <a:pt x="4001036" y="1400677"/>
                  <a:pt x="4146997" y="1286914"/>
                </a:cubicBezTo>
                <a:cubicBezTo>
                  <a:pt x="4292958" y="1173151"/>
                  <a:pt x="4376670" y="1093731"/>
                  <a:pt x="4468969" y="1003579"/>
                </a:cubicBezTo>
                <a:cubicBezTo>
                  <a:pt x="4561268" y="913427"/>
                  <a:pt x="4627809" y="838300"/>
                  <a:pt x="4700789" y="746002"/>
                </a:cubicBezTo>
                <a:cubicBezTo>
                  <a:pt x="4773769" y="653703"/>
                  <a:pt x="4855336" y="527061"/>
                  <a:pt x="4906851" y="449788"/>
                </a:cubicBezTo>
                <a:cubicBezTo>
                  <a:pt x="4958366" y="372515"/>
                  <a:pt x="4971246" y="353196"/>
                  <a:pt x="5009882" y="282362"/>
                </a:cubicBezTo>
                <a:cubicBezTo>
                  <a:pt x="5048518" y="211528"/>
                  <a:pt x="5119352" y="67714"/>
                  <a:pt x="5138670" y="24785"/>
                </a:cubicBezTo>
                <a:cubicBezTo>
                  <a:pt x="5157988" y="-18145"/>
                  <a:pt x="5141889" y="3320"/>
                  <a:pt x="5125791" y="24785"/>
                </a:cubicBezTo>
              </a:path>
            </a:pathLst>
          </a:custGeom>
          <a:noFill/>
          <a:ln w="38160">
            <a:solidFill>
              <a:schemeClr val="accent6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3" name="CustomShape 8"/>
          <p:cNvSpPr/>
          <p:nvPr/>
        </p:nvSpPr>
        <p:spPr>
          <a:xfrm>
            <a:off x="2733480" y="2307600"/>
            <a:ext cx="5460120" cy="2237040"/>
          </a:xfrm>
          <a:custGeom>
            <a:avLst/>
            <a:gdLst/>
            <a:ahLst/>
            <a:rect l="l" t="t" r="r" b="b"/>
            <a:pathLst>
              <a:path w="5460642" h="2237468">
                <a:moveTo>
                  <a:pt x="0" y="129840"/>
                </a:moveTo>
                <a:cubicBezTo>
                  <a:pt x="110543" y="413175"/>
                  <a:pt x="221087" y="696511"/>
                  <a:pt x="386366" y="954088"/>
                </a:cubicBezTo>
                <a:cubicBezTo>
                  <a:pt x="551645" y="1211665"/>
                  <a:pt x="744828" y="1482122"/>
                  <a:pt x="991673" y="1675305"/>
                </a:cubicBezTo>
                <a:cubicBezTo>
                  <a:pt x="1238518" y="1868488"/>
                  <a:pt x="1592687" y="2020888"/>
                  <a:pt x="1867436" y="2113186"/>
                </a:cubicBezTo>
                <a:cubicBezTo>
                  <a:pt x="2142185" y="2205484"/>
                  <a:pt x="2367566" y="2259147"/>
                  <a:pt x="2640169" y="2229096"/>
                </a:cubicBezTo>
                <a:cubicBezTo>
                  <a:pt x="2912772" y="2199045"/>
                  <a:pt x="3236890" y="2065964"/>
                  <a:pt x="3503053" y="1932882"/>
                </a:cubicBezTo>
                <a:cubicBezTo>
                  <a:pt x="3769216" y="1799800"/>
                  <a:pt x="4007476" y="1608764"/>
                  <a:pt x="4237149" y="1430606"/>
                </a:cubicBezTo>
                <a:cubicBezTo>
                  <a:pt x="4466822" y="1252448"/>
                  <a:pt x="4715814" y="1037800"/>
                  <a:pt x="4881093" y="863935"/>
                </a:cubicBezTo>
                <a:cubicBezTo>
                  <a:pt x="5046372" y="690070"/>
                  <a:pt x="5138670" y="522645"/>
                  <a:pt x="5228822" y="387417"/>
                </a:cubicBezTo>
                <a:cubicBezTo>
                  <a:pt x="5318974" y="252189"/>
                  <a:pt x="5383368" y="116960"/>
                  <a:pt x="5422005" y="52566"/>
                </a:cubicBezTo>
                <a:cubicBezTo>
                  <a:pt x="5460642" y="-11828"/>
                  <a:pt x="5460642" y="1051"/>
                  <a:pt x="5460642" y="1051"/>
                </a:cubicBezTo>
              </a:path>
            </a:pathLst>
          </a:custGeom>
          <a:noFill/>
          <a:ln w="38160">
            <a:solidFill>
              <a:schemeClr val="accent5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4" name="CustomShape 9"/>
          <p:cNvSpPr/>
          <p:nvPr/>
        </p:nvSpPr>
        <p:spPr>
          <a:xfrm>
            <a:off x="6553080" y="6412320"/>
            <a:ext cx="18284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élevé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035" name="CustomShape 10"/>
          <p:cNvSpPr/>
          <p:nvPr/>
        </p:nvSpPr>
        <p:spPr>
          <a:xfrm>
            <a:off x="6553080" y="6412320"/>
            <a:ext cx="1828440" cy="369000"/>
          </a:xfrm>
          <a:prstGeom prst="rect">
            <a:avLst/>
          </a:prstGeom>
          <a:blipFill rotWithShape="0">
            <a:blip r:embed="rId1"/>
            <a:stretch>
              <a:fillRect l="0" t="-8169" r="0" b="-24580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latin typeface="Calibri"/>
              </a:rPr>
              <a:t> 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036" name="CustomShape 11"/>
          <p:cNvSpPr/>
          <p:nvPr/>
        </p:nvSpPr>
        <p:spPr>
          <a:xfrm>
            <a:off x="6103080" y="4967640"/>
            <a:ext cx="266652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e46c0a"/>
                </a:solidFill>
                <a:latin typeface="Calibri"/>
              </a:rPr>
              <a:t>()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1037" name="CustomShape 12"/>
          <p:cNvSpPr/>
          <p:nvPr/>
        </p:nvSpPr>
        <p:spPr>
          <a:xfrm>
            <a:off x="6103080" y="4967640"/>
            <a:ext cx="2666520" cy="670680"/>
          </a:xfrm>
          <a:prstGeom prst="rect">
            <a:avLst/>
          </a:prstGeom>
          <a:blipFill rotWithShape="0">
            <a:blip r:embed="rId2"/>
            <a:stretch>
              <a:fillRect l="-215" t="-3626" r="0" b="0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latin typeface="Calibri"/>
              </a:rPr>
              <a:t> 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038" name="CustomShape 13"/>
          <p:cNvSpPr/>
          <p:nvPr/>
        </p:nvSpPr>
        <p:spPr>
          <a:xfrm>
            <a:off x="6497280" y="2526120"/>
            <a:ext cx="361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31859c"/>
                </a:solidFill>
                <a:latin typeface="Calibri"/>
              </a:rPr>
              <a:t>()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039" name="CustomShape 14"/>
          <p:cNvSpPr/>
          <p:nvPr/>
        </p:nvSpPr>
        <p:spPr>
          <a:xfrm>
            <a:off x="5619960" y="2526120"/>
            <a:ext cx="2115720" cy="369000"/>
          </a:xfrm>
          <a:prstGeom prst="rect">
            <a:avLst/>
          </a:prstGeom>
          <a:blipFill rotWithShape="0">
            <a:blip r:embed="rId3"/>
            <a:stretch>
              <a:fillRect l="-565" t="-8169" r="-1713" b="-24580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latin typeface="Calibri"/>
              </a:rPr>
              <a:t> 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040" name="CustomShape 15"/>
          <p:cNvSpPr/>
          <p:nvPr/>
        </p:nvSpPr>
        <p:spPr>
          <a:xfrm>
            <a:off x="5029200" y="4195440"/>
            <a:ext cx="228240" cy="353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00b05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1" name="CustomShape 16"/>
          <p:cNvSpPr/>
          <p:nvPr/>
        </p:nvSpPr>
        <p:spPr>
          <a:xfrm>
            <a:off x="4114800" y="3809880"/>
            <a:ext cx="190476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b050"/>
                </a:solidFill>
                <a:latin typeface="Calibri"/>
              </a:rPr>
              <a:t>Meilleur modèle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042" name="Line 17"/>
          <p:cNvSpPr/>
          <p:nvPr/>
        </p:nvSpPr>
        <p:spPr>
          <a:xfrm>
            <a:off x="5257800" y="4572000"/>
            <a:ext cx="360" cy="1734480"/>
          </a:xfrm>
          <a:prstGeom prst="line">
            <a:avLst/>
          </a:prstGeom>
          <a:ln>
            <a:solidFill>
              <a:srgbClr val="4a7ebb"/>
            </a:solidFill>
            <a:custDash>
              <a:ds d="4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3" name="CustomShape 18"/>
          <p:cNvSpPr/>
          <p:nvPr/>
        </p:nvSpPr>
        <p:spPr>
          <a:xfrm>
            <a:off x="1676520" y="2209680"/>
            <a:ext cx="1447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fr-FR" sz="1800" spc="-1" strike="noStrike">
                <a:solidFill>
                  <a:srgbClr val="000000"/>
                </a:solidFill>
                <a:latin typeface="Calibri"/>
              </a:rPr>
              <a:t>Erreur J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044" name="CustomShape 19"/>
          <p:cNvSpPr/>
          <p:nvPr/>
        </p:nvSpPr>
        <p:spPr>
          <a:xfrm>
            <a:off x="159480" y="1388880"/>
            <a:ext cx="8610120" cy="70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7030a0"/>
                </a:solidFill>
                <a:latin typeface="Calibri"/>
              </a:rPr>
              <a:t>Hypothèse :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7030a0"/>
                </a:solidFill>
                <a:latin typeface="Calibri"/>
              </a:rPr>
              <a:t>notre modèle fait du sur-apprentissage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1045" name="CustomShape 20"/>
          <p:cNvSpPr/>
          <p:nvPr/>
        </p:nvSpPr>
        <p:spPr>
          <a:xfrm>
            <a:off x="2895480" y="6400800"/>
            <a:ext cx="18284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faible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046" name="CustomShape 21"/>
          <p:cNvSpPr/>
          <p:nvPr/>
        </p:nvSpPr>
        <p:spPr>
          <a:xfrm>
            <a:off x="2895480" y="6400800"/>
            <a:ext cx="1828440" cy="369000"/>
          </a:xfrm>
          <a:prstGeom prst="rect">
            <a:avLst/>
          </a:prstGeom>
          <a:blipFill rotWithShape="0">
            <a:blip r:embed="rId4"/>
            <a:stretch>
              <a:fillRect l="0" t="-8169" r="0" b="-24580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latin typeface="Calibri"/>
              </a:rPr>
              <a:t> </a:t>
            </a:r>
            <a:endParaRPr b="0" lang="fr-FR" sz="1800" spc="-1" strike="noStrike">
              <a:latin typeface="Arial"/>
            </a:endParaRPr>
          </a:p>
        </p:txBody>
      </p:sp>
    </p:spTree>
  </p:cSld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CustomShape 1"/>
          <p:cNvSpPr/>
          <p:nvPr/>
        </p:nvSpPr>
        <p:spPr>
          <a:xfrm>
            <a:off x="1295280" y="475200"/>
            <a:ext cx="678132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fr-FR" sz="2800" spc="-1" strike="noStrike">
                <a:solidFill>
                  <a:srgbClr val="7030a0"/>
                </a:solidFill>
                <a:latin typeface="Calibri"/>
              </a:rPr>
              <a:t>Pratique de la régularisation</a:t>
            </a:r>
            <a:endParaRPr b="0" lang="fr-FR" sz="2800" spc="-1" strike="noStrike">
              <a:latin typeface="Arial"/>
            </a:endParaRPr>
          </a:p>
        </p:txBody>
      </p:sp>
      <p:sp>
        <p:nvSpPr>
          <p:cNvPr id="1048" name="CustomShape 2"/>
          <p:cNvSpPr/>
          <p:nvPr/>
        </p:nvSpPr>
        <p:spPr>
          <a:xfrm flipV="1">
            <a:off x="491400" y="4419720"/>
            <a:ext cx="360" cy="2133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bg1">
                <a:lumMod val="75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9" name="CustomShape 3"/>
          <p:cNvSpPr/>
          <p:nvPr/>
        </p:nvSpPr>
        <p:spPr>
          <a:xfrm>
            <a:off x="470880" y="6553080"/>
            <a:ext cx="2437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bg1">
                <a:lumMod val="75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0" name="CustomShape 4"/>
          <p:cNvSpPr/>
          <p:nvPr/>
        </p:nvSpPr>
        <p:spPr>
          <a:xfrm>
            <a:off x="916200" y="6094080"/>
            <a:ext cx="304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ff0000"/>
                </a:solidFill>
                <a:latin typeface="Calibri"/>
              </a:rPr>
              <a:t>x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051" name="CustomShape 5"/>
          <p:cNvSpPr/>
          <p:nvPr/>
        </p:nvSpPr>
        <p:spPr>
          <a:xfrm>
            <a:off x="1297440" y="4952880"/>
            <a:ext cx="304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ff0000"/>
                </a:solidFill>
                <a:latin typeface="Calibri"/>
              </a:rPr>
              <a:t>x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052" name="CustomShape 6"/>
          <p:cNvSpPr/>
          <p:nvPr/>
        </p:nvSpPr>
        <p:spPr>
          <a:xfrm>
            <a:off x="1830600" y="4874760"/>
            <a:ext cx="304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ff0000"/>
                </a:solidFill>
                <a:latin typeface="Calibri"/>
              </a:rPr>
              <a:t>x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053" name="CustomShape 7"/>
          <p:cNvSpPr/>
          <p:nvPr/>
        </p:nvSpPr>
        <p:spPr>
          <a:xfrm>
            <a:off x="2604600" y="4874760"/>
            <a:ext cx="304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ff0000"/>
                </a:solidFill>
                <a:latin typeface="Calibri"/>
              </a:rPr>
              <a:t>x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054" name="CustomShape 8"/>
          <p:cNvSpPr/>
          <p:nvPr/>
        </p:nvSpPr>
        <p:spPr>
          <a:xfrm>
            <a:off x="992520" y="5484600"/>
            <a:ext cx="304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ff0000"/>
                </a:solidFill>
                <a:latin typeface="Calibri"/>
              </a:rPr>
              <a:t>x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055" name="CustomShape 9"/>
          <p:cNvSpPr/>
          <p:nvPr/>
        </p:nvSpPr>
        <p:spPr>
          <a:xfrm>
            <a:off x="470880" y="4869000"/>
            <a:ext cx="2576520" cy="1608480"/>
          </a:xfrm>
          <a:custGeom>
            <a:avLst/>
            <a:gdLst/>
            <a:ahLst/>
            <a:rect l="l" t="t" r="r" b="b"/>
            <a:pathLst>
              <a:path w="2576946" h="1608850">
                <a:moveTo>
                  <a:pt x="0" y="896612"/>
                </a:moveTo>
                <a:cubicBezTo>
                  <a:pt x="73231" y="1155890"/>
                  <a:pt x="146463" y="1415168"/>
                  <a:pt x="249382" y="1514129"/>
                </a:cubicBezTo>
                <a:cubicBezTo>
                  <a:pt x="352301" y="1613090"/>
                  <a:pt x="528452" y="1674446"/>
                  <a:pt x="617517" y="1490379"/>
                </a:cubicBezTo>
                <a:cubicBezTo>
                  <a:pt x="706582" y="1306312"/>
                  <a:pt x="688769" y="566082"/>
                  <a:pt x="783772" y="409724"/>
                </a:cubicBezTo>
                <a:cubicBezTo>
                  <a:pt x="878775" y="253365"/>
                  <a:pt x="1068780" y="575979"/>
                  <a:pt x="1187533" y="552228"/>
                </a:cubicBezTo>
                <a:cubicBezTo>
                  <a:pt x="1306286" y="528477"/>
                  <a:pt x="1399309" y="358264"/>
                  <a:pt x="1496291" y="267220"/>
                </a:cubicBezTo>
                <a:cubicBezTo>
                  <a:pt x="1593273" y="176176"/>
                  <a:pt x="1666505" y="33672"/>
                  <a:pt x="1769424" y="5963"/>
                </a:cubicBezTo>
                <a:cubicBezTo>
                  <a:pt x="1872343" y="-21746"/>
                  <a:pt x="2020785" y="53465"/>
                  <a:pt x="2113808" y="100966"/>
                </a:cubicBezTo>
                <a:cubicBezTo>
                  <a:pt x="2206831" y="148467"/>
                  <a:pt x="2250374" y="211802"/>
                  <a:pt x="2327564" y="290971"/>
                </a:cubicBezTo>
                <a:cubicBezTo>
                  <a:pt x="2404754" y="370140"/>
                  <a:pt x="2490850" y="473059"/>
                  <a:pt x="2576946" y="575979"/>
                </a:cubicBezTo>
              </a:path>
            </a:pathLst>
          </a:custGeom>
          <a:noFill/>
          <a:ln w="38160">
            <a:solidFill>
              <a:schemeClr val="accent2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6" name="CustomShape 10"/>
          <p:cNvSpPr/>
          <p:nvPr/>
        </p:nvSpPr>
        <p:spPr>
          <a:xfrm>
            <a:off x="207000" y="1447920"/>
            <a:ext cx="3602520" cy="72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400" spc="-1" strike="noStrike">
                <a:solidFill>
                  <a:srgbClr val="000000"/>
                </a:solidFill>
                <a:latin typeface="Calibri"/>
              </a:rPr>
              <a:t>Au départ, modèle sans régularisation, qui fait du sur-apprentissage !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1057" name="CustomShape 11"/>
          <p:cNvSpPr/>
          <p:nvPr/>
        </p:nvSpPr>
        <p:spPr>
          <a:xfrm>
            <a:off x="216720" y="1981080"/>
            <a:ext cx="315720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4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fr-FR" sz="1400" spc="-1" strike="noStrike">
                <a:solidFill>
                  <a:srgbClr val="000000"/>
                </a:solidFill>
                <a:latin typeface="Calibri"/>
              </a:rPr>
              <a:t>+ </a:t>
            </a:r>
            <a:r>
              <a:rPr b="0" i="1" lang="fr-FR" sz="1400" spc="-1" strike="noStrike">
                <a:solidFill>
                  <a:srgbClr val="000000"/>
                </a:solidFill>
                <a:latin typeface="Calibri"/>
              </a:rPr>
              <a:t>x </a:t>
            </a:r>
            <a:r>
              <a:rPr b="0" lang="fr-FR" sz="1400" spc="-1" strike="noStrike">
                <a:solidFill>
                  <a:srgbClr val="000000"/>
                </a:solidFill>
                <a:latin typeface="Calibri"/>
              </a:rPr>
              <a:t>+ + 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1058" name="CustomShape 12"/>
          <p:cNvSpPr/>
          <p:nvPr/>
        </p:nvSpPr>
        <p:spPr>
          <a:xfrm>
            <a:off x="216720" y="1981080"/>
            <a:ext cx="3157200" cy="307440"/>
          </a:xfrm>
          <a:prstGeom prst="rect">
            <a:avLst/>
          </a:prstGeom>
          <a:blipFill rotWithShape="0">
            <a:blip r:embed="rId1"/>
            <a:stretch>
              <a:fillRect l="0" t="0" r="0" b="-21974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latin typeface="Calibri"/>
              </a:rPr>
              <a:t> 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059" name="TextShape 13"/>
          <p:cNvSpPr txBox="1"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DF4D7623-EA39-415E-8AFC-15BCBAF0EAEF}" type="slidenum">
              <a:rPr b="0" lang="fr-FR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1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1060" name="CustomShape 14"/>
          <p:cNvSpPr/>
          <p:nvPr/>
        </p:nvSpPr>
        <p:spPr>
          <a:xfrm>
            <a:off x="6884640" y="5085720"/>
            <a:ext cx="304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ff0000"/>
                </a:solidFill>
                <a:latin typeface="Calibri"/>
              </a:rPr>
              <a:t>x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061" name="CustomShape 15"/>
          <p:cNvSpPr/>
          <p:nvPr/>
        </p:nvSpPr>
        <p:spPr>
          <a:xfrm>
            <a:off x="7417800" y="4857120"/>
            <a:ext cx="304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ff0000"/>
                </a:solidFill>
                <a:latin typeface="Calibri"/>
              </a:rPr>
              <a:t>x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062" name="CustomShape 16"/>
          <p:cNvSpPr/>
          <p:nvPr/>
        </p:nvSpPr>
        <p:spPr>
          <a:xfrm>
            <a:off x="8103600" y="4857120"/>
            <a:ext cx="304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ff0000"/>
                </a:solidFill>
                <a:latin typeface="Calibri"/>
              </a:rPr>
              <a:t>x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063" name="CustomShape 17"/>
          <p:cNvSpPr/>
          <p:nvPr/>
        </p:nvSpPr>
        <p:spPr>
          <a:xfrm>
            <a:off x="6656040" y="5544720"/>
            <a:ext cx="304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ff0000"/>
                </a:solidFill>
                <a:latin typeface="Calibri"/>
              </a:rPr>
              <a:t>x</a:t>
            </a:r>
            <a:endParaRPr b="0" lang="fr-FR" sz="18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1064" name="Formula 18"/>
              <p:cNvSpPr txBox="1"/>
              <p:nvPr/>
            </p:nvSpPr>
            <p:spPr>
              <a:xfrm>
                <a:off x="6477120" y="4111920"/>
                <a:ext cx="2666520" cy="30744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sSub>
                          <m:e>
                            <m:r>
                              <m:t xml:space="preserve">h</m:t>
                            </m:r>
                          </m:e>
                          <m:sub>
                            <m:r>
                              <m:t xml:space="preserve">𝜃</m:t>
                            </m:r>
                          </m:sub>
                        </m:sSub>
                        <m:r>
                          <m:rPr>
                            <m:lit/>
                            <m:nor/>
                          </m:rPr>
                          <m:t xml:space="preserve">(</m:t>
                        </m:r>
                        <m:r>
                          <m:rPr>
                            <m:lit/>
                            <m:nor/>
                          </m:rPr>
                          <m:t xml:space="preserve">x</m:t>
                        </m:r>
                        <m:r>
                          <m:rPr>
                            <m:lit/>
                            <m:nor/>
                          </m:rPr>
                          <m:t xml:space="preserve">) </m:t>
                        </m:r>
                        <m:r>
                          <m:t xml:space="preserve">≈</m:t>
                        </m:r>
                        <m:r>
                          <m:t xml:space="preserve">𝜃</m:t>
                        </m:r>
                      </m:e>
                      <m:sub>
                        <m:r>
                          <m:t xml:space="preserve">0</m:t>
                        </m:r>
                      </m:sub>
                    </m:sSub>
                  </m:oMath>
                </a14:m>
              </a:p>
            </p:txBody>
          </p:sp>
        </mc:Choice>
        <mc:Fallback/>
      </mc:AlternateContent>
      <p:sp>
        <p:nvSpPr>
          <p:cNvPr id="1065" name="CustomShape 19"/>
          <p:cNvSpPr/>
          <p:nvPr/>
        </p:nvSpPr>
        <p:spPr>
          <a:xfrm>
            <a:off x="6477120" y="4111920"/>
            <a:ext cx="2666520" cy="307440"/>
          </a:xfrm>
          <a:prstGeom prst="rect">
            <a:avLst/>
          </a:prstGeom>
          <a:blipFill rotWithShape="0">
            <a:blip r:embed="rId2"/>
            <a:stretch>
              <a:fillRect l="0" t="0" r="0" b="-3977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latin typeface="Calibri"/>
              </a:rPr>
              <a:t> 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066" name="CustomShape 20"/>
          <p:cNvSpPr/>
          <p:nvPr/>
        </p:nvSpPr>
        <p:spPr>
          <a:xfrm flipV="1">
            <a:off x="6274800" y="6615720"/>
            <a:ext cx="2716200" cy="1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bg1">
                <a:lumMod val="75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7" name="CustomShape 21"/>
          <p:cNvSpPr/>
          <p:nvPr/>
        </p:nvSpPr>
        <p:spPr>
          <a:xfrm>
            <a:off x="6503400" y="6017760"/>
            <a:ext cx="304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ff0000"/>
                </a:solidFill>
                <a:latin typeface="Calibri"/>
              </a:rPr>
              <a:t>x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068" name="CustomShape 22"/>
          <p:cNvSpPr/>
          <p:nvPr/>
        </p:nvSpPr>
        <p:spPr>
          <a:xfrm flipV="1">
            <a:off x="6274800" y="4495680"/>
            <a:ext cx="360" cy="2133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bg1">
                <a:lumMod val="75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9" name="Line 23"/>
          <p:cNvSpPr/>
          <p:nvPr/>
        </p:nvSpPr>
        <p:spPr>
          <a:xfrm>
            <a:off x="6248160" y="5474520"/>
            <a:ext cx="2590920" cy="0"/>
          </a:xfrm>
          <a:prstGeom prst="line">
            <a:avLst/>
          </a:prstGeom>
          <a:ln w="38160">
            <a:solidFill>
              <a:schemeClr val="accent2">
                <a:lumMod val="40000"/>
                <a:lumOff val="6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0" name="CustomShape 24"/>
          <p:cNvSpPr/>
          <p:nvPr/>
        </p:nvSpPr>
        <p:spPr>
          <a:xfrm>
            <a:off x="7023600" y="6021360"/>
            <a:ext cx="215964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400" spc="-1" strike="noStrike">
                <a:solidFill>
                  <a:srgbClr val="000000"/>
                </a:solidFill>
                <a:latin typeface="Calibri"/>
              </a:rPr>
              <a:t>Sous-apprentissage !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1071" name="CustomShape 25"/>
          <p:cNvSpPr/>
          <p:nvPr/>
        </p:nvSpPr>
        <p:spPr>
          <a:xfrm>
            <a:off x="6248520" y="3429000"/>
            <a:ext cx="2934720" cy="42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100" spc="-1" strike="noStrike">
                <a:solidFill>
                  <a:srgbClr val="000000"/>
                </a:solidFill>
                <a:latin typeface="Calibri"/>
              </a:rPr>
              <a:t>* très grand </a:t>
            </a:r>
            <a:r>
              <a:rPr b="0" lang="fr-FR" sz="1100" spc="-1" strike="noStrike">
                <a:solidFill>
                  <a:srgbClr val="000000"/>
                </a:solidFill>
                <a:latin typeface="Wingdings"/>
              </a:rPr>
              <a:t></a:t>
            </a:r>
            <a:r>
              <a:rPr b="0" lang="fr-FR" sz="1100" spc="-1" strike="noStrike">
                <a:solidFill>
                  <a:srgbClr val="000000"/>
                </a:solidFill>
                <a:latin typeface="Calibri"/>
              </a:rPr>
              <a:t> Minimiser J revient à estimer  et   avec 0,  0,  0 et   0</a:t>
            </a:r>
            <a:endParaRPr b="0" lang="fr-FR" sz="1100" spc="-1" strike="noStrike">
              <a:latin typeface="Arial"/>
            </a:endParaRPr>
          </a:p>
        </p:txBody>
      </p:sp>
      <p:sp>
        <p:nvSpPr>
          <p:cNvPr id="1072" name="CustomShape 26"/>
          <p:cNvSpPr/>
          <p:nvPr/>
        </p:nvSpPr>
        <p:spPr>
          <a:xfrm>
            <a:off x="6248520" y="3429000"/>
            <a:ext cx="2934720" cy="599760"/>
          </a:xfrm>
          <a:prstGeom prst="rect">
            <a:avLst/>
          </a:prstGeom>
          <a:blipFill rotWithShape="0">
            <a:blip r:embed="rId3"/>
            <a:stretch>
              <a:fillRect l="0" t="-1012" r="-196" b="-6074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latin typeface="Calibri"/>
              </a:rPr>
              <a:t> 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073" name="CustomShape 27"/>
          <p:cNvSpPr/>
          <p:nvPr/>
        </p:nvSpPr>
        <p:spPr>
          <a:xfrm>
            <a:off x="-82080" y="3429000"/>
            <a:ext cx="3754800" cy="75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100" spc="-1" strike="noStrike">
                <a:solidFill>
                  <a:srgbClr val="000000"/>
                </a:solidFill>
                <a:latin typeface="Calibri"/>
              </a:rPr>
              <a:t>* très petit </a:t>
            </a:r>
            <a:r>
              <a:rPr b="0" lang="fr-FR" sz="1100" spc="-1" strike="noStrike">
                <a:solidFill>
                  <a:srgbClr val="000000"/>
                </a:solidFill>
                <a:latin typeface="Wingdings"/>
              </a:rPr>
              <a:t></a:t>
            </a:r>
            <a:r>
              <a:rPr b="0" lang="fr-FR" sz="1100" spc="-1" strike="noStrike">
                <a:solidFill>
                  <a:srgbClr val="000000"/>
                </a:solidFill>
                <a:latin typeface="Calibri"/>
              </a:rPr>
              <a:t>  Minimiser J revient à estimer  et   </a:t>
            </a:r>
            <a:endParaRPr b="0" lang="fr-FR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100" spc="-1" strike="noStrike">
                <a:solidFill>
                  <a:srgbClr val="000000"/>
                </a:solidFill>
                <a:latin typeface="Calibri"/>
              </a:rPr>
              <a:t>sans contraintes sur  et  </a:t>
            </a:r>
            <a:r>
              <a:rPr b="0" lang="fr-FR" sz="1100" spc="-1" strike="noStrike">
                <a:solidFill>
                  <a:srgbClr val="000000"/>
                </a:solidFill>
                <a:latin typeface="Wingdings"/>
              </a:rPr>
              <a:t></a:t>
            </a:r>
            <a:r>
              <a:rPr b="0" lang="fr-FR" sz="1100" spc="-1" strike="noStrike">
                <a:solidFill>
                  <a:srgbClr val="000000"/>
                </a:solidFill>
                <a:latin typeface="Calibri"/>
              </a:rPr>
              <a:t> estimer  et   sans régularisation !</a:t>
            </a:r>
            <a:endParaRPr b="0" lang="fr-FR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100" spc="-1" strike="noStrike">
              <a:latin typeface="Arial"/>
            </a:endParaRPr>
          </a:p>
        </p:txBody>
      </p:sp>
      <p:sp>
        <p:nvSpPr>
          <p:cNvPr id="1074" name="CustomShape 28"/>
          <p:cNvSpPr/>
          <p:nvPr/>
        </p:nvSpPr>
        <p:spPr>
          <a:xfrm>
            <a:off x="-82080" y="3429000"/>
            <a:ext cx="3754800" cy="768960"/>
          </a:xfrm>
          <a:prstGeom prst="rect">
            <a:avLst/>
          </a:prstGeom>
          <a:blipFill rotWithShape="0">
            <a:blip r:embed="rId4"/>
            <a:stretch>
              <a:fillRect l="0" t="-790" r="0" b="0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latin typeface="Calibri"/>
              </a:rPr>
              <a:t> 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075" name="CustomShape 29"/>
          <p:cNvSpPr/>
          <p:nvPr/>
        </p:nvSpPr>
        <p:spPr>
          <a:xfrm flipV="1">
            <a:off x="3657600" y="4495680"/>
            <a:ext cx="360" cy="2133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bg1">
                <a:lumMod val="75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6" name="CustomShape 30"/>
          <p:cNvSpPr/>
          <p:nvPr/>
        </p:nvSpPr>
        <p:spPr>
          <a:xfrm>
            <a:off x="3657600" y="6629400"/>
            <a:ext cx="2437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bg1">
                <a:lumMod val="75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7" name="CustomShape 31"/>
          <p:cNvSpPr/>
          <p:nvPr/>
        </p:nvSpPr>
        <p:spPr>
          <a:xfrm>
            <a:off x="3809880" y="6116400"/>
            <a:ext cx="304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ff0000"/>
                </a:solidFill>
                <a:latin typeface="Calibri"/>
              </a:rPr>
              <a:t>x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078" name="CustomShape 32"/>
          <p:cNvSpPr/>
          <p:nvPr/>
        </p:nvSpPr>
        <p:spPr>
          <a:xfrm>
            <a:off x="4191120" y="5181480"/>
            <a:ext cx="304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ff0000"/>
                </a:solidFill>
                <a:latin typeface="Calibri"/>
              </a:rPr>
              <a:t>x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079" name="CustomShape 33"/>
          <p:cNvSpPr/>
          <p:nvPr/>
        </p:nvSpPr>
        <p:spPr>
          <a:xfrm>
            <a:off x="4724280" y="4952880"/>
            <a:ext cx="304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ff0000"/>
                </a:solidFill>
                <a:latin typeface="Calibri"/>
              </a:rPr>
              <a:t>x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080" name="CustomShape 34"/>
          <p:cNvSpPr/>
          <p:nvPr/>
        </p:nvSpPr>
        <p:spPr>
          <a:xfrm>
            <a:off x="5410080" y="4952880"/>
            <a:ext cx="304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ff0000"/>
                </a:solidFill>
                <a:latin typeface="Calibri"/>
              </a:rPr>
              <a:t>x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081" name="CustomShape 35"/>
          <p:cNvSpPr/>
          <p:nvPr/>
        </p:nvSpPr>
        <p:spPr>
          <a:xfrm>
            <a:off x="3914640" y="5000400"/>
            <a:ext cx="2141280" cy="1614600"/>
          </a:xfrm>
          <a:custGeom>
            <a:avLst/>
            <a:gdLst/>
            <a:ahLst/>
            <a:rect l="l" t="t" r="r" b="b"/>
            <a:pathLst>
              <a:path w="2141631" h="1615044">
                <a:moveTo>
                  <a:pt x="4072" y="1615044"/>
                </a:moveTo>
                <a:cubicBezTo>
                  <a:pt x="-2855" y="1428007"/>
                  <a:pt x="-9782" y="1240971"/>
                  <a:pt x="63449" y="1056904"/>
                </a:cubicBezTo>
                <a:cubicBezTo>
                  <a:pt x="136680" y="872837"/>
                  <a:pt x="283142" y="645226"/>
                  <a:pt x="443459" y="510639"/>
                </a:cubicBezTo>
                <a:cubicBezTo>
                  <a:pt x="603776" y="376052"/>
                  <a:pt x="831386" y="318655"/>
                  <a:pt x="1025350" y="249382"/>
                </a:cubicBezTo>
                <a:cubicBezTo>
                  <a:pt x="1219314" y="180109"/>
                  <a:pt x="1450883" y="132608"/>
                  <a:pt x="1607241" y="95003"/>
                </a:cubicBezTo>
                <a:cubicBezTo>
                  <a:pt x="1763600" y="57398"/>
                  <a:pt x="1874436" y="39585"/>
                  <a:pt x="1963501" y="23751"/>
                </a:cubicBezTo>
                <a:cubicBezTo>
                  <a:pt x="2052566" y="7917"/>
                  <a:pt x="2097098" y="3958"/>
                  <a:pt x="2141631" y="0"/>
                </a:cubicBezTo>
              </a:path>
            </a:pathLst>
          </a:custGeom>
          <a:noFill/>
          <a:ln w="38160">
            <a:solidFill>
              <a:schemeClr val="accent2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2" name="CustomShape 36"/>
          <p:cNvSpPr/>
          <p:nvPr/>
        </p:nvSpPr>
        <p:spPr>
          <a:xfrm>
            <a:off x="3962520" y="5562720"/>
            <a:ext cx="304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ff0000"/>
                </a:solidFill>
                <a:latin typeface="Calibri"/>
              </a:rPr>
              <a:t>x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083" name="CustomShape 37"/>
          <p:cNvSpPr/>
          <p:nvPr/>
        </p:nvSpPr>
        <p:spPr>
          <a:xfrm>
            <a:off x="4217400" y="5999040"/>
            <a:ext cx="205704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400" spc="-1" strike="noStrike">
                <a:solidFill>
                  <a:srgbClr val="000000"/>
                </a:solidFill>
                <a:latin typeface="Calibri"/>
              </a:rPr>
              <a:t>Ajustement correct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1084" name="CustomShape 38"/>
          <p:cNvSpPr/>
          <p:nvPr/>
        </p:nvSpPr>
        <p:spPr>
          <a:xfrm>
            <a:off x="3886200" y="4114800"/>
            <a:ext cx="21333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4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fr-FR" sz="1400" spc="-1" strike="noStrike">
                <a:solidFill>
                  <a:srgbClr val="000000"/>
                </a:solidFill>
                <a:latin typeface="Calibri"/>
              </a:rPr>
              <a:t>+ </a:t>
            </a:r>
            <a:r>
              <a:rPr b="0" i="1" lang="fr-FR" sz="1400" spc="-1" strike="noStrike">
                <a:solidFill>
                  <a:srgbClr val="000000"/>
                </a:solidFill>
                <a:latin typeface="Calibri"/>
              </a:rPr>
              <a:t>x </a:t>
            </a:r>
            <a:r>
              <a:rPr b="0" lang="fr-FR" sz="1400" spc="-1" strike="noStrike">
                <a:solidFill>
                  <a:srgbClr val="000000"/>
                </a:solidFill>
                <a:latin typeface="Calibri"/>
              </a:rPr>
              <a:t>+ 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1085" name="CustomShape 39"/>
          <p:cNvSpPr/>
          <p:nvPr/>
        </p:nvSpPr>
        <p:spPr>
          <a:xfrm>
            <a:off x="3886200" y="4114800"/>
            <a:ext cx="2133360" cy="307440"/>
          </a:xfrm>
          <a:prstGeom prst="rect">
            <a:avLst/>
          </a:prstGeom>
          <a:blipFill rotWithShape="0">
            <a:blip r:embed="rId5"/>
            <a:stretch>
              <a:fillRect l="0" t="0" r="0" b="-21974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latin typeface="Calibri"/>
              </a:rPr>
              <a:t> 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086" name="CustomShape 40"/>
          <p:cNvSpPr/>
          <p:nvPr/>
        </p:nvSpPr>
        <p:spPr>
          <a:xfrm>
            <a:off x="3657600" y="3438360"/>
            <a:ext cx="2742840" cy="59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100" spc="-1" strike="noStrike">
                <a:solidFill>
                  <a:srgbClr val="000000"/>
                </a:solidFill>
                <a:latin typeface="Calibri"/>
              </a:rPr>
              <a:t>*  valeur intermédiaire</a:t>
            </a:r>
            <a:endParaRPr b="0" lang="fr-FR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100" spc="-1" strike="noStrike">
                <a:solidFill>
                  <a:srgbClr val="000000"/>
                </a:solidFill>
                <a:latin typeface="Wingdings"/>
              </a:rPr>
              <a:t></a:t>
            </a:r>
            <a:r>
              <a:rPr b="0" lang="fr-FR" sz="11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fr-FR" sz="1100" spc="-1" strike="noStrike">
                <a:solidFill>
                  <a:srgbClr val="000000"/>
                </a:solidFill>
                <a:latin typeface="Calibri"/>
              </a:rPr>
              <a:t>Minimiser J revient à estimer  et   avec 0 et   0</a:t>
            </a:r>
            <a:endParaRPr b="0" lang="fr-FR" sz="1100" spc="-1" strike="noStrike">
              <a:latin typeface="Arial"/>
            </a:endParaRPr>
          </a:p>
        </p:txBody>
      </p:sp>
      <p:sp>
        <p:nvSpPr>
          <p:cNvPr id="1087" name="CustomShape 41"/>
          <p:cNvSpPr/>
          <p:nvPr/>
        </p:nvSpPr>
        <p:spPr>
          <a:xfrm>
            <a:off x="3657600" y="3438360"/>
            <a:ext cx="2742840" cy="599760"/>
          </a:xfrm>
          <a:prstGeom prst="rect">
            <a:avLst/>
          </a:prstGeom>
          <a:blipFill rotWithShape="0">
            <a:blip r:embed="rId6"/>
            <a:stretch>
              <a:fillRect l="0" t="0" r="0" b="-6017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latin typeface="Calibri"/>
              </a:rPr>
              <a:t> 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088" name="CustomShape 42"/>
          <p:cNvSpPr/>
          <p:nvPr/>
        </p:nvSpPr>
        <p:spPr>
          <a:xfrm flipH="1">
            <a:off x="201600" y="2549160"/>
            <a:ext cx="81309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400" spc="-1" strike="noStrike">
                <a:solidFill>
                  <a:srgbClr val="7030a0"/>
                </a:solidFill>
                <a:latin typeface="Calibri"/>
              </a:rPr>
              <a:t>On fait varier 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1089" name="CustomShape 43"/>
          <p:cNvSpPr/>
          <p:nvPr/>
        </p:nvSpPr>
        <p:spPr>
          <a:xfrm flipH="1">
            <a:off x="201600" y="2549160"/>
            <a:ext cx="8130960" cy="307440"/>
          </a:xfrm>
          <a:prstGeom prst="rect">
            <a:avLst/>
          </a:prstGeom>
          <a:blipFill rotWithShape="0">
            <a:blip r:embed="rId7"/>
            <a:stretch>
              <a:fillRect l="-145" t="-1936" r="0" b="-17618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latin typeface="Calibri"/>
              </a:rPr>
              <a:t> </a:t>
            </a:r>
            <a:endParaRPr b="0" lang="fr-FR" sz="1800" spc="-1" strike="noStrike">
              <a:latin typeface="Arial"/>
            </a:endParaRPr>
          </a:p>
        </p:txBody>
      </p:sp>
    </p:spTree>
  </p:cSld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CustomShape 1"/>
          <p:cNvSpPr/>
          <p:nvPr/>
        </p:nvSpPr>
        <p:spPr>
          <a:xfrm>
            <a:off x="1447920" y="457200"/>
            <a:ext cx="7848360" cy="94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2800" spc="-1" strike="noStrike">
                <a:solidFill>
                  <a:srgbClr val="7030a0"/>
                </a:solidFill>
                <a:latin typeface="Calibri"/>
              </a:rPr>
              <a:t>Régularisation et apprentissage - validation - test</a:t>
            </a:r>
            <a:endParaRPr b="0" lang="fr-FR" sz="2800" spc="-1" strike="noStrike">
              <a:latin typeface="Arial"/>
            </a:endParaRPr>
          </a:p>
        </p:txBody>
      </p:sp>
      <p:sp>
        <p:nvSpPr>
          <p:cNvPr id="1091" name="CustomShape 2"/>
          <p:cNvSpPr/>
          <p:nvPr/>
        </p:nvSpPr>
        <p:spPr>
          <a:xfrm>
            <a:off x="914400" y="1447920"/>
            <a:ext cx="8076960" cy="130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e46c0a"/>
                </a:solidFill>
                <a:latin typeface="Calibri"/>
              </a:rPr>
              <a:t>Estimer les paramètres 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fr-FR" sz="1800" spc="-1" strike="noStrike">
                <a:solidFill>
                  <a:srgbClr val="000000"/>
                </a:solidFill>
                <a:latin typeface="Calibri"/>
              </a:rPr>
              <a:t>cette fois, pour chaque valeur de 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et évaluer </a:t>
            </a:r>
            <a:r>
              <a:rPr b="0" lang="fr-FR" sz="2000" spc="-1" strike="noStrike">
                <a:solidFill>
                  <a:srgbClr val="e46c0a"/>
                </a:solidFill>
                <a:latin typeface="Calibri"/>
              </a:rPr>
              <a:t>l’erreur du modèle pour l’échantillon d’apprentissage 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: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e46c0a"/>
                </a:solidFill>
                <a:latin typeface="Calibri"/>
              </a:rPr>
              <a:t>	</a:t>
            </a:r>
            <a:r>
              <a:rPr b="0" lang="fr-FR" sz="2000" spc="-1" strike="noStrike">
                <a:solidFill>
                  <a:srgbClr val="e46c0a"/>
                </a:solidFill>
                <a:latin typeface="Calibri"/>
              </a:rPr>
              <a:t>() </a:t>
            </a:r>
            <a:r>
              <a:rPr b="0" i="1" lang="fr-FR" sz="2000" spc="-1" strike="noStrike">
                <a:solidFill>
                  <a:srgbClr val="e46c0a"/>
                </a:solidFill>
                <a:latin typeface="Cambria Math"/>
              </a:rPr>
              <a:t>=  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1092" name="CustomShape 3"/>
          <p:cNvSpPr/>
          <p:nvPr/>
        </p:nvSpPr>
        <p:spPr>
          <a:xfrm>
            <a:off x="914400" y="1447920"/>
            <a:ext cx="8076960" cy="1152000"/>
          </a:xfrm>
          <a:prstGeom prst="rect">
            <a:avLst/>
          </a:prstGeom>
          <a:blipFill rotWithShape="0">
            <a:blip r:embed="rId1"/>
            <a:stretch>
              <a:fillRect l="-751" t="-2640" r="0" b="-2640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latin typeface="Calibri"/>
              </a:rPr>
              <a:t> 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093" name="CustomShape 4"/>
          <p:cNvSpPr/>
          <p:nvPr/>
        </p:nvSpPr>
        <p:spPr>
          <a:xfrm>
            <a:off x="457200" y="2981160"/>
            <a:ext cx="7924320" cy="140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Appliquer le modèle sur l’échantillon de validation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Evaluer </a:t>
            </a:r>
            <a:r>
              <a:rPr b="0" lang="fr-FR" sz="2000" spc="-1" strike="noStrike">
                <a:solidFill>
                  <a:srgbClr val="31859c"/>
                </a:solidFill>
                <a:latin typeface="Calibri"/>
              </a:rPr>
              <a:t>l’erreur du modèle pour l’échantillon de validation</a:t>
            </a:r>
            <a:r>
              <a:rPr b="0" i="1" lang="fr-FR" sz="1600" spc="-1" strike="noStrike">
                <a:solidFill>
                  <a:srgbClr val="c00000"/>
                </a:solidFill>
                <a:latin typeface="Calibri"/>
              </a:rPr>
              <a:t> 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: 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400" spc="-1" strike="noStrike">
                <a:solidFill>
                  <a:srgbClr val="31859c"/>
                </a:solidFill>
                <a:latin typeface="Calibri"/>
              </a:rPr>
              <a:t>() </a:t>
            </a:r>
            <a:r>
              <a:rPr b="0" i="1" lang="fr-FR" sz="2400" spc="-1" strike="noStrike">
                <a:solidFill>
                  <a:srgbClr val="31859c"/>
                </a:solidFill>
                <a:latin typeface="Cambria Math"/>
              </a:rPr>
              <a:t>=  </a:t>
            </a:r>
            <a:endParaRPr b="0" lang="fr-F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afin de </a:t>
            </a:r>
            <a:r>
              <a:rPr b="1" lang="fr-FR" sz="2400" spc="-1" strike="noStrike">
                <a:solidFill>
                  <a:srgbClr val="31859c"/>
                </a:solidFill>
                <a:latin typeface="Calibri"/>
              </a:rPr>
              <a:t>choisir le modèle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1094" name="CustomShape 5"/>
          <p:cNvSpPr/>
          <p:nvPr/>
        </p:nvSpPr>
        <p:spPr>
          <a:xfrm>
            <a:off x="457200" y="2981160"/>
            <a:ext cx="7924320" cy="1569600"/>
          </a:xfrm>
          <a:prstGeom prst="rect">
            <a:avLst/>
          </a:prstGeom>
          <a:blipFill rotWithShape="0">
            <a:blip r:embed="rId2"/>
            <a:stretch>
              <a:fillRect l="-613" t="-1919" r="0" b="-7742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latin typeface="Calibri"/>
              </a:rPr>
              <a:t> 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095" name="CustomShape 6"/>
          <p:cNvSpPr/>
          <p:nvPr/>
        </p:nvSpPr>
        <p:spPr>
          <a:xfrm>
            <a:off x="312120" y="4561200"/>
            <a:ext cx="7695720" cy="127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00b050"/>
                </a:solidFill>
                <a:latin typeface="Calibri"/>
              </a:rPr>
              <a:t>Estimer l’erreur de généralisation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. Évaluer </a:t>
            </a:r>
            <a:r>
              <a:rPr b="0" lang="fr-FR" sz="2000" spc="-1" strike="noStrike">
                <a:solidFill>
                  <a:srgbClr val="00b050"/>
                </a:solidFill>
                <a:latin typeface="Calibri"/>
              </a:rPr>
              <a:t>l’erreur du modèle pour l’échantillon de test 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: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000" spc="-1" strike="noStrike">
                <a:solidFill>
                  <a:srgbClr val="00b050"/>
                </a:solidFill>
                <a:latin typeface="Calibri"/>
              </a:rPr>
              <a:t> </a:t>
            </a:r>
            <a:r>
              <a:rPr b="0" lang="fr-FR" sz="2000" spc="-1" strike="noStrike">
                <a:solidFill>
                  <a:srgbClr val="00b050"/>
                </a:solidFill>
                <a:latin typeface="Calibri"/>
              </a:rPr>
              <a:t>() </a:t>
            </a:r>
            <a:r>
              <a:rPr b="0" i="1" lang="fr-FR" sz="2000" spc="-1" strike="noStrike">
                <a:solidFill>
                  <a:srgbClr val="00b050"/>
                </a:solidFill>
                <a:latin typeface="Cambria Math"/>
              </a:rPr>
              <a:t>=  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096" name="CustomShape 7"/>
          <p:cNvSpPr/>
          <p:nvPr/>
        </p:nvSpPr>
        <p:spPr>
          <a:xfrm>
            <a:off x="312120" y="4561200"/>
            <a:ext cx="7695720" cy="1429200"/>
          </a:xfrm>
          <a:prstGeom prst="rect">
            <a:avLst/>
          </a:prstGeom>
          <a:blipFill rotWithShape="0">
            <a:blip r:embed="rId3"/>
            <a:stretch>
              <a:fillRect l="-788" t="-2116" r="0" b="0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latin typeface="Calibri"/>
              </a:rPr>
              <a:t> 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1097" name="Picture 5" descr=""/>
          <p:cNvPicPr/>
          <p:nvPr/>
        </p:nvPicPr>
        <p:blipFill>
          <a:blip r:embed="rId4"/>
          <a:srcRect l="0" t="0" r="0" b="21222"/>
          <a:stretch/>
        </p:blipFill>
        <p:spPr>
          <a:xfrm>
            <a:off x="306720" y="423000"/>
            <a:ext cx="1072440" cy="844920"/>
          </a:xfrm>
          <a:prstGeom prst="rect">
            <a:avLst/>
          </a:prstGeom>
          <a:ln>
            <a:noFill/>
          </a:ln>
        </p:spPr>
      </p:pic>
      <p:sp>
        <p:nvSpPr>
          <p:cNvPr id="1098" name="TextShape 8"/>
          <p:cNvSpPr txBox="1"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A42EF0B6-1E71-45D2-844D-3ECA1082C27B}" type="slidenum">
              <a:rPr b="0" lang="fr-FR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1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1099" name="CustomShape 9"/>
          <p:cNvSpPr/>
          <p:nvPr/>
        </p:nvSpPr>
        <p:spPr>
          <a:xfrm>
            <a:off x="2133720" y="5826960"/>
            <a:ext cx="6927480" cy="149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fr-FR" sz="1800" spc="-1" strike="noStrike">
                <a:solidFill>
                  <a:srgbClr val="c00000"/>
                </a:solidFill>
                <a:latin typeface="Calibri"/>
              </a:rPr>
              <a:t>() faible 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c00000"/>
                </a:solidFill>
                <a:latin typeface="Calibri"/>
                <a:ea typeface="Cambria Math"/>
              </a:rPr>
              <a:t>  </a:t>
            </a:r>
            <a:r>
              <a:rPr b="0" lang="fr-FR" sz="1800" spc="-1" strike="noStrike">
                <a:solidFill>
                  <a:srgbClr val="c00000"/>
                </a:solidFill>
                <a:latin typeface="Calibri"/>
                <a:ea typeface="Cambria Math"/>
              </a:rPr>
              <a:t>() 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1100" name="CustomShape 10"/>
          <p:cNvSpPr/>
          <p:nvPr/>
        </p:nvSpPr>
        <p:spPr>
          <a:xfrm>
            <a:off x="2133720" y="5826960"/>
            <a:ext cx="6927480" cy="1563480"/>
          </a:xfrm>
          <a:prstGeom prst="rect">
            <a:avLst/>
          </a:prstGeom>
          <a:blipFill rotWithShape="0">
            <a:blip r:embed="rId5"/>
            <a:stretch>
              <a:fillRect l="0" t="-1162" r="0" b="0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latin typeface="Calibri"/>
              </a:rPr>
              <a:t> 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101" name="CustomShape 11"/>
          <p:cNvSpPr/>
          <p:nvPr/>
        </p:nvSpPr>
        <p:spPr>
          <a:xfrm>
            <a:off x="152280" y="5791320"/>
            <a:ext cx="1676160" cy="146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c00000"/>
                </a:solidFill>
                <a:latin typeface="Calibri"/>
              </a:rPr>
              <a:t>Erreur de généralisation faible !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31859c"/>
                </a:solidFill>
                <a:latin typeface="Calibri"/>
              </a:rPr>
              <a:t>	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1102" name="CustomShape 12"/>
          <p:cNvSpPr/>
          <p:nvPr/>
        </p:nvSpPr>
        <p:spPr>
          <a:xfrm>
            <a:off x="1676520" y="6019920"/>
            <a:ext cx="6091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c00000"/>
                </a:solidFill>
                <a:latin typeface="Wingdings"/>
              </a:rPr>
              <a:t>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103" name="CustomShape 13"/>
          <p:cNvSpPr/>
          <p:nvPr/>
        </p:nvSpPr>
        <p:spPr>
          <a:xfrm>
            <a:off x="2133720" y="5826960"/>
            <a:ext cx="151920" cy="781560"/>
          </a:xfrm>
          <a:prstGeom prst="leftBrace">
            <a:avLst>
              <a:gd name="adj1" fmla="val 8333"/>
              <a:gd name="adj2" fmla="val 50000"/>
            </a:avLst>
          </a:prstGeom>
          <a:noFill/>
          <a:ln w="25560">
            <a:solidFill>
              <a:srgbClr val="c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TextShape 1"/>
          <p:cNvSpPr txBox="1"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67AEB73E-7D68-4CFE-B130-C44B31D658F5}" type="slidenum">
              <a:rPr b="0" lang="fr-FR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1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1105" name="CustomShape 2"/>
          <p:cNvSpPr/>
          <p:nvPr/>
        </p:nvSpPr>
        <p:spPr>
          <a:xfrm>
            <a:off x="1447920" y="609480"/>
            <a:ext cx="7314840" cy="94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2800" spc="-1" strike="noStrike">
                <a:solidFill>
                  <a:srgbClr val="7030a0"/>
                </a:solidFill>
                <a:latin typeface="Calibri"/>
              </a:rPr>
              <a:t>Learning curves : diagnostiquer un biais élevé</a:t>
            </a:r>
            <a:endParaRPr b="0" lang="fr-FR" sz="2800" spc="-1" strike="noStrike">
              <a:latin typeface="Arial"/>
            </a:endParaRPr>
          </a:p>
        </p:txBody>
      </p:sp>
      <p:sp>
        <p:nvSpPr>
          <p:cNvPr id="1106" name="CustomShape 3"/>
          <p:cNvSpPr/>
          <p:nvPr/>
        </p:nvSpPr>
        <p:spPr>
          <a:xfrm>
            <a:off x="3657600" y="2993760"/>
            <a:ext cx="23619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Biais élevé  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107" name="CustomShape 4"/>
          <p:cNvSpPr/>
          <p:nvPr/>
        </p:nvSpPr>
        <p:spPr>
          <a:xfrm>
            <a:off x="1090440" y="6227640"/>
            <a:ext cx="7391160" cy="85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L’ajout d’observations de permet pas l’amélioration du modèle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400" spc="-1" strike="noStrike">
                <a:solidFill>
                  <a:srgbClr val="ff0000"/>
                </a:solidFill>
                <a:latin typeface="Calibri"/>
              </a:rPr>
              <a:t>* L’erreur  va rester identique, même si le nombre d’observations augmente !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1108" name="CustomShape 5"/>
          <p:cNvSpPr/>
          <p:nvPr/>
        </p:nvSpPr>
        <p:spPr>
          <a:xfrm flipH="1" flipV="1">
            <a:off x="2285280" y="2818080"/>
            <a:ext cx="19800" cy="2982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bg1">
                <a:lumMod val="75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9" name="CustomShape 6"/>
          <p:cNvSpPr/>
          <p:nvPr/>
        </p:nvSpPr>
        <p:spPr>
          <a:xfrm>
            <a:off x="2286000" y="5801400"/>
            <a:ext cx="4266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bg1">
                <a:lumMod val="75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0" name="CustomShape 7"/>
          <p:cNvSpPr/>
          <p:nvPr/>
        </p:nvSpPr>
        <p:spPr>
          <a:xfrm>
            <a:off x="2446920" y="3178440"/>
            <a:ext cx="4180320" cy="875880"/>
          </a:xfrm>
          <a:custGeom>
            <a:avLst/>
            <a:gdLst/>
            <a:ahLst/>
            <a:rect l="l" t="t" r="r" b="b"/>
            <a:pathLst>
              <a:path w="4108360" h="876063">
                <a:moveTo>
                  <a:pt x="0" y="0"/>
                </a:moveTo>
                <a:cubicBezTo>
                  <a:pt x="84785" y="208208"/>
                  <a:pt x="169571" y="416416"/>
                  <a:pt x="463639" y="553791"/>
                </a:cubicBezTo>
                <a:cubicBezTo>
                  <a:pt x="757707" y="691166"/>
                  <a:pt x="1156953" y="770586"/>
                  <a:pt x="1764406" y="824248"/>
                </a:cubicBezTo>
                <a:cubicBezTo>
                  <a:pt x="2371859" y="877910"/>
                  <a:pt x="3240109" y="876836"/>
                  <a:pt x="4108360" y="875763"/>
                </a:cubicBezTo>
              </a:path>
            </a:pathLst>
          </a:custGeom>
          <a:noFill/>
          <a:ln>
            <a:solidFill>
              <a:schemeClr val="accent5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1" name="CustomShape 8"/>
          <p:cNvSpPr/>
          <p:nvPr/>
        </p:nvSpPr>
        <p:spPr>
          <a:xfrm>
            <a:off x="2306160" y="4080600"/>
            <a:ext cx="4283280" cy="1558080"/>
          </a:xfrm>
          <a:custGeom>
            <a:avLst/>
            <a:gdLst/>
            <a:ahLst/>
            <a:rect l="l" t="t" r="r" b="b"/>
            <a:pathLst>
              <a:path w="4283702" h="1558344">
                <a:moveTo>
                  <a:pt x="0" y="1558344"/>
                </a:moveTo>
                <a:cubicBezTo>
                  <a:pt x="19318" y="1360867"/>
                  <a:pt x="38637" y="1163391"/>
                  <a:pt x="115910" y="978794"/>
                </a:cubicBezTo>
                <a:cubicBezTo>
                  <a:pt x="193183" y="794197"/>
                  <a:pt x="272602" y="588136"/>
                  <a:pt x="463639" y="450761"/>
                </a:cubicBezTo>
                <a:cubicBezTo>
                  <a:pt x="654676" y="313386"/>
                  <a:pt x="931572" y="214647"/>
                  <a:pt x="1262130" y="154546"/>
                </a:cubicBezTo>
                <a:cubicBezTo>
                  <a:pt x="1592688" y="94445"/>
                  <a:pt x="2114282" y="105177"/>
                  <a:pt x="2446986" y="90152"/>
                </a:cubicBezTo>
                <a:cubicBezTo>
                  <a:pt x="2779690" y="75127"/>
                  <a:pt x="2968580" y="77273"/>
                  <a:pt x="3258355" y="64394"/>
                </a:cubicBezTo>
                <a:cubicBezTo>
                  <a:pt x="3548130" y="51515"/>
                  <a:pt x="4026795" y="23611"/>
                  <a:pt x="4185634" y="12879"/>
                </a:cubicBezTo>
                <a:cubicBezTo>
                  <a:pt x="4344473" y="2147"/>
                  <a:pt x="4277932" y="1073"/>
                  <a:pt x="4211391" y="0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2" name="Line 9"/>
          <p:cNvSpPr/>
          <p:nvPr/>
        </p:nvSpPr>
        <p:spPr>
          <a:xfrm>
            <a:off x="2296080" y="4038480"/>
            <a:ext cx="4331520" cy="255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custDash>
              <a:ds d="4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3" name="CustomShape 10"/>
          <p:cNvSpPr/>
          <p:nvPr/>
        </p:nvSpPr>
        <p:spPr>
          <a:xfrm flipV="1">
            <a:off x="2133720" y="4079160"/>
            <a:ext cx="360" cy="1721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4" name="CustomShape 11"/>
          <p:cNvSpPr/>
          <p:nvPr/>
        </p:nvSpPr>
        <p:spPr>
          <a:xfrm>
            <a:off x="609480" y="4658400"/>
            <a:ext cx="144756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0000"/>
                </a:solidFill>
                <a:latin typeface="Calibri"/>
              </a:rPr>
              <a:t>Erreur élevée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115" name="CustomShape 12"/>
          <p:cNvSpPr/>
          <p:nvPr/>
        </p:nvSpPr>
        <p:spPr>
          <a:xfrm>
            <a:off x="5334120" y="5877720"/>
            <a:ext cx="373356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400" spc="-1" strike="noStrike">
                <a:solidFill>
                  <a:srgbClr val="000000"/>
                </a:solidFill>
                <a:latin typeface="Calibri"/>
              </a:rPr>
              <a:t>Nombre d’observations m (échantillon d’apprentissage)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1116" name="CustomShape 13"/>
          <p:cNvSpPr/>
          <p:nvPr/>
        </p:nvSpPr>
        <p:spPr>
          <a:xfrm>
            <a:off x="1219320" y="2895480"/>
            <a:ext cx="10663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Erreur </a:t>
            </a:r>
            <a:r>
              <a:rPr b="0" i="1" lang="fr-FR" sz="1800" spc="-1" strike="noStrike">
                <a:solidFill>
                  <a:srgbClr val="000000"/>
                </a:solidFill>
                <a:latin typeface="Calibri"/>
              </a:rPr>
              <a:t>J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117" name="CustomShape 14"/>
          <p:cNvSpPr/>
          <p:nvPr/>
        </p:nvSpPr>
        <p:spPr>
          <a:xfrm>
            <a:off x="5106600" y="4293000"/>
            <a:ext cx="60195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400" spc="-1" strike="noStrike">
                <a:solidFill>
                  <a:srgbClr val="e46c0a"/>
                </a:solidFill>
                <a:latin typeface="Calibri"/>
              </a:rPr>
              <a:t>() </a:t>
            </a:r>
            <a:r>
              <a:rPr b="0" i="1" lang="fr-FR" sz="1400" spc="-1" strike="noStrike">
                <a:solidFill>
                  <a:srgbClr val="e46c0a"/>
                </a:solidFill>
                <a:latin typeface="Cambria Math"/>
              </a:rPr>
              <a:t>=  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1118" name="CustomShape 15"/>
          <p:cNvSpPr/>
          <p:nvPr/>
        </p:nvSpPr>
        <p:spPr>
          <a:xfrm>
            <a:off x="5106600" y="4293000"/>
            <a:ext cx="6019560" cy="403200"/>
          </a:xfrm>
          <a:prstGeom prst="rect">
            <a:avLst/>
          </a:prstGeom>
          <a:blipFill rotWithShape="0">
            <a:blip r:embed="rId1"/>
            <a:stretch>
              <a:fillRect l="0" t="-65150" r="0" b="-112100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latin typeface="Calibri"/>
              </a:rPr>
              <a:t> 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119" name="CustomShape 16"/>
          <p:cNvSpPr/>
          <p:nvPr/>
        </p:nvSpPr>
        <p:spPr>
          <a:xfrm>
            <a:off x="5105520" y="3417480"/>
            <a:ext cx="571464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400" spc="-1" strike="noStrike">
                <a:solidFill>
                  <a:srgbClr val="31859c"/>
                </a:solidFill>
                <a:latin typeface="Calibri"/>
              </a:rPr>
              <a:t>() </a:t>
            </a:r>
            <a:r>
              <a:rPr b="0" i="1" lang="fr-FR" sz="1400" spc="-1" strike="noStrike">
                <a:solidFill>
                  <a:srgbClr val="31859c"/>
                </a:solidFill>
                <a:latin typeface="Cambria Math"/>
              </a:rPr>
              <a:t>=  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1120" name="CustomShape 17"/>
          <p:cNvSpPr/>
          <p:nvPr/>
        </p:nvSpPr>
        <p:spPr>
          <a:xfrm>
            <a:off x="5105520" y="3417480"/>
            <a:ext cx="5714640" cy="397440"/>
          </a:xfrm>
          <a:prstGeom prst="rect">
            <a:avLst/>
          </a:prstGeom>
          <a:blipFill rotWithShape="0">
            <a:blip r:embed="rId2"/>
            <a:stretch>
              <a:fillRect l="0" t="-67666" r="0" b="-113843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latin typeface="Calibri"/>
              </a:rPr>
              <a:t> 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121" name="CustomShape 18"/>
          <p:cNvSpPr/>
          <p:nvPr/>
        </p:nvSpPr>
        <p:spPr>
          <a:xfrm>
            <a:off x="938160" y="1942200"/>
            <a:ext cx="472392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Le modèle souffre -t-il d’un biais élevé ?</a:t>
            </a:r>
            <a:endParaRPr b="0" lang="fr-FR" sz="1800" spc="-1" strike="noStrike">
              <a:latin typeface="Arial"/>
            </a:endParaRPr>
          </a:p>
        </p:txBody>
      </p:sp>
    </p:spTree>
  </p:cSld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TextShape 1"/>
          <p:cNvSpPr txBox="1"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B3B230BB-A94F-435D-B6A1-807903F58878}" type="slidenum">
              <a:rPr b="0" lang="fr-FR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1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1123" name="CustomShape 2"/>
          <p:cNvSpPr/>
          <p:nvPr/>
        </p:nvSpPr>
        <p:spPr>
          <a:xfrm>
            <a:off x="685800" y="609480"/>
            <a:ext cx="8229240" cy="136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fr-FR" sz="2800" spc="-1" strike="noStrike">
                <a:solidFill>
                  <a:srgbClr val="7030a0"/>
                </a:solidFill>
                <a:latin typeface="Calibri"/>
              </a:rPr>
              <a:t>Learning curves : diagnostiquer une variance élevée</a:t>
            </a:r>
            <a:endParaRPr b="0" lang="fr-FR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2800" spc="-1" strike="noStrike">
              <a:latin typeface="Arial"/>
            </a:endParaRPr>
          </a:p>
        </p:txBody>
      </p:sp>
      <p:sp>
        <p:nvSpPr>
          <p:cNvPr id="1124" name="CustomShape 3"/>
          <p:cNvSpPr/>
          <p:nvPr/>
        </p:nvSpPr>
        <p:spPr>
          <a:xfrm>
            <a:off x="1066680" y="6260040"/>
            <a:ext cx="739116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L’ajout d’observations permet l’amélioration du modèle !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400" spc="-1" strike="noStrike">
                <a:solidFill>
                  <a:srgbClr val="00b050"/>
                </a:solidFill>
                <a:latin typeface="Calibri"/>
              </a:rPr>
              <a:t>* Le «  gap » va diminuer si on a plus d’observations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1125" name="CustomShape 4"/>
          <p:cNvSpPr/>
          <p:nvPr/>
        </p:nvSpPr>
        <p:spPr>
          <a:xfrm flipH="1" flipV="1">
            <a:off x="2285280" y="2818080"/>
            <a:ext cx="19800" cy="2982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bg1">
                <a:lumMod val="75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6" name="CustomShape 5"/>
          <p:cNvSpPr/>
          <p:nvPr/>
        </p:nvSpPr>
        <p:spPr>
          <a:xfrm>
            <a:off x="2286000" y="5801400"/>
            <a:ext cx="4266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bg1">
                <a:lumMod val="75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7" name="CustomShape 6"/>
          <p:cNvSpPr/>
          <p:nvPr/>
        </p:nvSpPr>
        <p:spPr>
          <a:xfrm>
            <a:off x="5334120" y="5877720"/>
            <a:ext cx="373356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400" spc="-1" strike="noStrike">
                <a:solidFill>
                  <a:srgbClr val="000000"/>
                </a:solidFill>
                <a:latin typeface="Calibri"/>
              </a:rPr>
              <a:t>Nombre d’observations m (échantillon d’apprentissage)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1128" name="CustomShape 7"/>
          <p:cNvSpPr/>
          <p:nvPr/>
        </p:nvSpPr>
        <p:spPr>
          <a:xfrm>
            <a:off x="1219320" y="2895480"/>
            <a:ext cx="10663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Erreur </a:t>
            </a:r>
            <a:r>
              <a:rPr b="0" i="1" lang="fr-FR" sz="1800" spc="-1" strike="noStrike">
                <a:solidFill>
                  <a:srgbClr val="000000"/>
                </a:solidFill>
                <a:latin typeface="Calibri"/>
              </a:rPr>
              <a:t>J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129" name="CustomShape 8"/>
          <p:cNvSpPr/>
          <p:nvPr/>
        </p:nvSpPr>
        <p:spPr>
          <a:xfrm>
            <a:off x="2354760" y="4876920"/>
            <a:ext cx="4198320" cy="924120"/>
          </a:xfrm>
          <a:custGeom>
            <a:avLst/>
            <a:gdLst/>
            <a:ahLst/>
            <a:rect l="l" t="t" r="r" b="b"/>
            <a:pathLst>
              <a:path w="4249702" h="1236372">
                <a:moveTo>
                  <a:pt x="0" y="1236372"/>
                </a:moveTo>
                <a:cubicBezTo>
                  <a:pt x="28978" y="1052848"/>
                  <a:pt x="57956" y="869324"/>
                  <a:pt x="270457" y="708338"/>
                </a:cubicBezTo>
                <a:cubicBezTo>
                  <a:pt x="482959" y="547352"/>
                  <a:pt x="912254" y="375633"/>
                  <a:pt x="1275009" y="270456"/>
                </a:cubicBezTo>
                <a:cubicBezTo>
                  <a:pt x="1637764" y="165279"/>
                  <a:pt x="2088524" y="120203"/>
                  <a:pt x="2446986" y="77273"/>
                </a:cubicBezTo>
                <a:cubicBezTo>
                  <a:pt x="2805448" y="34343"/>
                  <a:pt x="3140298" y="25758"/>
                  <a:pt x="3425780" y="12879"/>
                </a:cubicBezTo>
                <a:cubicBezTo>
                  <a:pt x="3711262" y="0"/>
                  <a:pt x="4028941" y="0"/>
                  <a:pt x="4159876" y="0"/>
                </a:cubicBezTo>
                <a:cubicBezTo>
                  <a:pt x="4290811" y="0"/>
                  <a:pt x="4251101" y="6439"/>
                  <a:pt x="4211392" y="12879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0" name="CustomShape 9"/>
          <p:cNvSpPr/>
          <p:nvPr/>
        </p:nvSpPr>
        <p:spPr>
          <a:xfrm>
            <a:off x="2369880" y="2743200"/>
            <a:ext cx="4183200" cy="1676160"/>
          </a:xfrm>
          <a:custGeom>
            <a:avLst/>
            <a:gdLst/>
            <a:ahLst/>
            <a:rect l="l" t="t" r="r" b="b"/>
            <a:pathLst>
              <a:path w="4146997" h="1416676">
                <a:moveTo>
                  <a:pt x="0" y="0"/>
                </a:moveTo>
                <a:cubicBezTo>
                  <a:pt x="18245" y="314459"/>
                  <a:pt x="36490" y="628919"/>
                  <a:pt x="231819" y="824248"/>
                </a:cubicBezTo>
                <a:cubicBezTo>
                  <a:pt x="427148" y="1019577"/>
                  <a:pt x="888642" y="1094704"/>
                  <a:pt x="1171977" y="1171977"/>
                </a:cubicBezTo>
                <a:cubicBezTo>
                  <a:pt x="1455312" y="1249250"/>
                  <a:pt x="1435994" y="1247104"/>
                  <a:pt x="1931831" y="1287887"/>
                </a:cubicBezTo>
                <a:cubicBezTo>
                  <a:pt x="2427668" y="1328670"/>
                  <a:pt x="3287332" y="1372673"/>
                  <a:pt x="4146997" y="1416676"/>
                </a:cubicBezTo>
              </a:path>
            </a:pathLst>
          </a:custGeom>
          <a:noFill/>
          <a:ln>
            <a:solidFill>
              <a:schemeClr val="accent5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1" name="CustomShape 10"/>
          <p:cNvSpPr/>
          <p:nvPr/>
        </p:nvSpPr>
        <p:spPr>
          <a:xfrm>
            <a:off x="4267080" y="4267080"/>
            <a:ext cx="360" cy="740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00b050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2" name="Line 11"/>
          <p:cNvSpPr/>
          <p:nvPr/>
        </p:nvSpPr>
        <p:spPr>
          <a:xfrm>
            <a:off x="2306160" y="4637520"/>
            <a:ext cx="4246920" cy="3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custDash>
              <a:ds d="4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3" name="CustomShape 12"/>
          <p:cNvSpPr/>
          <p:nvPr/>
        </p:nvSpPr>
        <p:spPr>
          <a:xfrm>
            <a:off x="3505320" y="4419720"/>
            <a:ext cx="1142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b050"/>
                </a:solidFill>
                <a:latin typeface="Calibri"/>
              </a:rPr>
              <a:t>« gap »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134" name="CustomShape 13"/>
          <p:cNvSpPr/>
          <p:nvPr/>
        </p:nvSpPr>
        <p:spPr>
          <a:xfrm>
            <a:off x="936000" y="1893240"/>
            <a:ext cx="472392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Le modèle souffre -il d’une variance élevée ?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135" name="CustomShape 14"/>
          <p:cNvSpPr/>
          <p:nvPr/>
        </p:nvSpPr>
        <p:spPr>
          <a:xfrm>
            <a:off x="4724280" y="3810600"/>
            <a:ext cx="571464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400" spc="-1" strike="noStrike">
                <a:solidFill>
                  <a:srgbClr val="31859c"/>
                </a:solidFill>
                <a:latin typeface="Calibri"/>
              </a:rPr>
              <a:t>() </a:t>
            </a:r>
            <a:r>
              <a:rPr b="0" i="1" lang="fr-FR" sz="1400" spc="-1" strike="noStrike">
                <a:solidFill>
                  <a:srgbClr val="31859c"/>
                </a:solidFill>
                <a:latin typeface="Cambria Math"/>
              </a:rPr>
              <a:t>=  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1136" name="CustomShape 15"/>
          <p:cNvSpPr/>
          <p:nvPr/>
        </p:nvSpPr>
        <p:spPr>
          <a:xfrm>
            <a:off x="4724280" y="3810600"/>
            <a:ext cx="5714640" cy="397440"/>
          </a:xfrm>
          <a:prstGeom prst="rect">
            <a:avLst/>
          </a:prstGeom>
          <a:blipFill rotWithShape="0">
            <a:blip r:embed="rId1"/>
            <a:stretch>
              <a:fillRect l="0" t="-67666" r="0" b="-113843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latin typeface="Calibri"/>
              </a:rPr>
              <a:t> 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137" name="CustomShape 16"/>
          <p:cNvSpPr/>
          <p:nvPr/>
        </p:nvSpPr>
        <p:spPr>
          <a:xfrm>
            <a:off x="4724280" y="5006520"/>
            <a:ext cx="60195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400" spc="-1" strike="noStrike">
                <a:solidFill>
                  <a:srgbClr val="e46c0a"/>
                </a:solidFill>
                <a:latin typeface="Calibri"/>
              </a:rPr>
              <a:t>() </a:t>
            </a:r>
            <a:r>
              <a:rPr b="0" i="1" lang="fr-FR" sz="1400" spc="-1" strike="noStrike">
                <a:solidFill>
                  <a:srgbClr val="e46c0a"/>
                </a:solidFill>
                <a:latin typeface="Cambria Math"/>
              </a:rPr>
              <a:t>=  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1138" name="CustomShape 17"/>
          <p:cNvSpPr/>
          <p:nvPr/>
        </p:nvSpPr>
        <p:spPr>
          <a:xfrm>
            <a:off x="4724280" y="5006520"/>
            <a:ext cx="6019560" cy="403200"/>
          </a:xfrm>
          <a:prstGeom prst="rect">
            <a:avLst/>
          </a:prstGeom>
          <a:blipFill rotWithShape="0">
            <a:blip r:embed="rId2"/>
            <a:stretch>
              <a:fillRect l="0" t="-64149" r="0" b="-108938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latin typeface="Calibri"/>
              </a:rPr>
              <a:t> </a:t>
            </a:r>
            <a:endParaRPr b="0" lang="fr-FR" sz="1800" spc="-1" strike="noStrike">
              <a:latin typeface="Arial"/>
            </a:endParaRPr>
          </a:p>
        </p:txBody>
      </p:sp>
    </p:spTree>
  </p:cSld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TextShape 1"/>
          <p:cNvSpPr txBox="1"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67E54B62-9517-413D-83A2-FC1665EDE24B}" type="slidenum">
              <a:rPr b="0" lang="fr-FR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1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1140" name="CustomShape 2"/>
          <p:cNvSpPr/>
          <p:nvPr/>
        </p:nvSpPr>
        <p:spPr>
          <a:xfrm>
            <a:off x="3429000" y="2869920"/>
            <a:ext cx="358092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4000" spc="-1" strike="noStrike">
                <a:solidFill>
                  <a:srgbClr val="000000"/>
                </a:solidFill>
                <a:latin typeface="Calibri"/>
              </a:rPr>
              <a:t>Thank you</a:t>
            </a:r>
            <a:endParaRPr b="0" lang="fr-FR" sz="4000" spc="-1" strike="noStrike">
              <a:latin typeface="Arial"/>
            </a:endParaRPr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fr-FR" sz="4400" spc="-1" strike="noStrike">
                <a:solidFill>
                  <a:srgbClr val="31859c"/>
                </a:solidFill>
                <a:latin typeface="Calibri"/>
              </a:rPr>
              <a:t>Minimum d’une fonction</a:t>
            </a:r>
            <a:endParaRPr b="0" lang="fr-F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5" name="TextShape 2"/>
          <p:cNvSpPr txBox="1"/>
          <p:nvPr/>
        </p:nvSpPr>
        <p:spPr>
          <a:xfrm>
            <a:off x="457200" y="1600200"/>
            <a:ext cx="84578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fr-FR" sz="3200" spc="-1" strike="noStrike">
                <a:solidFill>
                  <a:srgbClr val="000000"/>
                </a:solidFill>
                <a:latin typeface="Calibri"/>
              </a:rPr>
              <a:t>Minimum de la parabole d’équation Y = x² + 2x + 1</a:t>
            </a:r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(cf Exercice 2 notebook python « Rappels_mathématiques »)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fr-FR" sz="3200" spc="-1" strike="noStrike">
                <a:solidFill>
                  <a:srgbClr val="000000"/>
                </a:solidFill>
                <a:latin typeface="Calibri"/>
              </a:rPr>
              <a:t>Son minimum peut s’obtenir :</a:t>
            </a:r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En dérivant f(x)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Puis résolvant l’équation f’(x) = 0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cad on cherche l’abscisse x où la pente de la courbe est nulle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C’est un minimum local qui est aussi un minimum global: c’est une fonction </a:t>
            </a:r>
            <a:r>
              <a:rPr b="1" lang="fr-FR" sz="2000" spc="-1" strike="noStrike">
                <a:solidFill>
                  <a:srgbClr val="000000"/>
                </a:solidFill>
                <a:latin typeface="Calibri"/>
              </a:rPr>
              <a:t>convexe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6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3670317E-D02E-42B7-8A05-795B88435052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fr-FR" sz="1200" spc="-1" strike="noStrike">
              <a:latin typeface="Times New Roman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fr-FR" sz="4400" spc="-1" strike="noStrike">
                <a:solidFill>
                  <a:srgbClr val="604a7b"/>
                </a:solidFill>
                <a:latin typeface="Calibri"/>
              </a:rPr>
              <a:t>Fonction convexe</a:t>
            </a:r>
            <a:endParaRPr b="0" lang="fr-F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8" name="TextShape 2"/>
          <p:cNvSpPr txBox="1"/>
          <p:nvPr/>
        </p:nvSpPr>
        <p:spPr>
          <a:xfrm>
            <a:off x="533520" y="5105520"/>
            <a:ext cx="8152920" cy="6854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ctr">
              <a:lnSpc>
                <a:spcPct val="100000"/>
              </a:lnSpc>
              <a:spcBef>
                <a:spcPts val="360"/>
              </a:spcBef>
            </a:pPr>
            <a:r>
              <a:rPr b="0" i="1" lang="fr-FR" sz="1800" spc="-1" strike="noStrike">
                <a:solidFill>
                  <a:srgbClr val="604a7b"/>
                </a:solidFill>
                <a:latin typeface="Calibri"/>
              </a:rPr>
              <a:t>Une fonction est convexe si tout minimum local est aussi un minimum global</a:t>
            </a: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9" name="CustomShape 3"/>
          <p:cNvSpPr/>
          <p:nvPr/>
        </p:nvSpPr>
        <p:spPr>
          <a:xfrm>
            <a:off x="685800" y="1905120"/>
            <a:ext cx="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00" name="Picture 3" descr=""/>
          <p:cNvPicPr/>
          <p:nvPr/>
        </p:nvPicPr>
        <p:blipFill>
          <a:blip r:embed="rId1"/>
          <a:stretch/>
        </p:blipFill>
        <p:spPr>
          <a:xfrm>
            <a:off x="473040" y="2133720"/>
            <a:ext cx="8289720" cy="2665080"/>
          </a:xfrm>
          <a:prstGeom prst="rect">
            <a:avLst/>
          </a:prstGeom>
          <a:ln>
            <a:noFill/>
          </a:ln>
        </p:spPr>
      </p:pic>
      <p:sp>
        <p:nvSpPr>
          <p:cNvPr id="201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509C8402-E640-41B2-BB19-5DD9B41E0270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fr-FR" sz="1200" spc="-1" strike="noStrike">
              <a:latin typeface="Times New Roman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Picture 3" descr=""/>
          <p:cNvPicPr/>
          <p:nvPr/>
        </p:nvPicPr>
        <p:blipFill>
          <a:blip r:embed="rId1"/>
          <a:stretch/>
        </p:blipFill>
        <p:spPr>
          <a:xfrm>
            <a:off x="457200" y="1447920"/>
            <a:ext cx="3885840" cy="4238280"/>
          </a:xfrm>
          <a:prstGeom prst="rect">
            <a:avLst/>
          </a:prstGeom>
          <a:ln>
            <a:noFill/>
          </a:ln>
        </p:spPr>
      </p:pic>
      <p:pic>
        <p:nvPicPr>
          <p:cNvPr id="203" name="Picture 4" descr=""/>
          <p:cNvPicPr/>
          <p:nvPr/>
        </p:nvPicPr>
        <p:blipFill>
          <a:blip r:embed="rId2"/>
          <a:stretch/>
        </p:blipFill>
        <p:spPr>
          <a:xfrm>
            <a:off x="4800600" y="2286000"/>
            <a:ext cx="4114080" cy="2447640"/>
          </a:xfrm>
          <a:prstGeom prst="rect">
            <a:avLst/>
          </a:prstGeom>
          <a:ln>
            <a:noFill/>
          </a:ln>
        </p:spPr>
      </p:pic>
      <p:sp>
        <p:nvSpPr>
          <p:cNvPr id="204" name="CustomShape 1"/>
          <p:cNvSpPr/>
          <p:nvPr/>
        </p:nvSpPr>
        <p:spPr>
          <a:xfrm>
            <a:off x="3962520" y="3567240"/>
            <a:ext cx="106632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fr-FR" sz="1800" spc="-1" strike="noStrike">
                <a:solidFill>
                  <a:srgbClr val="000000"/>
                </a:solidFill>
                <a:latin typeface="Calibri"/>
              </a:rPr>
              <a:t>versus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05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fr-FR" sz="4400" spc="-1" strike="noStrike">
                <a:solidFill>
                  <a:srgbClr val="604a7b"/>
                </a:solidFill>
                <a:latin typeface="Calibri"/>
              </a:rPr>
              <a:t>Fonction convexe</a:t>
            </a:r>
            <a:endParaRPr b="0" lang="fr-F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6" name="CustomShape 3"/>
          <p:cNvSpPr/>
          <p:nvPr/>
        </p:nvSpPr>
        <p:spPr>
          <a:xfrm>
            <a:off x="2438280" y="5257800"/>
            <a:ext cx="1828440" cy="11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fr-FR" sz="3600" spc="-1" strike="noStrike">
                <a:solidFill>
                  <a:srgbClr val="604a7b"/>
                </a:solidFill>
                <a:latin typeface="Calibri"/>
              </a:rPr>
              <a:t>Convexe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07" name="CustomShape 4"/>
          <p:cNvSpPr/>
          <p:nvPr/>
        </p:nvSpPr>
        <p:spPr>
          <a:xfrm>
            <a:off x="5548320" y="4686480"/>
            <a:ext cx="3352320" cy="11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fr-FR" sz="3600" spc="-1" strike="noStrike">
                <a:solidFill>
                  <a:srgbClr val="808080"/>
                </a:solidFill>
                <a:latin typeface="Calibri"/>
              </a:rPr>
              <a:t>Non Convexe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08" name="TextShape 5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CA2F4D3E-FFB4-4CB9-93FF-CEE75CE7804B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fr-FR" sz="1200" spc="-1" strike="noStrike">
              <a:latin typeface="Times New Roman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4035</TotalTime>
  <Application>LibreOffice/6.0.7.3$Linux_X86_64 LibreOffice_project/00m0$Build-3</Application>
  <Words>5952</Words>
  <Paragraphs>931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2018-05-12T19:37:31Z</dcterms:created>
  <dc:creator>Bar Yokhai</dc:creator>
  <dc:description/>
  <dc:language>fr-FR</dc:language>
  <cp:lastModifiedBy/>
  <dcterms:modified xsi:type="dcterms:W3CDTF">2019-02-26T16:32:07Z</dcterms:modified>
  <cp:revision>463</cp:revision>
  <dc:subject/>
  <dc:title>Machine Learning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65</vt:i4>
  </property>
</Properties>
</file>