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8"/>
  </p:notesMasterIdLst>
  <p:sldIdLst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29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30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5" r:id="rId50"/>
    <p:sldId id="351" r:id="rId51"/>
    <p:sldId id="345" r:id="rId52"/>
    <p:sldId id="357" r:id="rId53"/>
    <p:sldId id="334" r:id="rId54"/>
    <p:sldId id="336" r:id="rId55"/>
    <p:sldId id="337" r:id="rId56"/>
    <p:sldId id="338" r:id="rId57"/>
    <p:sldId id="339" r:id="rId58"/>
    <p:sldId id="340" r:id="rId59"/>
    <p:sldId id="353" r:id="rId60"/>
    <p:sldId id="352" r:id="rId61"/>
    <p:sldId id="342" r:id="rId62"/>
    <p:sldId id="346" r:id="rId63"/>
    <p:sldId id="343" r:id="rId64"/>
    <p:sldId id="348" r:id="rId65"/>
    <p:sldId id="349" r:id="rId66"/>
    <p:sldId id="356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8" initials="S" lastIdx="1" clrIdx="0">
    <p:extLst/>
  </p:cmAuthor>
  <p:cmAuthor id="2" name="vincent" initials="v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80"/>
    <a:srgbClr val="FF6600"/>
    <a:srgbClr val="000000"/>
    <a:srgbClr val="2E0FA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6-02T12:15:38.984" idx="6">
    <p:pos x="10" y="2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30T22:45:31.915" idx="1">
    <p:pos x="10" y="10"/>
    <p:text>En pratique  il faut éviter d’avoir un modèle qui fait du:
- sous-apprentissage
- sur-apprentissage
Autrement dit:
il faut éviter d’avoir un modèle avec: 
- biais élevé, c’est-à-dire avec erreur élevée sur l'échantillon d'apprentissage et erreur élevée sur l'échantillon de validation
- variance élevée, c’est-à-dire avec erreur faible sur l'échantillon d'apprentissage et erreur élevée sur l'échantillon de validation
On parle aussi de "dilemme biais - variance" 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10:44:22.079" idx="1">
    <p:pos x="10" y="10"/>
    <p:text>Dire qu'on suppose qu'on 100 features par exemple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31T10:43:01.452" idx="2">
    <p:pos x="10" y="10"/>
    <p:text>Le résultat de l'estimation pour "lambda" intermédiaire donne comme coefficients estimés 
𝜃_3 ≈ 0 et 𝜃_4 ≈ 0
Ce qui donne le modèle "correct" :
h_𝜃 (x) ="  𝜃_0  + 𝜃_1 x + 𝜃_2  𝑥^2
Et si on augmente encore "lambda" jusqu'à ce qu'il soit relativement élevé, 
alors on tend vers un modèle avec sous-apprentissage !
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6-02T09:34:01.273" idx="4">
    <p:pos x="10" y="10"/>
    <p:text>Diagnostic d’un modèle : utiliser  les learning curves !
- Permettre d’identifier ce qui ne va pas dans le modèle
- Amélioration du modèle    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A8554-2C2D-4E5B-8671-FE735286A66B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C3B28-EC25-4AAE-AC47-991177ACAB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5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C3B28-EC25-4AAE-AC47-991177ACAB4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2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164A9-EC20-405C-BEE3-AA83B525641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0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3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E06F-CEEE-4C67-8743-8718C1FD716E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04F-569A-48A5-A2CA-14F788F9C5DD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66AC-11B7-4FA0-8BCB-42CA043334FB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2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F512-AE80-480A-B850-D048AFD14087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E558-5630-40B3-BB92-E465179A2F8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4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C94-9E84-48C6-8343-1BBE5953CD54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2D4-4BBA-466C-BD58-E8F542C872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5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22A4-BEE7-4029-8DCF-C5A85D749732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72A6-6505-4DEC-B33D-467EC88D824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B300-1F43-45A0-BDCC-5C35DD26314B}" type="datetime1">
              <a:rPr lang="fr-FR" smtClean="0"/>
              <a:t>04/06/2018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387-08ED-4D14-834C-F162B8E8374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7F5C-6FA5-45EF-B221-2D352B46E095}" type="datetime1">
              <a:rPr lang="fr-FR" smtClean="0"/>
              <a:t>04/06/2018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F1A-0D7F-46EB-93F2-B55325AF5B1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5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7AF-41D6-413D-9118-3D09B6A4A74B}" type="datetime1">
              <a:rPr lang="fr-FR" smtClean="0"/>
              <a:t>04/06/2018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735A-399F-4A4B-AADD-493C3380A93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45C4-26B9-44E0-B4EC-B424C28120C3}" type="datetime1">
              <a:rPr lang="fr-FR" smtClean="0"/>
              <a:t>04/06/2018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2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A3FD-4087-4010-99B5-3A9F89A62700}" type="datetime1">
              <a:rPr lang="fr-FR" smtClean="0"/>
              <a:t>04/06/2018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A741-A455-4310-B1D4-F0EA3561028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43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B219-7C12-466A-B7E8-11E501C4ED2A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5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7CD0-1FD7-47A1-838F-580F9E3E76F3}" type="datetime1">
              <a:rPr lang="fr-FR" smtClean="0"/>
              <a:t>04/06/2018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D1C-4E1B-46C0-BF5E-1E8E982359A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3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0488-A51D-40E9-AF32-DA9C7FCEAC94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20FA-EAD9-4E2D-8F91-36F7F99395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68D0-73B2-46A0-9D57-A0AA7534BD22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C6D5-CE6E-418D-9BE8-424114CF462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4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E74D-C76D-4E41-B810-C1F46B0B707D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E6A3-E754-4D44-8F3C-3FE15444840F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14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D5D6-6E0D-4A5E-8CE8-5F4AD5286234}" type="datetime1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F2B1-9071-4D85-8E49-69D39441BA05}" type="datetime1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6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D24-9E90-4DCC-BD45-FE0447C28689}" type="datetime1">
              <a:rPr lang="fr-FR" smtClean="0"/>
              <a:t>04/06/2018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E8E-3C2F-4064-B447-BBDD638CAB34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595D-D6D6-413C-BF8E-7D364F97F14A}" type="datetime1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7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9EC1-D2F9-4BE9-A921-30437C98AB25}" type="datetime1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7147-1155-4BD2-844F-AE901F0A05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3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planClick to edit Master text styles</a:t>
            </a:r>
          </a:p>
          <a:p>
            <a:pPr lvl="7"/>
            <a:r>
              <a:rPr lang="fr-FR"/>
              <a:t>Second level</a:t>
            </a:r>
          </a:p>
          <a:p>
            <a:pPr lvl="8"/>
            <a:r>
              <a:rPr lang="fr-FR"/>
              <a:t>Third level</a:t>
            </a:r>
          </a:p>
          <a:p>
            <a:pPr lvl="8"/>
            <a:r>
              <a:rPr lang="fr-FR"/>
              <a:t>Fourth level</a:t>
            </a:r>
          </a:p>
          <a:p>
            <a:pPr lvl="8"/>
            <a:r>
              <a:rPr lang="fr-FR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fld id="{9BDD276B-24D4-4911-A86B-60F4C4BD665E}" type="datetime1">
              <a:rPr lang="fr-FR" smtClean="0"/>
              <a:t>04/06/2018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fld id="{D54DAF4A-EE05-4BC1-8EAA-1111179C1C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3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lvl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FreeSans" pitchFamily="2"/>
        </a:defRPr>
      </a:lvl1pPr>
    </p:titleStyle>
    <p:bodyStyle>
      <a:lvl1pPr lvl="0" algn="l">
        <a:buSzPct val="45000"/>
        <a:buFont typeface="StarSymbol"/>
        <a:buChar char="●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1pPr>
      <a:lvl2pPr lvl="1" algn="l">
        <a:buSzPct val="75000"/>
        <a:buFont typeface="StarSymbol"/>
        <a:buChar char="–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2pPr>
      <a:lvl3pPr lvl="2" algn="l">
        <a:buSzPct val="45000"/>
        <a:buFont typeface="StarSymbol"/>
        <a:buChar char="●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3pPr>
      <a:lvl4pPr lvl="3" algn="l">
        <a:buSzPct val="75000"/>
        <a:buFont typeface="StarSymbol"/>
        <a:buChar char="–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4pPr>
      <a:lvl5pPr lvl="4" algn="l">
        <a:buSzPct val="45000"/>
        <a:buFont typeface="StarSymbol"/>
        <a:buChar char="●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5pPr>
      <a:lvl6pPr lvl="5" algn="l">
        <a:buSzPct val="45000"/>
        <a:buFont typeface="StarSymbol"/>
        <a:buChar char="●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6pPr>
      <a:lvl7pPr marL="0" marR="0" lvl="6" indent="0">
        <a:buSzPct val="45000"/>
        <a:buFont typeface="StarSymbol"/>
        <a:buChar char="●"/>
        <a:tabLst/>
        <a:defRPr lang="fr-FR" sz="3200" b="0" i="0" u="none" strike="noStrike" cap="none" spc="0" baseline="0">
          <a:solidFill>
            <a:srgbClr val="000000"/>
          </a:solidFill>
          <a:latin typeface="Calibri"/>
        </a:defRPr>
      </a:lvl7pPr>
      <a:lvl8pPr marL="0" marR="0" lvl="7" indent="0">
        <a:buSzPct val="45000"/>
        <a:buFont typeface="StarSymbol"/>
        <a:buChar char="●"/>
        <a:tabLst/>
        <a:defRPr lang="fr-FR" sz="2800" b="0" i="0" u="none" strike="noStrike" cap="none" spc="0" baseline="0">
          <a:solidFill>
            <a:srgbClr val="000000"/>
          </a:solidFill>
          <a:latin typeface="Calibri"/>
        </a:defRPr>
      </a:lvl8pPr>
      <a:lvl9pPr marL="0" marR="0" lvl="8" indent="0">
        <a:buSzPct val="45000"/>
        <a:buFont typeface="StarSymbol"/>
        <a:buChar char="●"/>
        <a:tabLst/>
        <a:defRPr lang="fr-FR" sz="2400" b="0" i="0" u="none" strike="noStrike" cap="none" spc="0" baseline="0">
          <a:solidFill>
            <a:srgbClr val="000000"/>
          </a:solidFill>
          <a:latin typeface="Calibri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38.png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51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jpeg"/><Relationship Id="rId5" Type="http://schemas.openxmlformats.org/officeDocument/2006/relationships/image" Target="../media/image79.png"/><Relationship Id="rId4" Type="http://schemas.openxmlformats.org/officeDocument/2006/relationships/image" Target="../media/image7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83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7" Type="http://schemas.microsoft.com/office/2007/relationships/hdphoto" Target="../media/hdphoto1.wd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57.png"/><Relationship Id="rId4" Type="http://schemas.openxmlformats.org/officeDocument/2006/relationships/image" Target="../media/image8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8.xml"/><Relationship Id="rId6" Type="http://schemas.openxmlformats.org/officeDocument/2006/relationships/comments" Target="../comments/comment2.xml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0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7.png"/><Relationship Id="rId11" Type="http://schemas.openxmlformats.org/officeDocument/2006/relationships/comments" Target="../comments/comment3.xml"/><Relationship Id="rId5" Type="http://schemas.openxmlformats.org/officeDocument/2006/relationships/image" Target="../media/image96.png"/><Relationship Id="rId10" Type="http://schemas.microsoft.com/office/2007/relationships/hdphoto" Target="../media/hdphoto1.wdp"/><Relationship Id="rId4" Type="http://schemas.openxmlformats.org/officeDocument/2006/relationships/image" Target="../media/image95.png"/><Relationship Id="rId9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8.png"/><Relationship Id="rId5" Type="http://schemas.openxmlformats.org/officeDocument/2006/relationships/image" Target="../media/image101.png"/><Relationship Id="rId10" Type="http://schemas.openxmlformats.org/officeDocument/2006/relationships/image" Target="../media/image99.png"/><Relationship Id="rId9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3.png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39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60.png"/><Relationship Id="rId7" Type="http://schemas.openxmlformats.org/officeDocument/2006/relationships/image" Target="../media/image11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11.png"/><Relationship Id="rId9" Type="http://schemas.openxmlformats.org/officeDocument/2006/relationships/comments" Target="../comments/commen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6.png"/><Relationship Id="rId5" Type="http://schemas.openxmlformats.org/officeDocument/2006/relationships/image" Target="../media/image38.png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Vincent Gigliobianco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Data Consultant</a:t>
            </a:r>
          </a:p>
          <a:p>
            <a:endParaRPr lang="fr-F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0436" y="3679821"/>
                <a:ext cx="7509164" cy="371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parle de l’élément à la ligne </a:t>
                </a:r>
                <a:r>
                  <a:rPr lang="fr-FR" i="1" dirty="0" smtClean="0"/>
                  <a:t>i</a:t>
                </a:r>
                <a:r>
                  <a:rPr lang="fr-FR" dirty="0" smtClean="0"/>
                  <a:t> et à la ligne colonne </a:t>
                </a:r>
                <a:r>
                  <a:rPr lang="fr-FR" i="1" dirty="0" smtClean="0"/>
                  <a:t>j</a:t>
                </a:r>
                <a:r>
                  <a:rPr lang="fr-FR" dirty="0" smtClean="0"/>
                  <a:t>:</a:t>
                </a:r>
              </a:p>
              <a:p>
                <a:r>
                  <a:rPr lang="fr-FR" dirty="0" smtClean="0"/>
                  <a:t>On peut le noter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   </a:t>
                </a:r>
              </a:p>
              <a:p>
                <a:endParaRPr lang="fr-FR" dirty="0"/>
              </a:p>
              <a:p>
                <a:r>
                  <a:rPr lang="fr-FR" dirty="0" smtClean="0"/>
                  <a:t>Exemples: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11 </m:t>
                        </m:r>
                      </m:sub>
                    </m:sSub>
                  </m:oMath>
                </a14:m>
                <a:r>
                  <a:rPr lang="fr-FR" dirty="0" smtClean="0"/>
                  <a:t> = 10,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41,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13  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54</a:t>
                </a:r>
              </a:p>
              <a:p>
                <a:r>
                  <a:rPr lang="fr-FR" dirty="0"/>
                  <a:t>	</a:t>
                </a:r>
                <a:r>
                  <a:rPr lang="fr-F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dirty="0"/>
                  <a:t> = 3</a:t>
                </a:r>
                <a:r>
                  <a:rPr lang="fr-FR" dirty="0" smtClean="0"/>
                  <a:t>,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12,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3  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39</a:t>
                </a:r>
              </a:p>
              <a:p>
                <a:r>
                  <a:rPr lang="fr-FR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  <m:r>
                          <a:rPr lang="fr-FR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47,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  <m:r>
                          <a:rPr lang="fr-FR" i="1">
                            <a:latin typeface="Cambria Math"/>
                          </a:rPr>
                          <m:t>2  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= 8</a:t>
                </a:r>
                <a:r>
                  <a:rPr lang="fr-FR" dirty="0" smtClean="0"/>
                  <a:t>,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  <m:r>
                          <a:rPr lang="fr-FR" i="1">
                            <a:latin typeface="Cambria Math"/>
                          </a:rPr>
                          <m:t>3  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20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  </m:t>
                        </m:r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  <m:r>
                          <a:rPr lang="fr-FR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32,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  <m:r>
                          <a:rPr lang="fr-FR" i="1">
                            <a:latin typeface="Cambria Math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87,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  <m:r>
                          <a:rPr lang="fr-FR" i="1">
                            <a:latin typeface="Cambria Math"/>
                          </a:rPr>
                          <m:t>3  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47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3679821"/>
                <a:ext cx="7509164" cy="3715633"/>
              </a:xfrm>
              <a:prstGeom prst="rect">
                <a:avLst/>
              </a:prstGeom>
              <a:blipFill rotWithShape="1">
                <a:blip r:embed="rId2"/>
                <a:stretch>
                  <a:fillRect l="-649" t="-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ble Bracket 4"/>
          <p:cNvSpPr/>
          <p:nvPr/>
        </p:nvSpPr>
        <p:spPr>
          <a:xfrm>
            <a:off x="3124200" y="2286000"/>
            <a:ext cx="2057400" cy="1283732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200400" y="2286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10          41        54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59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           12        39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895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47          8         20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32         </a:t>
            </a:r>
            <a:r>
              <a:rPr lang="fr-FR" dirty="0" smtClean="0"/>
              <a:t>87        47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" y="1468397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Éléments d’une matrice</a:t>
            </a:r>
            <a:endParaRPr lang="fr-F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266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 =</a:t>
            </a:r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87785"/>
                <a:ext cx="899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B050"/>
                    </a:solidFill>
                  </a:rPr>
                  <a:t>Une matrice  c’est un tableau  rectangulaire de valeurs numériques</a:t>
                </a:r>
              </a:p>
              <a:p>
                <a:endParaRPr lang="fr-FR" i="1" dirty="0" smtClean="0"/>
              </a:p>
              <a:p>
                <a:r>
                  <a:rPr lang="fr-FR" dirty="0" smtClean="0"/>
                  <a:t>On peut avoir  </a:t>
                </a:r>
                <a:r>
                  <a:rPr lang="fr-FR" i="1" dirty="0" smtClean="0"/>
                  <a:t>n</a:t>
                </a:r>
                <a:r>
                  <a:rPr lang="fr-FR" dirty="0" smtClean="0"/>
                  <a:t> lignes et </a:t>
                </a:r>
                <a:r>
                  <a:rPr lang="fr-FR" i="1" dirty="0" smtClean="0"/>
                  <a:t>p </a:t>
                </a:r>
                <a:r>
                  <a:rPr lang="fr-FR" dirty="0" smtClean="0"/>
                  <a:t>colonnes, avec 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1 </m:t>
                    </m:r>
                  </m:oMath>
                </a14:m>
                <a:r>
                  <a:rPr lang="fr-FR" dirty="0" smtClean="0"/>
                  <a:t>et p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≥1 </m:t>
                    </m:r>
                  </m:oMath>
                </a14:m>
                <a:endParaRPr lang="fr-FR" dirty="0">
                  <a:ea typeface="Cambria Math"/>
                </a:endParaRPr>
              </a:p>
              <a:p>
                <a:r>
                  <a:rPr lang="fr-FR" dirty="0" smtClean="0"/>
                  <a:t>Les valeurs sont des valeurs numériques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b="0" i="0" smtClean="0">
                        <a:latin typeface="Cambria Math"/>
                        <a:ea typeface="Cambria Math"/>
                      </a:rPr>
                      <m:t> (</m:t>
                    </m:r>
                  </m:oMath>
                </a14:m>
                <a:r>
                  <a:rPr lang="fr-FR" dirty="0" smtClean="0"/>
                  <a:t>nombres réels)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7785"/>
                <a:ext cx="8991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42"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ket 5"/>
          <p:cNvSpPr/>
          <p:nvPr/>
        </p:nvSpPr>
        <p:spPr>
          <a:xfrm>
            <a:off x="1981200" y="3810000"/>
            <a:ext cx="2667000" cy="12192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5257800"/>
                <a:ext cx="670560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 matrice à valeurs dans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On dit que </a:t>
                </a:r>
                <a:r>
                  <a:rPr lang="fr-FR" dirty="0">
                    <a:solidFill>
                      <a:srgbClr val="FF0000"/>
                    </a:solidFill>
                  </a:rPr>
                  <a:t>la dimension de M est : 4 x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57800"/>
                <a:ext cx="6705600" cy="946991"/>
              </a:xfrm>
              <a:prstGeom prst="rect">
                <a:avLst/>
              </a:prstGeom>
              <a:blipFill rotWithShape="1">
                <a:blip r:embed="rId3"/>
                <a:stretch>
                  <a:fillRect l="-818" t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41124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 =</a:t>
            </a:r>
            <a:endParaRPr lang="fr-F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810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10            41                54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038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3             12                39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343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47            8                  20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4648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32            87                47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Vecteur et matrice carrée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838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7400" b="1" dirty="0" smtClean="0"/>
              <a:t>Vecteur</a:t>
            </a:r>
            <a:r>
              <a:rPr lang="fr-FR" sz="7400" dirty="0" smtClean="0"/>
              <a:t> : c’est une matrice </a:t>
            </a:r>
            <a:r>
              <a:rPr lang="fr-FR" sz="7400" i="1" dirty="0" smtClean="0"/>
              <a:t>n x 1</a:t>
            </a:r>
            <a:r>
              <a:rPr lang="fr-FR" sz="7400" dirty="0" smtClean="0"/>
              <a:t>, </a:t>
            </a:r>
            <a:r>
              <a:rPr lang="fr-FR" sz="7400" i="1" dirty="0" smtClean="0"/>
              <a:t>n</a:t>
            </a:r>
            <a:r>
              <a:rPr lang="fr-FR" sz="7400" dirty="0" smtClean="0"/>
              <a:t> lignes et </a:t>
            </a:r>
            <a:r>
              <a:rPr lang="fr-FR" sz="7400" i="1" dirty="0" smtClean="0"/>
              <a:t>1</a:t>
            </a:r>
            <a:r>
              <a:rPr lang="fr-FR" sz="7400" dirty="0" smtClean="0"/>
              <a:t> colonne </a:t>
            </a:r>
          </a:p>
          <a:p>
            <a:pPr marL="0" indent="0">
              <a:buNone/>
            </a:pPr>
            <a:endParaRPr lang="fr-FR" sz="7400" dirty="0" smtClean="0"/>
          </a:p>
          <a:p>
            <a:pPr marL="0" indent="0">
              <a:buNone/>
            </a:pPr>
            <a:r>
              <a:rPr lang="fr-FR" sz="7400" dirty="0" smtClean="0"/>
              <a:t>Exemple :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endParaRPr lang="fr-FR" sz="2000" dirty="0" smtClean="0"/>
          </a:p>
        </p:txBody>
      </p:sp>
      <p:sp>
        <p:nvSpPr>
          <p:cNvPr id="4" name="Double Bracket 3"/>
          <p:cNvSpPr/>
          <p:nvPr/>
        </p:nvSpPr>
        <p:spPr>
          <a:xfrm>
            <a:off x="2286000" y="2514600"/>
            <a:ext cx="762000" cy="1477328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04800" y="509163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matrice est dite carrée si elle possède le même nombre de lignes et de colonnes</a:t>
            </a:r>
          </a:p>
          <a:p>
            <a:r>
              <a:rPr lang="fr-FR" b="1" dirty="0" smtClean="0"/>
              <a:t>Notation </a:t>
            </a:r>
            <a:r>
              <a:rPr lang="fr-FR" dirty="0" smtClean="0"/>
              <a:t>: A est carrée si sa dimension est de la forme </a:t>
            </a:r>
            <a:r>
              <a:rPr lang="fr-FR" i="1" dirty="0" smtClean="0"/>
              <a:t>n </a:t>
            </a:r>
            <a:r>
              <a:rPr lang="fr-FR" dirty="0" smtClean="0"/>
              <a:t>x </a:t>
            </a:r>
            <a:r>
              <a:rPr lang="fr-FR" i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4419600"/>
                <a:ext cx="800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fr-FR" dirty="0"/>
                  <a:t> est un vecteur de dimension 4, à valeurs dans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9600"/>
                <a:ext cx="8001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62200" y="2485072"/>
            <a:ext cx="53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0.8</a:t>
            </a:r>
          </a:p>
          <a:p>
            <a:r>
              <a:rPr lang="fr-FR" dirty="0" smtClean="0"/>
              <a:t>1.2</a:t>
            </a:r>
          </a:p>
          <a:p>
            <a:r>
              <a:rPr lang="fr-FR" dirty="0" smtClean="0"/>
              <a:t>0.7</a:t>
            </a:r>
          </a:p>
          <a:p>
            <a:r>
              <a:rPr lang="fr-FR" dirty="0" smtClean="0"/>
              <a:t>0.5</a:t>
            </a:r>
          </a:p>
          <a:p>
            <a:r>
              <a:rPr lang="fr-FR" dirty="0" smtClean="0"/>
              <a:t>1.1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6400" y="2971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fr-FR" dirty="0" smtClean="0"/>
                  <a:t>  =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Somme de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36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600" dirty="0" smtClean="0"/>
              <a:t>La somme de 2 matrices nécessite que les 2 matrices soient de même dimensions !</a:t>
            </a:r>
          </a:p>
          <a:p>
            <a:pPr marL="0" indent="0">
              <a:buNone/>
            </a:pPr>
            <a:r>
              <a:rPr lang="fr-FR" sz="2600" dirty="0" smtClean="0"/>
              <a:t>Sommer 2 matrices revient à sommer les éléments des matrices possédant les mêmes indices de lignes et de colonnes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Exemple: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800" dirty="0" smtClean="0"/>
              <a:t>					      			 		</a:t>
            </a:r>
            <a:r>
              <a:rPr lang="fr-FR" sz="2800" dirty="0"/>
              <a:t>	</a:t>
            </a:r>
            <a:r>
              <a:rPr lang="fr-FR" sz="2800" dirty="0" smtClean="0"/>
              <a:t>        </a:t>
            </a:r>
            <a:r>
              <a:rPr lang="fr-FR" sz="2800" dirty="0"/>
              <a:t> </a:t>
            </a:r>
            <a:r>
              <a:rPr lang="fr-FR" sz="2800" dirty="0" smtClean="0"/>
              <a:t>   		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ouble Bracket 3"/>
          <p:cNvSpPr/>
          <p:nvPr/>
        </p:nvSpPr>
        <p:spPr>
          <a:xfrm>
            <a:off x="1607127" y="3521608"/>
            <a:ext cx="907474" cy="1126592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Bracket 4"/>
          <p:cNvSpPr/>
          <p:nvPr/>
        </p:nvSpPr>
        <p:spPr>
          <a:xfrm>
            <a:off x="4267200" y="3505200"/>
            <a:ext cx="1066800" cy="1119664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uble Bracket 6"/>
          <p:cNvSpPr/>
          <p:nvPr/>
        </p:nvSpPr>
        <p:spPr>
          <a:xfrm>
            <a:off x="6705600" y="3505200"/>
            <a:ext cx="1143000" cy="1151931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34145" y="5181600"/>
                <a:ext cx="246610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/>
                          </a:rPr>
                          <m:t>(</m:t>
                        </m:r>
                        <m:r>
                          <a:rPr lang="fr-FR" b="1" i="1">
                            <a:latin typeface="Cambria Math"/>
                          </a:rPr>
                          <m:t>𝑨</m:t>
                        </m:r>
                        <m:r>
                          <a:rPr lang="fr-FR" b="1" i="1" smtClean="0">
                            <a:latin typeface="Cambria Math"/>
                          </a:rPr>
                          <m:t>+</m:t>
                        </m:r>
                        <m:r>
                          <a:rPr lang="fr-FR" b="1" i="1">
                            <a:latin typeface="Cambria Math"/>
                          </a:rPr>
                          <m:t>𝑩</m:t>
                        </m:r>
                        <m:r>
                          <a:rPr lang="fr-FR" b="1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fr-FR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/>
                  <a:t>  </a:t>
                </a:r>
                <a:r>
                  <a:rPr lang="fr-FR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45" y="5181600"/>
                <a:ext cx="2466109" cy="395621"/>
              </a:xfrm>
              <a:prstGeom prst="rect">
                <a:avLst/>
              </a:prstGeom>
              <a:blipFill rotWithShape="1">
                <a:blip r:embed="rId2"/>
                <a:stretch>
                  <a:fillRect l="-743" t="-6154"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00200" y="35305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4        5 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579418" y="39184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r>
              <a:rPr lang="fr-FR" dirty="0" smtClean="0"/>
              <a:t>        9 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1607127" y="42877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        </a:t>
            </a:r>
            <a:r>
              <a:rPr lang="fr-FR" dirty="0"/>
              <a:t>8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12       22 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8       30                    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10     11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35697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16       27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39507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16       39                    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255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17      19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3248891" y="3939064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 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5915891" y="3950732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43345" y="5650468"/>
            <a:ext cx="28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Soustraction de matrices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48000" y="5928979"/>
                <a:ext cx="246610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/>
                          </a:rPr>
                          <m:t>(</m:t>
                        </m:r>
                        <m:r>
                          <a:rPr lang="fr-FR" b="1" i="1">
                            <a:latin typeface="Cambria Math"/>
                          </a:rPr>
                          <m:t>𝑨</m:t>
                        </m:r>
                        <m:r>
                          <a:rPr lang="fr-FR" b="1" i="1" smtClean="0">
                            <a:latin typeface="Cambria Math"/>
                          </a:rPr>
                          <m:t> − </m:t>
                        </m:r>
                        <m:r>
                          <a:rPr lang="fr-FR" b="1" i="1">
                            <a:latin typeface="Cambria Math"/>
                          </a:rPr>
                          <m:t>𝑩</m:t>
                        </m:r>
                        <m:r>
                          <a:rPr lang="fr-FR" b="1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fr-FR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/>
                  <a:t>  </a:t>
                </a:r>
                <a:r>
                  <a:rPr lang="fr-FR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928979"/>
                <a:ext cx="2466109" cy="395621"/>
              </a:xfrm>
              <a:prstGeom prst="rect">
                <a:avLst/>
              </a:prstGeom>
              <a:blipFill rotWithShape="1">
                <a:blip r:embed="rId3"/>
                <a:stretch>
                  <a:fillRect l="-494" t="-6154"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8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Multiplier une matrice par un scalaire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1905000" y="2438400"/>
            <a:ext cx="2057400" cy="1268968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819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819400"/>
                <a:ext cx="60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72691" y="5105400"/>
                <a:ext cx="246610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/>
                          </a:rPr>
                          <m:t>(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fr-FR" b="1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fr-FR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/>
                  <a:t>  </a:t>
                </a:r>
                <a:r>
                  <a:rPr lang="fr-FR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fr-FR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fr-FR" b="1" dirty="0" smtClean="0"/>
                  <a:t> </a:t>
                </a:r>
                <a:endParaRPr lang="fr-FR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5105400"/>
                <a:ext cx="2466109" cy="395621"/>
              </a:xfrm>
              <a:prstGeom prst="rect">
                <a:avLst/>
              </a:prstGeom>
              <a:blipFill rotWithShape="1">
                <a:blip r:embed="rId3"/>
                <a:stretch>
                  <a:fillRect l="-494" t="-6250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57400" y="28194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4            5             4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28826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           </a:t>
            </a:r>
            <a:r>
              <a:rPr lang="fr-FR" dirty="0"/>
              <a:t>3</a:t>
            </a:r>
            <a:r>
              <a:rPr lang="fr-FR" dirty="0" smtClean="0"/>
              <a:t>             </a:t>
            </a:r>
            <a:r>
              <a:rPr lang="fr-FR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25146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           1              2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14" name="Double Bracket 13"/>
          <p:cNvSpPr/>
          <p:nvPr/>
        </p:nvSpPr>
        <p:spPr>
          <a:xfrm>
            <a:off x="4495800" y="2388632"/>
            <a:ext cx="2057400" cy="1268968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618799" y="251460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         </a:t>
            </a:r>
            <a:r>
              <a:rPr lang="fr-FR" dirty="0"/>
              <a:t>5</a:t>
            </a:r>
            <a:r>
              <a:rPr lang="fr-FR" dirty="0" smtClean="0"/>
              <a:t>            10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28956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20         25           20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618799" y="328826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15           15           5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038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3400" y="4419600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Multiplier une matrice par scalaire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revient à multiplier chaque terme de la </a:t>
                </a:r>
                <a:r>
                  <a:rPr lang="fr-FR" dirty="0" smtClean="0"/>
                  <a:t>matrice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fr-FR" dirty="0" smtClean="0"/>
                  <a:t> : </a:t>
                </a:r>
                <a:endParaRPr lang="fr-FR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83058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61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Produit de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1676401"/>
            <a:ext cx="3527419" cy="609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9600" dirty="0" smtClean="0"/>
              <a:t>Produit de matrices : </a:t>
            </a:r>
          </a:p>
          <a:p>
            <a:pPr marL="0" indent="0">
              <a:buNone/>
            </a:pPr>
            <a:r>
              <a:rPr lang="fr-FR" sz="9600" dirty="0"/>
              <a:t>e</a:t>
            </a:r>
            <a:r>
              <a:rPr lang="fr-FR" sz="9600" dirty="0" smtClean="0"/>
              <a:t>xemple :		                                          </a:t>
            </a:r>
          </a:p>
          <a:p>
            <a:pPr marL="0" indent="0">
              <a:buNone/>
            </a:pPr>
            <a:r>
              <a:rPr lang="fr-FR" sz="9600" dirty="0"/>
              <a:t> </a:t>
            </a:r>
            <a:r>
              <a:rPr lang="fr-FR" sz="9600" dirty="0" smtClean="0"/>
              <a:t>					</a:t>
            </a:r>
            <a:r>
              <a:rPr lang="fr-FR" dirty="0" smtClean="0"/>
              <a:t>                 	</a:t>
            </a:r>
          </a:p>
          <a:p>
            <a:pPr marL="0" indent="0">
              <a:buNone/>
            </a:pPr>
            <a:r>
              <a:rPr lang="fr-FR" dirty="0" smtClean="0"/>
              <a:t> 	               			                 </a:t>
            </a:r>
          </a:p>
          <a:p>
            <a:pPr marL="0" indent="0">
              <a:buNone/>
            </a:pPr>
            <a:r>
              <a:rPr lang="fr-FR" dirty="0" smtClean="0"/>
              <a:t>	                              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                             	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</a:t>
            </a:r>
          </a:p>
          <a:p>
            <a:pPr marL="0" indent="0">
              <a:buNone/>
            </a:pPr>
            <a:r>
              <a:rPr lang="fr-FR" dirty="0" smtClean="0"/>
              <a:t>              	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ouble Bracket 3"/>
          <p:cNvSpPr/>
          <p:nvPr/>
        </p:nvSpPr>
        <p:spPr>
          <a:xfrm>
            <a:off x="1943100" y="3516868"/>
            <a:ext cx="2057017" cy="750332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Bracket 4"/>
          <p:cNvSpPr/>
          <p:nvPr/>
        </p:nvSpPr>
        <p:spPr>
          <a:xfrm>
            <a:off x="4191000" y="1828800"/>
            <a:ext cx="1295400" cy="1524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Double Bracket 5"/>
          <p:cNvSpPr/>
          <p:nvPr/>
        </p:nvSpPr>
        <p:spPr>
          <a:xfrm>
            <a:off x="4191000" y="3516868"/>
            <a:ext cx="1271611" cy="750331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524000" y="579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AB = </a:t>
            </a:r>
            <a:endParaRPr lang="fr-F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7500" y="357470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          </a:t>
            </a:r>
            <a:r>
              <a:rPr lang="fr-FR" dirty="0"/>
              <a:t>2</a:t>
            </a:r>
            <a:r>
              <a:rPr lang="fr-FR" dirty="0" smtClean="0"/>
              <a:t>             5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2233298" y="389786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1           2           </a:t>
            </a:r>
            <a:r>
              <a:rPr lang="fr-FR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1858554"/>
            <a:ext cx="533400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</a:p>
          <a:p>
            <a:endParaRPr lang="fr-FR" b="1" dirty="0"/>
          </a:p>
          <a:p>
            <a:r>
              <a:rPr lang="fr-FR" dirty="0" smtClean="0"/>
              <a:t>2</a:t>
            </a:r>
          </a:p>
          <a:p>
            <a:endParaRPr lang="fr-FR" dirty="0"/>
          </a:p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828800"/>
            <a:ext cx="533400" cy="1521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</a:p>
          <a:p>
            <a:endParaRPr lang="fr-FR" b="1" dirty="0"/>
          </a:p>
          <a:p>
            <a:r>
              <a:rPr lang="fr-FR" dirty="0" smtClean="0"/>
              <a:t>4</a:t>
            </a:r>
          </a:p>
          <a:p>
            <a:endParaRPr lang="fr-FR" dirty="0"/>
          </a:p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5830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23        23</a:t>
            </a:r>
          </a:p>
          <a:p>
            <a:r>
              <a:rPr lang="fr-FR" dirty="0"/>
              <a:t> </a:t>
            </a:r>
            <a:r>
              <a:rPr lang="fr-FR" dirty="0" smtClean="0"/>
              <a:t>12        15</a:t>
            </a:r>
            <a:endParaRPr lang="fr-FR" dirty="0"/>
          </a:p>
        </p:txBody>
      </p:sp>
      <p:sp>
        <p:nvSpPr>
          <p:cNvPr id="25" name="Double Bracket 24"/>
          <p:cNvSpPr/>
          <p:nvPr/>
        </p:nvSpPr>
        <p:spPr>
          <a:xfrm>
            <a:off x="2209800" y="5791200"/>
            <a:ext cx="1219200" cy="6096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127500" y="3574702"/>
            <a:ext cx="1805302" cy="3173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1524000" y="4876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AB =</a:t>
            </a:r>
            <a:endParaRPr lang="fr-FR" sz="2400" dirty="0"/>
          </a:p>
        </p:txBody>
      </p:sp>
      <p:sp>
        <p:nvSpPr>
          <p:cNvPr id="26" name="Double Bracket 25"/>
          <p:cNvSpPr/>
          <p:nvPr/>
        </p:nvSpPr>
        <p:spPr>
          <a:xfrm>
            <a:off x="2286000" y="4876800"/>
            <a:ext cx="4152900" cy="6096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362200" y="4876800"/>
            <a:ext cx="4343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 2x2 </a:t>
            </a:r>
            <a:r>
              <a:rPr lang="fr-FR" dirty="0"/>
              <a:t>+ 2x2 + </a:t>
            </a:r>
            <a:r>
              <a:rPr lang="fr-FR" dirty="0" smtClean="0"/>
              <a:t>5x3                 2x5  </a:t>
            </a:r>
            <a:r>
              <a:rPr lang="fr-FR" dirty="0"/>
              <a:t>+ 2x4 + 5x </a:t>
            </a:r>
            <a:r>
              <a:rPr lang="fr-FR" dirty="0" smtClean="0"/>
              <a:t>1</a:t>
            </a:r>
          </a:p>
          <a:p>
            <a:r>
              <a:rPr lang="fr-FR" dirty="0"/>
              <a:t> 1x2 + 2x2+ 2x3       </a:t>
            </a:r>
            <a:r>
              <a:rPr lang="fr-FR" dirty="0" smtClean="0"/>
              <a:t>           1x5 </a:t>
            </a:r>
            <a:r>
              <a:rPr lang="fr-FR" dirty="0"/>
              <a:t>+ 2x4 + 2x1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19600" y="1858554"/>
            <a:ext cx="266700" cy="14942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127501" y="3944033"/>
            <a:ext cx="1746282" cy="3001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5029200" y="1888308"/>
            <a:ext cx="266700" cy="149220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2802" y="3759367"/>
            <a:ext cx="4867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62400" y="4114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4552950" y="3352800"/>
            <a:ext cx="5274" cy="221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>
            <a:off x="5162550" y="3380509"/>
            <a:ext cx="0" cy="223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495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 Le nombre de colonnes de la matrice A = nombre de lignes de la matrice B 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5824" y="35811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4196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92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.</a:t>
            </a:r>
            <a:endParaRPr lang="fr-FR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5"/>
          <a:stretch/>
        </p:blipFill>
        <p:spPr>
          <a:xfrm>
            <a:off x="76200" y="4269479"/>
            <a:ext cx="829064" cy="68352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732" y="3200400"/>
            <a:ext cx="126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A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2496424" y="2453277"/>
            <a:ext cx="117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B</a:t>
            </a:r>
            <a:endParaRPr lang="fr-FR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524000" y="3516868"/>
            <a:ext cx="419100" cy="216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  <a:endCxn id="5" idx="1"/>
          </p:cNvCxnSpPr>
          <p:nvPr/>
        </p:nvCxnSpPr>
        <p:spPr>
          <a:xfrm flipV="1">
            <a:off x="3669675" y="2590800"/>
            <a:ext cx="521325" cy="47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2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Produit de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05" y="2477522"/>
            <a:ext cx="3167495" cy="12933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7200" dirty="0" smtClean="0"/>
              <a:t>Pour que la matrice </a:t>
            </a:r>
            <a:r>
              <a:rPr lang="fr-FR" sz="7200" i="1" dirty="0" smtClean="0"/>
              <a:t>AB</a:t>
            </a:r>
            <a:r>
              <a:rPr lang="fr-FR" sz="7200" dirty="0" smtClean="0"/>
              <a:t> existe </a:t>
            </a:r>
          </a:p>
          <a:p>
            <a:pPr marL="0" indent="0">
              <a:buNone/>
            </a:pPr>
            <a:r>
              <a:rPr lang="fr-FR" sz="7200" dirty="0" smtClean="0"/>
              <a:t>avec </a:t>
            </a:r>
            <a:r>
              <a:rPr lang="fr-FR" sz="7200" i="1" dirty="0" smtClean="0"/>
              <a:t>A </a:t>
            </a:r>
            <a:r>
              <a:rPr lang="fr-FR" sz="7200" dirty="0" smtClean="0"/>
              <a:t>de dimension </a:t>
            </a:r>
            <a:r>
              <a:rPr lang="fr-FR" sz="7200" i="1" dirty="0" smtClean="0"/>
              <a:t>m</a:t>
            </a:r>
            <a:r>
              <a:rPr lang="fr-FR" sz="7200" dirty="0" smtClean="0"/>
              <a:t> x </a:t>
            </a:r>
            <a:r>
              <a:rPr lang="fr-FR" sz="7200" i="1" dirty="0" smtClean="0"/>
              <a:t>n</a:t>
            </a:r>
            <a:r>
              <a:rPr lang="fr-FR" sz="7200" b="1" dirty="0" smtClean="0"/>
              <a:t>,</a:t>
            </a:r>
          </a:p>
          <a:p>
            <a:pPr marL="0" indent="0">
              <a:buNone/>
            </a:pPr>
            <a:r>
              <a:rPr lang="fr-FR" sz="7200" b="1" dirty="0" smtClean="0">
                <a:solidFill>
                  <a:srgbClr val="00B050"/>
                </a:solidFill>
              </a:rPr>
              <a:t>Si A possède </a:t>
            </a:r>
            <a:r>
              <a:rPr lang="fr-FR" sz="7200" b="1" i="1" dirty="0" smtClean="0">
                <a:solidFill>
                  <a:srgbClr val="00B050"/>
                </a:solidFill>
              </a:rPr>
              <a:t>n</a:t>
            </a:r>
            <a:r>
              <a:rPr lang="fr-FR" sz="7200" b="1" dirty="0" smtClean="0">
                <a:solidFill>
                  <a:srgbClr val="00B050"/>
                </a:solidFill>
              </a:rPr>
              <a:t> colonnes, il faut que </a:t>
            </a:r>
            <a:r>
              <a:rPr lang="fr-FR" sz="7200" b="1" i="1" dirty="0" smtClean="0">
                <a:solidFill>
                  <a:srgbClr val="00B050"/>
                </a:solidFill>
              </a:rPr>
              <a:t>B </a:t>
            </a:r>
            <a:r>
              <a:rPr lang="fr-FR" sz="7200" b="1" dirty="0" smtClean="0">
                <a:solidFill>
                  <a:srgbClr val="00B050"/>
                </a:solidFill>
              </a:rPr>
              <a:t>possède </a:t>
            </a:r>
            <a:r>
              <a:rPr lang="fr-FR" sz="7200" b="1" i="1" dirty="0" smtClean="0">
                <a:solidFill>
                  <a:srgbClr val="00B050"/>
                </a:solidFill>
              </a:rPr>
              <a:t>n</a:t>
            </a:r>
            <a:r>
              <a:rPr lang="fr-FR" sz="7200" b="1" dirty="0" smtClean="0">
                <a:solidFill>
                  <a:srgbClr val="00B050"/>
                </a:solidFill>
              </a:rPr>
              <a:t> lignes !</a:t>
            </a:r>
          </a:p>
          <a:p>
            <a:pPr marL="0" indent="0">
              <a:buNone/>
            </a:pPr>
            <a:endParaRPr lang="fr-FR" sz="7200" dirty="0" smtClean="0"/>
          </a:p>
          <a:p>
            <a:pPr marL="0" indent="0">
              <a:buNone/>
            </a:pPr>
            <a:endParaRPr lang="fr-FR" sz="7200" dirty="0" smtClean="0"/>
          </a:p>
          <a:p>
            <a:pPr marL="2628900" lvl="6" indent="0">
              <a:buNone/>
            </a:pPr>
            <a:endParaRPr lang="fr-FR" sz="800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    		</a:t>
            </a:r>
            <a:endParaRPr lang="fr-FR" sz="2000" dirty="0"/>
          </a:p>
        </p:txBody>
      </p:sp>
      <p:sp>
        <p:nvSpPr>
          <p:cNvPr id="4" name="Double Bracket 3"/>
          <p:cNvSpPr/>
          <p:nvPr/>
        </p:nvSpPr>
        <p:spPr>
          <a:xfrm>
            <a:off x="4038600" y="2362200"/>
            <a:ext cx="2514600" cy="16764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Bracket 4"/>
          <p:cNvSpPr/>
          <p:nvPr/>
        </p:nvSpPr>
        <p:spPr>
          <a:xfrm>
            <a:off x="1447800" y="4038600"/>
            <a:ext cx="2590800" cy="14478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3164" y="4603172"/>
                <a:ext cx="26254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fr-FR" b="1" dirty="0" smtClean="0"/>
                  <a:t>…</a:t>
                </a:r>
                <a:r>
                  <a:rPr lang="fr-FR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       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 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4603172"/>
                <a:ext cx="26254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1600200" y="3886200"/>
            <a:ext cx="2286000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6164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273" y="2971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B050"/>
                </a:solidFill>
              </a:rPr>
              <a:t>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6200" y="2362200"/>
            <a:ext cx="0" cy="15240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2440445"/>
                <a:ext cx="533400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b="1" dirty="0" smtClean="0">
                  <a:solidFill>
                    <a:srgbClr val="C00000"/>
                  </a:solidFill>
                </a:endParaRPr>
              </a:p>
              <a:p>
                <a:endParaRPr lang="fr-FR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 smtClean="0">
                  <a:solidFill>
                    <a:srgbClr val="C00000"/>
                  </a:solidFill>
                </a:endParaRPr>
              </a:p>
              <a:p>
                <a:endParaRPr lang="fr-FR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𝒏𝒋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40445"/>
                <a:ext cx="533400" cy="1521955"/>
              </a:xfrm>
              <a:prstGeom prst="rect">
                <a:avLst/>
              </a:prstGeom>
              <a:blipFill rotWithShape="1">
                <a:blip r:embed="rId3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1524000" y="4659868"/>
            <a:ext cx="2438400" cy="36933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/>
          <p:cNvSpPr/>
          <p:nvPr/>
        </p:nvSpPr>
        <p:spPr>
          <a:xfrm>
            <a:off x="5048250" y="2401322"/>
            <a:ext cx="342900" cy="159815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Bracket 23"/>
          <p:cNvSpPr/>
          <p:nvPr/>
        </p:nvSpPr>
        <p:spPr>
          <a:xfrm>
            <a:off x="4191000" y="4038600"/>
            <a:ext cx="2362200" cy="1524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48250" y="4659868"/>
                <a:ext cx="590550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𝑨𝑩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659868"/>
                <a:ext cx="590550" cy="395621"/>
              </a:xfrm>
              <a:prstGeom prst="rect">
                <a:avLst/>
              </a:prstGeom>
              <a:blipFill rotWithShape="1">
                <a:blip r:embed="rId4"/>
                <a:stretch>
                  <a:fillRect l="-2062" r="-38144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600575" y="468218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29718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743575" y="29718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5914" y="5410200"/>
                <a:ext cx="8534400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 </a:t>
                </a:r>
                <a:r>
                  <a:rPr lang="fr-FR" dirty="0"/>
                  <a:t>terme de ligne </a:t>
                </a:r>
                <a:r>
                  <a:rPr lang="fr-FR" i="1" dirty="0"/>
                  <a:t>i </a:t>
                </a:r>
                <a:r>
                  <a:rPr lang="fr-FR" dirty="0"/>
                  <a:t>et de colonne </a:t>
                </a:r>
                <a:r>
                  <a:rPr lang="fr-FR" i="1" dirty="0"/>
                  <a:t>j</a:t>
                </a:r>
                <a:r>
                  <a:rPr lang="fr-FR" dirty="0"/>
                  <a:t> de </a:t>
                </a:r>
                <a:r>
                  <a:rPr lang="fr-FR" i="1" dirty="0"/>
                  <a:t>AB</a:t>
                </a:r>
                <a:r>
                  <a:rPr lang="fr-FR" dirty="0"/>
                  <a:t> s’obtient en multipliant le vecteur de la </a:t>
                </a:r>
                <a:r>
                  <a:rPr lang="fr-FR" i="1" dirty="0" err="1"/>
                  <a:t>i</a:t>
                </a:r>
                <a:r>
                  <a:rPr lang="fr-FR" dirty="0" err="1"/>
                  <a:t>ème</a:t>
                </a:r>
                <a:r>
                  <a:rPr lang="fr-FR" dirty="0"/>
                  <a:t> ligne de </a:t>
                </a:r>
                <a:r>
                  <a:rPr lang="fr-FR" i="1" dirty="0"/>
                  <a:t>A</a:t>
                </a:r>
                <a:r>
                  <a:rPr lang="fr-FR" dirty="0"/>
                  <a:t> par le vecteur de la </a:t>
                </a:r>
                <a:r>
                  <a:rPr lang="fr-FR" i="1" dirty="0" err="1"/>
                  <a:t>j</a:t>
                </a:r>
                <a:r>
                  <a:rPr lang="fr-FR" dirty="0" err="1"/>
                  <a:t>ème</a:t>
                </a:r>
                <a:r>
                  <a:rPr lang="fr-FR" dirty="0"/>
                  <a:t> colonne de </a:t>
                </a:r>
                <a:r>
                  <a:rPr lang="fr-FR" i="1" dirty="0"/>
                  <a:t>B</a:t>
                </a:r>
                <a:endParaRPr lang="fr-FR" sz="800" i="1" dirty="0"/>
              </a:p>
              <a:p>
                <a:endParaRPr lang="fr-FR" dirty="0" smtClean="0"/>
              </a:p>
              <a:p>
                <a:r>
                  <a:rPr lang="fr-FR" dirty="0"/>
                  <a:t>	</a:t>
                </a:r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𝐴𝐵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 smtClean="0"/>
                  <a:t>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𝑘</m:t>
                        </m:r>
                        <m:r>
                          <a:rPr lang="fr-F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𝑘𝑗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		</a:t>
                </a:r>
                <a:endParaRPr lang="fr-F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4" y="5410200"/>
                <a:ext cx="8534400" cy="1499641"/>
              </a:xfrm>
              <a:prstGeom prst="rect">
                <a:avLst/>
              </a:prstGeom>
              <a:blipFill rotWithShape="1">
                <a:blip r:embed="rId5"/>
                <a:stretch>
                  <a:fillRect l="-571" t="-2033" b="-25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7200" y="4659868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igne i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909" y="2071113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fr-F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olonne j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5056703" y="423992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2599254" y="418254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2523054" y="504932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5119687" y="504306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5895975" y="4648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43000" y="3886200"/>
            <a:ext cx="27016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53200" y="2667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553200" y="4543426"/>
            <a:ext cx="457200" cy="116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3581400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</a:t>
            </a:r>
            <a:r>
              <a:rPr lang="fr-FR" i="1" dirty="0" smtClean="0"/>
              <a:t>A</a:t>
            </a:r>
            <a:endParaRPr lang="fr-FR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27718" y="2438400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</a:t>
            </a:r>
            <a:r>
              <a:rPr lang="fr-FR" i="1" dirty="0" smtClean="0"/>
              <a:t>B</a:t>
            </a:r>
            <a:endParaRPr lang="fr-FR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4355068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Produit </a:t>
            </a:r>
            <a:r>
              <a:rPr lang="fr-FR" i="1" dirty="0"/>
              <a:t>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134070"/>
            <a:ext cx="878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terme de </a:t>
            </a:r>
            <a:r>
              <a:rPr lang="fr-FR" i="1" dirty="0"/>
              <a:t>AB</a:t>
            </a:r>
            <a:r>
              <a:rPr lang="fr-FR" dirty="0"/>
              <a:t> s’obtient en faisant le produit scalaire d’une ligne de </a:t>
            </a:r>
            <a:r>
              <a:rPr lang="fr-FR" i="1" dirty="0"/>
              <a:t>A</a:t>
            </a:r>
            <a:r>
              <a:rPr lang="fr-FR" dirty="0"/>
              <a:t> par une colonne de </a:t>
            </a:r>
            <a:r>
              <a:rPr lang="fr-FR" i="1" dirty="0"/>
              <a:t>B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5"/>
          <a:stretch/>
        </p:blipFill>
        <p:spPr>
          <a:xfrm>
            <a:off x="1524000" y="1752600"/>
            <a:ext cx="829064" cy="6835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7467600" cy="175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 smtClean="0"/>
                  <a:t>Produit de matrice et vecteur: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Comment multiplier la matrice M et le vecteur V ?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Sachant que M est une matrice à valeurs dans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2400" dirty="0" smtClean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fr-FR" sz="2400" dirty="0" smtClean="0"/>
              </a:p>
              <a:p>
                <a:pPr marL="0" indent="0">
                  <a:buNone/>
                </a:pPr>
                <a:r>
                  <a:rPr lang="fr-FR" sz="2400" dirty="0" smtClean="0"/>
                  <a:t>Et V est un vecteur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fr-FR" sz="2400" dirty="0" smtClean="0"/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 smtClean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7467600" cy="1752600"/>
              </a:xfrm>
              <a:blipFill rotWithShape="1">
                <a:blip r:embed="rId2"/>
                <a:stretch>
                  <a:fillRect l="-1224" t="-4878" b="-10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812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Produit de matrice et vecteur 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2687441" y="4648200"/>
            <a:ext cx="2189359" cy="20574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uble Bracket 6"/>
          <p:cNvSpPr/>
          <p:nvPr/>
        </p:nvSpPr>
        <p:spPr>
          <a:xfrm>
            <a:off x="4935341" y="3124200"/>
            <a:ext cx="647700" cy="1524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2895600" y="5105400"/>
            <a:ext cx="1805302" cy="3173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5143500" y="3153954"/>
            <a:ext cx="266700" cy="1494246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2871841" y="5486400"/>
            <a:ext cx="1805301" cy="3001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4458" y="5334000"/>
            <a:ext cx="360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4458" y="5715000"/>
            <a:ext cx="360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5276850" y="4648200"/>
            <a:ext cx="5274" cy="221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819400" y="5867400"/>
            <a:ext cx="1881502" cy="3001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unded Rectangle 14"/>
          <p:cNvSpPr/>
          <p:nvPr/>
        </p:nvSpPr>
        <p:spPr>
          <a:xfrm>
            <a:off x="2842899" y="6248400"/>
            <a:ext cx="1805301" cy="3001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2895600" y="4724400"/>
            <a:ext cx="1805302" cy="3173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4400" y="6019800"/>
            <a:ext cx="360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4400" y="6400800"/>
            <a:ext cx="360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20658" y="4953000"/>
            <a:ext cx="360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4"/>
          <a:stretch/>
        </p:blipFill>
        <p:spPr>
          <a:xfrm>
            <a:off x="609600" y="3650010"/>
            <a:ext cx="1219200" cy="9843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200" y="4961066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vecteur est une matrice de </a:t>
            </a:r>
            <a:r>
              <a:rPr lang="fr-FR" b="1" dirty="0" err="1" smtClean="0"/>
              <a:t>dimenson</a:t>
            </a:r>
            <a:r>
              <a:rPr lang="fr-FR" b="1" dirty="0" smtClean="0"/>
              <a:t> 4 x 1</a:t>
            </a:r>
            <a:endParaRPr lang="fr-FR" b="1" dirty="0"/>
          </a:p>
        </p:txBody>
      </p:sp>
      <p:sp>
        <p:nvSpPr>
          <p:cNvPr id="23" name="Double Bracket 22"/>
          <p:cNvSpPr/>
          <p:nvPr/>
        </p:nvSpPr>
        <p:spPr>
          <a:xfrm>
            <a:off x="4953000" y="4724400"/>
            <a:ext cx="630041" cy="19812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877410" y="476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2        3       2        5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10    0.5      0.5      5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5498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       0.1      2     0.2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5879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5       5       2        7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2819400" y="626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0.1   0.3    0.1      1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3276600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</a:p>
          <a:p>
            <a:r>
              <a:rPr lang="fr-FR" dirty="0" smtClean="0"/>
              <a:t>9</a:t>
            </a:r>
          </a:p>
          <a:p>
            <a:r>
              <a:rPr lang="fr-FR" dirty="0" smtClean="0"/>
              <a:t>1</a:t>
            </a:r>
          </a:p>
          <a:p>
            <a:r>
              <a:rPr lang="fr-FR" dirty="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Matrice identité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001000" cy="137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rgbClr val="C00000"/>
                    </a:solidFill>
                  </a:rPr>
                  <a:t>C’est une matrice carrée I telle que : </a:t>
                </a:r>
                <a:r>
                  <a:rPr lang="fr-FR" b="1" i="1" dirty="0" smtClean="0">
                    <a:solidFill>
                      <a:srgbClr val="C00000"/>
                    </a:solidFill>
                  </a:rPr>
                  <a:t>A . I  = I . A = A</a:t>
                </a:r>
              </a:p>
              <a:p>
                <a:pPr marL="0" indent="0">
                  <a:buNone/>
                </a:pPr>
                <a:r>
                  <a:rPr lang="fr-FR" dirty="0" smtClean="0"/>
                  <a:t>Notation : si la dimension de I est n, I peut se noter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x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bg1">
                        <a:lumMod val="50000"/>
                      </a:schemeClr>
                    </a:solidFill>
                  </a:rPr>
                  <a:t>Elle est composée de 1’s sur sa diagonale : </a:t>
                </a:r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001000" cy="1371600"/>
              </a:xfrm>
              <a:blipFill rotWithShape="1">
                <a:blip r:embed="rId2"/>
                <a:stretch>
                  <a:fillRect l="-1219" t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1500" y="307115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Exemples de matrices identité: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1524000" y="4114800"/>
            <a:ext cx="1094679" cy="762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uble Bracket 6"/>
          <p:cNvSpPr/>
          <p:nvPr/>
        </p:nvSpPr>
        <p:spPr>
          <a:xfrm>
            <a:off x="3657600" y="4114800"/>
            <a:ext cx="1219200" cy="9906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ouble Bracket 7"/>
          <p:cNvSpPr/>
          <p:nvPr/>
        </p:nvSpPr>
        <p:spPr>
          <a:xfrm>
            <a:off x="5534721" y="4114800"/>
            <a:ext cx="1399479" cy="12954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6764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1      0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607127" y="4495800"/>
            <a:ext cx="9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0      1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636817" y="4114800"/>
            <a:ext cx="12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1      0    0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3636817" y="4431268"/>
            <a:ext cx="12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     1    0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3636817" y="4736068"/>
            <a:ext cx="12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     0    1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5541817" y="4114800"/>
            <a:ext cx="139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1     0    0    0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4343400"/>
            <a:ext cx="139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    1    0    0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4659868"/>
            <a:ext cx="139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    0    1    0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4964668"/>
            <a:ext cx="139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    0    0    1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76400" y="51493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x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49334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6200" y="51816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x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 3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53460" y="551866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x</m:t>
                          </m:r>
                          <m:r>
                            <a:rPr lang="fr-FR" i="1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60" y="5518666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5800" y="5887998"/>
                <a:ext cx="739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Conséquence</a:t>
                </a:r>
                <a:r>
                  <a:rPr lang="fr-FR" dirty="0" smtClean="0"/>
                  <a:t> : si A est une matrice </a:t>
                </a:r>
                <a:r>
                  <a:rPr lang="fr-FR" i="1" dirty="0" smtClean="0"/>
                  <a:t>m x n</a:t>
                </a:r>
              </a:p>
              <a:p>
                <a:r>
                  <a:rPr lang="fr-FR" dirty="0"/>
                  <a:t>	</a:t>
                </a:r>
                <a:r>
                  <a:rPr lang="fr-FR" b="1" dirty="0" smtClean="0">
                    <a:solidFill>
                      <a:srgbClr val="C00000"/>
                    </a:solidFill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rgbClr val="C00000"/>
                    </a:solidFill>
                  </a:rPr>
                  <a:t> . A = A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87998"/>
                <a:ext cx="739140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43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 rot="2700000">
            <a:off x="1574707" y="4389892"/>
            <a:ext cx="965387" cy="211816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unded Rectangle 25"/>
          <p:cNvSpPr/>
          <p:nvPr/>
        </p:nvSpPr>
        <p:spPr>
          <a:xfrm rot="2700000">
            <a:off x="3601086" y="4493276"/>
            <a:ext cx="1283827" cy="274644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ounded Rectangle 26"/>
          <p:cNvSpPr/>
          <p:nvPr/>
        </p:nvSpPr>
        <p:spPr>
          <a:xfrm rot="2700000">
            <a:off x="5399953" y="4624825"/>
            <a:ext cx="1689798" cy="31875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89" y="1447801"/>
            <a:ext cx="7784812" cy="381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8000" dirty="0" smtClean="0"/>
              <a:t>Soit une matrice </a:t>
            </a:r>
            <a:r>
              <a:rPr lang="fr-FR" sz="8000" i="1" dirty="0" smtClean="0"/>
              <a:t>A</a:t>
            </a:r>
            <a:r>
              <a:rPr lang="fr-FR" sz="8000" dirty="0" smtClean="0"/>
              <a:t> de dimension </a:t>
            </a:r>
            <a:r>
              <a:rPr lang="fr-FR" sz="8000" i="1" dirty="0" smtClean="0"/>
              <a:t>m x n</a:t>
            </a:r>
          </a:p>
          <a:p>
            <a:pPr marL="0" indent="0">
              <a:buNone/>
            </a:pPr>
            <a:endParaRPr lang="fr-FR" sz="37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Matrice transposée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800100" y="4431268"/>
            <a:ext cx="2057017" cy="750332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855858" y="307999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1           2           2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45756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 =</a:t>
            </a:r>
            <a:endParaRPr lang="fr-F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5658" y="2715399"/>
                <a:ext cx="8382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fr-FR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fr-FR" sz="2400" b="1" dirty="0" smtClean="0"/>
                  <a:t> </a:t>
                </a:r>
                <a:r>
                  <a:rPr lang="fr-FR" sz="2400" dirty="0" smtClean="0"/>
                  <a:t>=</a:t>
                </a:r>
                <a:endParaRPr lang="fr-FR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58" y="2715399"/>
                <a:ext cx="838200" cy="468205"/>
              </a:xfrm>
              <a:prstGeom prst="rect">
                <a:avLst/>
              </a:prstGeom>
              <a:blipFill rotWithShape="1">
                <a:blip r:embed="rId2"/>
                <a:stretch>
                  <a:fillRect l="-2190" t="-9091" r="-1460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uble Bracket 9"/>
          <p:cNvSpPr/>
          <p:nvPr/>
        </p:nvSpPr>
        <p:spPr>
          <a:xfrm>
            <a:off x="3903858" y="2590800"/>
            <a:ext cx="1074111" cy="1666965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097363" y="2667000"/>
            <a:ext cx="695853" cy="150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fr-FR" dirty="0" smtClean="0"/>
              <a:t>1</a:t>
            </a:r>
          </a:p>
          <a:p>
            <a:endParaRPr lang="fr-FR" dirty="0" smtClean="0"/>
          </a:p>
          <a:p>
            <a:r>
              <a:rPr lang="fr-FR" dirty="0" smtClean="0"/>
              <a:t>2     2</a:t>
            </a:r>
          </a:p>
          <a:p>
            <a:endParaRPr lang="fr-FR" dirty="0" smtClean="0"/>
          </a:p>
          <a:p>
            <a:r>
              <a:rPr lang="fr-FR" dirty="0" smtClean="0"/>
              <a:t>5     2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26911" y="6136611"/>
                <a:ext cx="1101392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  <m:sup>
                        <m:r>
                          <a:rPr lang="fr-FR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fr-FR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fr-FR" b="1" i="1" dirty="0" smtClean="0">
                            <a:latin typeface="Cambria Math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fr-FR" b="1" dirty="0" smtClean="0"/>
                  <a:t> </a:t>
                </a:r>
                <a:endParaRPr lang="fr-FR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911" y="6136611"/>
                <a:ext cx="1101392" cy="425181"/>
              </a:xfrm>
              <a:prstGeom prst="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00" y="5172670"/>
                <a:ext cx="8610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 terme de ligne </a:t>
                </a:r>
                <a:r>
                  <a:rPr lang="fr-FR" i="1" dirty="0"/>
                  <a:t>i </a:t>
                </a:r>
                <a:r>
                  <a:rPr lang="fr-FR" dirty="0"/>
                  <a:t>et de colonne </a:t>
                </a:r>
                <a:r>
                  <a:rPr lang="fr-FR" i="1" dirty="0"/>
                  <a:t>j </a:t>
                </a:r>
                <a:r>
                  <a:rPr lang="fr-FR" dirty="0" smtClean="0"/>
                  <a:t>de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 s’obtient </a:t>
                </a:r>
                <a:r>
                  <a:rPr lang="fr-FR" dirty="0"/>
                  <a:t>en </a:t>
                </a:r>
                <a:r>
                  <a:rPr lang="fr-FR" dirty="0" smtClean="0"/>
                  <a:t>prenant le terme de la ligne </a:t>
                </a:r>
                <a:r>
                  <a:rPr lang="fr-FR" i="1" dirty="0" smtClean="0"/>
                  <a:t>j</a:t>
                </a:r>
                <a:r>
                  <a:rPr lang="fr-FR" dirty="0" smtClean="0"/>
                  <a:t> et de la colonne </a:t>
                </a:r>
                <a:r>
                  <a:rPr lang="fr-FR" i="1" dirty="0" smtClean="0"/>
                  <a:t>i</a:t>
                </a:r>
                <a:r>
                  <a:rPr lang="fr-FR" dirty="0" smtClean="0"/>
                  <a:t> </a:t>
                </a:r>
                <a:r>
                  <a:rPr lang="fr-FR" dirty="0"/>
                  <a:t>de </a:t>
                </a:r>
                <a:r>
                  <a:rPr lang="fr-FR" dirty="0" smtClean="0"/>
                  <a:t>la matrice </a:t>
                </a:r>
                <a:r>
                  <a:rPr lang="fr-FR" i="1" dirty="0" smtClean="0"/>
                  <a:t>A</a:t>
                </a:r>
                <a:r>
                  <a:rPr lang="fr-FR" dirty="0" smtClean="0"/>
                  <a:t> :</a:t>
                </a:r>
                <a:endParaRPr lang="fr-FR" sz="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72670"/>
                <a:ext cx="86106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66" t="-3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4"/>
          <a:stretch/>
        </p:blipFill>
        <p:spPr>
          <a:xfrm>
            <a:off x="2420551" y="5797465"/>
            <a:ext cx="1219200" cy="98433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61312" y="2743200"/>
            <a:ext cx="1799202" cy="23083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rved Down Arrow 17"/>
          <p:cNvSpPr/>
          <p:nvPr/>
        </p:nvSpPr>
        <p:spPr>
          <a:xfrm>
            <a:off x="1760914" y="1981201"/>
            <a:ext cx="2842982" cy="609599"/>
          </a:xfrm>
          <a:prstGeom prst="curved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8588" y="3121968"/>
            <a:ext cx="1799202" cy="23083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3452745" y="3270513"/>
            <a:ext cx="1511828" cy="30480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3847982" y="3264309"/>
            <a:ext cx="1511830" cy="31721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Bracket 23"/>
          <p:cNvSpPr/>
          <p:nvPr/>
        </p:nvSpPr>
        <p:spPr>
          <a:xfrm>
            <a:off x="723900" y="2743200"/>
            <a:ext cx="2057017" cy="750332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924112" y="2713166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         2            5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8933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 =</a:t>
            </a:r>
            <a:endParaRPr lang="fr-FR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85708" y="3669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</a:t>
            </a:r>
            <a:endParaRPr lang="fr-FR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2237847" y="4691018"/>
            <a:ext cx="625412" cy="23083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924112" y="452952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          </a:t>
            </a:r>
            <a:r>
              <a:rPr lang="fr-FR" dirty="0"/>
              <a:t>2</a:t>
            </a:r>
            <a:r>
              <a:rPr lang="fr-FR" dirty="0" smtClean="0"/>
              <a:t>             5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914400" y="4812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           </a:t>
            </a:r>
            <a:r>
              <a:rPr lang="fr-FR" dirty="0"/>
              <a:t>2</a:t>
            </a:r>
            <a:r>
              <a:rPr lang="fr-FR" dirty="0" smtClean="0"/>
              <a:t>             2</a:t>
            </a:r>
            <a:endParaRPr lang="fr-FR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1479110" y="4693090"/>
            <a:ext cx="625412" cy="23083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ounded Rectangle 32"/>
          <p:cNvSpPr/>
          <p:nvPr/>
        </p:nvSpPr>
        <p:spPr>
          <a:xfrm rot="5400000">
            <a:off x="791078" y="4693090"/>
            <a:ext cx="625412" cy="23083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ounded Rectangle 38"/>
          <p:cNvSpPr/>
          <p:nvPr/>
        </p:nvSpPr>
        <p:spPr>
          <a:xfrm>
            <a:off x="3991998" y="2743200"/>
            <a:ext cx="801218" cy="19161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ounded Rectangle 39"/>
          <p:cNvSpPr/>
          <p:nvPr/>
        </p:nvSpPr>
        <p:spPr>
          <a:xfrm>
            <a:off x="3999382" y="3313584"/>
            <a:ext cx="801218" cy="19161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4038600" y="3846984"/>
            <a:ext cx="801218" cy="19161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5334000" y="287327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Transposer une matrice revient créer une nouvelle matrice en mettant 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es</a:t>
            </a:r>
            <a:r>
              <a:rPr lang="fr-FR" dirty="0"/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lignes de 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en </a:t>
            </a:r>
            <a:r>
              <a:rPr lang="fr-FR" dirty="0" smtClean="0"/>
              <a:t>colonnes ou </a:t>
            </a:r>
            <a:r>
              <a:rPr lang="fr-FR" dirty="0"/>
              <a:t>en mettant 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</a:t>
            </a:r>
            <a:r>
              <a:rPr lang="fr-F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colonnes de 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</a:t>
            </a:r>
            <a:r>
              <a:rPr lang="fr-FR" dirty="0"/>
              <a:t>en </a:t>
            </a:r>
            <a:r>
              <a:rPr lang="fr-FR" dirty="0" smtClean="0"/>
              <a:t>lignes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fr-FR" sz="4000" smtClean="0">
                <a:latin typeface="+mn-lt"/>
              </a:rPr>
              <a:t>Rappels de mathématiques</a:t>
            </a:r>
            <a:endParaRPr lang="fr-FR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3528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lphaLcParenR"/>
            </a:pP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</a:rPr>
              <a:t>Dérivées</a:t>
            </a:r>
          </a:p>
          <a:p>
            <a:pPr marL="514350" indent="-514350" algn="l">
              <a:buFont typeface="+mj-lt"/>
              <a:buAutoNum type="alphaLcParenR"/>
            </a:pPr>
            <a:endParaRPr lang="fr-FR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lphaLcParenR"/>
            </a:pP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Minimum d’une fonction</a:t>
            </a:r>
          </a:p>
          <a:p>
            <a:pPr marL="514350" indent="-514350" algn="l">
              <a:buFont typeface="+mj-lt"/>
              <a:buAutoNum type="alphaLcParenR"/>
            </a:pPr>
            <a:endParaRPr lang="fr-FR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lphaL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Fonction convexe</a:t>
            </a:r>
          </a:p>
          <a:p>
            <a:pPr marL="514350" indent="-514350" algn="l">
              <a:buFont typeface="+mj-lt"/>
              <a:buAutoNum type="alphaLcParenR"/>
            </a:pPr>
            <a:endParaRPr lang="fr-FR" sz="28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lphaLcParenR"/>
            </a:pP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Matrices</a:t>
            </a:r>
            <a:endParaRPr lang="fr-FR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Matrice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7924800" cy="1371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2400" dirty="0" smtClean="0"/>
                  <a:t>Une matrice inverse est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400" i="1" dirty="0" smtClean="0"/>
                  <a:t> </a:t>
                </a:r>
                <a:r>
                  <a:rPr lang="fr-FR" sz="2400" dirty="0"/>
                  <a:t>telle que :</a:t>
                </a:r>
              </a:p>
              <a:p>
                <a:pPr marL="0" indent="0">
                  <a:buNone/>
                </a:pPr>
                <a:r>
                  <a:rPr lang="fr-FR" sz="2400" dirty="0"/>
                  <a:t>A soit une matrice carrée </a:t>
                </a:r>
                <a:r>
                  <a:rPr lang="fr-FR" sz="2400" i="1" dirty="0" smtClean="0"/>
                  <a:t>n x n </a:t>
                </a:r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avec</a:t>
                </a:r>
                <a:r>
                  <a:rPr lang="fr-FR" sz="2400" i="1" dirty="0" smtClean="0"/>
                  <a:t> </a:t>
                </a:r>
                <a:r>
                  <a:rPr lang="fr-FR" sz="2400" b="1" i="1" dirty="0" smtClean="0"/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fr-FR" sz="2400" b="1" i="1">
                            <a:latin typeface="Cambria Math"/>
                          </a:rPr>
                          <m:t>−</m:t>
                        </m:r>
                        <m:r>
                          <a:rPr lang="fr-FR" sz="24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sz="2400" b="1" i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fr-FR" sz="2400" b="1" i="1">
                            <a:latin typeface="Cambria Math"/>
                          </a:rPr>
                          <m:t>−</m:t>
                        </m:r>
                        <m:r>
                          <a:rPr lang="fr-FR" sz="24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fr-FR" sz="2400" b="1" i="1" smtClean="0">
                        <a:latin typeface="Cambria Math"/>
                      </a:rPr>
                      <m:t>. </m:t>
                    </m:r>
                    <m:r>
                      <a:rPr lang="fr-FR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fr-FR" sz="2400" b="1" i="1" dirty="0" smtClean="0"/>
                  <a:t> = I</a:t>
                </a:r>
              </a:p>
              <a:p>
                <a:pPr marL="0" indent="0">
                  <a:buNone/>
                </a:pPr>
                <a:endParaRPr lang="fr-F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7924800" cy="1371599"/>
              </a:xfrm>
              <a:blipFill rotWithShape="1">
                <a:blip r:embed="rId2"/>
                <a:stretch>
                  <a:fillRect l="-1154" t="-3571" b="-84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4114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matrice inverse: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74099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= </a:t>
            </a:r>
            <a:endParaRPr lang="fr-FR" dirty="0"/>
          </a:p>
        </p:txBody>
      </p:sp>
      <p:sp>
        <p:nvSpPr>
          <p:cNvPr id="8" name="Double Bracket 7"/>
          <p:cNvSpPr/>
          <p:nvPr/>
        </p:nvSpPr>
        <p:spPr>
          <a:xfrm>
            <a:off x="1219200" y="4512393"/>
            <a:ext cx="942279" cy="762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219200" y="4524061"/>
            <a:ext cx="9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sz="1600" dirty="0" smtClean="0"/>
              <a:t>3      4</a:t>
            </a:r>
            <a:endParaRPr lang="fr-F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67521" y="4905061"/>
            <a:ext cx="10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sz="1600" dirty="0" smtClean="0"/>
              <a:t>2     16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71800" y="4673723"/>
                <a:ext cx="9525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 = </a:t>
                </a:r>
                <a:endParaRPr lang="fr-F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673723"/>
                <a:ext cx="952500" cy="381000"/>
              </a:xfrm>
              <a:prstGeom prst="rect">
                <a:avLst/>
              </a:prstGeom>
              <a:blipFill rotWithShape="1"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48100" y="4524061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0.4       -0,1</a:t>
            </a:r>
            <a:endParaRPr lang="fr-FR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71800"/>
            <a:ext cx="8153400" cy="1107996"/>
            <a:chOff x="381000" y="2971800"/>
            <a:chExt cx="8153400" cy="1107996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2971800"/>
              <a:ext cx="6934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Toute matrice carrée n’est pas toujours inversible !</a:t>
              </a:r>
            </a:p>
            <a:p>
              <a:r>
                <a:rPr lang="fr-FR" sz="2400" dirty="0" smtClean="0"/>
                <a:t>Dans ce cas on parle de matrice</a:t>
              </a:r>
              <a:r>
                <a:rPr lang="fr-FR" sz="24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2400" b="1" dirty="0" smtClean="0"/>
                <a:t>singulière </a:t>
              </a:r>
            </a:p>
            <a:p>
              <a:endParaRPr lang="fr-FR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76"/>
            <a:stretch/>
          </p:blipFill>
          <p:spPr>
            <a:xfrm>
              <a:off x="381000" y="2971800"/>
              <a:ext cx="1143000" cy="94210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20</a:t>
            </a:fld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3086100" y="5562600"/>
            <a:ext cx="3543300" cy="1219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371850" y="5562600"/>
            <a:ext cx="34861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Librairie Python </a:t>
            </a:r>
            <a:r>
              <a:rPr lang="fr-FR" sz="1400" dirty="0">
                <a:solidFill>
                  <a:schemeClr val="tx2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numpy.linalg.inv</a:t>
            </a:r>
            <a:endParaRPr lang="fr-FR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numpy.linalg</a:t>
            </a:r>
            <a:r>
              <a:rPr lang="fr-F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fr-FR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([[3, 4], [2, 16]])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ainv</a:t>
            </a:r>
            <a:r>
              <a:rPr lang="fr-F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fr-F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1604493" y="5715000"/>
            <a:ext cx="1062507" cy="914400"/>
          </a:xfrm>
          <a:prstGeom prst="rect">
            <a:avLst/>
          </a:prstGeom>
        </p:spPr>
      </p:pic>
      <p:sp>
        <p:nvSpPr>
          <p:cNvPr id="18" name="Double Bracket 17"/>
          <p:cNvSpPr/>
          <p:nvPr/>
        </p:nvSpPr>
        <p:spPr>
          <a:xfrm>
            <a:off x="3800475" y="4588593"/>
            <a:ext cx="1266825" cy="762000"/>
          </a:xfrm>
          <a:prstGeom prst="bracketPair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3810000" y="496466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-0.05     0.075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85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21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571500" y="3321132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/>
              <a:t>Thank</a:t>
            </a:r>
            <a:r>
              <a:rPr lang="fr-FR" sz="6000" dirty="0" smtClean="0"/>
              <a:t> </a:t>
            </a:r>
            <a:r>
              <a:rPr lang="fr-FR" sz="6000" dirty="0" err="1" smtClean="0"/>
              <a:t>you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597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Machine Learning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Régression Linéaire</a:t>
            </a:r>
          </a:p>
          <a:p>
            <a:r>
              <a:rPr lang="fr-FR" sz="2400" smtClean="0"/>
              <a:t>Régression Logistique</a:t>
            </a:r>
          </a:p>
          <a:p>
            <a:r>
              <a:rPr lang="fr-FR" sz="2400" smtClean="0"/>
              <a:t>Gradient Descent</a:t>
            </a:r>
            <a:endParaRPr lang="fr-FR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Régression linéaire</a:t>
            </a:r>
            <a:br>
              <a:rPr lang="fr-FR" smtClean="0"/>
            </a:br>
            <a:r>
              <a:rPr lang="fr-FR" smtClean="0"/>
              <a:t>&amp; Gradient Descent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fr-FR" dirty="0" smtClean="0"/>
              <a:t>V. </a:t>
            </a:r>
            <a:r>
              <a:rPr lang="fr-FR" dirty="0" err="1" smtClean="0"/>
              <a:t>Gigliobianco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229600" cy="1143000"/>
          </a:xfrm>
        </p:spPr>
        <p:txBody>
          <a:bodyPr>
            <a:normAutofit/>
          </a:bodyPr>
          <a:lstStyle/>
          <a:p>
            <a:r>
              <a:rPr lang="fr-FR" smtClean="0">
                <a:solidFill>
                  <a:srgbClr val="7030A0"/>
                </a:solidFill>
              </a:rPr>
              <a:t>C’est quoi la régression linéaire?</a:t>
            </a:r>
            <a:endParaRPr lang="fr-F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52827"/>
                <a:ext cx="8229600" cy="167640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Un modèle qui </a:t>
                </a:r>
                <a:r>
                  <a:rPr lang="fr-FR" dirty="0" smtClean="0">
                    <a:solidFill>
                      <a:srgbClr val="7030A0"/>
                    </a:solidFill>
                  </a:rPr>
                  <a:t>approxime</a:t>
                </a:r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7030A0"/>
                    </a:solidFill>
                  </a:rPr>
                  <a:t>la réalité</a:t>
                </a:r>
              </a:p>
              <a:p>
                <a:r>
                  <a:rPr lang="fr-FR" dirty="0" smtClean="0"/>
                  <a:t>Salaire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 smtClean="0"/>
                  <a:t>*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Sexe </a:t>
                </a:r>
                <a:r>
                  <a:rPr lang="fr-F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fr-FR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 smtClean="0"/>
                  <a:t>*</a:t>
                </a:r>
                <a:r>
                  <a:rPr lang="fr-FR" sz="2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Expérience</a:t>
                </a:r>
                <a:r>
                  <a:rPr lang="fr-F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fr-FR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000" dirty="0" smtClean="0"/>
                  <a:t>*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Années d’études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52827"/>
                <a:ext cx="8229600" cy="1676400"/>
              </a:xfrm>
              <a:blipFill rotWithShape="1">
                <a:blip r:embed="rId2"/>
                <a:stretch>
                  <a:fillRect l="-1630" t="-4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05000" y="4082294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Mike est </a:t>
            </a:r>
            <a:r>
              <a:rPr lang="fr-FR" sz="2400" dirty="0" smtClean="0">
                <a:solidFill>
                  <a:schemeClr val="accent6"/>
                </a:solidFill>
              </a:rPr>
              <a:t>un homme</a:t>
            </a:r>
            <a:r>
              <a:rPr lang="fr-FR" sz="2400" dirty="0" smtClean="0"/>
              <a:t>, 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1 an d’expérience</a:t>
            </a:r>
            <a:r>
              <a:rPr lang="fr-FR" sz="2400" dirty="0" smtClean="0">
                <a:solidFill>
                  <a:srgbClr val="00B050"/>
                </a:solidFill>
              </a:rPr>
              <a:t>, bac+5</a:t>
            </a:r>
          </a:p>
          <a:p>
            <a:r>
              <a:rPr lang="fr-FR" sz="2400" dirty="0" smtClean="0"/>
              <a:t>Salaire (Mike) = 33 + </a:t>
            </a:r>
            <a:r>
              <a:rPr lang="fr-FR" sz="2400" dirty="0" smtClean="0">
                <a:solidFill>
                  <a:schemeClr val="accent6"/>
                </a:solidFill>
              </a:rPr>
              <a:t>1</a:t>
            </a:r>
            <a:r>
              <a:rPr lang="fr-FR" sz="2400" dirty="0" smtClean="0"/>
              <a:t>*77 + </a:t>
            </a:r>
            <a:r>
              <a:rPr lang="fr-FR" sz="2400" dirty="0" smtClean="0">
                <a:solidFill>
                  <a:schemeClr val="accent5"/>
                </a:solidFill>
              </a:rPr>
              <a:t>1</a:t>
            </a:r>
            <a:r>
              <a:rPr lang="fr-FR" sz="2400" dirty="0" smtClean="0"/>
              <a:t>*2.5 + </a:t>
            </a:r>
            <a:r>
              <a:rPr lang="fr-FR" sz="2400" dirty="0" smtClean="0">
                <a:solidFill>
                  <a:srgbClr val="00B050"/>
                </a:solidFill>
              </a:rPr>
              <a:t>5</a:t>
            </a:r>
            <a:r>
              <a:rPr lang="fr-FR" sz="2400" dirty="0" smtClean="0"/>
              <a:t>*36  = </a:t>
            </a:r>
            <a:r>
              <a:rPr lang="fr-FR" sz="3600" dirty="0" smtClean="0">
                <a:solidFill>
                  <a:srgbClr val="FF0066"/>
                </a:solidFill>
              </a:rPr>
              <a:t>51.3K</a:t>
            </a:r>
            <a:endParaRPr lang="fr-FR" sz="2400" dirty="0" smtClean="0">
              <a:solidFill>
                <a:srgbClr val="FF0066"/>
              </a:solidFill>
            </a:endParaRPr>
          </a:p>
          <a:p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9"/>
          <a:stretch/>
        </p:blipFill>
        <p:spPr>
          <a:xfrm>
            <a:off x="76199" y="3638489"/>
            <a:ext cx="2193587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024426"/>
                <a:ext cx="77724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i="1" smtClean="0">
                    <a:solidFill>
                      <a:schemeClr val="bg1">
                        <a:lumMod val="65000"/>
                      </a:schemeClr>
                    </a:solidFill>
                  </a:rPr>
                  <a:t>Les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fr-FR" sz="1600" i="1" smtClean="0">
                    <a:solidFill>
                      <a:schemeClr val="bg1">
                        <a:lumMod val="65000"/>
                      </a:schemeClr>
                    </a:solidFill>
                  </a:rPr>
                  <a:t>i sont appelés coefficients du modèle.</a:t>
                </a:r>
              </a:p>
              <a:p>
                <a:pPr algn="ctr"/>
                <a:r>
                  <a:rPr lang="fr-FR" sz="1600" i="1" smtClean="0">
                    <a:solidFill>
                      <a:schemeClr val="bg1">
                        <a:lumMod val="65000"/>
                      </a:schemeClr>
                    </a:solidFill>
                  </a:rPr>
                  <a:t>Ou encore poids, paramètres, weights, etc.</a:t>
                </a:r>
              </a:p>
              <a:p>
                <a:pPr algn="ctr"/>
                <a:endParaRPr lang="fr-FR" sz="1600" i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24426"/>
                <a:ext cx="7772400" cy="861774"/>
              </a:xfrm>
              <a:prstGeom prst="rect">
                <a:avLst/>
              </a:prstGeom>
              <a:blipFill rotWithShape="1">
                <a:blip r:embed="rId4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222471" y="381000"/>
            <a:ext cx="1072929" cy="845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656609" y="2795826"/>
            <a:ext cx="2067791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190009" y="2795826"/>
            <a:ext cx="1534391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33009" y="2795826"/>
            <a:ext cx="391391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4400" y="2795826"/>
            <a:ext cx="1132609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6800" y="50862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smtClean="0"/>
              <a:t>!</a:t>
            </a:r>
            <a:r>
              <a:rPr lang="fr-FR" sz="1600" i="1" smtClean="0">
                <a:solidFill>
                  <a:schemeClr val="bg1">
                    <a:lumMod val="65000"/>
                  </a:schemeClr>
                </a:solidFill>
              </a:rPr>
              <a:t> Le </a:t>
            </a:r>
            <a:r>
              <a:rPr lang="fr-FR" sz="1600" i="1" smtClean="0">
                <a:solidFill>
                  <a:schemeClr val="accent6"/>
                </a:solidFill>
              </a:rPr>
              <a:t>sexe</a:t>
            </a:r>
            <a:r>
              <a:rPr lang="fr-FR" sz="1600" i="1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600" i="1" smtClean="0">
                <a:solidFill>
                  <a:schemeClr val="accent5">
                    <a:lumMod val="75000"/>
                  </a:schemeClr>
                </a:solidFill>
              </a:rPr>
              <a:t>l’expérience </a:t>
            </a:r>
            <a:r>
              <a:rPr lang="fr-FR" sz="1600" i="1" smtClean="0">
                <a:solidFill>
                  <a:schemeClr val="bg1">
                    <a:lumMod val="65000"/>
                  </a:schemeClr>
                </a:solidFill>
              </a:rPr>
              <a:t>et les </a:t>
            </a:r>
            <a:r>
              <a:rPr lang="fr-FR" sz="1600" i="1" smtClean="0">
                <a:solidFill>
                  <a:srgbClr val="00B050"/>
                </a:solidFill>
              </a:rPr>
              <a:t>années d’études </a:t>
            </a:r>
            <a:r>
              <a:rPr lang="fr-FR" sz="1600" i="1" smtClean="0">
                <a:solidFill>
                  <a:schemeClr val="bg1">
                    <a:lumMod val="65000"/>
                  </a:schemeClr>
                </a:solidFill>
              </a:rPr>
              <a:t>sont </a:t>
            </a:r>
            <a:r>
              <a:rPr lang="fr-FR" sz="1600" b="1" i="1" u="sng" smtClean="0"/>
              <a:t>les features </a:t>
            </a:r>
            <a:r>
              <a:rPr lang="fr-FR" sz="1600" i="1" smtClean="0">
                <a:solidFill>
                  <a:schemeClr val="bg1">
                    <a:lumMod val="50000"/>
                  </a:schemeClr>
                </a:solidFill>
              </a:rPr>
              <a:t>du modèle</a:t>
            </a:r>
            <a:endParaRPr lang="fr-FR" sz="1600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90800" y="5791200"/>
            <a:ext cx="3824509" cy="838200"/>
            <a:chOff x="2728516" y="5867400"/>
            <a:chExt cx="3824509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728516" y="6158500"/>
                  <a:ext cx="3824509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fr-FR" b="1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fr-FR" b="1" i="1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fr-FR" b="1" i="1" dirty="0">
                      <a:solidFill>
                        <a:schemeClr val="tx1"/>
                      </a:solidFill>
                    </a:rPr>
                    <a:t> + …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a14:m>
                  <a:endParaRPr lang="fr-FR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516" y="6158500"/>
                  <a:ext cx="3824509" cy="3808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839" b="-258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819400" y="58674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Le modèle se formalise par :</a:t>
              </a:r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8516" y="5867400"/>
              <a:ext cx="3748484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Prédiction des salaires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513" y="1752601"/>
            <a:ext cx="8229600" cy="4114799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2638"/>
              </p:ext>
            </p:extLst>
          </p:nvPr>
        </p:nvGraphicFramePr>
        <p:xfrm>
          <a:off x="1371600" y="1868632"/>
          <a:ext cx="3238498" cy="145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77"/>
                <a:gridCol w="638577"/>
                <a:gridCol w="638577"/>
                <a:gridCol w="638577"/>
                <a:gridCol w="684190"/>
              </a:tblGrid>
              <a:tr h="362816"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>
                          <a:solidFill>
                            <a:schemeClr val="tx1"/>
                          </a:solidFill>
                        </a:rPr>
                        <a:t>C.</a:t>
                      </a:r>
                      <a:endParaRPr lang="fr-FR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>
                          <a:solidFill>
                            <a:schemeClr val="tx1"/>
                          </a:solidFill>
                        </a:rPr>
                        <a:t>Sexe</a:t>
                      </a:r>
                      <a:endParaRPr lang="fr-FR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>
                          <a:solidFill>
                            <a:schemeClr val="tx1"/>
                          </a:solidFill>
                        </a:rPr>
                        <a:t>Xp</a:t>
                      </a:r>
                      <a:endParaRPr lang="fr-FR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>
                          <a:solidFill>
                            <a:schemeClr val="tx1"/>
                          </a:solidFill>
                        </a:rPr>
                        <a:t>Etudes</a:t>
                      </a:r>
                      <a:endParaRPr lang="fr-FR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2816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rgbClr val="FF0000"/>
                          </a:solidFill>
                        </a:rPr>
                        <a:t>Mike</a:t>
                      </a:r>
                      <a:endParaRPr lang="fr-FR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62816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rgbClr val="00B050"/>
                          </a:solidFill>
                        </a:rPr>
                        <a:t>Alya</a:t>
                      </a:r>
                      <a:endParaRPr lang="fr-FR" sz="14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4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4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4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40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62816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chemeClr val="accent6"/>
                          </a:solidFill>
                        </a:rPr>
                        <a:t>Emy</a:t>
                      </a:r>
                      <a:endParaRPr lang="fr-FR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fr-FR" sz="14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FR" sz="14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FR" sz="14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fr-FR" sz="14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921802"/>
                  </p:ext>
                </p:extLst>
              </p:nvPr>
            </p:nvGraphicFramePr>
            <p:xfrm>
              <a:off x="5280313" y="1730664"/>
              <a:ext cx="1066800" cy="20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533400"/>
                  </a:tblGrid>
                  <a:tr h="406400">
                    <a:tc>
                      <a:txBody>
                        <a:bodyPr/>
                        <a:lstStyle/>
                        <a:p>
                          <a:endParaRPr lang="fr-F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993537"/>
                  </p:ext>
                </p:extLst>
              </p:nvPr>
            </p:nvGraphicFramePr>
            <p:xfrm>
              <a:off x="5280313" y="1730664"/>
              <a:ext cx="1066800" cy="20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533400"/>
                  </a:tblGrid>
                  <a:tr h="406400">
                    <a:tc>
                      <a:txBody>
                        <a:bodyPr/>
                        <a:lstStyle/>
                        <a:p>
                          <a:endParaRPr lang="fr-F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3030" r="-100000" b="-3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200000" r="-100000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77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04545" r="-1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98507" r="-1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0" smtClean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  <a:endParaRPr lang="fr-FR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Multiply 6"/>
          <p:cNvSpPr/>
          <p:nvPr/>
        </p:nvSpPr>
        <p:spPr>
          <a:xfrm>
            <a:off x="4703618" y="2466111"/>
            <a:ext cx="616527" cy="616527"/>
          </a:xfrm>
          <a:prstGeom prst="mathMultiply">
            <a:avLst>
              <a:gd name="adj1" fmla="val 79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438400" y="9906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grâce au produit matriciel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2384713" y="5496561"/>
            <a:ext cx="1143000" cy="838200"/>
          </a:xfrm>
          <a:prstGeom prst="mathEqual">
            <a:avLst>
              <a:gd name="adj1" fmla="val 15255"/>
              <a:gd name="adj2" fmla="val 315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6533"/>
              </p:ext>
            </p:extLst>
          </p:nvPr>
        </p:nvGraphicFramePr>
        <p:xfrm>
          <a:off x="4099212" y="5039360"/>
          <a:ext cx="3429001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8"/>
                <a:gridCol w="2786063"/>
              </a:tblGrid>
              <a:tr h="20550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rgbClr val="FF0000"/>
                          </a:solidFill>
                        </a:rPr>
                        <a:t>Mike</a:t>
                      </a:r>
                      <a:endParaRPr lang="fr-FR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77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40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fr-FR" sz="1800" smtClean="0">
                          <a:solidFill>
                            <a:srgbClr val="FF0066"/>
                          </a:solidFill>
                        </a:rPr>
                        <a:t>38K</a:t>
                      </a:r>
                      <a:endParaRPr lang="fr-FR" sz="1800">
                        <a:solidFill>
                          <a:srgbClr val="FF0066"/>
                        </a:solidFill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rgbClr val="00B050"/>
                          </a:solidFill>
                        </a:rPr>
                        <a:t>Alya</a:t>
                      </a:r>
                      <a:endParaRPr lang="fr-FR" sz="1400" b="1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77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2.5 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 </a:t>
                      </a:r>
                      <a:r>
                        <a:rPr lang="fr-FR" sz="1400" smtClean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36 = </a:t>
                      </a:r>
                      <a:r>
                        <a:rPr lang="fr-FR" sz="2000" b="0" smtClean="0">
                          <a:solidFill>
                            <a:srgbClr val="FF0066"/>
                          </a:solidFill>
                        </a:rPr>
                        <a:t>31K</a:t>
                      </a:r>
                      <a:endParaRPr lang="fr-FR" sz="2000" b="0">
                        <a:solidFill>
                          <a:srgbClr val="FF0066"/>
                        </a:solidFill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sz="1400" b="1" smtClean="0">
                          <a:solidFill>
                            <a:schemeClr val="accent6"/>
                          </a:solidFill>
                        </a:rPr>
                        <a:t>Emy</a:t>
                      </a:r>
                      <a:endParaRPr lang="fr-FR" sz="1400" b="1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fr-F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smtClean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baseline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baseline="0" smtClean="0">
                          <a:solidFill>
                            <a:schemeClr val="tx1"/>
                          </a:solidFill>
                        </a:rPr>
                        <a:t>77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baseline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baseline="0" smtClean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fr-FR" sz="1400" baseline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fr-FR" sz="14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fr-FR" sz="1400" b="1" baseline="0" smtClean="0">
                          <a:solidFill>
                            <a:schemeClr val="tx1"/>
                          </a:solidFill>
                        </a:rPr>
                        <a:t>36 = </a:t>
                      </a:r>
                      <a:r>
                        <a:rPr lang="fr-FR" sz="1800" b="0" baseline="0" smtClean="0">
                          <a:solidFill>
                            <a:srgbClr val="FF0066"/>
                          </a:solidFill>
                        </a:rPr>
                        <a:t>28K</a:t>
                      </a:r>
                      <a:endParaRPr lang="fr-FR" sz="1800" b="0">
                        <a:solidFill>
                          <a:srgbClr val="FF006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10200" y="3957935"/>
                <a:ext cx="3352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>
                    <a:solidFill>
                      <a:srgbClr val="FF0066"/>
                    </a:solidFill>
                  </a:rPr>
                  <a:t>Prédictions des salaires,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rgbClr val="FF0066"/>
                        </a:solidFill>
                        <a:latin typeface="Cambria Math"/>
                      </a:rPr>
                      <m:t>𝒉</m:t>
                    </m:r>
                    <m:r>
                      <a:rPr lang="fr-FR" sz="2400" b="1" i="1" smtClean="0">
                        <a:solidFill>
                          <a:srgbClr val="FF0066"/>
                        </a:solidFill>
                        <a:latin typeface="Cambria Math"/>
                      </a:rPr>
                      <m:t>(</m:t>
                    </m:r>
                    <m:r>
                      <a:rPr lang="fr-FR" sz="24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𝜽</m:t>
                    </m:r>
                    <m:r>
                      <a:rPr lang="fr-FR" sz="24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2400" b="1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957935"/>
                <a:ext cx="3352799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7086599" y="4419600"/>
            <a:ext cx="1" cy="811905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4479758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Détails du produit matriciel</a:t>
            </a:r>
            <a:endParaRPr lang="fr-FR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4800600"/>
            <a:ext cx="4191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ble Bracket 17"/>
          <p:cNvSpPr/>
          <p:nvPr/>
        </p:nvSpPr>
        <p:spPr>
          <a:xfrm>
            <a:off x="1143000" y="1828800"/>
            <a:ext cx="3581400" cy="17259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uble Bracket 18"/>
          <p:cNvSpPr/>
          <p:nvPr/>
        </p:nvSpPr>
        <p:spPr>
          <a:xfrm>
            <a:off x="5320144" y="1981200"/>
            <a:ext cx="1233055" cy="189670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1517069" y="34220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Matrice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sz="1400" dirty="0" smtClean="0">
                <a:solidFill>
                  <a:schemeClr val="accent1"/>
                </a:solidFill>
              </a:rPr>
              <a:t>des observations</a:t>
            </a:r>
            <a:endParaRPr lang="fr-FR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58145" y="167342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accent1"/>
                    </a:solidFill>
                  </a:rPr>
                  <a:t>Vecteur des poids,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5" y="1673423"/>
                <a:ext cx="281940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1145816" y="349825"/>
            <a:ext cx="1063984" cy="7446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6200000">
            <a:off x="6404264" y="562550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rgbClr val="FF0066"/>
                </a:solidFill>
              </a:rPr>
              <a:t>Vecteur des prédictions</a:t>
            </a:r>
            <a:endParaRPr lang="fr-FR" sz="140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"/>
              <p:cNvSpPr txBox="1"/>
              <p:nvPr/>
            </p:nvSpPr>
            <p:spPr>
              <a:xfrm>
                <a:off x="-82550" y="5670550"/>
                <a:ext cx="274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 * 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fr-F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50" y="5670550"/>
                <a:ext cx="27432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9"/>
          <p:cNvSpPr txBox="1"/>
          <p:nvPr/>
        </p:nvSpPr>
        <p:spPr>
          <a:xfrm>
            <a:off x="403513" y="5038404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>
                    <a:lumMod val="75000"/>
                  </a:schemeClr>
                </a:solidFill>
              </a:rPr>
              <a:t>Vecteur des poids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096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>
                    <a:lumMod val="75000"/>
                  </a:schemeClr>
                </a:solidFill>
              </a:rPr>
              <a:t>Matrice des observations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12"/>
          <p:cNvCxnSpPr/>
          <p:nvPr/>
        </p:nvCxnSpPr>
        <p:spPr>
          <a:xfrm flipH="1">
            <a:off x="1600200" y="5307705"/>
            <a:ext cx="185638" cy="3628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838200" y="6193770"/>
            <a:ext cx="152400" cy="2832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tx2"/>
                </a:solidFill>
              </a:rPr>
              <a:t>Prédiction des salaires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430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tx2"/>
                </a:solidFill>
              </a:rPr>
              <a:t>Sur Python</a:t>
            </a:r>
            <a:endParaRPr lang="fr-FR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685800" y="304800"/>
            <a:ext cx="1062507" cy="914400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1066800" y="1979474"/>
            <a:ext cx="7680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  <a:cs typeface="Courier New" panose="02070309020205020404" pitchFamily="49" charset="0"/>
              </a:rPr>
              <a:t>Les données ici :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 «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Exercices_cours_régression_linéaire.ipynb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Q1 – Prédisez les salaires de Marina, José, Hélène et Chris via un modèle de régression linéaire à l’aide d’une opération matricielle sachant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600" dirty="0" smtClean="0">
                <a:cs typeface="Courier New" panose="02070309020205020404" pitchFamily="49" charset="0"/>
              </a:rPr>
              <a:t>La matrice X</a:t>
            </a: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fr-FR" sz="1600" dirty="0" smtClean="0">
                <a:cs typeface="Courier New" panose="02070309020205020404" pitchFamily="49" charset="0"/>
              </a:rPr>
              <a:t>représentant les </a:t>
            </a:r>
            <a:r>
              <a:rPr lang="fr-FR" sz="1600" dirty="0" err="1" smtClean="0">
                <a:cs typeface="Courier New" panose="02070309020205020404" pitchFamily="49" charset="0"/>
              </a:rPr>
              <a:t>features</a:t>
            </a:r>
            <a:r>
              <a:rPr lang="fr-FR" sz="1600" dirty="0" smtClean="0">
                <a:cs typeface="Courier New" panose="02070309020205020404" pitchFamily="49" charset="0"/>
              </a:rPr>
              <a:t> des 4 individus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600" dirty="0" smtClean="0">
                <a:cs typeface="Courier New" panose="02070309020205020404" pitchFamily="49" charset="0"/>
              </a:rPr>
              <a:t>Le vecteur </a:t>
            </a:r>
            <a:r>
              <a:rPr lang="el-GR" sz="1600" dirty="0" smtClean="0">
                <a:cs typeface="Courier New" panose="02070309020205020404" pitchFamily="49" charset="0"/>
              </a:rPr>
              <a:t>ϴ</a:t>
            </a:r>
            <a:r>
              <a:rPr lang="fr-FR" sz="1600" dirty="0" smtClean="0">
                <a:cs typeface="Courier New" panose="02070309020205020404" pitchFamily="49" charset="0"/>
              </a:rPr>
              <a:t> représentant les poids du modèle</a:t>
            </a:r>
            <a:endParaRPr lang="fr-FR" sz="1600" dirty="0">
              <a:cs typeface="Courier New" panose="02070309020205020404" pitchFamily="49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22300" y="4482406"/>
            <a:ext cx="8001000" cy="11447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54050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Tips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46700" y="4546937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</a:rPr>
              <a:t>Produit matriciel dans </a:t>
            </a:r>
            <a:r>
              <a:rPr lang="fr-FR" sz="1200" dirty="0" err="1" smtClean="0">
                <a:solidFill>
                  <a:schemeClr val="tx2"/>
                </a:solidFill>
              </a:rPr>
              <a:t>numpy</a:t>
            </a:r>
            <a:endParaRPr lang="fr-FR" sz="1200" dirty="0">
              <a:solidFill>
                <a:schemeClr val="tx2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X.dot(</a:t>
            </a:r>
            <a:r>
              <a:rPr lang="fr-F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</a:rPr>
              <a:t>Afficher un objet dans Python 3x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247650" y="4495800"/>
            <a:ext cx="58674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Importer la librairie </a:t>
            </a:r>
            <a:r>
              <a:rPr lang="fr-FR" sz="1200" dirty="0" err="1" smtClean="0">
                <a:solidFill>
                  <a:schemeClr val="tx2"/>
                </a:solidFill>
                <a:cs typeface="Courier New" panose="02070309020205020404" pitchFamily="49" charset="0"/>
              </a:rPr>
              <a:t>Numpy</a:t>
            </a:r>
            <a:endParaRPr lang="fr-FR" sz="1200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05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sz="105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fr-FR" sz="105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sz="105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sz="105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Définir une matrice et un vecteur</a:t>
            </a:r>
            <a:endParaRPr lang="fr-F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fr-FR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([[1,1,2,5],[1,0,1,4],[1,0,0,2]])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fr-FR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fr-FR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([33,77,2.5,36])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rgbClr val="7030A0"/>
                </a:solidFill>
              </a:rPr>
              <a:t>Qu’est ce que l’erreur du modèle?</a:t>
            </a:r>
            <a:endParaRPr lang="fr-FR" sz="400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304800" y="381000"/>
            <a:ext cx="1072929" cy="845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7274" y="1654314"/>
                <a:ext cx="7680199" cy="71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fr-FR" sz="2000" dirty="0" smtClean="0"/>
                  <a:t>Erreur du modèle = Moyenne des </a:t>
                </a:r>
                <a:r>
                  <a:rPr lang="fr-FR" sz="2000" dirty="0" smtClean="0">
                    <a:solidFill>
                      <a:srgbClr val="7030A0"/>
                    </a:solidFill>
                  </a:rPr>
                  <a:t>erreurs des prédictions </a:t>
                </a:r>
                <a:r>
                  <a:rPr lang="fr-FR" sz="2000" dirty="0" smtClean="0"/>
                  <a:t>au carré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fr-FR" sz="2000" dirty="0" smtClean="0">
                    <a:solidFill>
                      <a:srgbClr val="7030A0"/>
                    </a:solidFill>
                  </a:rPr>
                  <a:t>Erreur de prédiction de i </a:t>
                </a:r>
                <a:r>
                  <a:rPr lang="fr-FR" sz="2000" dirty="0" smtClean="0"/>
                  <a:t>= </a:t>
                </a:r>
                <a:r>
                  <a:rPr lang="fr-FR" sz="2000" dirty="0" smtClean="0">
                    <a:solidFill>
                      <a:srgbClr val="FF0066"/>
                    </a:solidFill>
                  </a:rPr>
                  <a:t>La prédiction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FF0066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>
                            <a:solidFill>
                              <a:srgbClr val="FF0066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2000">
                            <a:solidFill>
                              <a:srgbClr val="FF0066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rgbClr val="FF0066"/>
                    </a:solidFill>
                  </a:rPr>
                  <a:t>)</a:t>
                </a:r>
                <a:r>
                  <a:rPr lang="fr-FR" sz="2000" dirty="0" smtClean="0">
                    <a:solidFill>
                      <a:srgbClr val="FF0066"/>
                    </a:solidFill>
                  </a:rPr>
                  <a:t> </a:t>
                </a:r>
                <a:r>
                  <a:rPr lang="fr-FR" sz="2000" dirty="0"/>
                  <a:t>–</a:t>
                </a:r>
                <a:r>
                  <a:rPr lang="fr-FR" sz="2000" dirty="0">
                    <a:solidFill>
                      <a:srgbClr val="FF0066"/>
                    </a:solidFill>
                  </a:rPr>
                  <a:t>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La réalité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fr-FR" sz="20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4" y="1654314"/>
                <a:ext cx="7680199" cy="717889"/>
              </a:xfrm>
              <a:prstGeom prst="rect">
                <a:avLst/>
              </a:prstGeom>
              <a:blipFill rotWithShape="1">
                <a:blip r:embed="rId3"/>
                <a:stretch>
                  <a:fillRect l="-714" t="-4237" b="-14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9"/>
          <a:stretch/>
        </p:blipFill>
        <p:spPr>
          <a:xfrm>
            <a:off x="1440979" y="2723774"/>
            <a:ext cx="1746817" cy="1313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3598" r="11986" b="17460"/>
          <a:stretch/>
        </p:blipFill>
        <p:spPr>
          <a:xfrm>
            <a:off x="5870638" y="2704225"/>
            <a:ext cx="1361165" cy="1292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t="12222" r="15449" b="18572"/>
          <a:stretch/>
        </p:blipFill>
        <p:spPr>
          <a:xfrm>
            <a:off x="3686149" y="2798103"/>
            <a:ext cx="1263200" cy="116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7800" y="4037468"/>
            <a:ext cx="174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/>
              <a:t>Mike</a:t>
            </a:r>
          </a:p>
          <a:p>
            <a:pPr algn="ctr"/>
            <a:r>
              <a:rPr lang="fr-FR" sz="1600" smtClean="0"/>
              <a:t>Prédiction : </a:t>
            </a:r>
            <a:r>
              <a:rPr lang="fr-FR" sz="1600" smtClean="0">
                <a:solidFill>
                  <a:srgbClr val="FF0066"/>
                </a:solidFill>
              </a:rPr>
              <a:t>38K</a:t>
            </a:r>
          </a:p>
          <a:p>
            <a:pPr algn="ctr"/>
            <a:r>
              <a:rPr lang="fr-FR" sz="1600" smtClean="0"/>
              <a:t>Erreur : </a:t>
            </a:r>
            <a:r>
              <a:rPr lang="fr-FR" sz="1600" smtClean="0">
                <a:solidFill>
                  <a:srgbClr val="7030A0"/>
                </a:solidFill>
              </a:rPr>
              <a:t>4K</a:t>
            </a:r>
            <a:endParaRPr lang="fr-FR" sz="16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039591"/>
            <a:ext cx="164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/>
              <a:t>Alya</a:t>
            </a:r>
          </a:p>
          <a:p>
            <a:pPr algn="ctr"/>
            <a:r>
              <a:rPr lang="fr-FR" sz="1600" smtClean="0"/>
              <a:t>Prédiction : </a:t>
            </a:r>
            <a:r>
              <a:rPr lang="fr-FR" sz="1600" smtClean="0">
                <a:solidFill>
                  <a:srgbClr val="FF0066"/>
                </a:solidFill>
              </a:rPr>
              <a:t>31K</a:t>
            </a:r>
          </a:p>
          <a:p>
            <a:pPr algn="ctr"/>
            <a:r>
              <a:rPr lang="fr-FR" sz="1600" smtClean="0"/>
              <a:t>Erreur : </a:t>
            </a:r>
            <a:r>
              <a:rPr lang="fr-FR" sz="1600" smtClean="0">
                <a:solidFill>
                  <a:srgbClr val="7030A0"/>
                </a:solidFill>
              </a:rPr>
              <a:t>2K</a:t>
            </a:r>
            <a:endParaRPr lang="fr-FR" sz="16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4039590"/>
            <a:ext cx="1530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/>
              <a:t>Emy</a:t>
            </a:r>
          </a:p>
          <a:p>
            <a:pPr algn="ctr"/>
            <a:r>
              <a:rPr lang="fr-FR" sz="1600" smtClean="0"/>
              <a:t>Prédiction : </a:t>
            </a:r>
            <a:r>
              <a:rPr lang="fr-FR" sz="1600" smtClean="0">
                <a:solidFill>
                  <a:srgbClr val="FF0066"/>
                </a:solidFill>
              </a:rPr>
              <a:t>28K</a:t>
            </a:r>
          </a:p>
          <a:p>
            <a:pPr algn="ctr"/>
            <a:r>
              <a:rPr lang="fr-FR" sz="1600" smtClean="0"/>
              <a:t>Erreur : </a:t>
            </a:r>
            <a:r>
              <a:rPr lang="fr-FR" sz="1600" smtClean="0">
                <a:solidFill>
                  <a:srgbClr val="7030A0"/>
                </a:solidFill>
              </a:rPr>
              <a:t>3K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1982" y="2577016"/>
            <a:ext cx="157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smtClean="0">
                <a:solidFill>
                  <a:srgbClr val="00B050"/>
                </a:solidFill>
              </a:rPr>
              <a:t>Je gagne 42K!</a:t>
            </a:r>
            <a:endParaRPr lang="fr-FR" sz="1400" i="1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0910" y="2593681"/>
            <a:ext cx="157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smtClean="0">
                <a:solidFill>
                  <a:srgbClr val="00B050"/>
                </a:solidFill>
              </a:rPr>
              <a:t>Je gagne 33K!</a:t>
            </a:r>
            <a:endParaRPr lang="fr-FR" sz="1400" i="1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9513" y="2505670"/>
            <a:ext cx="157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smtClean="0">
                <a:solidFill>
                  <a:srgbClr val="00B050"/>
                </a:solidFill>
              </a:rPr>
              <a:t>Je gagne 25K!</a:t>
            </a:r>
            <a:endParaRPr lang="fr-FR" sz="1400" i="1">
              <a:solidFill>
                <a:srgbClr val="00B05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4165464" y="2164077"/>
            <a:ext cx="495300" cy="5750486"/>
          </a:xfrm>
          <a:prstGeom prst="rightBrace">
            <a:avLst>
              <a:gd name="adj1" fmla="val 418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1274620" y="5435025"/>
            <a:ext cx="631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rgbClr val="7030A0"/>
                </a:solidFill>
              </a:rPr>
              <a:t>Erreur du modèle </a:t>
            </a:r>
            <a:r>
              <a:rPr lang="fr-FR" sz="2400" smtClean="0"/>
              <a:t>: (4² + 2² + 3²)/3 = </a:t>
            </a:r>
            <a:r>
              <a:rPr lang="fr-FR" sz="3200" smtClean="0">
                <a:solidFill>
                  <a:srgbClr val="7030A0"/>
                </a:solidFill>
              </a:rPr>
              <a:t>9.7</a:t>
            </a:r>
            <a:endParaRPr lang="fr-FR" sz="320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accent2">
                    <a:lumMod val="75000"/>
                  </a:schemeClr>
                </a:solidFill>
              </a:rPr>
              <a:t>Qu’est ce que l’erreur du modèle?</a:t>
            </a:r>
            <a:endParaRPr lang="fr-FR" sz="400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7274" y="1654314"/>
                <a:ext cx="7680199" cy="71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fr-FR" sz="2000" dirty="0" smtClean="0">
                    <a:solidFill>
                      <a:schemeClr val="accent4"/>
                    </a:solidFill>
                  </a:rPr>
                  <a:t>Erreur du modèle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solidFill>
                              <a:schemeClr val="accent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fr-FR" sz="2000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fr-FR" sz="2000" dirty="0" smtClean="0"/>
                  <a:t>= </a:t>
                </a:r>
                <a:r>
                  <a:rPr lang="fr-FR" dirty="0" smtClean="0"/>
                  <a:t>Moyenne des erreurs des prédictions au carré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fr-FR" sz="2000" dirty="0" smtClean="0"/>
                  <a:t>Erreur de prédiction de i = </a:t>
                </a:r>
                <a:r>
                  <a:rPr lang="fr-FR" sz="2000" dirty="0" smtClean="0">
                    <a:solidFill>
                      <a:srgbClr val="FF0066"/>
                    </a:solidFill>
                  </a:rPr>
                  <a:t>La prédiction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66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2000" i="1" smtClean="0">
                            <a:solidFill>
                              <a:srgbClr val="FF0066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FF0066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2000" i="1">
                            <a:solidFill>
                              <a:srgbClr val="FF0066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rgbClr val="FF0066"/>
                    </a:solidFill>
                  </a:rPr>
                  <a:t>)</a:t>
                </a:r>
                <a:r>
                  <a:rPr lang="fr-FR" sz="2000" dirty="0" smtClean="0">
                    <a:solidFill>
                      <a:srgbClr val="FF0066"/>
                    </a:solidFill>
                  </a:rPr>
                  <a:t> </a:t>
                </a:r>
                <a:r>
                  <a:rPr lang="fr-FR" sz="2000" dirty="0" smtClean="0"/>
                  <a:t>–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La réalité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fr-FR" sz="20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4" y="1654314"/>
                <a:ext cx="7680199" cy="717889"/>
              </a:xfrm>
              <a:prstGeom prst="rect">
                <a:avLst/>
              </a:prstGeom>
              <a:blipFill rotWithShape="1">
                <a:blip r:embed="rId2"/>
                <a:stretch>
                  <a:fillRect l="-714" t="-4237" b="-14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1184" y="2833848"/>
                <a:ext cx="6400618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smtClean="0">
                    <a:solidFill>
                      <a:schemeClr val="accent4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fr-FR" sz="3200" dirty="0" smtClean="0">
                    <a:solidFill>
                      <a:schemeClr val="accent4"/>
                    </a:solidFill>
                  </a:rPr>
                  <a:t>)  </a:t>
                </a:r>
                <a:r>
                  <a:rPr lang="fr-FR" sz="32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4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4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4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4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320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3200" b="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3200" b="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sz="4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4400" i="1" smtClean="0">
                                    <a:solidFill>
                                      <a:srgbClr val="FF0066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4400" b="0" i="1" smtClean="0">
                                    <a:solidFill>
                                      <a:srgbClr val="FF0066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4400" b="0" i="1" smtClean="0">
                                    <a:solidFill>
                                      <a:srgbClr val="FF0066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4400" i="1" smtClean="0">
                                    <a:solidFill>
                                      <a:srgbClr val="FF0066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4400" i="1" smtClean="0">
                                        <a:solidFill>
                                          <a:srgbClr val="FF0066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400" b="0" i="1" smtClean="0">
                                        <a:solidFill>
                                          <a:srgbClr val="FF0066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4400" b="0" i="1" smtClean="0">
                                        <a:solidFill>
                                          <a:srgbClr val="FF0066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4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84" y="2833848"/>
                <a:ext cx="6400618" cy="1070358"/>
              </a:xfrm>
              <a:prstGeom prst="rect">
                <a:avLst/>
              </a:prstGeom>
              <a:blipFill rotWithShape="1">
                <a:blip r:embed="rId3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38200" y="4069140"/>
                <a:ext cx="85344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000" b="1" dirty="0" smtClean="0">
                    <a:solidFill>
                      <a:schemeClr val="tx1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fr-FR" sz="2000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sz="2000" dirty="0" smtClean="0">
                    <a:solidFill>
                      <a:schemeClr val="accent4"/>
                    </a:solidFill>
                  </a:rPr>
                  <a:t>l’erreur du modèle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en fonction des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fr-FR" sz="2000" b="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000" b="1" dirty="0" smtClean="0">
                    <a:solidFill>
                      <a:schemeClr val="tx1"/>
                    </a:solidFill>
                  </a:rPr>
                  <a:t>y</a:t>
                </a:r>
                <a:r>
                  <a:rPr lang="fr-FR" sz="2000" b="1" baseline="30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est la réalité de l’observation i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fr-FR" sz="2000" b="1" dirty="0" smtClean="0">
                    <a:solidFill>
                      <a:schemeClr val="tx1"/>
                    </a:solidFill>
                  </a:rPr>
                  <a:t>(x</a:t>
                </a:r>
                <a:r>
                  <a:rPr lang="fr-FR" sz="2000" b="1" baseline="30000" dirty="0" smtClean="0">
                    <a:solidFill>
                      <a:schemeClr val="tx1"/>
                    </a:solidFill>
                  </a:rPr>
                  <a:t>i</a:t>
                </a:r>
                <a:r>
                  <a:rPr lang="fr-FR" sz="2000" dirty="0" smtClean="0"/>
                  <a:t>)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est la prédiction de l’observation i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000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 est le nombre d’observations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140"/>
                <a:ext cx="8534400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643" t="-2304" b="-7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457200" y="474514"/>
            <a:ext cx="1063984" cy="744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3"/>
              <p:cNvSpPr txBox="1"/>
              <p:nvPr/>
            </p:nvSpPr>
            <p:spPr>
              <a:xfrm>
                <a:off x="1676582" y="5638800"/>
                <a:ext cx="6400618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p>
                        <m:sSup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2" y="5638800"/>
                <a:ext cx="6400618" cy="7862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-381000" y="5603101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>
                    <a:lumMod val="75000"/>
                  </a:schemeClr>
                </a:solidFill>
              </a:rPr>
              <a:t>Ecriture matricielle de J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67082" y="5816600"/>
            <a:ext cx="685618" cy="2286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42074" y="1123224"/>
            <a:ext cx="6601726" cy="5201376"/>
            <a:chOff x="660036" y="2113824"/>
            <a:chExt cx="6601726" cy="52013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36" y="2113824"/>
              <a:ext cx="6449326" cy="52013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13762" y="2438400"/>
                  <a:ext cx="3048000" cy="376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66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sub>
                      </m:sSub>
                    </m:oMath>
                  </a14:m>
                  <a:r>
                    <a:rPr lang="fr-FR" b="1" i="1" dirty="0" smtClean="0">
                      <a:solidFill>
                        <a:srgbClr val="FF0066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b="1" i="1" dirty="0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fr-FR" b="1" i="1" dirty="0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fr-FR" b="1" i="1" dirty="0" smtClean="0">
                          <a:solidFill>
                            <a:srgbClr val="FF0066"/>
                          </a:solidFill>
                          <a:latin typeface="Cambria Math"/>
                        </a:rPr>
                        <m:t>)</m:t>
                      </m:r>
                      <m:r>
                        <a:rPr lang="fr-FR" b="1" i="1" dirty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r-FR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fr-FR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1" i="1" dirty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fr-FR" b="1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a14:m>
                  <a:endParaRPr lang="fr-FR" b="1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762" y="2438400"/>
                  <a:ext cx="3048000" cy="37638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918" b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fr-FR" dirty="0" smtClean="0"/>
              <a:t>Rappel </a:t>
            </a:r>
            <a:r>
              <a:rPr lang="fr-FR" sz="2800" dirty="0" smtClean="0"/>
              <a:t>(si une seule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i="1" dirty="0" smtClean="0"/>
              <a:t>x</a:t>
            </a:r>
            <a:r>
              <a:rPr lang="fr-FR" sz="2800" i="1" baseline="-25000" dirty="0" smtClean="0"/>
              <a:t>1</a:t>
            </a:r>
            <a:r>
              <a:rPr lang="fr-FR" sz="2800" dirty="0" smtClean="0"/>
              <a:t>)</a:t>
            </a:r>
            <a:endParaRPr lang="fr-FR" dirty="0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3598" r="11986" b="17460"/>
          <a:stretch/>
        </p:blipFill>
        <p:spPr>
          <a:xfrm>
            <a:off x="2184400" y="3105150"/>
            <a:ext cx="484864" cy="4605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67501" y="616585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(par exemple l’âge)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16200000">
            <a:off x="-157261" y="2786161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(par exemple le salaire)</a:t>
            </a:r>
            <a:endParaRPr lang="fr-FR" sz="1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t="4021" r="9788" b="17037"/>
          <a:stretch/>
        </p:blipFill>
        <p:spPr>
          <a:xfrm>
            <a:off x="1143000" y="152400"/>
            <a:ext cx="865244" cy="8404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8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800" smtClean="0"/>
              <a:t>Signification de la dérivée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 smtClean="0"/>
                  <a:t>La pente en un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000" dirty="0" smtClean="0"/>
                  <a:t> d’une fonction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000" dirty="0" smtClean="0"/>
                  <a:t>), est donné par </a:t>
                </a:r>
                <a:r>
                  <a:rPr lang="fr-FR" sz="2000" dirty="0"/>
                  <a:t>sa dérivée f’(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0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000" dirty="0"/>
                  <a:t>) </a:t>
                </a:r>
              </a:p>
              <a:p>
                <a:pPr marL="457200" lvl="1" indent="0">
                  <a:buNone/>
                </a:pPr>
                <a:endParaRPr lang="fr-FR" sz="1600" dirty="0">
                  <a:solidFill>
                    <a:srgbClr val="7030A0"/>
                  </a:solidFill>
                </a:endParaRPr>
              </a:p>
              <a:p>
                <a:pPr marL="457200" lvl="1" indent="0">
                  <a:buNone/>
                </a:pPr>
                <a:endParaRPr lang="fr-FR" sz="1600" dirty="0" smtClean="0">
                  <a:solidFill>
                    <a:srgbClr val="7030A0"/>
                  </a:solidFill>
                </a:endParaRPr>
              </a:p>
              <a:p>
                <a:endParaRPr lang="fr-FR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23358"/>
            <a:ext cx="8229600" cy="312024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solidFill>
                  <a:schemeClr val="accent6">
                    <a:lumMod val="75000"/>
                  </a:schemeClr>
                </a:solidFill>
              </a:rPr>
              <a:t>Dérivées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1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Comment choisit-on</a:t>
            </a:r>
            <a:br>
              <a:rPr lang="fr-FR" sz="2800" dirty="0" smtClean="0">
                <a:solidFill>
                  <a:srgbClr val="7030A0"/>
                </a:solidFill>
              </a:rPr>
            </a:br>
            <a:r>
              <a:rPr lang="fr-FR" sz="2800" dirty="0" smtClean="0">
                <a:solidFill>
                  <a:srgbClr val="7030A0"/>
                </a:solidFill>
              </a:rPr>
              <a:t>les poids du modèle?</a:t>
            </a:r>
            <a:endParaRPr lang="fr-FR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176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fr-FR" sz="1600" dirty="0"/>
                  <a:t>L’erreur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srgbClr val="7030A0"/>
                    </a:solidFill>
                  </a:rPr>
                  <a:t> </a:t>
                </a:r>
                <a:r>
                  <a:rPr lang="fr-FR" sz="1600" dirty="0"/>
                  <a:t>peut être vue comme une fonction qui représente </a:t>
                </a:r>
                <a:r>
                  <a:rPr lang="fr-FR" sz="1600" dirty="0">
                    <a:solidFill>
                      <a:srgbClr val="7030A0"/>
                    </a:solidFill>
                  </a:rPr>
                  <a:t>l’erreur du modèle en fonction des valeurs des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fr-FR" sz="1600" dirty="0" smtClean="0"/>
              </a:p>
              <a:p>
                <a:pPr algn="just"/>
                <a:r>
                  <a:rPr lang="fr-FR" sz="1600" dirty="0" smtClean="0"/>
                  <a:t>On cherche le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 smtClean="0"/>
                  <a:t> tel que l’erreur du modèle,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fr-FR" sz="1600" dirty="0" smtClean="0"/>
                  <a:t>, soit </a:t>
                </a:r>
                <a:r>
                  <a:rPr lang="fr-FR" sz="1600" dirty="0" smtClean="0">
                    <a:solidFill>
                      <a:srgbClr val="7030A0"/>
                    </a:solidFill>
                  </a:rPr>
                  <a:t>minimum</a:t>
                </a:r>
              </a:p>
              <a:p>
                <a:pPr algn="just"/>
                <a:endParaRPr lang="fr-FR" sz="1600" dirty="0" smtClean="0">
                  <a:solidFill>
                    <a:srgbClr val="7030A0"/>
                  </a:solidFill>
                </a:endParaRPr>
              </a:p>
              <a:p>
                <a:pPr algn="just"/>
                <a:endParaRPr lang="fr-FR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1762"/>
                <a:ext cx="8229600" cy="4525963"/>
              </a:xfrm>
              <a:blipFill rotWithShape="1">
                <a:blip r:embed="rId2"/>
                <a:stretch>
                  <a:fillRect l="-222" t="-404" r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1822671" y="221462"/>
            <a:ext cx="1072929" cy="845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25247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Exemple d’une fonction J(</a:t>
            </a:r>
            <a:r>
              <a:rPr lang="el-GR" sz="1400" smtClean="0"/>
              <a:t>θ</a:t>
            </a:r>
            <a:r>
              <a:rPr lang="fr-FR" sz="1400" smtClean="0"/>
              <a:t>)</a:t>
            </a:r>
          </a:p>
          <a:p>
            <a:pPr algn="ctr"/>
            <a:r>
              <a:rPr lang="fr-FR" sz="1400" smtClean="0"/>
              <a:t>Ne dépendant que d’un </a:t>
            </a:r>
            <a:r>
              <a:rPr lang="el-GR" sz="1400" smtClean="0"/>
              <a:t>θ</a:t>
            </a:r>
            <a:r>
              <a:rPr lang="fr-FR" sz="1400" baseline="-25000" smtClean="0"/>
              <a:t>i</a:t>
            </a:r>
            <a:endParaRPr lang="fr-FR" sz="1400" baseline="-25000"/>
          </a:p>
        </p:txBody>
      </p:sp>
      <p:sp>
        <p:nvSpPr>
          <p:cNvPr id="8" name="TextBox 7"/>
          <p:cNvSpPr txBox="1"/>
          <p:nvPr/>
        </p:nvSpPr>
        <p:spPr>
          <a:xfrm>
            <a:off x="6593117" y="6200524"/>
            <a:ext cx="62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smtClean="0"/>
              <a:t>θ</a:t>
            </a:r>
            <a:endParaRPr lang="fr-FR" sz="2800"/>
          </a:p>
        </p:txBody>
      </p:sp>
      <p:sp>
        <p:nvSpPr>
          <p:cNvPr id="9" name="TextBox 8"/>
          <p:cNvSpPr txBox="1"/>
          <p:nvPr/>
        </p:nvSpPr>
        <p:spPr>
          <a:xfrm>
            <a:off x="6934200" y="360174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/>
              <a:t>θ </a:t>
            </a:r>
            <a:r>
              <a:rPr lang="fr-FR" sz="1400" smtClean="0"/>
              <a:t>= 6 minimise l’erreur du modèle.</a:t>
            </a:r>
          </a:p>
          <a:p>
            <a:pPr algn="ctr"/>
            <a:r>
              <a:rPr lang="fr-FR" sz="1400" smtClean="0"/>
              <a:t>C’est donc cette valeur</a:t>
            </a:r>
          </a:p>
          <a:p>
            <a:pPr algn="ctr"/>
            <a:r>
              <a:rPr lang="fr-FR" sz="1400" smtClean="0"/>
              <a:t>qu’on veut attribuer à </a:t>
            </a:r>
            <a:r>
              <a:rPr lang="el-GR" sz="1400" smtClean="0"/>
              <a:t>θ</a:t>
            </a:r>
            <a:endParaRPr lang="fr-FR" sz="1400" baseline="-25000"/>
          </a:p>
        </p:txBody>
      </p:sp>
      <p:sp>
        <p:nvSpPr>
          <p:cNvPr id="10" name="Rectangle 9"/>
          <p:cNvSpPr/>
          <p:nvPr/>
        </p:nvSpPr>
        <p:spPr>
          <a:xfrm>
            <a:off x="4572000" y="6200524"/>
            <a:ext cx="6096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81600" y="4555847"/>
            <a:ext cx="1752600" cy="15401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30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7" y="2504781"/>
            <a:ext cx="6344195" cy="41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Le Gradient </a:t>
            </a:r>
            <a:r>
              <a:rPr lang="fr-FR" sz="2800" dirty="0" err="1" smtClean="0">
                <a:solidFill>
                  <a:srgbClr val="7030A0"/>
                </a:solidFill>
              </a:rPr>
              <a:t>Descent</a:t>
            </a:r>
            <a:endParaRPr lang="fr-FR" sz="2800" dirty="0">
              <a:solidFill>
                <a:srgbClr val="7030A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2057400" y="204310"/>
            <a:ext cx="1072929" cy="845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822667"/>
                  </p:ext>
                </p:extLst>
              </p:nvPr>
            </p:nvGraphicFramePr>
            <p:xfrm>
              <a:off x="304800" y="1371600"/>
              <a:ext cx="85344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200"/>
                    <a:gridCol w="4267200"/>
                  </a:tblGrid>
                  <a:tr h="1295400">
                    <a:tc>
                      <a:txBody>
                        <a:bodyPr/>
                        <a:lstStyle/>
                        <a:p>
                          <a:r>
                            <a:rPr lang="fr-FR" sz="1600" b="0" dirty="0" smtClean="0">
                              <a:solidFill>
                                <a:schemeClr val="tx1"/>
                              </a:solidFill>
                            </a:rPr>
                            <a:t>Comment trouver les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600" b="0" dirty="0">
                              <a:solidFill>
                                <a:schemeClr val="tx1"/>
                              </a:solidFill>
                            </a:rPr>
                            <a:t> tel que la fonction J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600" b="0">
                              <a:solidFill>
                                <a:schemeClr val="tx1"/>
                              </a:solidFill>
                            </a:rPr>
                            <a:t>soit </a:t>
                          </a:r>
                          <a:r>
                            <a:rPr lang="fr-FR" sz="1600" b="0" smtClean="0">
                              <a:solidFill>
                                <a:schemeClr val="tx1"/>
                              </a:solidFill>
                            </a:rPr>
                            <a:t>minimum?</a:t>
                          </a:r>
                        </a:p>
                        <a:p>
                          <a:pPr marL="171450" indent="-171450">
                            <a:buFont typeface="Arial" charset="0"/>
                            <a:buChar char="•"/>
                          </a:pPr>
                          <a:r>
                            <a:rPr lang="fr-FR" sz="1200" b="0" smtClean="0">
                              <a:solidFill>
                                <a:srgbClr val="7030A0"/>
                              </a:solidFill>
                            </a:rPr>
                            <a:t>Grâce </a:t>
                          </a:r>
                          <a:r>
                            <a:rPr lang="fr-FR" sz="1200" b="0" dirty="0" smtClean="0">
                              <a:solidFill>
                                <a:srgbClr val="7030A0"/>
                              </a:solidFill>
                            </a:rPr>
                            <a:t>au Gradient </a:t>
                          </a:r>
                          <a:r>
                            <a:rPr lang="fr-FR" sz="1200" b="0" err="1" smtClean="0">
                              <a:solidFill>
                                <a:srgbClr val="7030A0"/>
                              </a:solidFill>
                            </a:rPr>
                            <a:t>Descent</a:t>
                          </a:r>
                          <a:r>
                            <a:rPr lang="fr-FR" sz="1200" b="0" smtClean="0">
                              <a:solidFill>
                                <a:srgbClr val="7030A0"/>
                              </a:solidFill>
                            </a:rPr>
                            <a:t> !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fr-FR" sz="1200" dirty="0" smtClean="0">
                            <a:solidFill>
                              <a:schemeClr val="tx2"/>
                            </a:solidFill>
                          </a:endParaRPr>
                        </a:p>
                        <a:p>
                          <a:endParaRPr lang="fr-FR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b="0" dirty="0" smtClean="0">
                              <a:solidFill>
                                <a:schemeClr val="tx1"/>
                              </a:solidFill>
                            </a:rPr>
                            <a:t>Principe du </a:t>
                          </a:r>
                          <a:r>
                            <a:rPr lang="fr-FR" sz="1600" b="0" dirty="0" smtClean="0">
                              <a:solidFill>
                                <a:srgbClr val="7030A0"/>
                              </a:solidFill>
                            </a:rPr>
                            <a:t>Gradient </a:t>
                          </a:r>
                          <a:r>
                            <a:rPr lang="fr-FR" sz="1600" b="0" dirty="0" err="1" smtClean="0">
                              <a:solidFill>
                                <a:srgbClr val="7030A0"/>
                              </a:solidFill>
                            </a:rPr>
                            <a:t>Descent</a:t>
                          </a:r>
                          <a:r>
                            <a:rPr lang="fr-FR" sz="1600" b="0" dirty="0" smtClean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se place aléatoirement sur un point de la fonction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calcule la </a:t>
                          </a:r>
                          <a:r>
                            <a:rPr lang="fr-FR" sz="1200" b="0" dirty="0" smtClean="0">
                              <a:solidFill>
                                <a:srgbClr val="7030A0"/>
                              </a:solidFill>
                            </a:rPr>
                            <a:t>pente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du point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descend d’un pas de taille proportionnelle à </a:t>
                          </a: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la pente</a:t>
                          </a:r>
                          <a:endParaRPr lang="fr-F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répète le processus jusqu’à ce que </a:t>
                          </a:r>
                          <a:r>
                            <a:rPr lang="fr-FR" sz="1200" b="0" dirty="0" smtClean="0">
                              <a:solidFill>
                                <a:srgbClr val="FF0000"/>
                              </a:solidFill>
                            </a:rPr>
                            <a:t>la pente soit égale à zéro</a:t>
                          </a:r>
                        </a:p>
                        <a:p>
                          <a:endParaRPr lang="fr-FR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701851"/>
                  </p:ext>
                </p:extLst>
              </p:nvPr>
            </p:nvGraphicFramePr>
            <p:xfrm>
              <a:off x="304800" y="1371600"/>
              <a:ext cx="85344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200"/>
                    <a:gridCol w="4267200"/>
                  </a:tblGrid>
                  <a:tr h="1524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2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b="0" dirty="0" smtClean="0">
                              <a:solidFill>
                                <a:schemeClr val="tx1"/>
                              </a:solidFill>
                            </a:rPr>
                            <a:t>Principe du </a:t>
                          </a:r>
                          <a:r>
                            <a:rPr lang="fr-FR" sz="1600" b="0" dirty="0" smtClean="0">
                              <a:solidFill>
                                <a:srgbClr val="7030A0"/>
                              </a:solidFill>
                            </a:rPr>
                            <a:t>Gradient </a:t>
                          </a:r>
                          <a:r>
                            <a:rPr lang="fr-FR" sz="1600" b="0" dirty="0" err="1" smtClean="0">
                              <a:solidFill>
                                <a:srgbClr val="7030A0"/>
                              </a:solidFill>
                            </a:rPr>
                            <a:t>Descent</a:t>
                          </a:r>
                          <a:r>
                            <a:rPr lang="fr-FR" sz="1600" b="0" dirty="0" smtClean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se place aléatoirement sur un point de la fonction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calcule la </a:t>
                          </a:r>
                          <a:r>
                            <a:rPr lang="fr-FR" sz="1200" b="0" dirty="0" smtClean="0">
                              <a:solidFill>
                                <a:srgbClr val="7030A0"/>
                              </a:solidFill>
                            </a:rPr>
                            <a:t>pente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du point</a:t>
                          </a: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descend d’un pas de taille proportionnelle à </a:t>
                          </a: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la </a:t>
                          </a: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pente</a:t>
                          </a:r>
                          <a:endParaRPr lang="fr-F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1">
                            <a:buFont typeface="+mj-lt"/>
                            <a:buAutoNum type="arabicPeriod"/>
                          </a:pPr>
                          <a:r>
                            <a:rPr lang="fr-FR" sz="1200" b="0" smtClean="0">
                              <a:solidFill>
                                <a:schemeClr val="tx1"/>
                              </a:solidFill>
                            </a:rPr>
                            <a:t> On </a:t>
                          </a:r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répète le processus jusqu’à ce que </a:t>
                          </a:r>
                          <a:r>
                            <a:rPr lang="fr-FR" sz="1200" b="0" dirty="0" smtClean="0">
                              <a:solidFill>
                                <a:srgbClr val="FF0000"/>
                              </a:solidFill>
                            </a:rPr>
                            <a:t>la pente soit égale à zéro</a:t>
                          </a:r>
                        </a:p>
                        <a:p>
                          <a:endParaRPr lang="fr-FR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90800"/>
            <a:ext cx="5701129" cy="41880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</a:rPr>
              <a:t>Calculer la pente en un point d’une fonction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La pente en un point x</a:t>
            </a:r>
            <a:r>
              <a:rPr lang="fr-FR" sz="2000" baseline="30000" dirty="0" smtClean="0"/>
              <a:t>i</a:t>
            </a:r>
            <a:r>
              <a:rPr lang="fr-FR" sz="2000" dirty="0" smtClean="0"/>
              <a:t> d’une fonction f(x), est donnée par</a:t>
            </a:r>
          </a:p>
          <a:p>
            <a:pPr lvl="1"/>
            <a:r>
              <a:rPr lang="fr-FR" sz="1600" dirty="0" smtClean="0"/>
              <a:t>sa dérivée f’(x</a:t>
            </a:r>
            <a:r>
              <a:rPr lang="fr-FR" sz="1600" baseline="30000" dirty="0" smtClean="0"/>
              <a:t>i</a:t>
            </a:r>
            <a:r>
              <a:rPr lang="fr-FR" sz="1600" dirty="0" smtClean="0"/>
              <a:t>) </a:t>
            </a:r>
            <a:endParaRPr lang="fr-FR" sz="1600" dirty="0"/>
          </a:p>
          <a:p>
            <a:pPr marL="457200" lvl="1" indent="0">
              <a:buNone/>
            </a:pPr>
            <a:endParaRPr lang="fr-FR" sz="1600" dirty="0">
              <a:solidFill>
                <a:srgbClr val="7030A0"/>
              </a:solidFill>
            </a:endParaRPr>
          </a:p>
          <a:p>
            <a:pPr lvl="1"/>
            <a:endParaRPr lang="fr-FR" sz="1600" dirty="0" smtClean="0">
              <a:solidFill>
                <a:srgbClr val="7030A0"/>
              </a:solidFill>
            </a:endParaRPr>
          </a:p>
          <a:p>
            <a:endParaRPr lang="fr-FR" sz="2000" dirty="0">
              <a:solidFill>
                <a:srgbClr val="7030A0"/>
              </a:solidFill>
            </a:endParaRPr>
          </a:p>
        </p:txBody>
      </p:sp>
      <p:pic>
        <p:nvPicPr>
          <p:cNvPr id="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460016" y="450850"/>
            <a:ext cx="1063984" cy="74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23358"/>
            <a:ext cx="8229600" cy="3120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à coins arrondis 17"/>
          <p:cNvSpPr/>
          <p:nvPr/>
        </p:nvSpPr>
        <p:spPr>
          <a:xfrm>
            <a:off x="609600" y="4937974"/>
            <a:ext cx="8001000" cy="17552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Gradient </a:t>
            </a:r>
            <a:r>
              <a:rPr lang="fr-FR" dirty="0" err="1" smtClean="0">
                <a:solidFill>
                  <a:schemeClr val="tx2"/>
                </a:solidFill>
              </a:rPr>
              <a:t>descent</a:t>
            </a:r>
            <a:r>
              <a:rPr lang="fr-FR" dirty="0" smtClean="0">
                <a:solidFill>
                  <a:schemeClr val="tx2"/>
                </a:solidFill>
              </a:rPr>
              <a:t> (ex)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430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tx2"/>
                </a:solidFill>
              </a:rPr>
              <a:t>Sur Python</a:t>
            </a:r>
            <a:endParaRPr lang="fr-FR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685800" y="304800"/>
            <a:ext cx="1062507" cy="914400"/>
          </a:xfrm>
          <a:prstGeom prst="rect">
            <a:avLst/>
          </a:prstGeom>
        </p:spPr>
      </p:pic>
      <p:sp>
        <p:nvSpPr>
          <p:cNvPr id="16" name="TextBox 5"/>
          <p:cNvSpPr txBox="1"/>
          <p:nvPr/>
        </p:nvSpPr>
        <p:spPr>
          <a:xfrm>
            <a:off x="770000" y="1695424"/>
            <a:ext cx="7680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Exercice ici : </a:t>
            </a:r>
            <a:r>
              <a:rPr lang="fr-FR" sz="1200" dirty="0">
                <a:cs typeface="Courier New" panose="02070309020205020404" pitchFamily="49" charset="0"/>
              </a:rPr>
              <a:t>Notebook« </a:t>
            </a:r>
            <a:r>
              <a:rPr lang="fr-FR" sz="1200" dirty="0" err="1">
                <a:cs typeface="Courier New" panose="02070309020205020404" pitchFamily="49" charset="0"/>
              </a:rPr>
              <a:t>Exercices_cours_régression_linéaire.ipynb</a:t>
            </a:r>
            <a:r>
              <a:rPr lang="fr-FR" sz="1200" dirty="0">
                <a:cs typeface="Courier New" panose="02070309020205020404" pitchFamily="49" charset="0"/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Q1 - Afficher la fonction J(</a:t>
            </a:r>
            <a:r>
              <a:rPr lang="el-G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ϴ</a:t>
            </a: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)=</a:t>
            </a:r>
            <a:r>
              <a:rPr lang="el-G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ϴ</a:t>
            </a: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² sur [-5;5]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Construire le </a:t>
            </a:r>
            <a:r>
              <a:rPr lang="fr-FR" sz="1200" dirty="0" err="1" smtClean="0">
                <a:cs typeface="Courier New" panose="02070309020205020404" pitchFamily="49" charset="0"/>
              </a:rPr>
              <a:t>np.array</a:t>
            </a:r>
            <a:r>
              <a:rPr lang="fr-FR" sz="1200" dirty="0" smtClean="0"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cs typeface="Courier New" panose="02070309020205020404" pitchFamily="49" charset="0"/>
              </a:rPr>
              <a:t>theta</a:t>
            </a:r>
            <a:r>
              <a:rPr lang="fr-FR" sz="1200" dirty="0" smtClean="0">
                <a:cs typeface="Courier New" panose="02070309020205020404" pitchFamily="49" charset="0"/>
              </a:rPr>
              <a:t> de -5 à 5 par pas de 0,5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Construire le </a:t>
            </a:r>
            <a:r>
              <a:rPr lang="fr-FR" sz="1200" dirty="0" err="1" smtClean="0">
                <a:cs typeface="Courier New" panose="02070309020205020404" pitchFamily="49" charset="0"/>
              </a:rPr>
              <a:t>np.array</a:t>
            </a:r>
            <a:r>
              <a:rPr lang="fr-FR" sz="1200" dirty="0" smtClean="0"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cs typeface="Courier New" panose="02070309020205020404" pitchFamily="49" charset="0"/>
              </a:rPr>
              <a:t>J_theta</a:t>
            </a:r>
            <a:r>
              <a:rPr lang="fr-FR" sz="1200" dirty="0" smtClean="0">
                <a:cs typeface="Courier New" panose="02070309020205020404" pitchFamily="49" charset="0"/>
              </a:rPr>
              <a:t> contenant les valeurs de </a:t>
            </a:r>
            <a:r>
              <a:rPr lang="fr-FR" sz="1200" dirty="0" err="1" smtClean="0">
                <a:cs typeface="Courier New" panose="02070309020205020404" pitchFamily="49" charset="0"/>
              </a:rPr>
              <a:t>theta</a:t>
            </a:r>
            <a:r>
              <a:rPr lang="fr-FR" sz="1200" dirty="0" smtClean="0">
                <a:cs typeface="Courier New" panose="02070309020205020404" pitchFamily="49" charset="0"/>
              </a:rPr>
              <a:t> au carré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Afficher les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Q2 - Grâce au Gradient </a:t>
            </a:r>
            <a:r>
              <a:rPr lang="fr-FR" sz="1600" dirty="0" err="1" smtClean="0">
                <a:solidFill>
                  <a:schemeClr val="tx2"/>
                </a:solidFill>
                <a:cs typeface="Courier New" panose="02070309020205020404" pitchFamily="49" charset="0"/>
              </a:rPr>
              <a:t>Descent</a:t>
            </a: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, trouver </a:t>
            </a:r>
            <a:r>
              <a:rPr lang="el-GR" sz="1600" dirty="0">
                <a:solidFill>
                  <a:schemeClr val="tx2"/>
                </a:solidFill>
                <a:cs typeface="Courier New" panose="02070309020205020404" pitchFamily="49" charset="0"/>
              </a:rPr>
              <a:t>ϴ </a:t>
            </a:r>
            <a:r>
              <a:rPr lang="fr-FR" sz="1600" baseline="30000" dirty="0">
                <a:solidFill>
                  <a:schemeClr val="tx2"/>
                </a:solidFill>
                <a:cs typeface="Courier New" panose="02070309020205020404" pitchFamily="49" charset="0"/>
              </a:rPr>
              <a:t>i </a:t>
            </a:r>
            <a:r>
              <a:rPr lang="fr-FR" sz="1600" baseline="300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fr-FR" sz="16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qui minimise </a:t>
            </a:r>
            <a:r>
              <a:rPr lang="fr-FR" sz="1600" dirty="0">
                <a:solidFill>
                  <a:schemeClr val="tx2"/>
                </a:solidFill>
                <a:cs typeface="Courier New" panose="02070309020205020404" pitchFamily="49" charset="0"/>
              </a:rPr>
              <a:t>J</a:t>
            </a:r>
            <a:endParaRPr lang="fr-FR" sz="1600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Tirer un </a:t>
            </a:r>
            <a:r>
              <a:rPr lang="el-GR" sz="1200" dirty="0" smtClean="0">
                <a:cs typeface="Courier New" panose="02070309020205020404" pitchFamily="49" charset="0"/>
              </a:rPr>
              <a:t>ϴ</a:t>
            </a:r>
            <a:r>
              <a:rPr lang="fr-FR" sz="1200" baseline="30000" dirty="0" smtClean="0">
                <a:cs typeface="Courier New" panose="02070309020205020404" pitchFamily="49" charset="0"/>
              </a:rPr>
              <a:t>i</a:t>
            </a:r>
            <a:r>
              <a:rPr lang="fr-FR" sz="1200" dirty="0" smtClean="0">
                <a:cs typeface="Courier New" panose="02070309020205020404" pitchFamily="49" charset="0"/>
              </a:rPr>
              <a:t> de départ au hasard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Calculer la pente au point </a:t>
            </a:r>
            <a:r>
              <a:rPr lang="el-GR" sz="1200" dirty="0">
                <a:cs typeface="Courier New" panose="02070309020205020404" pitchFamily="49" charset="0"/>
              </a:rPr>
              <a:t>ϴ </a:t>
            </a:r>
            <a:r>
              <a:rPr lang="fr-FR" sz="1200" baseline="30000" dirty="0" smtClean="0">
                <a:cs typeface="Courier New" panose="02070309020205020404" pitchFamily="49" charset="0"/>
              </a:rPr>
              <a:t>i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Descendez d’un pas. </a:t>
            </a:r>
            <a:r>
              <a:rPr lang="el-GR" sz="1200" dirty="0">
                <a:cs typeface="Courier New" panose="02070309020205020404" pitchFamily="49" charset="0"/>
              </a:rPr>
              <a:t>ϴ </a:t>
            </a:r>
            <a:r>
              <a:rPr lang="fr-FR" sz="1200" baseline="30000" dirty="0" smtClean="0">
                <a:cs typeface="Courier New" panose="02070309020205020404" pitchFamily="49" charset="0"/>
              </a:rPr>
              <a:t>i</a:t>
            </a:r>
            <a:r>
              <a:rPr lang="fr-FR" sz="1200" dirty="0" smtClean="0">
                <a:cs typeface="Courier New" panose="02070309020205020404" pitchFamily="49" charset="0"/>
              </a:rPr>
              <a:t> = </a:t>
            </a:r>
            <a:r>
              <a:rPr lang="el-GR" sz="1200" dirty="0">
                <a:cs typeface="Courier New" panose="02070309020205020404" pitchFamily="49" charset="0"/>
              </a:rPr>
              <a:t>ϴ </a:t>
            </a:r>
            <a:r>
              <a:rPr lang="fr-FR" sz="1200" baseline="30000" dirty="0" smtClean="0">
                <a:cs typeface="Courier New" panose="02070309020205020404" pitchFamily="49" charset="0"/>
              </a:rPr>
              <a:t>i</a:t>
            </a:r>
            <a:r>
              <a:rPr lang="fr-FR" sz="1200" dirty="0" smtClean="0">
                <a:cs typeface="Courier New" panose="02070309020205020404" pitchFamily="49" charset="0"/>
              </a:rPr>
              <a:t> - 0,1 * pente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Répétez l’opération jusqu’à ce que la pente &lt; 0,01</a:t>
            </a:r>
          </a:p>
          <a:p>
            <a:pPr marL="1200150" lvl="2" indent="-285750">
              <a:buFont typeface="+mj-lt"/>
              <a:buAutoNum type="arabicPeriod"/>
            </a:pPr>
            <a:r>
              <a:rPr lang="fr-FR" sz="1200" dirty="0" smtClean="0">
                <a:cs typeface="Courier New" panose="02070309020205020404" pitchFamily="49" charset="0"/>
              </a:rPr>
              <a:t>Sortez le </a:t>
            </a:r>
            <a:r>
              <a:rPr lang="el-GR" sz="1200" dirty="0">
                <a:cs typeface="Courier New" panose="02070309020205020404" pitchFamily="49" charset="0"/>
              </a:rPr>
              <a:t>ϴ </a:t>
            </a:r>
            <a:r>
              <a:rPr lang="fr-FR" sz="1200" baseline="30000" dirty="0" smtClean="0">
                <a:cs typeface="Courier New" panose="02070309020205020404" pitchFamily="49" charset="0"/>
              </a:rPr>
              <a:t>i</a:t>
            </a:r>
            <a:endParaRPr lang="fr-FR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0" y="49530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</a:rPr>
              <a:t>Élever au carré un </a:t>
            </a:r>
            <a:r>
              <a:rPr lang="fr-FR" sz="1200" dirty="0" err="1" smtClean="0">
                <a:solidFill>
                  <a:schemeClr val="tx2"/>
                </a:solidFill>
              </a:rPr>
              <a:t>numpy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array</a:t>
            </a:r>
            <a:r>
              <a:rPr lang="fr-FR" sz="1200" dirty="0" smtClean="0">
                <a:solidFill>
                  <a:schemeClr val="tx2"/>
                </a:solidFill>
              </a:rPr>
              <a:t> x</a:t>
            </a:r>
            <a:endParaRPr lang="fr-FR" sz="12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np.power</a:t>
            </a:r>
            <a:r>
              <a:rPr lang="fr-FR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</a:rPr>
              <a:t>Plot des points dont les coordonnées sont stockés dans deux vecteurs x et y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,'-o')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-10886" y="4982051"/>
            <a:ext cx="55084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  <a:cs typeface="Courier New" panose="02070309020205020404" pitchFamily="49" charset="0"/>
              </a:rPr>
              <a:t>J</a:t>
            </a: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’(</a:t>
            </a:r>
            <a:r>
              <a:rPr lang="el-GR" sz="1200" dirty="0">
                <a:solidFill>
                  <a:schemeClr val="tx2"/>
                </a:solidFill>
                <a:cs typeface="Courier New" panose="02070309020205020404" pitchFamily="49" charset="0"/>
              </a:rPr>
              <a:t>ϴ</a:t>
            </a: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) </a:t>
            </a:r>
            <a:r>
              <a:rPr lang="fr-FR" sz="1200" dirty="0">
                <a:solidFill>
                  <a:schemeClr val="tx2"/>
                </a:solidFill>
                <a:cs typeface="Courier New" panose="02070309020205020404" pitchFamily="49" charset="0"/>
              </a:rPr>
              <a:t>= </a:t>
            </a: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2</a:t>
            </a:r>
            <a:r>
              <a:rPr lang="el-G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ϴ</a:t>
            </a:r>
            <a:endParaRPr lang="fr-FR" sz="12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Choisir « </a:t>
            </a:r>
            <a:r>
              <a:rPr lang="fr-FR" sz="1200" dirty="0" err="1" smtClean="0">
                <a:solidFill>
                  <a:schemeClr val="tx2"/>
                </a:solidFill>
                <a:cs typeface="Courier New" panose="02070309020205020404" pitchFamily="49" charset="0"/>
              </a:rPr>
              <a:t>theta</a:t>
            </a: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 » ou le tirer </a:t>
            </a:r>
            <a:r>
              <a:rPr lang="fr-FR" sz="1200" dirty="0">
                <a:solidFill>
                  <a:schemeClr val="tx2"/>
                </a:solidFill>
                <a:cs typeface="Courier New" panose="02070309020205020404" pitchFamily="49" charset="0"/>
              </a:rPr>
              <a:t>un nombre au hasard entre deux </a:t>
            </a:r>
            <a:r>
              <a:rPr lang="fr-FR" sz="1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bornes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  <a:cs typeface="Courier New" panose="02070309020205020404" pitchFamily="49" charset="0"/>
              </a:rPr>
              <a:t>Boucle en python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</a:t>
            </a:r>
            <a:r>
              <a:rPr lang="fr-F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ma_liste</a:t>
            </a: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fr-FR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fr-F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4"/>
            <a:endParaRPr lang="fr-FR" sz="12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85800" y="45529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Tips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16803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Algorithme du Gradient Descent</a:t>
            </a:r>
          </a:p>
          <a:p>
            <a:pPr algn="ctr"/>
            <a:r>
              <a:rPr lang="fr-FR" sz="1600" smtClean="0"/>
              <a:t>(Généralisation à n variables)</a:t>
            </a:r>
            <a:r>
              <a:rPr lang="fr-FR" smtClean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048" y="1961992"/>
                <a:ext cx="8568952" cy="22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600" dirty="0" smtClean="0"/>
                  <a:t>Initialiser aléatoirement les </a:t>
                </a:r>
                <a:r>
                  <a:rPr lang="el-GR" sz="1600" dirty="0" smtClean="0"/>
                  <a:t>θ</a:t>
                </a:r>
                <a:r>
                  <a:rPr lang="fr-FR" sz="1600" baseline="-25000" dirty="0" smtClean="0"/>
                  <a:t>i</a:t>
                </a:r>
                <a:endParaRPr lang="fr-FR" sz="1600" baseline="-25000" dirty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600" i="1" dirty="0" smtClean="0">
                    <a:ea typeface="Cambria Math"/>
                  </a:rPr>
                  <a:t>Début de la boucle - </a:t>
                </a:r>
                <a:r>
                  <a:rPr lang="fr-FR" sz="1600" dirty="0" smtClean="0">
                    <a:ea typeface="Cambria Math"/>
                  </a:rPr>
                  <a:t>tant </a:t>
                </a:r>
                <a:r>
                  <a:rPr lang="fr-FR" sz="1600" dirty="0">
                    <a:ea typeface="Cambria Math"/>
                  </a:rPr>
                  <a:t>q</a:t>
                </a:r>
                <a:r>
                  <a:rPr lang="fr-FR" sz="1600" dirty="0" smtClean="0">
                    <a:ea typeface="Cambria Math"/>
                  </a:rPr>
                  <a:t>ue </a:t>
                </a:r>
                <a:r>
                  <a:rPr lang="fr-FR" sz="1600" dirty="0">
                    <a:ea typeface="Cambria Math"/>
                  </a:rPr>
                  <a:t>la fonction J </a:t>
                </a:r>
                <a:r>
                  <a:rPr lang="fr-FR" sz="1600" dirty="0" smtClean="0">
                    <a:ea typeface="Cambria Math"/>
                  </a:rPr>
                  <a:t>décroît, faire :</a:t>
                </a:r>
                <a:r>
                  <a:rPr lang="fr-FR" sz="1600" dirty="0" smtClean="0"/>
                  <a:t> </a:t>
                </a:r>
              </a:p>
              <a:p>
                <a:endParaRPr lang="fr-FR" sz="1600" dirty="0" smtClean="0"/>
              </a:p>
              <a:p>
                <a:pPr marL="400050" lvl="1"/>
                <a:r>
                  <a:rPr lang="fr-FR" sz="2400" dirty="0" smtClean="0"/>
                  <a:t>J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fr-FR" sz="2400" i="1"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fr-F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2</m:t>
                        </m:r>
                        <m:r>
                          <a:rPr lang="fr-FR" sz="2400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24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latin typeface="Cambria Math"/>
                          </a:rPr>
                          <m:t>𝑖</m:t>
                        </m:r>
                        <m:r>
                          <a:rPr lang="fr-F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4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400" dirty="0"/>
                          <m:t>(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2400" dirty="0"/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2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400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400" i="1" dirty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24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fr-FR" sz="2400" dirty="0" smtClean="0"/>
                              <m:t> −</m:t>
                            </m:r>
                            <m:r>
                              <m:rPr>
                                <m:nor/>
                              </m:rPr>
                              <a:rPr lang="fr-FR" sz="2400" dirty="0"/>
                              <m:t> 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4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2400" dirty="0"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 smtClean="0"/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fr-FR" sz="2400">
                        <a:latin typeface="Cambria Math"/>
                        <a:ea typeface="Cambria Math"/>
                      </a:rPr>
                      <m:t> −</m:t>
                    </m:r>
                    <m:r>
                      <a:rPr lang="fr-FR" sz="2400" b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4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fr-FR" sz="240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fr-FR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400" dirty="0" smtClean="0"/>
                  <a:t> </a:t>
                </a:r>
                <a:r>
                  <a:rPr lang="fr-FR" sz="1400" dirty="0"/>
                  <a:t>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/>
                          </a:rPr>
                          <m:t>𝜕</m:t>
                        </m:r>
                        <m:r>
                          <a:rPr lang="fr-FR" sz="1400" i="1">
                            <a:latin typeface="Cambria Math"/>
                          </a:rPr>
                          <m:t>𝐽</m:t>
                        </m:r>
                        <m:r>
                          <a:rPr lang="fr-FR" sz="1400" i="1">
                            <a:latin typeface="Cambria Math"/>
                          </a:rPr>
                          <m:t>((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sz="1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4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/>
                          </a:rPr>
                          <m:t>𝑖</m:t>
                        </m:r>
                        <m:r>
                          <a:rPr lang="fr-F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fr-FR" sz="1400" dirty="0"/>
                      <m:t>(</m:t>
                    </m:r>
                    <m:sSup>
                      <m:sSupPr>
                        <m:ctrlPr>
                          <a:rPr lang="fr-FR" sz="1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i="1" dirty="0">
                            <a:latin typeface="Cambria Math"/>
                          </a:rPr>
                          <m:t>(</m:t>
                        </m:r>
                        <m:r>
                          <a:rPr lang="fr-FR" sz="1400" i="1" dirty="0">
                            <a:latin typeface="Cambria Math"/>
                          </a:rPr>
                          <m:t>𝑖</m:t>
                        </m:r>
                        <m:r>
                          <a:rPr lang="fr-FR" sz="1400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fr-FR" sz="1400" dirty="0"/>
                      <m:t>) − 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400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fr-FR" sz="1400" b="0" i="1" dirty="0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48" y="1961992"/>
                <a:ext cx="8568952" cy="2229008"/>
              </a:xfrm>
              <a:prstGeom prst="rect">
                <a:avLst/>
              </a:prstGeom>
              <a:blipFill rotWithShape="1">
                <a:blip r:embed="rId2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1028700" y="4858941"/>
            <a:ext cx="890273" cy="648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73" y="4858941"/>
                <a:ext cx="7162800" cy="1580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fr-FR" sz="1600" b="1" dirty="0" smtClean="0">
                    <a:solidFill>
                      <a:schemeClr val="accent2"/>
                    </a:solidFill>
                  </a:rPr>
                  <a:t>ATTENTION!</a:t>
                </a:r>
              </a:p>
              <a:p>
                <a:pPr marL="0" lvl="1"/>
                <a:r>
                  <a:rPr lang="fr-FR" sz="1600" dirty="0"/>
                  <a:t>Calculer simultanément les nouvelles valeurs </a:t>
                </a:r>
                <a:r>
                  <a:rPr lang="fr-FR" sz="16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1,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fr-FR" sz="1600" dirty="0"/>
              </a:p>
              <a:p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Paramètres du GD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fr-FR" sz="1600" dirty="0"/>
                  <a:t>Le </a:t>
                </a:r>
                <a:r>
                  <a:rPr lang="fr-FR" sz="1600" dirty="0" err="1"/>
                  <a:t>learning</a:t>
                </a:r>
                <a:r>
                  <a:rPr lang="fr-FR" sz="1600" dirty="0"/>
                  <a:t> </a:t>
                </a:r>
                <a:r>
                  <a:rPr lang="fr-FR" sz="1600" dirty="0" smtClean="0"/>
                  <a:t>rate </a:t>
                </a:r>
                <a:r>
                  <a:rPr lang="el-GR" sz="1600" dirty="0" smtClean="0"/>
                  <a:t>α</a:t>
                </a:r>
                <a:endParaRPr lang="fr-FR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fr-FR" sz="1600" dirty="0"/>
                  <a:t>Nombre maximal d’itérations (</a:t>
                </a:r>
                <a:r>
                  <a:rPr lang="fr-FR" sz="1600" i="1" dirty="0"/>
                  <a:t>éventuellement</a:t>
                </a:r>
                <a:r>
                  <a:rPr lang="fr-FR" sz="1600" dirty="0"/>
                  <a:t>)</a:t>
                </a:r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73" y="4858941"/>
                <a:ext cx="7162800" cy="1580433"/>
              </a:xfrm>
              <a:prstGeom prst="rect">
                <a:avLst/>
              </a:prstGeom>
              <a:blipFill rotWithShape="0">
                <a:blip r:embed="rId5"/>
                <a:stretch>
                  <a:fillRect l="-511" t="-1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>
          <a:xfrm>
            <a:off x="1147902" y="5808952"/>
            <a:ext cx="685800" cy="596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1043214" y="494189"/>
            <a:ext cx="1063984" cy="744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4278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50"/>
                </a:solidFill>
              </a:rPr>
              <a:t>Learning rate</a:t>
            </a:r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48000" y="3934246"/>
            <a:ext cx="533400" cy="3446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449759"/>
                <a:ext cx="64087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solidFill>
                      <a:srgbClr val="7030A0"/>
                    </a:solidFill>
                  </a:rPr>
                  <a:t>Illustration du Gradient </a:t>
                </a:r>
                <a:r>
                  <a:rPr lang="fr-FR" sz="2800" dirty="0" err="1" smtClean="0">
                    <a:solidFill>
                      <a:srgbClr val="7030A0"/>
                    </a:solidFill>
                  </a:rPr>
                  <a:t>Descent</a:t>
                </a:r>
                <a:endParaRPr lang="fr-FR" sz="2800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(Régression linéaire, cas avec deux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</a:rPr>
                  <a:t>) 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9759"/>
                <a:ext cx="6408712" cy="769441"/>
              </a:xfrm>
              <a:prstGeom prst="rect">
                <a:avLst/>
              </a:prstGeom>
              <a:blipFill rotWithShape="1">
                <a:blip r:embed="rId2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5" y="1714128"/>
            <a:ext cx="6078545" cy="40770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0767" y="3544594"/>
            <a:ext cx="306033" cy="646406"/>
            <a:chOff x="3887924" y="3429000"/>
            <a:chExt cx="306033" cy="646406"/>
          </a:xfrm>
          <a:scene3d>
            <a:camera prst="orthographicFront">
              <a:rot lat="20755388" lon="12038815" rev="21285831"/>
            </a:camera>
            <a:lightRig rig="threePt" dir="t"/>
          </a:scene3d>
        </p:grpSpPr>
        <p:cxnSp>
          <p:nvCxnSpPr>
            <p:cNvPr id="11" name="Straight Arrow Connector 10"/>
            <p:cNvCxnSpPr/>
            <p:nvPr/>
          </p:nvCxnSpPr>
          <p:spPr>
            <a:xfrm>
              <a:off x="3923928" y="3571350"/>
              <a:ext cx="72008" cy="2160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23928" y="3715366"/>
              <a:ext cx="243026" cy="1440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87924" y="3429000"/>
              <a:ext cx="36004" cy="162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39952" y="3859382"/>
              <a:ext cx="54005" cy="2160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1066800" y="369838"/>
            <a:ext cx="1072929" cy="845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525959"/>
                <a:ext cx="64087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 smtClean="0">
                    <a:solidFill>
                      <a:srgbClr val="7030A0"/>
                    </a:solidFill>
                  </a:rPr>
                  <a:t>Illustration du Gradient </a:t>
                </a:r>
                <a:r>
                  <a:rPr lang="fr-FR" sz="2800" dirty="0" err="1" smtClean="0">
                    <a:solidFill>
                      <a:srgbClr val="7030A0"/>
                    </a:solidFill>
                  </a:rPr>
                  <a:t>Descent</a:t>
                </a:r>
                <a:endParaRPr lang="fr-FR" sz="2800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fr-FR" sz="1600" dirty="0" smtClean="0"/>
                  <a:t>(Neural net, fonction non-convexe,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  <m:r>
                          <a:rPr lang="fr-FR" sz="16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600" dirty="0" smtClean="0"/>
                  <a:t>) </a:t>
                </a:r>
                <a:endParaRPr lang="fr-FR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5959"/>
                <a:ext cx="6408712" cy="769441"/>
              </a:xfrm>
              <a:prstGeom prst="rect">
                <a:avLst/>
              </a:prstGeom>
              <a:blipFill rotWithShape="1">
                <a:blip r:embed="rId2"/>
                <a:stretch>
                  <a:fillRect t="-7087" b="-8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9651"/>
            <a:ext cx="5791200" cy="3935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1066800" y="369838"/>
            <a:ext cx="1072929" cy="8453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7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smtClean="0">
                <a:solidFill>
                  <a:srgbClr val="7030A0"/>
                </a:solidFill>
              </a:rPr>
              <a:t>Définir le learning rate alpha</a:t>
            </a:r>
            <a:endParaRPr lang="fr-FR" sz="360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6172200"/>
            <a:ext cx="8229600" cy="609600"/>
          </a:xfrm>
        </p:spPr>
        <p:txBody>
          <a:bodyPr>
            <a:normAutofit/>
          </a:bodyPr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ans CJK SC Regular" pitchFamily="2"/>
                <a:cs typeface="FreeSans" pitchFamily="2"/>
              </a:defRPr>
            </a:lvl9pPr>
          </a:lstStyle>
          <a:p>
            <a:pPr marL="0" lvl="0" indent="0" algn="ctr">
              <a:spcBef>
                <a:spcPts val="641"/>
              </a:spcBef>
              <a:buNone/>
              <a:tabLst>
                <a:tab pos="0" algn="l"/>
              </a:tabLst>
            </a:pPr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ea typeface="Gulim"/>
              </a:rPr>
              <a:t>Afin de vérifier que votre code ne contient ni bugs ni </a:t>
            </a:r>
            <a:r>
              <a:rPr lang="fr-FR" sz="1200" i="1" dirty="0" err="1" smtClean="0">
                <a:solidFill>
                  <a:schemeClr val="bg1">
                    <a:lumMod val="50000"/>
                  </a:schemeClr>
                </a:solidFill>
                <a:ea typeface="Gulim"/>
              </a:rPr>
              <a:t>learning</a:t>
            </a:r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ea typeface="Gulim"/>
              </a:rPr>
              <a:t> rate trop élevé,</a:t>
            </a:r>
          </a:p>
          <a:p>
            <a:pPr marL="0" lvl="0" indent="0" algn="ctr">
              <a:spcBef>
                <a:spcPts val="641"/>
              </a:spcBef>
              <a:buNone/>
              <a:tabLst>
                <a:tab pos="0" algn="l"/>
              </a:tabLst>
            </a:pPr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ea typeface="Gulim"/>
              </a:rPr>
              <a:t>il est recommandé de vérifier que le coût du modèle décroît à chaque itération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ea typeface="Gulim"/>
            </a:endParaRPr>
          </a:p>
          <a:p>
            <a:pPr marL="0" lvl="0" indent="0" algn="ctr">
              <a:spcBef>
                <a:spcPts val="641"/>
              </a:spcBef>
              <a:buNone/>
              <a:tabLst>
                <a:tab pos="0" algn="l"/>
              </a:tabLst>
            </a:pPr>
            <a:endParaRPr lang="fr-FR" sz="1200" i="1" dirty="0">
              <a:solidFill>
                <a:schemeClr val="bg1">
                  <a:lumMod val="50000"/>
                </a:schemeClr>
              </a:solidFill>
              <a:ea typeface="Guli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9"/>
          <a:stretch/>
        </p:blipFill>
        <p:spPr>
          <a:xfrm>
            <a:off x="4676935" y="1219200"/>
            <a:ext cx="4132451" cy="3737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999" y="4953000"/>
            <a:ext cx="4005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* Si alpha trop élevé, on peut être balancé sur les différentes parois de la fonction J et </a:t>
            </a:r>
            <a:r>
              <a:rPr lang="fr-FR" sz="1400" b="1" dirty="0" smtClean="0">
                <a:solidFill>
                  <a:srgbClr val="FF0000"/>
                </a:solidFill>
              </a:rPr>
              <a:t>ne jamais atteindre le </a:t>
            </a:r>
            <a:r>
              <a:rPr lang="fr-FR" sz="1400" b="1" dirty="0" err="1" smtClean="0">
                <a:solidFill>
                  <a:srgbClr val="FF0000"/>
                </a:solidFill>
              </a:rPr>
              <a:t>theta</a:t>
            </a:r>
            <a:r>
              <a:rPr lang="fr-FR" sz="1400" b="1" dirty="0" smtClean="0">
                <a:solidFill>
                  <a:srgbClr val="FF0000"/>
                </a:solidFill>
              </a:rPr>
              <a:t> optimal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7772" y="494730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smtClean="0"/>
              <a:t>* Si alpha trop faible, la convergence vers le theta optimal peut être </a:t>
            </a:r>
            <a:r>
              <a:rPr lang="fr-FR" sz="1400" b="1" smtClean="0">
                <a:solidFill>
                  <a:srgbClr val="FF0000"/>
                </a:solidFill>
              </a:rPr>
              <a:t>extrêmement lente</a:t>
            </a:r>
            <a:endParaRPr lang="fr-FR" sz="14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832071" y="145262"/>
            <a:ext cx="1072929" cy="845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1140549" y="6019800"/>
            <a:ext cx="890273" cy="6481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08"/>
          <a:stretch/>
        </p:blipFill>
        <p:spPr>
          <a:xfrm>
            <a:off x="266700" y="1219200"/>
            <a:ext cx="4119867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8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762000"/>
                <a:ext cx="6400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7030A0"/>
                    </a:solidFill>
                  </a:rPr>
                  <a:t>Alternative pour estimer les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2800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fr-FR" sz="28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2800" dirty="0" smtClean="0">
                    <a:solidFill>
                      <a:srgbClr val="7030A0"/>
                    </a:solidFill>
                  </a:rPr>
                  <a:t>:</a:t>
                </a:r>
                <a:endParaRPr lang="fr-FR" sz="2800" dirty="0">
                  <a:solidFill>
                    <a:srgbClr val="7030A0"/>
                  </a:solidFill>
                </a:endParaRPr>
              </a:p>
              <a:p>
                <a:r>
                  <a:rPr lang="fr-FR" sz="2800" dirty="0" smtClean="0">
                    <a:solidFill>
                      <a:srgbClr val="7030A0"/>
                    </a:solidFill>
                  </a:rPr>
                  <a:t>« équations normales »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762000"/>
                <a:ext cx="64008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905" t="-5732" b="-17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828800"/>
                <a:ext cx="7772400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Il y a la possibilité de trouver des valeurs exactes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Revient à résoudre le système d’équations linéaires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fr-FR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>
                        <a:solidFill>
                          <a:schemeClr val="tx1"/>
                        </a:solidFill>
                        <a:latin typeface="Cambria Math"/>
                      </a:rPr>
                      <m:t>𝜽</m:t>
                    </m:r>
                    <m:r>
                      <a:rPr lang="fr-FR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fr-FR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fr-FR" dirty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28800"/>
                <a:ext cx="7772400" cy="1482265"/>
              </a:xfrm>
              <a:prstGeom prst="rect">
                <a:avLst/>
              </a:prstGeom>
              <a:blipFill rotWithShape="1">
                <a:blip r:embed="rId3"/>
                <a:stretch>
                  <a:fillRect l="-706" t="-2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606535" y="600941"/>
            <a:ext cx="1072929" cy="84533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85800" y="4466272"/>
            <a:ext cx="8143086" cy="1500988"/>
            <a:chOff x="772886" y="4466272"/>
            <a:chExt cx="8143086" cy="150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280634" y="4466272"/>
                  <a:ext cx="6635338" cy="1500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dirty="0" smtClean="0"/>
                    <a:t>On obtient des </a:t>
                  </a:r>
                  <a:r>
                    <a:rPr lang="fr-FR" dirty="0"/>
                    <a:t>valeurs exactes </a:t>
                  </a:r>
                  <a:r>
                    <a:rPr lang="fr-FR" dirty="0" smtClean="0"/>
                    <a:t>de </a:t>
                  </a:r>
                  <a14:m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fr-FR" dirty="0" smtClean="0"/>
                    <a:t>si </a:t>
                  </a:r>
                  <a:r>
                    <a:rPr lang="fr-FR" dirty="0"/>
                    <a:t>la </a:t>
                  </a:r>
                  <a:r>
                    <a:rPr lang="fr-FR" dirty="0" smtClean="0"/>
                    <a:t>dimension si </a:t>
                  </a:r>
                  <a:r>
                    <a:rPr lang="fr-FR" i="1" dirty="0"/>
                    <a:t>n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/>
                          <a:ea typeface="Cambria Math"/>
                        </a:rPr>
                        <m:t>≈</m:t>
                      </m:r>
                    </m:oMath>
                  </a14:m>
                  <a:r>
                    <a:rPr lang="fr-FR" i="1" dirty="0"/>
                    <a:t> 100, </a:t>
                  </a:r>
                  <a:r>
                    <a:rPr lang="fr-FR" i="1" dirty="0" smtClean="0"/>
                    <a:t>1000 </a:t>
                  </a:r>
                  <a:r>
                    <a:rPr lang="fr-FR" dirty="0" err="1" smtClean="0"/>
                    <a:t>features</a:t>
                  </a:r>
                  <a:endParaRPr lang="fr-FR" dirty="0" smtClean="0"/>
                </a:p>
                <a:p>
                  <a:endParaRPr lang="fr-FR" dirty="0"/>
                </a:p>
                <a:p>
                  <a:r>
                    <a:rPr lang="fr-FR" dirty="0" smtClean="0"/>
                    <a:t>Mais calcul </a:t>
                  </a:r>
                  <a:r>
                    <a:rPr lang="fr-FR" dirty="0"/>
                    <a:t>très coûteux pour inverser une </a:t>
                  </a:r>
                  <a:r>
                    <a:rPr lang="fr-FR" dirty="0" smtClean="0"/>
                    <a:t>matrice avec </a:t>
                  </a:r>
                  <a:r>
                    <a:rPr lang="fr-FR" i="1" dirty="0"/>
                    <a:t>n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/>
                          <a:ea typeface="Cambria Math"/>
                        </a:rPr>
                        <m:t>≈</m:t>
                      </m:r>
                    </m:oMath>
                  </a14:m>
                  <a:r>
                    <a:rPr lang="fr-FR" i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fr-FR" b="0" i="1" dirty="0" smtClean="0">
                          <a:latin typeface="Cambria Math"/>
                        </a:rPr>
                        <m:t> ,</m:t>
                      </m:r>
                      <m:sSup>
                        <m:sSupPr>
                          <m:ctrlPr>
                            <a:rPr lang="fr-FR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a14:m>
                  <a:r>
                    <a:rPr lang="fr-FR" i="1" dirty="0" smtClean="0"/>
                    <a:t> 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fr-FR" b="0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fr-FR" dirty="0" err="1" smtClean="0"/>
                    <a:t>features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634" y="4466272"/>
                  <a:ext cx="6635338" cy="1500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27" t="-2033" b="-447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73"/>
            <a:stretch/>
          </p:blipFill>
          <p:spPr>
            <a:xfrm>
              <a:off x="772886" y="4560934"/>
              <a:ext cx="1295400" cy="115406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90600" y="2895600"/>
            <a:ext cx="7723986" cy="848578"/>
            <a:chOff x="1524000" y="3352800"/>
            <a:chExt cx="7723986" cy="848578"/>
          </a:xfrm>
        </p:grpSpPr>
        <p:grpSp>
          <p:nvGrpSpPr>
            <p:cNvPr id="16" name="Group 15"/>
            <p:cNvGrpSpPr/>
            <p:nvPr/>
          </p:nvGrpSpPr>
          <p:grpSpPr>
            <a:xfrm>
              <a:off x="1524000" y="3352800"/>
              <a:ext cx="4396839" cy="744686"/>
              <a:chOff x="814614" y="3522514"/>
              <a:chExt cx="4396839" cy="7446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491839" y="3612243"/>
                    <a:ext cx="2719614" cy="603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fr-FR" sz="2400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  <m:r>
                          <a:rPr lang="fr-FR" sz="240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</m:oMath>
                    </a14:m>
                    <a:r>
                      <a:rPr lang="fr-FR" sz="2400" dirty="0">
                        <a:solidFill>
                          <a:srgbClr val="C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fr-FR" sz="240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fr-FR" sz="240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oMath>
                    </a14:m>
                    <a:r>
                      <a:rPr lang="fr-FR" sz="2400" dirty="0">
                        <a:solidFill>
                          <a:srgbClr val="C00000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fr-FR" sz="24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fr-FR" sz="2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1839" y="3612243"/>
                    <a:ext cx="2719614" cy="6034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24" b="22886"/>
              <a:stretch/>
            </p:blipFill>
            <p:spPr>
              <a:xfrm>
                <a:off x="814614" y="3522514"/>
                <a:ext cx="1063984" cy="74468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210300" y="3581400"/>
                  <a:ext cx="3037686" cy="619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avec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fr-FR" sz="1600">
                          <a:solidFill>
                            <a:srgbClr val="C00000"/>
                          </a:solidFill>
                          <a:latin typeface="Cambria Math"/>
                        </a:rPr>
                        <m:t>𝑿</m:t>
                      </m:r>
                      <m:r>
                        <a:rPr lang="fr-FR" sz="160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1600" b="1">
                          <a:solidFill>
                            <a:srgbClr val="C00000"/>
                          </a:solidFill>
                          <a:latin typeface="Cambria Math"/>
                        </a:rPr>
                        <m:t>𝐦𝐚𝐭𝐫𝐢𝐜𝐞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𝐜𝐚𝐫𝐫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é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𝐞</m:t>
                      </m:r>
                      <m:r>
                        <a:rPr lang="fr-FR" sz="1600" b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fr-FR" sz="16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1600" b="1" i="1" dirty="0">
                      <a:solidFill>
                        <a:srgbClr val="C00000"/>
                      </a:solidFill>
                    </a:rPr>
                    <a:t>n x n</a:t>
                  </a:r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300" y="3581400"/>
                  <a:ext cx="3037686" cy="61997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04" t="-19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Régression logistique</a:t>
            </a:r>
            <a:br>
              <a:rPr lang="fr-FR" smtClean="0"/>
            </a:br>
            <a:r>
              <a:rPr lang="fr-FR" smtClean="0"/>
              <a:t>&amp; Gradient Descent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fr-FR" dirty="0" smtClean="0"/>
              <a:t>V. </a:t>
            </a:r>
            <a:r>
              <a:rPr lang="fr-FR" dirty="0" err="1" smtClean="0"/>
              <a:t>Gigliobianco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solidFill>
                  <a:schemeClr val="accent6">
                    <a:lumMod val="75000"/>
                  </a:schemeClr>
                </a:solidFill>
              </a:rPr>
              <a:t>Dérivées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794930"/>
                  </p:ext>
                </p:extLst>
              </p:nvPr>
            </p:nvGraphicFramePr>
            <p:xfrm>
              <a:off x="1828800" y="2391156"/>
              <a:ext cx="5410200" cy="2851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5100"/>
                    <a:gridCol w="270510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Fonctions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Dérivées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102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Constante</a:t>
                          </a:r>
                          <a:r>
                            <a:rPr lang="fr-FR" baseline="0" dirty="0" smtClean="0"/>
                            <a:t> k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0</a:t>
                          </a:r>
                          <a:endParaRPr lang="fr-FR" i="1" dirty="0"/>
                        </a:p>
                      </a:txBody>
                      <a:tcPr anchor="ctr"/>
                    </a:tc>
                  </a:tr>
                  <a:tr h="3102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n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fr-FR" i="1" dirty="0"/>
                        </a:p>
                      </a:txBody>
                      <a:tcPr anchor="ctr"/>
                    </a:tc>
                  </a:tr>
                  <a:tr h="5136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(−1)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507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Log(x) (log</a:t>
                          </a:r>
                          <a:r>
                            <a:rPr lang="fr-FR" baseline="0" dirty="0" smtClean="0"/>
                            <a:t> népérien)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102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794930"/>
                  </p:ext>
                </p:extLst>
              </p:nvPr>
            </p:nvGraphicFramePr>
            <p:xfrm>
              <a:off x="1828800" y="2391156"/>
              <a:ext cx="5410200" cy="2851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5100"/>
                    <a:gridCol w="270510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Fonctions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Dérivées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Constante</a:t>
                          </a:r>
                          <a:r>
                            <a:rPr lang="fr-FR" baseline="0" dirty="0" smtClean="0"/>
                            <a:t> k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0</a:t>
                          </a:r>
                          <a:endParaRPr lang="fr-FR" i="1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46667" r="-100000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46667" b="-43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8000" r="-10000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8000" b="-1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Log(x) (log</a:t>
                          </a:r>
                          <a:r>
                            <a:rPr lang="fr-FR" baseline="0" dirty="0" smtClean="0"/>
                            <a:t> népérien)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8000" b="-6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8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8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19135"/>
            <a:ext cx="5562600" cy="2657665"/>
          </a:xfrm>
          <a:prstGeom prst="rect">
            <a:avLst/>
          </a:prstGeom>
        </p:spPr>
      </p:pic>
      <p:sp>
        <p:nvSpPr>
          <p:cNvPr id="10" name="AutoShape 2" descr="Image associÃ©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7030A0"/>
                </a:solidFill>
              </a:rPr>
              <a:t>C’est quoi la régression logistique?</a:t>
            </a:r>
            <a:endParaRPr lang="fr-FR" sz="36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450" y="121920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000" i="1" smtClean="0"/>
              <a:t>Un modèle qui estime la probabilité de détenir </a:t>
            </a:r>
            <a:r>
              <a:rPr lang="fr-FR" sz="2000" i="1" u="sng" smtClean="0"/>
              <a:t>une caractéristique</a:t>
            </a:r>
            <a:r>
              <a:rPr lang="fr-FR" sz="2000" i="1" smtClean="0"/>
              <a:t> en fonction de </a:t>
            </a:r>
            <a:r>
              <a:rPr lang="fr-FR" sz="2000" b="1" i="1" smtClean="0">
                <a:solidFill>
                  <a:schemeClr val="accent6"/>
                </a:solidFill>
              </a:rPr>
              <a:t>features diverses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311914"/>
            <a:ext cx="706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3200" smtClean="0"/>
              <a:t>Quelle est la probabilité que </a:t>
            </a:r>
            <a:r>
              <a:rPr lang="fr-FR" sz="4000" smtClean="0">
                <a:solidFill>
                  <a:srgbClr val="FF0066"/>
                </a:solidFill>
              </a:rPr>
              <a:t>Lilou</a:t>
            </a:r>
            <a:r>
              <a:rPr lang="fr-FR" sz="3200" smtClean="0">
                <a:solidFill>
                  <a:srgbClr val="FF0066"/>
                </a:solidFill>
              </a:rPr>
              <a:t> </a:t>
            </a:r>
            <a:r>
              <a:rPr lang="fr-FR" sz="3200" u="sng" smtClean="0"/>
              <a:t>parte en vacances</a:t>
            </a:r>
            <a:r>
              <a:rPr lang="fr-FR" sz="3200" smtClean="0"/>
              <a:t>, sachant </a:t>
            </a:r>
            <a:r>
              <a:rPr lang="fr-FR" sz="3200" b="1" smtClean="0">
                <a:solidFill>
                  <a:schemeClr val="accent6"/>
                </a:solidFill>
              </a:rPr>
              <a:t>son salaire</a:t>
            </a:r>
            <a:r>
              <a:rPr lang="fr-FR" sz="3200" smtClean="0"/>
              <a:t>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981200" y="3948536"/>
            <a:ext cx="1348014" cy="860747"/>
          </a:xfrm>
          <a:prstGeom prst="wedgeRoundRectCallout">
            <a:avLst>
              <a:gd name="adj1" fmla="val 120217"/>
              <a:gd name="adj2" fmla="val -468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Je gagne 42 K!</a:t>
            </a:r>
            <a:endParaRPr lang="fr-FR" sz="2000" i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393015" y="130748"/>
            <a:ext cx="1072929" cy="8453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5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7030A0"/>
                </a:solidFill>
              </a:rPr>
              <a:t>Principe de la régression logistique</a:t>
            </a:r>
            <a:endParaRPr lang="fr-FR" sz="32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7030A0"/>
                </a:solidFill>
              </a:rPr>
              <a:t>Fiter</a:t>
            </a:r>
            <a:r>
              <a:rPr lang="fr-FR" sz="2000" dirty="0" smtClean="0">
                <a:solidFill>
                  <a:srgbClr val="7030A0"/>
                </a:solidFill>
              </a:rPr>
              <a:t> un nuage de points </a:t>
            </a:r>
            <a:r>
              <a:rPr lang="fr-FR" sz="2000" dirty="0" smtClean="0"/>
              <a:t>dont la caractéristique est distribué sur 2 valeurs</a:t>
            </a:r>
          </a:p>
          <a:p>
            <a:pPr marL="285750" indent="-285750">
              <a:buFont typeface="Arial" charset="0"/>
              <a:buChar char="•"/>
            </a:pPr>
            <a:r>
              <a:rPr lang="fr-FR" sz="2000" dirty="0" smtClean="0"/>
              <a:t>Valeur 1 : </a:t>
            </a:r>
            <a:r>
              <a:rPr lang="fr-FR" sz="2000" i="1" dirty="0" smtClean="0">
                <a:solidFill>
                  <a:schemeClr val="accent5">
                    <a:lumMod val="75000"/>
                  </a:schemeClr>
                </a:solidFill>
              </a:rPr>
              <a:t>les individus partent en vacances</a:t>
            </a:r>
          </a:p>
          <a:p>
            <a:pPr marL="285750" indent="-285750">
              <a:buFont typeface="Arial" charset="0"/>
              <a:buChar char="•"/>
            </a:pPr>
            <a:r>
              <a:rPr lang="fr-FR" sz="2000" smtClean="0"/>
              <a:t>Valeur 0 : </a:t>
            </a:r>
            <a:r>
              <a:rPr lang="fr-FR" sz="2000" i="1" smtClean="0">
                <a:solidFill>
                  <a:schemeClr val="accent6">
                    <a:lumMod val="75000"/>
                  </a:schemeClr>
                </a:solidFill>
              </a:rPr>
              <a:t>les individus ne partent pas en vacances</a:t>
            </a:r>
            <a:endParaRPr lang="fr-FR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533400" y="297662"/>
            <a:ext cx="1072929" cy="8453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6800" y="2551302"/>
            <a:ext cx="7848600" cy="4177909"/>
            <a:chOff x="1219200" y="2527691"/>
            <a:chExt cx="7848600" cy="4177909"/>
          </a:xfrm>
        </p:grpSpPr>
        <p:sp>
          <p:nvSpPr>
            <p:cNvPr id="5" name="TextBox 4"/>
            <p:cNvSpPr txBox="1"/>
            <p:nvPr/>
          </p:nvSpPr>
          <p:spPr>
            <a:xfrm>
              <a:off x="7239000" y="6324600"/>
              <a:ext cx="1828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Salaire</a:t>
              </a:r>
              <a:endParaRPr lang="fr-F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2527691"/>
              <a:ext cx="6553200" cy="410170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47667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rgbClr val="C00000"/>
                </a:solidFill>
              </a:rPr>
              <a:t>Le modèle de la régression logistique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5576" y="1371600"/>
                <a:ext cx="777882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C00000"/>
                    </a:solidFill>
                  </a:rPr>
                  <a:t>Il s’écrit 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/>
                  <a:t>(x</a:t>
                </a:r>
                <a:r>
                  <a:rPr lang="fr-FR" dirty="0" smtClean="0"/>
                  <a:t>)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𝑔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/>
                  <a:t>(x</a:t>
                </a:r>
                <a:r>
                  <a:rPr lang="fr-FR" dirty="0" smtClean="0"/>
                  <a:t>) correspond aux probabilités prédites, i.e. </a:t>
                </a:r>
                <a:r>
                  <a:rPr lang="fr-FR" dirty="0"/>
                  <a:t>P(y = 1 | </a:t>
                </a:r>
                <a:r>
                  <a:rPr lang="fr-FR" b="1" dirty="0" smtClean="0"/>
                  <a:t>X</a:t>
                </a:r>
                <a:r>
                  <a:rPr lang="fr-FR" dirty="0" smtClean="0"/>
                  <a:t> </a:t>
                </a:r>
                <a:r>
                  <a:rPr lang="fr-FR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b="0" i="1">
                        <a:latin typeface="Cambria Math"/>
                      </a:rPr>
                      <m:t>,</m:t>
                    </m:r>
                    <m:r>
                      <a:rPr lang="fr-FR" b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)</a:t>
                </a:r>
                <a:r>
                  <a:rPr lang="fr-FR" dirty="0" smtClean="0"/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fr-FR" dirty="0" smtClean="0"/>
                  <a:t>La fonction g est la fonction sigmoïde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représentent les n </a:t>
                </a:r>
                <a:r>
                  <a:rPr lang="fr-FR" dirty="0" err="1" smtClean="0"/>
                  <a:t>features</a:t>
                </a:r>
                <a:r>
                  <a:rPr lang="fr-FR" dirty="0" smtClean="0"/>
                  <a:t> du modèle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représentent les n+1 coefficients du modèle à estimer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71600"/>
                <a:ext cx="7778824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705" t="-1736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5576" y="3276600"/>
                <a:ext cx="7778824" cy="77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C00000"/>
                    </a:solidFill>
                  </a:rPr>
                  <a:t>En détaillant, il s’écrit 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/>
                  <a:t>(x</a:t>
                </a:r>
                <a:r>
                  <a:rPr lang="fr-FR" dirty="0" smtClean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1+ </m:t>
                        </m:r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dirty="0"/>
                              <m:t> +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dirty="0"/>
                              <m:t> + … +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76600"/>
                <a:ext cx="7778824" cy="773802"/>
              </a:xfrm>
              <a:prstGeom prst="rect">
                <a:avLst/>
              </a:prstGeom>
              <a:blipFill rotWithShape="1">
                <a:blip r:embed="rId3"/>
                <a:stretch>
                  <a:fillRect l="-705" t="-3968" b="-3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5576" y="4267200"/>
            <a:ext cx="777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C00000"/>
                </a:solidFill>
              </a:rPr>
              <a:t>Matriciellement</a:t>
            </a:r>
            <a:r>
              <a:rPr lang="fr-FR" dirty="0" smtClean="0">
                <a:solidFill>
                  <a:srgbClr val="C00000"/>
                </a:solidFill>
              </a:rPr>
              <a:t>, les prédictions </a:t>
            </a:r>
          </a:p>
          <a:p>
            <a:r>
              <a:rPr lang="fr-FR" dirty="0">
                <a:solidFill>
                  <a:srgbClr val="C00000"/>
                </a:solidFill>
              </a:rPr>
              <a:t>s</a:t>
            </a:r>
            <a:r>
              <a:rPr lang="fr-FR" dirty="0" smtClean="0">
                <a:solidFill>
                  <a:srgbClr val="C00000"/>
                </a:solidFill>
              </a:rPr>
              <a:t>’écrivent : </a:t>
            </a:r>
            <a:r>
              <a:rPr lang="fr-FR" dirty="0" smtClean="0"/>
              <a:t>g(X*</a:t>
            </a:r>
            <a:r>
              <a:rPr lang="el-GR" dirty="0" smtClean="0"/>
              <a:t>θ</a:t>
            </a:r>
            <a:r>
              <a:rPr lang="fr-FR" dirty="0" smtClean="0"/>
              <a:t> </a:t>
            </a:r>
            <a:r>
              <a:rPr lang="fr-FR" dirty="0"/>
              <a:t>) </a:t>
            </a:r>
            <a:endParaRPr lang="fr-FR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1145816" y="304800"/>
            <a:ext cx="1063984" cy="744686"/>
          </a:xfrm>
          <a:prstGeom prst="rect">
            <a:avLst/>
          </a:prstGeom>
        </p:spPr>
      </p:pic>
      <p:sp>
        <p:nvSpPr>
          <p:cNvPr id="5" name="AutoShape 2" descr="RÃ©sultat de recherche d'images pour &quot;sigmoi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67200"/>
            <a:ext cx="36576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576" y="5444575"/>
                <a:ext cx="3733800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33CC"/>
                    </a:solidFill>
                  </a:rPr>
                  <a:t>La fonction sigmoïde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44575"/>
                <a:ext cx="3733800" cy="894347"/>
              </a:xfrm>
              <a:prstGeom prst="rect">
                <a:avLst/>
              </a:prstGeom>
              <a:blipFill rotWithShape="1">
                <a:blip r:embed="rId6"/>
                <a:stretch>
                  <a:fillRect t="-3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3657600" y="5444575"/>
            <a:ext cx="1600200" cy="194225"/>
          </a:xfrm>
          <a:prstGeom prst="straightConnector1">
            <a:avLst/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52386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accent5">
                    <a:lumMod val="75000"/>
                  </a:schemeClr>
                </a:solidFill>
              </a:rPr>
              <a:t>Remarque</a:t>
            </a:r>
            <a:endParaRPr lang="fr-FR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3" r="39788" b="23951"/>
          <a:stretch/>
        </p:blipFill>
        <p:spPr>
          <a:xfrm rot="1155560" flipH="1">
            <a:off x="6336064" y="544978"/>
            <a:ext cx="290569" cy="957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9" r="22751" b="16297"/>
          <a:stretch/>
        </p:blipFill>
        <p:spPr>
          <a:xfrm>
            <a:off x="5461274" y="217292"/>
            <a:ext cx="821281" cy="1239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2305883"/>
                <a:ext cx="723900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fr-FR" sz="2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Régression linéaire</a:t>
                </a:r>
              </a:p>
              <a:p>
                <a:endParaRPr lang="fr-FR" sz="2800" dirty="0" smtClean="0"/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2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2800" dirty="0"/>
                  <a:t>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accent2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accent2"/>
                    </a:solidFill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fr-FR" sz="28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fr-FR" sz="2800" dirty="0"/>
              </a:p>
              <a:p>
                <a:endParaRPr lang="fr-FR" sz="28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fr-FR" sz="2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Régression logistique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fr-FR" sz="2800" dirty="0" smtClean="0"/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2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2800" dirty="0"/>
                  <a:t>(x) = </a:t>
                </a:r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accent4"/>
                        </a:solidFill>
                        <a:latin typeface="Cambria Math"/>
                      </a:rPr>
                      <m:t>𝒈</m:t>
                    </m:r>
                    <m:r>
                      <a:rPr lang="fr-FR" sz="2800" b="1" i="1" smtClean="0">
                        <a:solidFill>
                          <a:schemeClr val="accent4"/>
                        </a:solidFill>
                        <a:latin typeface="Cambria Math"/>
                      </a:rPr>
                      <m:t>(</m:t>
                    </m:r>
                  </m:oMath>
                </a14:m>
                <a:r>
                  <a:rPr lang="fr-FR" sz="2800" b="1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2800" i="1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accent2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accent2"/>
                    </a:solidFill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accent4"/>
                    </a:solidFill>
                  </a:rPr>
                  <a:t>)</a:t>
                </a:r>
                <a:endParaRPr lang="fr-FR" sz="2800" b="1" dirty="0" smtClean="0">
                  <a:solidFill>
                    <a:schemeClr val="accent4"/>
                  </a:solidFill>
                </a:endParaRP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fr-FR" sz="2000" dirty="0" smtClean="0"/>
                  <a:t>Avec</a:t>
                </a:r>
                <a:r>
                  <a:rPr lang="fr-FR" sz="20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fr-FR" sz="2000" b="1" dirty="0" smtClean="0">
                    <a:solidFill>
                      <a:schemeClr val="accent4"/>
                    </a:solidFill>
                  </a:rPr>
                  <a:t>g</a:t>
                </a:r>
                <a:r>
                  <a:rPr lang="fr-FR" sz="2000" dirty="0" smtClean="0"/>
                  <a:t> fonction sigmoïde</a:t>
                </a:r>
                <a:endParaRPr lang="fr-FR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05883"/>
                <a:ext cx="7239000" cy="3847207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426" b="-19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t="4021" r="9788" b="17037"/>
          <a:stretch/>
        </p:blipFill>
        <p:spPr>
          <a:xfrm>
            <a:off x="2286000" y="302541"/>
            <a:ext cx="865244" cy="840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228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Rappel</a:t>
            </a:r>
            <a:endParaRPr lang="fr-FR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73282"/>
            <a:ext cx="6858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Objectif principal du machine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endParaRPr lang="fr-FR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fr-FR" sz="2000" dirty="0" smtClean="0"/>
              <a:t>Estimer les coefficients </a:t>
            </a:r>
            <a:r>
              <a:rPr lang="el-GR" sz="2000" dirty="0" smtClean="0"/>
              <a:t>θ</a:t>
            </a:r>
            <a:r>
              <a:rPr lang="fr-FR" sz="2000" baseline="-25000" dirty="0" smtClean="0"/>
              <a:t>i</a:t>
            </a:r>
            <a:r>
              <a:rPr lang="fr-FR" sz="2000" dirty="0" smtClean="0"/>
              <a:t> du modèle qui minimisent l’erreur de celui-ci</a:t>
            </a:r>
          </a:p>
          <a:p>
            <a:pPr marL="742950" lvl="1" indent="-285750">
              <a:buFont typeface="Arial" charset="0"/>
              <a:buChar char="•"/>
            </a:pPr>
            <a:endParaRPr lang="fr-FR" sz="2000" dirty="0" smtClean="0"/>
          </a:p>
          <a:p>
            <a:pPr marL="742950" lvl="1" indent="-285750">
              <a:buFont typeface="Arial" charset="0"/>
              <a:buChar char="•"/>
            </a:pPr>
            <a:endParaRPr lang="fr-FR" sz="2000" dirty="0" smtClean="0"/>
          </a:p>
          <a:p>
            <a:pPr marL="742950" lvl="1" indent="-285750">
              <a:buFont typeface="Arial" charset="0"/>
              <a:buChar char="•"/>
            </a:pPr>
            <a:endParaRPr lang="fr-FR" sz="20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Pour estimer les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coefficients </a:t>
            </a:r>
            <a:r>
              <a:rPr lang="el-GR" sz="2800" dirty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fr-FR" sz="2800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 du 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modèle</a:t>
            </a:r>
          </a:p>
          <a:p>
            <a:pPr marL="800100" lvl="1" indent="-342900">
              <a:buFont typeface="+mj-lt"/>
              <a:buAutoNum type="arabicPeriod"/>
            </a:pPr>
            <a:endParaRPr lang="fr-FR" sz="2000" dirty="0" smtClean="0"/>
          </a:p>
          <a:p>
            <a:pPr marL="800100" lvl="1" indent="-342900">
              <a:buFont typeface="Arial" charset="0"/>
              <a:buChar char="•"/>
            </a:pPr>
            <a:r>
              <a:rPr lang="fr-FR" sz="2000" dirty="0" smtClean="0"/>
              <a:t>Application du Gradient </a:t>
            </a:r>
            <a:r>
              <a:rPr lang="fr-FR" sz="2000" dirty="0" err="1" smtClean="0"/>
              <a:t>Descent</a:t>
            </a:r>
            <a:endParaRPr lang="fr-FR" sz="2000" dirty="0" smtClean="0"/>
          </a:p>
          <a:p>
            <a:pPr marL="800100" lvl="1" indent="-342900">
              <a:buFont typeface="+mj-lt"/>
              <a:buAutoNum type="arabicPeriod"/>
            </a:pPr>
            <a:endParaRPr lang="fr-FR" sz="2000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fr-FR" i="1" dirty="0" smtClean="0"/>
              <a:t>Définir une fonction de coût J(</a:t>
            </a:r>
            <a:r>
              <a:rPr lang="el-GR" i="1" dirty="0" smtClean="0"/>
              <a:t>θ</a:t>
            </a:r>
            <a:r>
              <a:rPr lang="fr-FR" i="1" dirty="0" smtClean="0"/>
              <a:t>)</a:t>
            </a:r>
          </a:p>
          <a:p>
            <a:pPr marL="1428750" lvl="2" indent="-514350">
              <a:buFont typeface="+mj-lt"/>
              <a:buAutoNum type="alphaUcPeriod"/>
            </a:pPr>
            <a:r>
              <a:rPr lang="fr-FR" i="1" dirty="0" smtClean="0"/>
              <a:t>Initialiser les </a:t>
            </a:r>
            <a:r>
              <a:rPr lang="el-GR" i="1" dirty="0"/>
              <a:t>θ</a:t>
            </a:r>
            <a:r>
              <a:rPr lang="fr-FR" i="1" baseline="-25000" dirty="0"/>
              <a:t>i</a:t>
            </a:r>
            <a:endParaRPr lang="fr-FR" i="1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fr-FR" i="1" dirty="0" smtClean="0"/>
              <a:t>Mise à jour des </a:t>
            </a:r>
            <a:r>
              <a:rPr lang="el-GR" i="1" dirty="0"/>
              <a:t>θ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endParaRPr lang="fr-FR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768" y="44678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>
                <a:solidFill>
                  <a:srgbClr val="C00000"/>
                </a:solidFill>
              </a:rPr>
              <a:t>Le Gradient Descent pour</a:t>
            </a:r>
          </a:p>
          <a:p>
            <a:pPr algn="ctr"/>
            <a:r>
              <a:rPr lang="fr-FR" sz="3200" smtClean="0">
                <a:solidFill>
                  <a:srgbClr val="C00000"/>
                </a:solidFill>
              </a:rPr>
              <a:t>la régression logistique</a:t>
            </a:r>
            <a:endParaRPr lang="fr-FR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2648" y="2286000"/>
                <a:ext cx="8568952" cy="115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fr-FR" sz="2400" b="1" dirty="0" smtClean="0">
                    <a:solidFill>
                      <a:srgbClr val="C00000"/>
                    </a:solidFill>
                  </a:rPr>
                  <a:t>A. </a:t>
                </a:r>
                <a:r>
                  <a:rPr lang="fr-FR" sz="2400" dirty="0" smtClean="0">
                    <a:solidFill>
                      <a:srgbClr val="C00000"/>
                    </a:solidFill>
                  </a:rPr>
                  <a:t>La fonction de coût J(</a:t>
                </a:r>
                <a:r>
                  <a:rPr lang="el-GR" sz="2400" dirty="0" smtClean="0">
                    <a:solidFill>
                      <a:srgbClr val="C00000"/>
                    </a:solidFill>
                  </a:rPr>
                  <a:t>θ</a:t>
                </a:r>
                <a:r>
                  <a:rPr lang="fr-FR" sz="2400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marL="514350" lvl="1" indent="-514350">
                  <a:buFont typeface="+mj-lt"/>
                  <a:buAutoNum type="alphaUcPeriod"/>
                </a:pPr>
                <a:endParaRPr lang="fr-FR" sz="2000" dirty="0" smtClean="0"/>
              </a:p>
              <a:p>
                <a:pPr marL="0" lvl="1"/>
                <a:r>
                  <a:rPr lang="fr-FR" sz="1600" dirty="0" smtClean="0"/>
                  <a:t>	J</a:t>
                </a:r>
                <a:r>
                  <a:rPr lang="fr-F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,</m:t>
                    </m:r>
                    <m:r>
                      <a:rPr lang="fr-FR" sz="160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sz="1400" b="0" i="1">
                        <a:latin typeface="Cambria Math"/>
                      </a:rPr>
                      <m:t>)=</m:t>
                    </m:r>
                    <m:r>
                      <m:rPr>
                        <m:nor/>
                      </m:rPr>
                      <a:rPr lang="fr-FR" sz="1400" dirty="0"/>
                      <m:t>− </m:t>
                    </m:r>
                    <m:f>
                      <m:fPr>
                        <m:ctrlPr>
                          <a:rPr lang="fr-F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400" b="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b="0" i="1">
                            <a:latin typeface="Cambria Math"/>
                          </a:rPr>
                          <m:t>𝑖</m:t>
                        </m:r>
                        <m:r>
                          <a:rPr lang="fr-FR" sz="1400" b="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400" b="0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400" b="0" i="1">
                                <a:latin typeface="Cambria Math"/>
                              </a:rPr>
                              <m:t>(</m:t>
                            </m:r>
                            <m:r>
                              <a:rPr lang="fr-FR" sz="1400" b="0" i="1">
                                <a:latin typeface="Cambria Math"/>
                              </a:rPr>
                              <m:t>𝑖</m:t>
                            </m:r>
                            <m:r>
                              <a:rPr lang="fr-FR" sz="1400" b="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i="1" dirty="0"/>
                          <m:t> </m:t>
                        </m:r>
                        <m:r>
                          <m:rPr>
                            <m:nor/>
                          </m:rPr>
                          <a:rPr lang="fr-FR" sz="1400" dirty="0"/>
                          <m:t>log</m:t>
                        </m:r>
                        <m:r>
                          <m:rPr>
                            <m:nor/>
                          </m:rPr>
                          <a:rPr lang="fr-FR" sz="1400" dirty="0"/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(</m:t>
                        </m:r>
                        <m:sSup>
                          <m:sSupPr>
                            <m:ctrlPr>
                              <a:rPr lang="fr-FR" sz="1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400" b="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fr-FR" sz="1400" b="0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400" b="0" i="1" dirty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dirty="0"/>
                          <m:t>))  + (1 –</m:t>
                        </m:r>
                        <m:sSup>
                          <m:sSup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400" b="0" i="1">
                                <a:latin typeface="Cambria Math"/>
                              </a:rPr>
                              <m:t>(</m:t>
                            </m:r>
                            <m:r>
                              <a:rPr lang="fr-FR" sz="1400" b="0" i="1">
                                <a:latin typeface="Cambria Math"/>
                              </a:rPr>
                              <m:t>𝑖</m:t>
                            </m:r>
                            <m:r>
                              <a:rPr lang="fr-FR" sz="1400" b="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dirty="0"/>
                          <m:t>) </m:t>
                        </m:r>
                        <m:r>
                          <m:rPr>
                            <m:nor/>
                          </m:rPr>
                          <a:rPr lang="fr-FR" sz="1400" dirty="0"/>
                          <m:t>log</m:t>
                        </m:r>
                        <m:r>
                          <m:rPr>
                            <m:nor/>
                          </m:rPr>
                          <a:rPr lang="fr-FR" sz="1400" dirty="0"/>
                          <m:t>( 1 −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(</m:t>
                        </m:r>
                        <m:sSup>
                          <m:sSupPr>
                            <m:ctrlPr>
                              <a:rPr lang="fr-FR" sz="1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400" b="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fr-FR" sz="1400" b="0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400" b="0" i="1" dirty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dirty="0"/>
                          <m:t>))</m:t>
                        </m:r>
                      </m:e>
                    </m:nary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8" y="2286000"/>
                <a:ext cx="8568952" cy="1150058"/>
              </a:xfrm>
              <a:prstGeom prst="rect">
                <a:avLst/>
              </a:prstGeom>
              <a:blipFill rotWithShape="1">
                <a:blip r:embed="rId2"/>
                <a:stretch>
                  <a:fillRect l="-1067" t="-4233" b="-32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648" y="4656948"/>
                <a:ext cx="8568952" cy="154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fr-FR" sz="2400" b="1" dirty="0" smtClean="0">
                    <a:solidFill>
                      <a:srgbClr val="C00000"/>
                    </a:solidFill>
                  </a:rPr>
                  <a:t>C. </a:t>
                </a:r>
                <a:r>
                  <a:rPr lang="fr-FR" sz="2400" dirty="0" smtClean="0">
                    <a:solidFill>
                      <a:srgbClr val="C00000"/>
                    </a:solidFill>
                  </a:rPr>
                  <a:t>Mise à jour des </a:t>
                </a:r>
                <a:r>
                  <a:rPr lang="el-GR" sz="2400" dirty="0" smtClean="0">
                    <a:solidFill>
                      <a:srgbClr val="C00000"/>
                    </a:solidFill>
                  </a:rPr>
                  <a:t>θ</a:t>
                </a:r>
                <a:r>
                  <a:rPr lang="fr-FR" sz="2400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fr-FR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600" i="1" dirty="0" smtClean="0">
                    <a:solidFill>
                      <a:srgbClr val="C00000"/>
                    </a:solidFill>
                  </a:rPr>
                  <a:t>tant que l’erreur décroît, faire </a:t>
                </a:r>
                <a:r>
                  <a:rPr lang="fr-FR" sz="1200" i="1" dirty="0" smtClean="0">
                    <a:solidFill>
                      <a:srgbClr val="C00000"/>
                    </a:solidFill>
                  </a:rPr>
                  <a:t>:</a:t>
                </a:r>
                <a:endParaRPr lang="fr-FR" i="1" dirty="0" smtClean="0">
                  <a:solidFill>
                    <a:srgbClr val="C00000"/>
                  </a:solidFill>
                </a:endParaRPr>
              </a:p>
              <a:p>
                <a:pPr marL="514350" lvl="1" indent="-514350">
                  <a:buFont typeface="+mj-lt"/>
                  <a:buAutoNum type="alphaUcPeriod"/>
                </a:pPr>
                <a:endParaRPr lang="fr-FR" sz="2000" baseline="-25000" dirty="0" smtClean="0"/>
              </a:p>
              <a:p>
                <a:pPr marL="0" lvl="1"/>
                <a:r>
                  <a:rPr lang="fr-FR" sz="16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fr-FR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…,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lang="fr-F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/>
                <a:r>
                  <a: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avec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fr-FR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m:rPr>
                        <m:nor/>
                      </m:rPr>
                      <a:rPr lang="fr-F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fr-FR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fr-FR" sz="16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sub/>
                      <m:sup>
                        <m: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16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8" y="4656948"/>
                <a:ext cx="8568952" cy="1543115"/>
              </a:xfrm>
              <a:prstGeom prst="rect">
                <a:avLst/>
              </a:prstGeom>
              <a:blipFill rotWithShape="1">
                <a:blip r:embed="rId3"/>
                <a:stretch>
                  <a:fillRect l="-1067" t="-3162" b="-29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 b="22886"/>
          <a:stretch/>
        </p:blipFill>
        <p:spPr>
          <a:xfrm>
            <a:off x="1588208" y="626914"/>
            <a:ext cx="1063984" cy="744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0324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50"/>
                </a:solidFill>
              </a:rPr>
              <a:t>Learning rate</a:t>
            </a:r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2438400" y="5574976"/>
            <a:ext cx="1201924" cy="10104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648" y="380553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 smtClean="0">
                <a:solidFill>
                  <a:srgbClr val="C00000"/>
                </a:solidFill>
              </a:rPr>
              <a:t>B. </a:t>
            </a:r>
            <a:r>
              <a:rPr lang="fr-FR" sz="2400" dirty="0" smtClean="0">
                <a:solidFill>
                  <a:srgbClr val="C00000"/>
                </a:solidFill>
              </a:rPr>
              <a:t>Initialiser aléatoirement les </a:t>
            </a:r>
            <a:r>
              <a:rPr lang="el-GR" sz="2400" dirty="0">
                <a:solidFill>
                  <a:srgbClr val="C00000"/>
                </a:solidFill>
              </a:rPr>
              <a:t>θ</a:t>
            </a:r>
            <a:r>
              <a:rPr lang="fr-FR" sz="2400" baseline="-25000" dirty="0" smtClean="0">
                <a:solidFill>
                  <a:srgbClr val="C00000"/>
                </a:solidFill>
              </a:rPr>
              <a:t>i</a:t>
            </a:r>
            <a:endParaRPr lang="fr-FR" sz="24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28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smtClean="0"/>
              <a:t>Aller plus loin</a:t>
            </a:r>
            <a:endParaRPr lang="fr-FR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26111" r="16389" b="40278"/>
          <a:stretch/>
        </p:blipFill>
        <p:spPr>
          <a:xfrm>
            <a:off x="5981700" y="323994"/>
            <a:ext cx="1676400" cy="827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/>
          <a:stretch/>
        </p:blipFill>
        <p:spPr>
          <a:xfrm>
            <a:off x="228600" y="1600200"/>
            <a:ext cx="3957754" cy="2603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7"/>
          <a:stretch/>
        </p:blipFill>
        <p:spPr>
          <a:xfrm>
            <a:off x="4729046" y="1600200"/>
            <a:ext cx="3957754" cy="2603227"/>
          </a:xfrm>
          <a:prstGeom prst="rect">
            <a:avLst/>
          </a:prstGeom>
        </p:spPr>
      </p:pic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2"/>
          <a:stretch/>
        </p:blipFill>
        <p:spPr bwMode="auto">
          <a:xfrm>
            <a:off x="5207485" y="4789440"/>
            <a:ext cx="2955072" cy="17200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waymo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6070611"/>
            <a:ext cx="1217612" cy="7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6" r="15505"/>
          <a:stretch/>
        </p:blipFill>
        <p:spPr bwMode="auto">
          <a:xfrm>
            <a:off x="1123950" y="4648200"/>
            <a:ext cx="2381250" cy="146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616481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Octroi de crédit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5298223" y="4431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Voiture autonome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33528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/>
              <a:t>Thank</a:t>
            </a:r>
            <a:r>
              <a:rPr lang="fr-FR" sz="6000" dirty="0" smtClean="0"/>
              <a:t> </a:t>
            </a:r>
            <a:r>
              <a:rPr lang="fr-FR" sz="6000" dirty="0" err="1" smtClean="0"/>
              <a:t>you</a:t>
            </a:r>
            <a:endParaRPr lang="fr-FR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Best practices - gradient </a:t>
            </a:r>
            <a:r>
              <a:rPr lang="fr-FR" sz="2800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descent</a:t>
            </a:r>
            <a:r>
              <a:rPr lang="fr-FR" sz="28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fr-FR" sz="2800" dirty="0" err="1">
                <a:solidFill>
                  <a:srgbClr val="C00000"/>
                </a:solidFill>
              </a:rPr>
              <a:t>feature</a:t>
            </a:r>
            <a:r>
              <a:rPr lang="fr-FR" sz="2800" dirty="0">
                <a:solidFill>
                  <a:srgbClr val="C00000"/>
                </a:solidFill>
              </a:rPr>
              <a:t> </a:t>
            </a:r>
            <a:r>
              <a:rPr lang="fr-FR" sz="2800" dirty="0" err="1">
                <a:solidFill>
                  <a:srgbClr val="C00000"/>
                </a:solidFill>
              </a:rPr>
              <a:t>scaling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3142" y="1295400"/>
            <a:ext cx="76722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400"/>
              </a:spcBef>
              <a:tabLst>
                <a:tab pos="0" algn="l"/>
              </a:tabLst>
            </a:pPr>
            <a:r>
              <a:rPr lang="fr-FR" sz="1600" dirty="0" smtClean="0"/>
              <a:t>Si les </a:t>
            </a:r>
            <a:r>
              <a:rPr lang="fr-FR" sz="1600" i="1" dirty="0" smtClean="0"/>
              <a:t>n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features</a:t>
            </a:r>
            <a:r>
              <a:rPr lang="fr-FR" sz="1600" dirty="0" smtClean="0"/>
              <a:t> ont </a:t>
            </a:r>
            <a:r>
              <a:rPr lang="fr-FR" sz="1600" dirty="0"/>
              <a:t>des ordres de grandeurs différents</a:t>
            </a:r>
          </a:p>
          <a:p>
            <a:pPr lvl="0">
              <a:spcBef>
                <a:spcPts val="400"/>
              </a:spcBef>
              <a:tabLst>
                <a:tab pos="0" algn="l"/>
              </a:tabLst>
            </a:pPr>
            <a:r>
              <a:rPr lang="fr-FR" sz="20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L’idée : rendre </a:t>
            </a:r>
            <a:r>
              <a:rPr lang="fr-FR" sz="2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toutes </a:t>
            </a:r>
            <a:r>
              <a:rPr lang="fr-FR" sz="2000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features</a:t>
            </a:r>
            <a:r>
              <a:rPr lang="fr-FR" sz="20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comparables :</a:t>
            </a:r>
            <a:endParaRPr lang="fr-FR" sz="2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400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fr-FR" sz="2000" dirty="0" smtClean="0">
                <a:solidFill>
                  <a:srgbClr val="C00000"/>
                </a:solidFill>
              </a:rPr>
              <a:t>- Enlever </a:t>
            </a:r>
            <a:r>
              <a:rPr lang="fr-FR" sz="2000" dirty="0">
                <a:solidFill>
                  <a:srgbClr val="C00000"/>
                </a:solidFill>
              </a:rPr>
              <a:t>la moyenne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fr-FR" sz="2000" dirty="0" smtClean="0">
                <a:solidFill>
                  <a:srgbClr val="C00000"/>
                </a:solidFill>
              </a:rPr>
              <a:t>- Diviser </a:t>
            </a:r>
            <a:r>
              <a:rPr lang="fr-FR" sz="2000" dirty="0">
                <a:solidFill>
                  <a:srgbClr val="C00000"/>
                </a:solidFill>
              </a:rPr>
              <a:t>par </a:t>
            </a:r>
            <a:r>
              <a:rPr lang="fr-FR" sz="2000" dirty="0" smtClean="0">
                <a:solidFill>
                  <a:srgbClr val="C00000"/>
                </a:solidFill>
              </a:rPr>
              <a:t>l’écart-type </a:t>
            </a:r>
            <a:r>
              <a:rPr lang="fr-FR" sz="2000" dirty="0" smtClean="0"/>
              <a:t>(ou par le </a:t>
            </a:r>
            <a:r>
              <a:rPr lang="fr-FR" sz="2000" dirty="0"/>
              <a:t>range </a:t>
            </a:r>
            <a:r>
              <a:rPr lang="fr-FR" sz="2000" dirty="0" err="1"/>
              <a:t>ie</a:t>
            </a:r>
            <a:r>
              <a:rPr lang="fr-FR" sz="2000" dirty="0"/>
              <a:t> max </a:t>
            </a:r>
            <a:r>
              <a:rPr lang="fr-FR" sz="2000" dirty="0" smtClean="0"/>
              <a:t>– min)</a:t>
            </a:r>
            <a:endParaRPr lang="fr-FR" sz="2000" dirty="0"/>
          </a:p>
          <a:p>
            <a:pPr lvl="0">
              <a:spcBef>
                <a:spcPts val="400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endParaRPr lang="fr-FR" sz="1600" dirty="0" smtClean="0"/>
          </a:p>
          <a:p>
            <a:pPr lvl="0">
              <a:spcBef>
                <a:spcPts val="400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fr-FR" sz="1600" dirty="0" smtClean="0"/>
              <a:t>Conséquence</a:t>
            </a:r>
            <a:r>
              <a:rPr lang="fr-FR" sz="1600" dirty="0"/>
              <a:t>: les nouvelles variables </a:t>
            </a:r>
            <a:r>
              <a:rPr lang="fr-FR" sz="1600" dirty="0" smtClean="0"/>
              <a:t>sont à </a:t>
            </a:r>
            <a:r>
              <a:rPr lang="fr-FR" sz="1600" dirty="0"/>
              <a:t>valeurs </a:t>
            </a:r>
            <a:r>
              <a:rPr lang="fr-FR" sz="1600" dirty="0" smtClean="0"/>
              <a:t>comprises dans </a:t>
            </a:r>
            <a:r>
              <a:rPr lang="fr-FR" sz="1600" dirty="0"/>
              <a:t>[-1;1</a:t>
            </a:r>
            <a:r>
              <a:rPr lang="fr-FR" sz="1600" dirty="0" smtClean="0"/>
              <a:t>]</a:t>
            </a:r>
          </a:p>
          <a:p>
            <a:pPr marL="342900" lvl="0" indent="-342900">
              <a:spcBef>
                <a:spcPts val="400"/>
              </a:spcBef>
              <a:buFont typeface="Symbol"/>
              <a:buChar char="Þ"/>
              <a:tabLst>
                <a:tab pos="0" algn="l"/>
              </a:tabLst>
            </a:pPr>
            <a:r>
              <a:rPr lang="fr-FR" sz="20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l’algorithme </a:t>
            </a:r>
            <a:r>
              <a:rPr lang="fr-FR" sz="2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« gradient </a:t>
            </a:r>
            <a:r>
              <a:rPr lang="fr-FR" sz="2000" dirty="0" err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descent</a:t>
            </a:r>
            <a:r>
              <a:rPr lang="fr-FR" sz="2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 » </a:t>
            </a:r>
            <a:r>
              <a:rPr lang="fr-FR" sz="20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va converger plus rapidement  !</a:t>
            </a:r>
          </a:p>
          <a:p>
            <a:pPr marL="342900" lvl="0" indent="-342900">
              <a:spcBef>
                <a:spcPts val="400"/>
              </a:spcBef>
              <a:buFont typeface="Symbol"/>
              <a:buChar char="Þ"/>
              <a:tabLst>
                <a:tab pos="0" algn="l"/>
              </a:tabLst>
            </a:pPr>
            <a:endParaRPr lang="fr-FR" sz="2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fr-FR" sz="2000" dirty="0">
                <a:solidFill>
                  <a:srgbClr val="7030A0"/>
                </a:solidFill>
              </a:rPr>
              <a:t>S’applique aussi bien à la régression linéaire que logistique !</a:t>
            </a:r>
          </a:p>
          <a:p>
            <a:pPr lvl="0">
              <a:spcBef>
                <a:spcPts val="400"/>
              </a:spcBef>
              <a:tabLst>
                <a:tab pos="0" algn="l"/>
              </a:tabLst>
            </a:pPr>
            <a:endParaRPr lang="fr-FR" sz="1600" dirty="0"/>
          </a:p>
          <a:p>
            <a:pPr lvl="0">
              <a:spcBef>
                <a:spcPts val="400"/>
              </a:spcBef>
              <a:tabLst>
                <a:tab pos="0" algn="l"/>
              </a:tabLst>
            </a:pPr>
            <a:r>
              <a:rPr lang="fr-FR" sz="1600" dirty="0"/>
              <a:t>Exemple:</a:t>
            </a:r>
          </a:p>
          <a:p>
            <a:pPr lvl="0">
              <a:spcBef>
                <a:spcPts val="400"/>
              </a:spcBef>
              <a:tabLst>
                <a:tab pos="0" algn="l"/>
              </a:tabLst>
            </a:pPr>
            <a:r>
              <a:rPr lang="fr-FR" sz="1600" dirty="0"/>
              <a:t>X1 = surface d’une maison (0 – 1000 m²)</a:t>
            </a:r>
          </a:p>
          <a:p>
            <a:pPr lvl="0">
              <a:spcBef>
                <a:spcPts val="400"/>
              </a:spcBef>
              <a:tabLst>
                <a:tab pos="0" algn="l"/>
              </a:tabLst>
            </a:pPr>
            <a:r>
              <a:rPr lang="fr-FR" sz="1600" dirty="0"/>
              <a:t>X2 = nombre de chambres (1-5)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170213" y="2286000"/>
            <a:ext cx="1072929" cy="8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49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098191" y="99168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Gradient </a:t>
            </a:r>
            <a:r>
              <a:rPr lang="fr-FR" sz="2800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descent</a:t>
            </a:r>
            <a:r>
              <a:rPr lang="fr-FR" sz="28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: best practices - optimisation </a:t>
            </a:r>
            <a:endParaRPr lang="fr-FR" sz="28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775" y="1743670"/>
            <a:ext cx="8092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Possible d’avoir un GD qui nécessite un nombre d’itérations élevé et un alpha petit:</a:t>
            </a:r>
          </a:p>
          <a:p>
            <a:r>
              <a:rPr lang="fr-FR" dirty="0" smtClean="0"/>
              <a:t>Décroissance très lente de J vers le minimum</a:t>
            </a:r>
          </a:p>
          <a:p>
            <a:r>
              <a:rPr lang="fr-FR" dirty="0" smtClean="0"/>
              <a:t>Notamment en régression logistique</a:t>
            </a:r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99067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Utiliser les algorithmes :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Conjugate</a:t>
            </a:r>
            <a:r>
              <a:rPr lang="fr-FR" dirty="0"/>
              <a:t> </a:t>
            </a:r>
            <a:r>
              <a:rPr lang="fr-FR" dirty="0" smtClean="0"/>
              <a:t>gradient</a:t>
            </a:r>
            <a:endParaRPr lang="fr-FR" dirty="0"/>
          </a:p>
          <a:p>
            <a:r>
              <a:rPr lang="fr-FR" dirty="0" smtClean="0"/>
              <a:t>- BFGS</a:t>
            </a:r>
            <a:endParaRPr lang="fr-FR" dirty="0"/>
          </a:p>
          <a:p>
            <a:r>
              <a:rPr lang="fr-FR" dirty="0" smtClean="0"/>
              <a:t>- LBFGS</a:t>
            </a:r>
            <a:endParaRPr lang="fr-FR" dirty="0"/>
          </a:p>
        </p:txBody>
      </p:sp>
      <p:pic>
        <p:nvPicPr>
          <p:cNvPr id="12" name="Imag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4308305" y="2777227"/>
            <a:ext cx="817164" cy="8136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8401" y="3687633"/>
                <a:ext cx="2895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ne fixe pas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endParaRPr lang="fr-FR" b="1" dirty="0" smtClean="0">
                  <a:solidFill>
                    <a:srgbClr val="00B050"/>
                  </a:solidFill>
                  <a:ea typeface="Cambria Math"/>
                </a:endParaRPr>
              </a:p>
              <a:p>
                <a:r>
                  <a:rPr lang="fr-FR" dirty="0"/>
                  <a:t>Algorithme </a:t>
                </a:r>
                <a:r>
                  <a:rPr lang="fr-FR" dirty="0" smtClean="0"/>
                  <a:t>très performant</a:t>
                </a:r>
                <a:endParaRPr lang="fr-F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3687633"/>
                <a:ext cx="289559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684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733799" y="3733800"/>
            <a:ext cx="28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 compliqué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24784" y="4953000"/>
            <a:ext cx="7785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Stochastic gradient descent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  <a:p>
            <a:r>
              <a:rPr lang="en-US" dirty="0"/>
              <a:t>Si 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d’observations</a:t>
            </a:r>
            <a:r>
              <a:rPr lang="en-US" dirty="0"/>
              <a:t> </a:t>
            </a:r>
            <a:r>
              <a:rPr lang="en-US" i="1" dirty="0" smtClean="0"/>
              <a:t>m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, </a:t>
            </a:r>
            <a:r>
              <a:rPr lang="en-US" dirty="0" err="1"/>
              <a:t>utiliser</a:t>
            </a:r>
            <a:r>
              <a:rPr lang="en-US" dirty="0"/>
              <a:t> SGD et non le gradient descent, car </a:t>
            </a:r>
            <a:r>
              <a:rPr lang="en-US" dirty="0" err="1" smtClean="0"/>
              <a:t>celui</a:t>
            </a:r>
            <a:r>
              <a:rPr lang="en-US" dirty="0" smtClean="0"/>
              <a:t>-ci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performant 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228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Aller plus loin</a:t>
            </a:r>
            <a:endParaRPr lang="fr-FR" sz="3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26111" r="16389" b="40278"/>
          <a:stretch/>
        </p:blipFill>
        <p:spPr>
          <a:xfrm>
            <a:off x="5472448" y="228600"/>
            <a:ext cx="1676400" cy="8279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3"/>
          <a:stretch/>
        </p:blipFill>
        <p:spPr>
          <a:xfrm>
            <a:off x="6785272" y="2783678"/>
            <a:ext cx="1139528" cy="8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fr-FR" sz="1600" b="1" dirty="0" smtClean="0">
                    <a:solidFill>
                      <a:schemeClr val="accent6"/>
                    </a:solidFill>
                  </a:rPr>
                  <a:t>Règle 1: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« </a:t>
                </a:r>
                <a:r>
                  <a:rPr lang="fr-FR" sz="1600" b="1" dirty="0" smtClean="0"/>
                  <a:t>La dérivée d’une somme est la somme des dérivées </a:t>
                </a:r>
                <a:r>
                  <a:rPr lang="fr-FR" sz="1600" dirty="0" smtClean="0"/>
                  <a:t>»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f(x) = x² + 2x + 1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f’(x) = dérivée de (x²) + dérivée de (2x) + dérivée de (1)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f’(x) = 2x + 2 = 2(x + 1)</a:t>
                </a:r>
              </a:p>
              <a:p>
                <a:pPr marL="0" indent="0">
                  <a:buNone/>
                </a:pPr>
                <a:endParaRPr lang="fr-FR" sz="1600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1" dirty="0">
                    <a:solidFill>
                      <a:schemeClr val="accent6"/>
                    </a:solidFill>
                  </a:rPr>
                  <a:t>Règle 2:</a:t>
                </a:r>
              </a:p>
              <a:p>
                <a:pPr marL="0" indent="0">
                  <a:buNone/>
                </a:pPr>
                <a:r>
                  <a:rPr lang="fr-FR" sz="1600" dirty="0"/>
                  <a:t> «</a:t>
                </a:r>
                <a:r>
                  <a:rPr lang="fr-FR" sz="1600" b="1" dirty="0"/>
                  <a:t> la dérivée 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fr-FR" sz="1600" b="1" i="1" dirty="0" smtClean="0"/>
                  <a:t>f</a:t>
                </a:r>
                <a:r>
                  <a:rPr lang="fr-FR" sz="1600" b="1" dirty="0"/>
                  <a:t> , c’est </a:t>
                </a:r>
                <a:r>
                  <a:rPr lang="fr-FR" sz="1600" b="1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fr-FR" sz="1600" b="1" i="1" dirty="0" smtClean="0"/>
                  <a:t>f</a:t>
                </a:r>
                <a:r>
                  <a:rPr lang="fr-FR" sz="1600" b="1" i="1" dirty="0"/>
                  <a:t>’</a:t>
                </a:r>
                <a:r>
                  <a:rPr lang="fr-FR" sz="1600" dirty="0"/>
                  <a:t> »</a:t>
                </a:r>
              </a:p>
              <a:p>
                <a:pPr marL="0" indent="0">
                  <a:buNone/>
                </a:pPr>
                <a:r>
                  <a:rPr lang="fr-FR" sz="1600" dirty="0"/>
                  <a:t>Exemple:</a:t>
                </a:r>
              </a:p>
              <a:p>
                <a:pPr marL="0" indent="0">
                  <a:buNone/>
                </a:pPr>
                <a:r>
                  <a:rPr lang="fr-FR" sz="1600" dirty="0"/>
                  <a:t>f(x) = 5(x²+ 1)</a:t>
                </a:r>
              </a:p>
              <a:p>
                <a:pPr marL="0" indent="0">
                  <a:buNone/>
                </a:pPr>
                <a:r>
                  <a:rPr lang="fr-FR" sz="1600" dirty="0"/>
                  <a:t>f’(x) = </a:t>
                </a:r>
                <a:r>
                  <a:rPr lang="fr-FR" sz="1600" dirty="0" smtClean="0"/>
                  <a:t>5(2x</a:t>
                </a:r>
                <a:r>
                  <a:rPr lang="fr-FR" sz="1600" dirty="0"/>
                  <a:t>) = </a:t>
                </a:r>
                <a:r>
                  <a:rPr lang="fr-FR" sz="1600" dirty="0" smtClean="0"/>
                  <a:t>10x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b="1" dirty="0">
                    <a:solidFill>
                      <a:schemeClr val="accent6"/>
                    </a:solidFill>
                  </a:rPr>
                  <a:t>Règle 3 :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«</a:t>
                </a:r>
                <a:r>
                  <a:rPr lang="fr-FR" sz="1600" b="1" dirty="0" smtClean="0"/>
                  <a:t> la dérivée d’un produit :   </a:t>
                </a:r>
                <a:r>
                  <a:rPr lang="fr-FR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fr-FR" sz="17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u.v</a:t>
                </a:r>
                <a:r>
                  <a:rPr lang="fr-FR" sz="1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)' </a:t>
                </a:r>
                <a:r>
                  <a:rPr lang="fr-FR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  </a:t>
                </a:r>
                <a:r>
                  <a:rPr lang="fr-FR" sz="17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u‘v</a:t>
                </a:r>
                <a:r>
                  <a:rPr lang="fr-FR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fr-FR" sz="17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uv</a:t>
                </a:r>
                <a:r>
                  <a:rPr lang="fr-FR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fr-FR" sz="1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b="1" dirty="0">
                    <a:solidFill>
                      <a:schemeClr val="accent6"/>
                    </a:solidFill>
                  </a:rPr>
                  <a:t>Règle 4 </a:t>
                </a:r>
                <a:r>
                  <a:rPr lang="fr-FR" sz="1600" b="1" dirty="0" smtClean="0">
                    <a:solidFill>
                      <a:schemeClr val="accent6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1500" dirty="0"/>
                  <a:t>« </a:t>
                </a:r>
                <a:r>
                  <a:rPr lang="fr-FR" sz="1500" b="1" dirty="0"/>
                  <a:t>la dérivée d’un quotient: </a:t>
                </a:r>
                <a:r>
                  <a:rPr lang="fr-FR" sz="15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7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700" b="1" i="1" dirty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7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700" b="1" i="1">
                                    <a:latin typeface="Cambria Math"/>
                                  </a:rPr>
                                  <m:t>𝒖</m:t>
                                </m:r>
                              </m:num>
                              <m:den>
                                <m:r>
                                  <a:rPr lang="fr-FR" sz="1700" b="1" i="1">
                                    <a:latin typeface="Cambria Math"/>
                                  </a:rPr>
                                  <m:t>𝒗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700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700" b="1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7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7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700" b="1" i="1" smtClean="0"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7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700" b="1" i="1" smtClean="0">
                            <a:latin typeface="Cambria Math"/>
                          </a:rPr>
                          <m:t>𝒗</m:t>
                        </m:r>
                        <m:r>
                          <a:rPr lang="fr-FR" sz="1700" b="1" i="1" smtClean="0">
                            <a:latin typeface="Cambria Math"/>
                          </a:rPr>
                          <m:t> −</m:t>
                        </m:r>
                        <m:r>
                          <a:rPr lang="fr-FR" sz="1700" b="1" i="1" smtClean="0">
                            <a:latin typeface="Cambria Math"/>
                          </a:rPr>
                          <m:t>𝒖𝒗</m:t>
                        </m:r>
                        <m:r>
                          <a:rPr lang="fr-FR" sz="1700" b="1" i="1" smtClean="0"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fr-FR" sz="1700" b="1" i="1" smtClean="0">
                            <a:latin typeface="Cambria Math"/>
                          </a:rPr>
                          <m:t>𝒗</m:t>
                        </m:r>
                        <m:r>
                          <a:rPr lang="fr-FR" sz="1700" b="1" i="1" smtClean="0"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endParaRPr lang="fr-FR" sz="1700" b="1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b="1" dirty="0">
                    <a:solidFill>
                      <a:schemeClr val="accent6"/>
                    </a:solidFill>
                  </a:rPr>
                  <a:t>Règle </a:t>
                </a:r>
                <a:r>
                  <a:rPr lang="fr-FR" sz="1600" b="1" dirty="0" smtClean="0">
                    <a:solidFill>
                      <a:schemeClr val="accent6"/>
                    </a:solidFill>
                  </a:rPr>
                  <a:t>5 </a:t>
                </a:r>
                <a:r>
                  <a:rPr lang="fr-FR" sz="1600" b="1" dirty="0">
                    <a:solidFill>
                      <a:schemeClr val="accent6"/>
                    </a:solidFill>
                  </a:rPr>
                  <a:t>des dérivées composées:</a:t>
                </a:r>
              </a:p>
              <a:p>
                <a:pPr marL="0" indent="0">
                  <a:buNone/>
                </a:pPr>
                <a:r>
                  <a:rPr lang="fr-FR" sz="1600" b="1" dirty="0" smtClean="0"/>
                  <a:t>« la </a:t>
                </a:r>
                <a:r>
                  <a:rPr lang="fr-FR" sz="1600" b="1" dirty="0"/>
                  <a:t>dérivée de </a:t>
                </a:r>
                <a:r>
                  <a:rPr lang="fr-FR" sz="1600" b="1" dirty="0" smtClean="0"/>
                  <a:t> </a:t>
                </a:r>
                <a:r>
                  <a:rPr lang="fr-FR" sz="1600" b="1" i="1" dirty="0" smtClean="0"/>
                  <a:t>g(u</a:t>
                </a:r>
                <a:r>
                  <a:rPr lang="fr-FR" sz="1600" b="1" i="1" dirty="0"/>
                  <a:t>) </a:t>
                </a:r>
                <a:r>
                  <a:rPr lang="fr-FR" sz="1600" b="1" dirty="0"/>
                  <a:t>est </a:t>
                </a:r>
                <a:r>
                  <a:rPr lang="fr-FR" sz="1600" b="1" i="1" dirty="0"/>
                  <a:t>g’(u)*u</a:t>
                </a:r>
                <a:r>
                  <a:rPr lang="fr-FR" sz="1600" b="1" i="1" dirty="0" smtClean="0"/>
                  <a:t>’ </a:t>
                </a:r>
                <a:r>
                  <a:rPr lang="fr-FR" sz="1600" b="1" dirty="0" smtClean="0"/>
                  <a:t>»</a:t>
                </a:r>
                <a:endParaRPr lang="fr-FR" sz="1600" b="1" dirty="0"/>
              </a:p>
              <a:p>
                <a:pPr marL="0" indent="0">
                  <a:buNone/>
                </a:pPr>
                <a:r>
                  <a:rPr lang="fr-FR" sz="1600" dirty="0" smtClean="0"/>
                  <a:t>Exemple : dériver  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f(x</a:t>
                </a:r>
                <a:r>
                  <a:rPr lang="fr-FR" sz="1600" dirty="0"/>
                  <a:t>) = log</a:t>
                </a:r>
                <a:r>
                  <a:rPr lang="fr-FR" sz="1600" dirty="0" smtClean="0"/>
                  <a:t>( </a:t>
                </a:r>
                <a:r>
                  <a:rPr lang="fr-FR" sz="1600" dirty="0"/>
                  <a:t>-</a:t>
                </a:r>
                <a:r>
                  <a:rPr lang="fr-FR" sz="1600" dirty="0" smtClean="0"/>
                  <a:t>2x² + x  </a:t>
                </a:r>
                <a:r>
                  <a:rPr lang="fr-FR" sz="1600" dirty="0"/>
                  <a:t>-1)</a:t>
                </a:r>
              </a:p>
              <a:p>
                <a:pPr marL="0" indent="0">
                  <a:buNone/>
                </a:pPr>
                <a:r>
                  <a:rPr lang="fr-FR" sz="1600" dirty="0"/>
                  <a:t>On </a:t>
                </a:r>
                <a:r>
                  <a:rPr lang="fr-FR" sz="1600" dirty="0" smtClean="0"/>
                  <a:t>pose : u(x</a:t>
                </a:r>
                <a:r>
                  <a:rPr lang="fr-FR" sz="1600" dirty="0"/>
                  <a:t>) = -2x² + x  -</a:t>
                </a:r>
                <a:r>
                  <a:rPr lang="fr-FR" sz="1600" dirty="0" smtClean="0"/>
                  <a:t>1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Et </a:t>
                </a:r>
                <a:r>
                  <a:rPr lang="fr-FR" sz="1600" dirty="0"/>
                  <a:t>on dérive …</a:t>
                </a:r>
              </a:p>
              <a:p>
                <a:pPr marL="0" indent="0">
                  <a:buNone/>
                </a:pPr>
                <a:endParaRPr lang="fr-F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8229600" cy="4525963"/>
              </a:xfrm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solidFill>
                  <a:schemeClr val="accent6">
                    <a:lumMod val="75000"/>
                  </a:schemeClr>
                </a:solidFill>
              </a:rPr>
              <a:t>Dérivées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t="4021" r="9788" b="17037"/>
          <a:stretch/>
        </p:blipFill>
        <p:spPr>
          <a:xfrm>
            <a:off x="2286000" y="302541"/>
            <a:ext cx="865244" cy="840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228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Rappel</a:t>
            </a:r>
            <a:endParaRPr lang="fr-FR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3377" y="1930181"/>
                <a:ext cx="8530623" cy="133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Jusqu’ici</a:t>
                </a:r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, utilisation  d’un seul échantillon d’apprentissage </a:t>
                </a:r>
                <a:r>
                  <a:rPr lang="fr-FR" sz="2000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!</a:t>
                </a:r>
              </a:p>
              <a:p>
                <a:r>
                  <a:rPr lang="fr-FR" sz="2000" dirty="0" smtClean="0">
                    <a:solidFill>
                      <a:srgbClr val="C00000"/>
                    </a:solidFill>
                  </a:rPr>
                  <a:t>Afin de minimiser la fonction </a:t>
                </a:r>
                <a:r>
                  <a:rPr lang="fr-FR" sz="2000" dirty="0">
                    <a:solidFill>
                      <a:srgbClr val="C00000"/>
                    </a:solidFill>
                  </a:rPr>
                  <a:t>de coût </a:t>
                </a:r>
                <a:r>
                  <a:rPr lang="fr-FR" sz="2000" i="1" dirty="0">
                    <a:solidFill>
                      <a:srgbClr val="C00000"/>
                    </a:solidFill>
                  </a:rPr>
                  <a:t>J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000" dirty="0" smtClean="0">
                    <a:solidFill>
                      <a:schemeClr val="tx1"/>
                    </a:solidFill>
                  </a:rPr>
                  <a:t>Utilisation du gradient </a:t>
                </a:r>
                <a:r>
                  <a:rPr lang="fr-FR" sz="2000" dirty="0" err="1" smtClean="0">
                    <a:solidFill>
                      <a:schemeClr val="tx1"/>
                    </a:solidFill>
                  </a:rPr>
                  <a:t>descent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 pour estimer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20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</m:sub>
                    </m:sSub>
                    <m:r>
                      <a:rPr lang="fr-FR" sz="2000" b="0" i="1">
                        <a:solidFill>
                          <a:schemeClr val="tx1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</a:t>
                </a:r>
                <a:endParaRPr lang="fr-FR" sz="2000" dirty="0">
                  <a:solidFill>
                    <a:schemeClr val="tx1"/>
                  </a:solidFill>
                </a:endParaRPr>
              </a:p>
              <a:p>
                <a:r>
                  <a:rPr lang="fr-FR" sz="2000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endParaRPr lang="fr-FR" sz="2000" dirty="0">
                  <a:solidFill>
                    <a:srgbClr val="7030A0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" y="1930181"/>
                <a:ext cx="8530623" cy="1336841"/>
              </a:xfrm>
              <a:prstGeom prst="rect">
                <a:avLst/>
              </a:prstGeom>
              <a:blipFill rotWithShape="1">
                <a:blip r:embed="rId3"/>
                <a:stretch>
                  <a:fillRect l="-786" t="-2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9"/>
              <p:cNvSpPr txBox="1"/>
              <p:nvPr/>
            </p:nvSpPr>
            <p:spPr>
              <a:xfrm>
                <a:off x="1172061" y="3581400"/>
                <a:ext cx="720993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i="1" dirty="0" smtClean="0">
                    <a:solidFill>
                      <a:srgbClr val="C00000"/>
                    </a:solidFill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 [ 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fr-FR" sz="1600" dirty="0" smtClean="0"/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1" y="3581400"/>
                <a:ext cx="7209939" cy="462434"/>
              </a:xfrm>
              <a:prstGeom prst="rect">
                <a:avLst/>
              </a:prstGeom>
              <a:blipFill rotWithShape="1">
                <a:blip r:embed="rId4"/>
                <a:stretch>
                  <a:fillRect t="-68000" b="-1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1000" y="3657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linéaire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267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logistique</a:t>
            </a:r>
            <a:endParaRPr lang="fr-F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4267200"/>
                <a:ext cx="7772400" cy="447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i="1" dirty="0" smtClean="0">
                    <a:solidFill>
                      <a:srgbClr val="C00000"/>
                    </a:solidFill>
                  </a:rPr>
                  <a:t>J</a:t>
                </a:r>
                <a:r>
                  <a:rPr lang="fr-FR" sz="1600" b="1" i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</m:t>
                    </m:r>
                    <m:r>
                      <m:rPr>
                        <m:nor/>
                      </m:rPr>
                      <a:rPr lang="fr-FR" sz="1600" b="1" i="1" dirty="0">
                        <a:solidFill>
                          <a:srgbClr val="C00000"/>
                        </a:solidFill>
                      </a:rPr>
                      <m:t>−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))  + (1 –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( 1 −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sz="1600" b="1" i="1" dirty="0" smtClean="0">
                            <a:solidFill>
                              <a:srgbClr val="C00000"/>
                            </a:solidFill>
                          </a:rPr>
                          <m:t>)</m:t>
                        </m:r>
                        <m:r>
                          <a:rPr lang="fr-FR" sz="1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fr-FR" sz="1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7772400" cy="447943"/>
              </a:xfrm>
              <a:prstGeom prst="rect">
                <a:avLst/>
              </a:prstGeom>
              <a:blipFill rotWithShape="1">
                <a:blip r:embed="rId5"/>
                <a:stretch>
                  <a:fillRect l="-471" t="-69863" b="-119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5815" y="5181600"/>
                <a:ext cx="4661185" cy="930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fr-FR" sz="16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16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</a:t>
                </a:r>
                <a:endParaRPr lang="fr-FR" sz="1600" dirty="0" smtClean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r>
                  <a:rPr lang="fr-FR" sz="1600" dirty="0" smtClean="0">
                    <a:solidFill>
                      <a:srgbClr val="C00000"/>
                    </a:solidFill>
                  </a:rPr>
                  <a:t>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6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(</m:t>
                    </m:r>
                    <m:sSup>
                      <m:sSupPr>
                        <m:ctrlP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) − </m:t>
                    </m:r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fr-F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15" y="5181600"/>
                <a:ext cx="4661185" cy="930126"/>
              </a:xfrm>
              <a:prstGeom prst="rect">
                <a:avLst/>
              </a:prstGeom>
              <a:blipFill rotWithShape="1">
                <a:blip r:embed="rId6"/>
                <a:stretch>
                  <a:fillRect b="-49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1000" y="5410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Gradient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63641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Learning rate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3370076" y="5538330"/>
            <a:ext cx="1201924" cy="10104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865701" y="448354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C’est quoi un bon modèle ?</a:t>
            </a:r>
            <a:endParaRPr lang="fr-FR" sz="28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352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 aider Mike à trouver un bon modèle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37193" y="3937337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/>
                  <a:t>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 x</a:t>
                </a:r>
                <a:endParaRPr lang="fr-FR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93" y="3937337"/>
                <a:ext cx="1905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4394537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 =</m:t>
                        </m:r>
                        <m:r>
                          <a:rPr lang="fr-FR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x </a:t>
                </a:r>
                <a:r>
                  <a:rPr lang="fr-FR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394537"/>
                <a:ext cx="2514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6517" y="4927937"/>
                <a:ext cx="5902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 =</m:t>
                        </m:r>
                        <m:r>
                          <a:rPr lang="fr-FR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x </a:t>
                </a:r>
                <a:r>
                  <a:rPr lang="fr-FR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+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17" y="4927937"/>
                <a:ext cx="5902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9"/>
          <a:stretch/>
        </p:blipFill>
        <p:spPr>
          <a:xfrm>
            <a:off x="1981200" y="1295400"/>
            <a:ext cx="2193587" cy="1828800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4044783" y="1564751"/>
            <a:ext cx="3149563" cy="675620"/>
          </a:xfrm>
          <a:prstGeom prst="wedgeRoundRectCallout">
            <a:avLst>
              <a:gd name="adj1" fmla="val -64899"/>
              <a:gd name="adj2" fmla="val 529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293175" y="1610173"/>
            <a:ext cx="2652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/>
              <a:t>J’ai 3 </a:t>
            </a:r>
            <a:r>
              <a:rPr lang="fr-FR" sz="1600" i="1" dirty="0" smtClean="0"/>
              <a:t>modèles polynomiaux</a:t>
            </a:r>
            <a:endParaRPr lang="fr-FR" sz="1600" i="1" dirty="0"/>
          </a:p>
          <a:p>
            <a:r>
              <a:rPr lang="fr-FR" sz="1600" i="1" dirty="0"/>
              <a:t> comment choisir le meilleur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5602069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bon modèle est capable de bien généraliser, c’est-à-dire, être prédictif </a:t>
            </a:r>
          </a:p>
          <a:p>
            <a:r>
              <a:rPr lang="fr-FR" dirty="0"/>
              <a:t>p</a:t>
            </a:r>
            <a:r>
              <a:rPr lang="fr-FR" dirty="0" smtClean="0"/>
              <a:t>our des données n’ayant pas servi à l’apprentissage du modèle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0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75366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Le sur-apprentissage : c’est quoi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447800"/>
                <a:ext cx="838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Régression linéaire polynomiale basée sur une </a:t>
                </a:r>
                <a:r>
                  <a:rPr lang="fr-FR" dirty="0" err="1" smtClean="0"/>
                  <a:t>feature</a:t>
                </a:r>
                <a:r>
                  <a:rPr lang="fr-FR" dirty="0" smtClean="0"/>
                  <a:t> </a:t>
                </a:r>
                <a:r>
                  <a:rPr lang="fr-FR" i="1" dirty="0" smtClean="0"/>
                  <a:t>X</a:t>
                </a:r>
              </a:p>
              <a:p>
                <a:r>
                  <a:rPr lang="fr-FR" dirty="0" smtClean="0"/>
                  <a:t>On construit </a:t>
                </a:r>
                <a:r>
                  <a:rPr lang="fr-FR" i="1" dirty="0" smtClean="0"/>
                  <a:t>p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features</a:t>
                </a:r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382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82" t="-3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762000" y="2895600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2000" y="50292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2893621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027221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77000" y="2893621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77000" y="50292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600" y="44176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960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34270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0" y="3198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198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2000" y="2895600"/>
            <a:ext cx="2286000" cy="17145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0" y="45700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1000" y="3579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4400" y="3350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200" y="3350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0" y="45700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3429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2400" y="3350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0" y="3350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914785" y="3398322"/>
            <a:ext cx="2141631" cy="1615044"/>
          </a:xfrm>
          <a:custGeom>
            <a:avLst/>
            <a:gdLst>
              <a:gd name="connsiteX0" fmla="*/ 4072 w 2141631"/>
              <a:gd name="connsiteY0" fmla="*/ 1615044 h 1615044"/>
              <a:gd name="connsiteX1" fmla="*/ 63449 w 2141631"/>
              <a:gd name="connsiteY1" fmla="*/ 1056904 h 1615044"/>
              <a:gd name="connsiteX2" fmla="*/ 443459 w 2141631"/>
              <a:gd name="connsiteY2" fmla="*/ 510639 h 1615044"/>
              <a:gd name="connsiteX3" fmla="*/ 1025350 w 2141631"/>
              <a:gd name="connsiteY3" fmla="*/ 249382 h 1615044"/>
              <a:gd name="connsiteX4" fmla="*/ 1607241 w 2141631"/>
              <a:gd name="connsiteY4" fmla="*/ 95003 h 1615044"/>
              <a:gd name="connsiteX5" fmla="*/ 1963501 w 2141631"/>
              <a:gd name="connsiteY5" fmla="*/ 23751 h 1615044"/>
              <a:gd name="connsiteX6" fmla="*/ 2141631 w 2141631"/>
              <a:gd name="connsiteY6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1631" h="1615044">
                <a:moveTo>
                  <a:pt x="4072" y="1615044"/>
                </a:moveTo>
                <a:cubicBezTo>
                  <a:pt x="-2855" y="1428007"/>
                  <a:pt x="-9782" y="1240971"/>
                  <a:pt x="63449" y="1056904"/>
                </a:cubicBezTo>
                <a:cubicBezTo>
                  <a:pt x="136680" y="872837"/>
                  <a:pt x="283142" y="645226"/>
                  <a:pt x="443459" y="510639"/>
                </a:cubicBezTo>
                <a:cubicBezTo>
                  <a:pt x="603776" y="376052"/>
                  <a:pt x="831386" y="318655"/>
                  <a:pt x="1025350" y="249382"/>
                </a:cubicBezTo>
                <a:cubicBezTo>
                  <a:pt x="1219314" y="180109"/>
                  <a:pt x="1450883" y="132608"/>
                  <a:pt x="1607241" y="95003"/>
                </a:cubicBezTo>
                <a:cubicBezTo>
                  <a:pt x="1763600" y="57398"/>
                  <a:pt x="1874436" y="39585"/>
                  <a:pt x="1963501" y="23751"/>
                </a:cubicBezTo>
                <a:cubicBezTo>
                  <a:pt x="2052566" y="7917"/>
                  <a:pt x="2097098" y="3958"/>
                  <a:pt x="2141631" y="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/>
          <p:cNvSpPr txBox="1"/>
          <p:nvPr/>
        </p:nvSpPr>
        <p:spPr>
          <a:xfrm>
            <a:off x="3962400" y="3960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4200" y="3960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6412675" y="3344858"/>
            <a:ext cx="2576946" cy="1608850"/>
          </a:xfrm>
          <a:custGeom>
            <a:avLst/>
            <a:gdLst>
              <a:gd name="connsiteX0" fmla="*/ 0 w 2576946"/>
              <a:gd name="connsiteY0" fmla="*/ 896612 h 1608850"/>
              <a:gd name="connsiteX1" fmla="*/ 249382 w 2576946"/>
              <a:gd name="connsiteY1" fmla="*/ 1514129 h 1608850"/>
              <a:gd name="connsiteX2" fmla="*/ 617517 w 2576946"/>
              <a:gd name="connsiteY2" fmla="*/ 1490379 h 1608850"/>
              <a:gd name="connsiteX3" fmla="*/ 783772 w 2576946"/>
              <a:gd name="connsiteY3" fmla="*/ 409724 h 1608850"/>
              <a:gd name="connsiteX4" fmla="*/ 1187533 w 2576946"/>
              <a:gd name="connsiteY4" fmla="*/ 552228 h 1608850"/>
              <a:gd name="connsiteX5" fmla="*/ 1496291 w 2576946"/>
              <a:gd name="connsiteY5" fmla="*/ 267220 h 1608850"/>
              <a:gd name="connsiteX6" fmla="*/ 1769424 w 2576946"/>
              <a:gd name="connsiteY6" fmla="*/ 5963 h 1608850"/>
              <a:gd name="connsiteX7" fmla="*/ 2113808 w 2576946"/>
              <a:gd name="connsiteY7" fmla="*/ 100966 h 1608850"/>
              <a:gd name="connsiteX8" fmla="*/ 2327564 w 2576946"/>
              <a:gd name="connsiteY8" fmla="*/ 290971 h 1608850"/>
              <a:gd name="connsiteX9" fmla="*/ 2576946 w 2576946"/>
              <a:gd name="connsiteY9" fmla="*/ 575979 h 160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6946" h="1608850">
                <a:moveTo>
                  <a:pt x="0" y="896612"/>
                </a:moveTo>
                <a:cubicBezTo>
                  <a:pt x="73231" y="1155890"/>
                  <a:pt x="146463" y="1415168"/>
                  <a:pt x="249382" y="1514129"/>
                </a:cubicBezTo>
                <a:cubicBezTo>
                  <a:pt x="352301" y="1613090"/>
                  <a:pt x="528452" y="1674446"/>
                  <a:pt x="617517" y="1490379"/>
                </a:cubicBezTo>
                <a:cubicBezTo>
                  <a:pt x="706582" y="1306312"/>
                  <a:pt x="688769" y="566082"/>
                  <a:pt x="783772" y="409724"/>
                </a:cubicBezTo>
                <a:cubicBezTo>
                  <a:pt x="878775" y="253365"/>
                  <a:pt x="1068780" y="575979"/>
                  <a:pt x="1187533" y="552228"/>
                </a:cubicBezTo>
                <a:cubicBezTo>
                  <a:pt x="1306286" y="528477"/>
                  <a:pt x="1399309" y="358264"/>
                  <a:pt x="1496291" y="267220"/>
                </a:cubicBezTo>
                <a:cubicBezTo>
                  <a:pt x="1593273" y="176176"/>
                  <a:pt x="1666505" y="33672"/>
                  <a:pt x="1769424" y="5963"/>
                </a:cubicBezTo>
                <a:cubicBezTo>
                  <a:pt x="1872343" y="-21746"/>
                  <a:pt x="2020785" y="53465"/>
                  <a:pt x="2113808" y="100966"/>
                </a:cubicBezTo>
                <a:cubicBezTo>
                  <a:pt x="2206831" y="148467"/>
                  <a:pt x="2250374" y="211802"/>
                  <a:pt x="2327564" y="290971"/>
                </a:cubicBezTo>
                <a:cubicBezTo>
                  <a:pt x="2404754" y="370140"/>
                  <a:pt x="2490850" y="473059"/>
                  <a:pt x="2576946" y="575979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/>
          <p:cNvSpPr txBox="1"/>
          <p:nvPr/>
        </p:nvSpPr>
        <p:spPr>
          <a:xfrm>
            <a:off x="1143000" y="56265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Sous-apprentissage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3810000" y="56265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Ajustement correct</a:t>
            </a:r>
            <a:endParaRPr lang="fr-FR" dirty="0"/>
          </a:p>
        </p:txBody>
      </p:sp>
      <p:sp>
        <p:nvSpPr>
          <p:cNvPr id="57" name="TextBox 56"/>
          <p:cNvSpPr txBox="1"/>
          <p:nvPr/>
        </p:nvSpPr>
        <p:spPr>
          <a:xfrm>
            <a:off x="6705600" y="57383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Sur-apprentissage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46068" y="5068669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/>
                  <a:t>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x</a:t>
                </a:r>
                <a:endParaRPr lang="fr-FR" i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68" y="5068669"/>
                <a:ext cx="1905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429000" y="5144869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 =</m:t>
                        </m:r>
                        <m:r>
                          <a:rPr lang="fr-FR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x </a:t>
                </a:r>
                <a:r>
                  <a:rPr lang="fr-FR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144869"/>
                <a:ext cx="2514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056416" y="5144869"/>
                <a:ext cx="4154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 =</m:t>
                        </m:r>
                        <m:r>
                          <a:rPr lang="fr-FR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i="1" dirty="0" smtClean="0"/>
                  <a:t>x </a:t>
                </a:r>
                <a:r>
                  <a:rPr lang="fr-FR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+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fr-FR" i="1" dirty="0" smtClean="0"/>
              </a:p>
              <a:p>
                <a:r>
                  <a:rPr lang="fr-FR" i="1" dirty="0"/>
                  <a:t> </a:t>
                </a:r>
                <a:r>
                  <a:rPr lang="fr-FR" i="1" dirty="0" smtClean="0"/>
                  <a:t>            </a:t>
                </a:r>
                <a:r>
                  <a:rPr lang="fr-F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16" y="5144869"/>
                <a:ext cx="4154384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81000" y="59958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But: trouver un modèle qui sait prédire sur de nouvelles observations!</a:t>
            </a:r>
            <a:endParaRPr lang="fr-FR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228600" y="2057400"/>
            <a:ext cx="890273" cy="6481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42999" y="2133600"/>
            <a:ext cx="526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U</a:t>
            </a:r>
            <a:r>
              <a:rPr lang="fr-FR" b="1" dirty="0" smtClean="0">
                <a:solidFill>
                  <a:srgbClr val="C00000"/>
                </a:solidFill>
              </a:rPr>
              <a:t>n </a:t>
            </a:r>
            <a:r>
              <a:rPr lang="fr-FR" b="1" dirty="0">
                <a:solidFill>
                  <a:srgbClr val="C00000"/>
                </a:solidFill>
              </a:rPr>
              <a:t>échantillon d’apprentissage est insuffisant !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9538" y="609600"/>
            <a:ext cx="508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rgbClr val="7030A0"/>
                </a:solidFill>
              </a:rPr>
              <a:t>Le sur-apprentissage : c’est quoi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Régression logistique avec 2 </a:t>
            </a:r>
            <a:r>
              <a:rPr lang="fr-FR" dirty="0" err="1" smtClean="0"/>
              <a:t>features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895600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10000" y="2893621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5027221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29400" y="2893621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50292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44176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3960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34270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4267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38200" y="50292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3733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33600" y="4191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419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3429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6732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67000" y="3581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0" y="2819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4400" y="3657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4400" y="3276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7" name="Flowchart: Connector 76"/>
          <p:cNvSpPr/>
          <p:nvPr/>
        </p:nvSpPr>
        <p:spPr>
          <a:xfrm>
            <a:off x="2667000" y="3276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owchart: Connector 77"/>
          <p:cNvSpPr/>
          <p:nvPr/>
        </p:nvSpPr>
        <p:spPr>
          <a:xfrm>
            <a:off x="2133600" y="3894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owchart: Connector 78"/>
          <p:cNvSpPr/>
          <p:nvPr/>
        </p:nvSpPr>
        <p:spPr>
          <a:xfrm>
            <a:off x="1837200" y="3666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owchart: Connector 79"/>
          <p:cNvSpPr/>
          <p:nvPr/>
        </p:nvSpPr>
        <p:spPr>
          <a:xfrm>
            <a:off x="25992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lowchart: Connector 80"/>
          <p:cNvSpPr/>
          <p:nvPr/>
        </p:nvSpPr>
        <p:spPr>
          <a:xfrm>
            <a:off x="2057400" y="3208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owchart: Connector 81"/>
          <p:cNvSpPr/>
          <p:nvPr/>
        </p:nvSpPr>
        <p:spPr>
          <a:xfrm>
            <a:off x="1676400" y="3437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2599200" y="3818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2895600" y="3894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owchart: Connector 84"/>
          <p:cNvSpPr/>
          <p:nvPr/>
        </p:nvSpPr>
        <p:spPr>
          <a:xfrm>
            <a:off x="2370600" y="3285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owchart: Connector 85"/>
          <p:cNvSpPr/>
          <p:nvPr/>
        </p:nvSpPr>
        <p:spPr>
          <a:xfrm>
            <a:off x="25230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owchart: Connector 86"/>
          <p:cNvSpPr/>
          <p:nvPr/>
        </p:nvSpPr>
        <p:spPr>
          <a:xfrm>
            <a:off x="1905000" y="3056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owchart: Connector 87"/>
          <p:cNvSpPr/>
          <p:nvPr/>
        </p:nvSpPr>
        <p:spPr>
          <a:xfrm>
            <a:off x="28956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owchart: Connector 88"/>
          <p:cNvSpPr/>
          <p:nvPr/>
        </p:nvSpPr>
        <p:spPr>
          <a:xfrm>
            <a:off x="28278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owchart: Connector 89"/>
          <p:cNvSpPr/>
          <p:nvPr/>
        </p:nvSpPr>
        <p:spPr>
          <a:xfrm>
            <a:off x="2446800" y="2819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lowchart: Connector 90"/>
          <p:cNvSpPr/>
          <p:nvPr/>
        </p:nvSpPr>
        <p:spPr>
          <a:xfrm>
            <a:off x="2057400" y="2895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owchart: Connector 91"/>
          <p:cNvSpPr/>
          <p:nvPr/>
        </p:nvSpPr>
        <p:spPr>
          <a:xfrm>
            <a:off x="2286000" y="2971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/>
          <p:cNvSpPr txBox="1"/>
          <p:nvPr/>
        </p:nvSpPr>
        <p:spPr>
          <a:xfrm>
            <a:off x="3970800" y="44176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23200" y="3960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51800" y="34270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04200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04200" y="4267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9000" y="3733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13800" y="4191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66200" y="4419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953000" y="3429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18600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47200" y="3581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04200" y="2819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94600" y="3657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94600" y="3276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7" name="Flowchart: Connector 106"/>
          <p:cNvSpPr/>
          <p:nvPr/>
        </p:nvSpPr>
        <p:spPr>
          <a:xfrm>
            <a:off x="55794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owchart: Connector 107"/>
          <p:cNvSpPr/>
          <p:nvPr/>
        </p:nvSpPr>
        <p:spPr>
          <a:xfrm>
            <a:off x="5037600" y="3208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lowchart: Connector 108"/>
          <p:cNvSpPr/>
          <p:nvPr/>
        </p:nvSpPr>
        <p:spPr>
          <a:xfrm>
            <a:off x="4656600" y="3437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lowchart: Connector 109"/>
          <p:cNvSpPr/>
          <p:nvPr/>
        </p:nvSpPr>
        <p:spPr>
          <a:xfrm>
            <a:off x="5350800" y="3285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lowchart: Connector 110"/>
          <p:cNvSpPr/>
          <p:nvPr/>
        </p:nvSpPr>
        <p:spPr>
          <a:xfrm>
            <a:off x="55032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lowchart: Connector 111"/>
          <p:cNvSpPr/>
          <p:nvPr/>
        </p:nvSpPr>
        <p:spPr>
          <a:xfrm>
            <a:off x="4885200" y="3056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Flowchart: Connector 112"/>
          <p:cNvSpPr/>
          <p:nvPr/>
        </p:nvSpPr>
        <p:spPr>
          <a:xfrm>
            <a:off x="58758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Flowchart: Connector 113"/>
          <p:cNvSpPr/>
          <p:nvPr/>
        </p:nvSpPr>
        <p:spPr>
          <a:xfrm>
            <a:off x="58080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Flowchart: Connector 114"/>
          <p:cNvSpPr/>
          <p:nvPr/>
        </p:nvSpPr>
        <p:spPr>
          <a:xfrm>
            <a:off x="5427000" y="2819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Flowchart: Connector 115"/>
          <p:cNvSpPr/>
          <p:nvPr/>
        </p:nvSpPr>
        <p:spPr>
          <a:xfrm>
            <a:off x="5037600" y="2895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lowchart: Connector 116"/>
          <p:cNvSpPr/>
          <p:nvPr/>
        </p:nvSpPr>
        <p:spPr>
          <a:xfrm>
            <a:off x="5266200" y="2971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extBox 117"/>
          <p:cNvSpPr txBox="1"/>
          <p:nvPr/>
        </p:nvSpPr>
        <p:spPr>
          <a:xfrm>
            <a:off x="6866400" y="44176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18800" y="39604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247400" y="34270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99800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99800" y="4267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04600" y="3733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009400" y="4191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61800" y="4419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48600" y="3429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314200" y="3886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42800" y="3581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99800" y="2819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90200" y="3657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90200" y="3276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2" name="Flowchart: Connector 131"/>
          <p:cNvSpPr/>
          <p:nvPr/>
        </p:nvSpPr>
        <p:spPr>
          <a:xfrm>
            <a:off x="84750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owchart: Connector 132"/>
          <p:cNvSpPr/>
          <p:nvPr/>
        </p:nvSpPr>
        <p:spPr>
          <a:xfrm>
            <a:off x="7933200" y="3208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owchart: Connector 133"/>
          <p:cNvSpPr/>
          <p:nvPr/>
        </p:nvSpPr>
        <p:spPr>
          <a:xfrm>
            <a:off x="7552200" y="3437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lowchart: Connector 134"/>
          <p:cNvSpPr/>
          <p:nvPr/>
        </p:nvSpPr>
        <p:spPr>
          <a:xfrm>
            <a:off x="8246400" y="3285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lowchart: Connector 135"/>
          <p:cNvSpPr/>
          <p:nvPr/>
        </p:nvSpPr>
        <p:spPr>
          <a:xfrm>
            <a:off x="83988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lowchart: Connector 136"/>
          <p:cNvSpPr/>
          <p:nvPr/>
        </p:nvSpPr>
        <p:spPr>
          <a:xfrm>
            <a:off x="7780800" y="3056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Flowchart: Connector 137"/>
          <p:cNvSpPr/>
          <p:nvPr/>
        </p:nvSpPr>
        <p:spPr>
          <a:xfrm>
            <a:off x="8771400" y="3429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lowchart: Connector 138"/>
          <p:cNvSpPr/>
          <p:nvPr/>
        </p:nvSpPr>
        <p:spPr>
          <a:xfrm>
            <a:off x="8703600" y="3048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owchart: Connector 139"/>
          <p:cNvSpPr/>
          <p:nvPr/>
        </p:nvSpPr>
        <p:spPr>
          <a:xfrm>
            <a:off x="8322600" y="28194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owchart: Connector 140"/>
          <p:cNvSpPr/>
          <p:nvPr/>
        </p:nvSpPr>
        <p:spPr>
          <a:xfrm>
            <a:off x="7933200" y="2895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lowchart: Connector 141"/>
          <p:cNvSpPr/>
          <p:nvPr/>
        </p:nvSpPr>
        <p:spPr>
          <a:xfrm>
            <a:off x="8161800" y="29718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owchart: Connector 142"/>
          <p:cNvSpPr/>
          <p:nvPr/>
        </p:nvSpPr>
        <p:spPr>
          <a:xfrm>
            <a:off x="5113800" y="38862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owchart: Connector 143"/>
          <p:cNvSpPr/>
          <p:nvPr/>
        </p:nvSpPr>
        <p:spPr>
          <a:xfrm>
            <a:off x="4817400" y="3657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Flowchart: Connector 144"/>
          <p:cNvSpPr/>
          <p:nvPr/>
        </p:nvSpPr>
        <p:spPr>
          <a:xfrm>
            <a:off x="5579400" y="3810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Flowchart: Connector 145"/>
          <p:cNvSpPr/>
          <p:nvPr/>
        </p:nvSpPr>
        <p:spPr>
          <a:xfrm>
            <a:off x="5875800" y="38862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Flowchart: Connector 146"/>
          <p:cNvSpPr/>
          <p:nvPr/>
        </p:nvSpPr>
        <p:spPr>
          <a:xfrm>
            <a:off x="8009400" y="38862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Flowchart: Connector 147"/>
          <p:cNvSpPr/>
          <p:nvPr/>
        </p:nvSpPr>
        <p:spPr>
          <a:xfrm>
            <a:off x="7713000" y="36576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Flowchart: Connector 148"/>
          <p:cNvSpPr/>
          <p:nvPr/>
        </p:nvSpPr>
        <p:spPr>
          <a:xfrm>
            <a:off x="8475000" y="38100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owchart: Connector 149"/>
          <p:cNvSpPr/>
          <p:nvPr/>
        </p:nvSpPr>
        <p:spPr>
          <a:xfrm>
            <a:off x="8771400" y="3886200"/>
            <a:ext cx="144000" cy="144000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57200" y="5345668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1400" dirty="0"/>
                  <a:t>(x)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)</a:t>
                </a:r>
                <a:endParaRPr lang="fr-FR" sz="14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45668"/>
                <a:ext cx="3352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3268200" y="5420380"/>
                <a:ext cx="442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1400" dirty="0"/>
                  <a:t>(x) =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4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 </a:t>
                </a:r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r>
                  <a:rPr lang="fr-FR" sz="1400" dirty="0"/>
                  <a:t> </a:t>
                </a:r>
                <a:r>
                  <a:rPr lang="fr-FR" sz="1400" dirty="0" smtClean="0"/>
                  <a:t>              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 </m:t>
                        </m:r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00" y="5420380"/>
                <a:ext cx="4428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6781800" y="5410200"/>
                <a:ext cx="3352800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sz="1400" dirty="0"/>
                  <a:t>(x) =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𝑔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 smtClean="0"/>
                  <a:t> </a:t>
                </a:r>
              </a:p>
              <a:p>
                <a:r>
                  <a:rPr lang="fr-FR" sz="1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fr-FR" sz="1400" dirty="0"/>
                      <m:t>+</m:t>
                    </m:r>
                    <m:r>
                      <m:rPr>
                        <m:nor/>
                      </m:rPr>
                      <a:rPr lang="fr-FR" sz="1400" b="0" i="0" dirty="0" smtClean="0"/>
                      <m:t> </m:t>
                    </m:r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sz="1400" dirty="0" smtClean="0"/>
              </a:p>
              <a:p>
                <a:r>
                  <a:rPr lang="fr-FR" sz="1400" dirty="0"/>
                  <a:t>+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i="1" dirty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fr-FR" sz="14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 smtClean="0"/>
                  <a:t> + …)</a:t>
                </a:r>
                <a:endParaRPr lang="fr-FR" sz="14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410200"/>
                <a:ext cx="3352800" cy="822276"/>
              </a:xfrm>
              <a:prstGeom prst="rect">
                <a:avLst/>
              </a:prstGeom>
              <a:blipFill rotWithShape="1">
                <a:blip r:embed="rId4"/>
                <a:stretch>
                  <a:fillRect l="-545" b="-67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Connector 154"/>
          <p:cNvCxnSpPr/>
          <p:nvPr/>
        </p:nvCxnSpPr>
        <p:spPr>
          <a:xfrm>
            <a:off x="914400" y="2743200"/>
            <a:ext cx="2362200" cy="21336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4571188" y="2565070"/>
            <a:ext cx="1770235" cy="1486197"/>
          </a:xfrm>
          <a:custGeom>
            <a:avLst/>
            <a:gdLst>
              <a:gd name="connsiteX0" fmla="*/ 463950 w 1770235"/>
              <a:gd name="connsiteY0" fmla="*/ 0 h 1486197"/>
              <a:gd name="connsiteX1" fmla="*/ 131441 w 1770235"/>
              <a:gd name="connsiteY1" fmla="*/ 581891 h 1486197"/>
              <a:gd name="connsiteX2" fmla="*/ 24563 w 1770235"/>
              <a:gd name="connsiteY2" fmla="*/ 1163782 h 1486197"/>
              <a:gd name="connsiteX3" fmla="*/ 570828 w 1770235"/>
              <a:gd name="connsiteY3" fmla="*/ 1472540 h 1486197"/>
              <a:gd name="connsiteX4" fmla="*/ 1188344 w 1770235"/>
              <a:gd name="connsiteY4" fmla="*/ 1401288 h 1486197"/>
              <a:gd name="connsiteX5" fmla="*/ 1770235 w 1770235"/>
              <a:gd name="connsiteY5" fmla="*/ 1128156 h 148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235" h="1486197">
                <a:moveTo>
                  <a:pt x="463950" y="0"/>
                </a:moveTo>
                <a:cubicBezTo>
                  <a:pt x="334311" y="193963"/>
                  <a:pt x="204672" y="387927"/>
                  <a:pt x="131441" y="581891"/>
                </a:cubicBezTo>
                <a:cubicBezTo>
                  <a:pt x="58210" y="775855"/>
                  <a:pt x="-48668" y="1015341"/>
                  <a:pt x="24563" y="1163782"/>
                </a:cubicBezTo>
                <a:cubicBezTo>
                  <a:pt x="97794" y="1312224"/>
                  <a:pt x="376865" y="1432956"/>
                  <a:pt x="570828" y="1472540"/>
                </a:cubicBezTo>
                <a:cubicBezTo>
                  <a:pt x="764791" y="1512124"/>
                  <a:pt x="988443" y="1458685"/>
                  <a:pt x="1188344" y="1401288"/>
                </a:cubicBezTo>
                <a:cubicBezTo>
                  <a:pt x="1388245" y="1343891"/>
                  <a:pt x="1579240" y="1236023"/>
                  <a:pt x="1770235" y="1128156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extBox 156"/>
          <p:cNvSpPr txBox="1"/>
          <p:nvPr/>
        </p:nvSpPr>
        <p:spPr>
          <a:xfrm>
            <a:off x="1295400" y="60720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Sous-apprentissage</a:t>
            </a:r>
            <a:endParaRPr lang="fr-FR" dirty="0"/>
          </a:p>
        </p:txBody>
      </p:sp>
      <p:sp>
        <p:nvSpPr>
          <p:cNvPr id="158" name="TextBox 157"/>
          <p:cNvSpPr txBox="1"/>
          <p:nvPr/>
        </p:nvSpPr>
        <p:spPr>
          <a:xfrm>
            <a:off x="3962400" y="60720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Ajustement correct</a:t>
            </a:r>
            <a:endParaRPr lang="fr-FR" dirty="0"/>
          </a:p>
        </p:txBody>
      </p:sp>
      <p:sp>
        <p:nvSpPr>
          <p:cNvPr id="159" name="TextBox 158"/>
          <p:cNvSpPr txBox="1"/>
          <p:nvPr/>
        </p:nvSpPr>
        <p:spPr>
          <a:xfrm>
            <a:off x="6858000" y="6183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Sur-apprentissage</a:t>
            </a:r>
            <a:endParaRPr lang="fr-FR" dirty="0"/>
          </a:p>
        </p:txBody>
      </p:sp>
      <p:sp>
        <p:nvSpPr>
          <p:cNvPr id="163" name="TextBox 162"/>
          <p:cNvSpPr txBox="1"/>
          <p:nvPr/>
        </p:nvSpPr>
        <p:spPr>
          <a:xfrm>
            <a:off x="8534400" y="4191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638800" y="4191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67000" y="4267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6" name="Freeform 165"/>
          <p:cNvSpPr/>
          <p:nvPr/>
        </p:nvSpPr>
        <p:spPr>
          <a:xfrm>
            <a:off x="7475599" y="2743200"/>
            <a:ext cx="1537772" cy="1484416"/>
          </a:xfrm>
          <a:custGeom>
            <a:avLst/>
            <a:gdLst>
              <a:gd name="connsiteX0" fmla="*/ 397741 w 1537772"/>
              <a:gd name="connsiteY0" fmla="*/ 0 h 1484416"/>
              <a:gd name="connsiteX1" fmla="*/ 17731 w 1537772"/>
              <a:gd name="connsiteY1" fmla="*/ 665018 h 1484416"/>
              <a:gd name="connsiteX2" fmla="*/ 112733 w 1537772"/>
              <a:gd name="connsiteY2" fmla="*/ 866899 h 1484416"/>
              <a:gd name="connsiteX3" fmla="*/ 552120 w 1537772"/>
              <a:gd name="connsiteY3" fmla="*/ 760021 h 1484416"/>
              <a:gd name="connsiteX4" fmla="*/ 706500 w 1537772"/>
              <a:gd name="connsiteY4" fmla="*/ 938151 h 1484416"/>
              <a:gd name="connsiteX5" fmla="*/ 528370 w 1537772"/>
              <a:gd name="connsiteY5" fmla="*/ 1056904 h 1484416"/>
              <a:gd name="connsiteX6" fmla="*/ 314614 w 1537772"/>
              <a:gd name="connsiteY6" fmla="*/ 890649 h 1484416"/>
              <a:gd name="connsiteX7" fmla="*/ 160235 w 1537772"/>
              <a:gd name="connsiteY7" fmla="*/ 1009403 h 1484416"/>
              <a:gd name="connsiteX8" fmla="*/ 682749 w 1537772"/>
              <a:gd name="connsiteY8" fmla="*/ 1401288 h 1484416"/>
              <a:gd name="connsiteX9" fmla="*/ 955882 w 1537772"/>
              <a:gd name="connsiteY9" fmla="*/ 1021278 h 1484416"/>
              <a:gd name="connsiteX10" fmla="*/ 1252765 w 1537772"/>
              <a:gd name="connsiteY10" fmla="*/ 926275 h 1484416"/>
              <a:gd name="connsiteX11" fmla="*/ 1288391 w 1537772"/>
              <a:gd name="connsiteY11" fmla="*/ 1104405 h 1484416"/>
              <a:gd name="connsiteX12" fmla="*/ 1122136 w 1537772"/>
              <a:gd name="connsiteY12" fmla="*/ 1080655 h 1484416"/>
              <a:gd name="connsiteX13" fmla="*/ 1003383 w 1537772"/>
              <a:gd name="connsiteY13" fmla="*/ 1021278 h 1484416"/>
              <a:gd name="connsiteX14" fmla="*/ 944006 w 1537772"/>
              <a:gd name="connsiteY14" fmla="*/ 1235034 h 1484416"/>
              <a:gd name="connsiteX15" fmla="*/ 1312141 w 1537772"/>
              <a:gd name="connsiteY15" fmla="*/ 1401288 h 1484416"/>
              <a:gd name="connsiteX16" fmla="*/ 1324017 w 1537772"/>
              <a:gd name="connsiteY16" fmla="*/ 1401288 h 1484416"/>
              <a:gd name="connsiteX17" fmla="*/ 1537772 w 1537772"/>
              <a:gd name="connsiteY17" fmla="*/ 1484416 h 148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37772" h="1484416">
                <a:moveTo>
                  <a:pt x="397741" y="0"/>
                </a:moveTo>
                <a:cubicBezTo>
                  <a:pt x="231486" y="260267"/>
                  <a:pt x="65232" y="520535"/>
                  <a:pt x="17731" y="665018"/>
                </a:cubicBezTo>
                <a:cubicBezTo>
                  <a:pt x="-29770" y="809501"/>
                  <a:pt x="23668" y="851065"/>
                  <a:pt x="112733" y="866899"/>
                </a:cubicBezTo>
                <a:cubicBezTo>
                  <a:pt x="201798" y="882733"/>
                  <a:pt x="453159" y="748146"/>
                  <a:pt x="552120" y="760021"/>
                </a:cubicBezTo>
                <a:cubicBezTo>
                  <a:pt x="651081" y="771896"/>
                  <a:pt x="710458" y="888671"/>
                  <a:pt x="706500" y="938151"/>
                </a:cubicBezTo>
                <a:cubicBezTo>
                  <a:pt x="702542" y="987631"/>
                  <a:pt x="593684" y="1064821"/>
                  <a:pt x="528370" y="1056904"/>
                </a:cubicBezTo>
                <a:cubicBezTo>
                  <a:pt x="463056" y="1048987"/>
                  <a:pt x="375970" y="898566"/>
                  <a:pt x="314614" y="890649"/>
                </a:cubicBezTo>
                <a:cubicBezTo>
                  <a:pt x="253258" y="882732"/>
                  <a:pt x="98879" y="924297"/>
                  <a:pt x="160235" y="1009403"/>
                </a:cubicBezTo>
                <a:cubicBezTo>
                  <a:pt x="221591" y="1094509"/>
                  <a:pt x="550141" y="1399309"/>
                  <a:pt x="682749" y="1401288"/>
                </a:cubicBezTo>
                <a:cubicBezTo>
                  <a:pt x="815357" y="1403267"/>
                  <a:pt x="860879" y="1100447"/>
                  <a:pt x="955882" y="1021278"/>
                </a:cubicBezTo>
                <a:cubicBezTo>
                  <a:pt x="1050885" y="942109"/>
                  <a:pt x="1197347" y="912421"/>
                  <a:pt x="1252765" y="926275"/>
                </a:cubicBezTo>
                <a:cubicBezTo>
                  <a:pt x="1308183" y="940130"/>
                  <a:pt x="1310162" y="1078675"/>
                  <a:pt x="1288391" y="1104405"/>
                </a:cubicBezTo>
                <a:cubicBezTo>
                  <a:pt x="1266620" y="1130135"/>
                  <a:pt x="1169637" y="1094510"/>
                  <a:pt x="1122136" y="1080655"/>
                </a:cubicBezTo>
                <a:cubicBezTo>
                  <a:pt x="1074635" y="1066801"/>
                  <a:pt x="1033071" y="995548"/>
                  <a:pt x="1003383" y="1021278"/>
                </a:cubicBezTo>
                <a:cubicBezTo>
                  <a:pt x="973695" y="1047008"/>
                  <a:pt x="892546" y="1171699"/>
                  <a:pt x="944006" y="1235034"/>
                </a:cubicBezTo>
                <a:cubicBezTo>
                  <a:pt x="995466" y="1298369"/>
                  <a:pt x="1248806" y="1373579"/>
                  <a:pt x="1312141" y="1401288"/>
                </a:cubicBezTo>
                <a:cubicBezTo>
                  <a:pt x="1375476" y="1428997"/>
                  <a:pt x="1286412" y="1387433"/>
                  <a:pt x="1324017" y="1401288"/>
                </a:cubicBezTo>
                <a:cubicBezTo>
                  <a:pt x="1361622" y="1415143"/>
                  <a:pt x="1449697" y="1449779"/>
                  <a:pt x="1537772" y="1484416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228600" y="2057400"/>
            <a:ext cx="890273" cy="648157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1142999" y="2133600"/>
            <a:ext cx="526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U</a:t>
            </a:r>
            <a:r>
              <a:rPr lang="fr-FR" b="1" dirty="0" smtClean="0">
                <a:solidFill>
                  <a:srgbClr val="C00000"/>
                </a:solidFill>
              </a:rPr>
              <a:t>n </a:t>
            </a:r>
            <a:r>
              <a:rPr lang="fr-FR" b="1" dirty="0">
                <a:solidFill>
                  <a:srgbClr val="C00000"/>
                </a:solidFill>
              </a:rPr>
              <a:t>échantillon d’apprentissage est insuffisant !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839788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Échantillons</a:t>
            </a:r>
            <a:r>
              <a:rPr lang="fr-FR" dirty="0" smtClean="0"/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apprentissage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  <a:r>
              <a:rPr lang="fr-FR" sz="2800" dirty="0"/>
              <a:t>-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validation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  <a:r>
              <a:rPr lang="fr-FR" sz="2800" dirty="0"/>
              <a:t>-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  <a:r>
              <a:rPr lang="fr-FR" sz="2800" dirty="0">
                <a:solidFill>
                  <a:srgbClr val="00B050"/>
                </a:solidFill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1828800"/>
                <a:ext cx="8077200" cy="107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L’échantillon d’apprentissage va servir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à estimer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et calculer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l’erreur du modèle pour l’échantillon d’apprentissage </a:t>
                </a:r>
                <a:r>
                  <a:rPr lang="fr-FR" dirty="0" smtClean="0"/>
                  <a:t>:</a:t>
                </a:r>
              </a:p>
              <a:p>
                <a:r>
                  <a:rPr lang="fr-FR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𝑎𝑝𝑝𝑟𝑒𝑛𝑡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8077200" cy="1079398"/>
              </a:xfrm>
              <a:prstGeom prst="rect">
                <a:avLst/>
              </a:prstGeom>
              <a:blipFill rotWithShape="0">
                <a:blip r:embed="rId2"/>
                <a:stretch>
                  <a:fillRect l="-604" t="-2825" b="-3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2971800"/>
                <a:ext cx="7924800" cy="175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L’échantillon de validation </a:t>
                </a:r>
                <a:r>
                  <a:rPr lang="fr-FR" dirty="0"/>
                  <a:t>va servir à </a:t>
                </a:r>
                <a:r>
                  <a:rPr lang="fr-FR" dirty="0" smtClean="0"/>
                  <a:t>appliquer le modèle et </a:t>
                </a:r>
                <a:r>
                  <a:rPr lang="fr-FR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choisir le modèle </a:t>
                </a:r>
              </a:p>
              <a:p>
                <a:r>
                  <a:rPr lang="fr-FR" dirty="0" smtClean="0"/>
                  <a:t>Et évaluer l’erreur du modèle en calculant </a:t>
                </a:r>
                <a:r>
                  <a:rPr lang="fr-FR" sz="2000" dirty="0">
                    <a:solidFill>
                      <a:schemeClr val="accent5">
                        <a:lumMod val="75000"/>
                      </a:schemeClr>
                    </a:solidFill>
                  </a:rPr>
                  <a:t>l’erreur du modèle pour l’échantillon de validation</a:t>
                </a:r>
                <a:r>
                  <a:rPr lang="fr-FR" sz="1600" i="1" dirty="0">
                    <a:solidFill>
                      <a:srgbClr val="C00000"/>
                    </a:solidFill>
                  </a:rPr>
                  <a:t> </a:t>
                </a:r>
                <a:r>
                  <a:rPr lang="fr-FR" dirty="0" smtClean="0"/>
                  <a:t>: </a:t>
                </a:r>
              </a:p>
              <a:p>
                <a:r>
                  <a:rPr lang="fr-FR" dirty="0"/>
                  <a:t>	</a:t>
                </a:r>
                <a:r>
                  <a:rPr lang="fr-FR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4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1800"/>
                <a:ext cx="7924800" cy="1754519"/>
              </a:xfrm>
              <a:prstGeom prst="rect">
                <a:avLst/>
              </a:prstGeom>
              <a:blipFill rotWithShape="1">
                <a:blip r:embed="rId3"/>
                <a:stretch>
                  <a:fillRect l="-769" t="-1742" r="-1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4541328"/>
                <a:ext cx="7696200" cy="13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L’échantillon de test </a:t>
                </a:r>
                <a:r>
                  <a:rPr lang="fr-FR" dirty="0">
                    <a:solidFill>
                      <a:schemeClr val="tx1"/>
                    </a:solidFill>
                  </a:rPr>
                  <a:t>va servir </a:t>
                </a:r>
                <a:r>
                  <a:rPr lang="fr-FR" sz="2000" dirty="0">
                    <a:solidFill>
                      <a:srgbClr val="00B050"/>
                    </a:solidFill>
                  </a:rPr>
                  <a:t>à estimer l’erreur de généralisation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. On pourra aussi calculer </a:t>
                </a:r>
                <a:r>
                  <a:rPr lang="fr-FR" sz="2000" dirty="0">
                    <a:solidFill>
                      <a:srgbClr val="00B050"/>
                    </a:solidFill>
                  </a:rPr>
                  <a:t>l’erreur du modèle pour l’échantillon de test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	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	</a:t>
                </a:r>
                <a:r>
                  <a:rPr lang="fr-FR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 smtClean="0">
                    <a:solidFill>
                      <a:srgbClr val="00B050"/>
                    </a:solidFill>
                  </a:rPr>
                  <a:t>)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41328"/>
                <a:ext cx="7696200" cy="1318631"/>
              </a:xfrm>
              <a:prstGeom prst="rect">
                <a:avLst/>
              </a:prstGeom>
              <a:blipFill rotWithShape="0">
                <a:blip r:embed="rId4"/>
                <a:stretch>
                  <a:fillRect l="-713" t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5826948"/>
                <a:ext cx="6927762" cy="1563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) faible </a:t>
                </a:r>
              </a:p>
              <a:p>
                <a:r>
                  <a:rPr lang="fr-FR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𝒗𝒂𝒍𝒊𝒅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endParaRPr lang="fr-FR" dirty="0" smtClean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26948"/>
                <a:ext cx="6927762" cy="1563761"/>
              </a:xfrm>
              <a:prstGeom prst="rect">
                <a:avLst/>
              </a:prstGeom>
              <a:blipFill rotWithShape="1">
                <a:blip r:embed="rId5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374871" y="678729"/>
            <a:ext cx="1072929" cy="84533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52400" y="5791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Erreur de généralisation </a:t>
            </a:r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faible !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01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2133600" y="5826948"/>
            <a:ext cx="152400" cy="78188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7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76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pratique, il faut obtenir une erreur petite sur l’échantillon d’apprentissage et sur l’échantillon de validation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572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Erreur du modèle : best practice n°1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biais versus variance 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800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1200" y="3030187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81200" y="5163787"/>
            <a:ext cx="4419600" cy="178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Erreur J</a:t>
            </a:r>
            <a:endParaRPr lang="fr-FR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2872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d° polynôme</a:t>
            </a:r>
            <a:endParaRPr lang="fr-FR" i="1" dirty="0"/>
          </a:p>
        </p:txBody>
      </p:sp>
      <p:sp>
        <p:nvSpPr>
          <p:cNvPr id="7" name="Forme libre 6"/>
          <p:cNvSpPr/>
          <p:nvPr/>
        </p:nvSpPr>
        <p:spPr>
          <a:xfrm>
            <a:off x="2079618" y="3052293"/>
            <a:ext cx="3787782" cy="1873716"/>
          </a:xfrm>
          <a:custGeom>
            <a:avLst/>
            <a:gdLst>
              <a:gd name="connsiteX0" fmla="*/ 0 w 4422623"/>
              <a:gd name="connsiteY0" fmla="*/ 0 h 1913023"/>
              <a:gd name="connsiteX1" fmla="*/ 528033 w 4422623"/>
              <a:gd name="connsiteY1" fmla="*/ 1171978 h 1913023"/>
              <a:gd name="connsiteX2" fmla="*/ 1854557 w 4422623"/>
              <a:gd name="connsiteY2" fmla="*/ 1687133 h 1913023"/>
              <a:gd name="connsiteX3" fmla="*/ 4172755 w 4422623"/>
              <a:gd name="connsiteY3" fmla="*/ 1893195 h 1913023"/>
              <a:gd name="connsiteX4" fmla="*/ 4250028 w 4422623"/>
              <a:gd name="connsiteY4" fmla="*/ 1893195 h 191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623" h="1913023">
                <a:moveTo>
                  <a:pt x="0" y="0"/>
                </a:moveTo>
                <a:cubicBezTo>
                  <a:pt x="109470" y="445394"/>
                  <a:pt x="218940" y="890789"/>
                  <a:pt x="528033" y="1171978"/>
                </a:cubicBezTo>
                <a:cubicBezTo>
                  <a:pt x="837126" y="1453167"/>
                  <a:pt x="1247103" y="1566930"/>
                  <a:pt x="1854557" y="1687133"/>
                </a:cubicBezTo>
                <a:cubicBezTo>
                  <a:pt x="2462011" y="1807336"/>
                  <a:pt x="3773510" y="1858851"/>
                  <a:pt x="4172755" y="1893195"/>
                </a:cubicBezTo>
                <a:cubicBezTo>
                  <a:pt x="4572000" y="1927539"/>
                  <a:pt x="4411014" y="1910367"/>
                  <a:pt x="4250028" y="1893195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2106769" y="3052293"/>
            <a:ext cx="3760631" cy="1618718"/>
          </a:xfrm>
          <a:custGeom>
            <a:avLst/>
            <a:gdLst>
              <a:gd name="connsiteX0" fmla="*/ 0 w 3760631"/>
              <a:gd name="connsiteY0" fmla="*/ 0 h 1618718"/>
              <a:gd name="connsiteX1" fmla="*/ 193183 w 3760631"/>
              <a:gd name="connsiteY1" fmla="*/ 643944 h 1618718"/>
              <a:gd name="connsiteX2" fmla="*/ 540913 w 3760631"/>
              <a:gd name="connsiteY2" fmla="*/ 1146220 h 1618718"/>
              <a:gd name="connsiteX3" fmla="*/ 1030310 w 3760631"/>
              <a:gd name="connsiteY3" fmla="*/ 1442434 h 1618718"/>
              <a:gd name="connsiteX4" fmla="*/ 1622738 w 3760631"/>
              <a:gd name="connsiteY4" fmla="*/ 1596980 h 1618718"/>
              <a:gd name="connsiteX5" fmla="*/ 2176530 w 3760631"/>
              <a:gd name="connsiteY5" fmla="*/ 1584101 h 1618718"/>
              <a:gd name="connsiteX6" fmla="*/ 2833352 w 3760631"/>
              <a:gd name="connsiteY6" fmla="*/ 1287887 h 1618718"/>
              <a:gd name="connsiteX7" fmla="*/ 3412901 w 3760631"/>
              <a:gd name="connsiteY7" fmla="*/ 618186 h 1618718"/>
              <a:gd name="connsiteX8" fmla="*/ 3760631 w 3760631"/>
              <a:gd name="connsiteY8" fmla="*/ 0 h 161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0631" h="1618718">
                <a:moveTo>
                  <a:pt x="0" y="0"/>
                </a:moveTo>
                <a:cubicBezTo>
                  <a:pt x="51515" y="226453"/>
                  <a:pt x="103031" y="452907"/>
                  <a:pt x="193183" y="643944"/>
                </a:cubicBezTo>
                <a:cubicBezTo>
                  <a:pt x="283335" y="834981"/>
                  <a:pt x="401392" y="1013138"/>
                  <a:pt x="540913" y="1146220"/>
                </a:cubicBezTo>
                <a:cubicBezTo>
                  <a:pt x="680434" y="1279302"/>
                  <a:pt x="850006" y="1367307"/>
                  <a:pt x="1030310" y="1442434"/>
                </a:cubicBezTo>
                <a:cubicBezTo>
                  <a:pt x="1210614" y="1517561"/>
                  <a:pt x="1431701" y="1573369"/>
                  <a:pt x="1622738" y="1596980"/>
                </a:cubicBezTo>
                <a:cubicBezTo>
                  <a:pt x="1813775" y="1620591"/>
                  <a:pt x="1974761" y="1635616"/>
                  <a:pt x="2176530" y="1584101"/>
                </a:cubicBezTo>
                <a:cubicBezTo>
                  <a:pt x="2378299" y="1532586"/>
                  <a:pt x="2627290" y="1448873"/>
                  <a:pt x="2833352" y="1287887"/>
                </a:cubicBezTo>
                <a:cubicBezTo>
                  <a:pt x="3039414" y="1126901"/>
                  <a:pt x="3258355" y="832834"/>
                  <a:pt x="3412901" y="618186"/>
                </a:cubicBezTo>
                <a:cubicBezTo>
                  <a:pt x="3567447" y="403538"/>
                  <a:pt x="3711262" y="103031"/>
                  <a:pt x="3760631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096000" y="4815191"/>
                <a:ext cx="26670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15191"/>
                <a:ext cx="2667000" cy="671209"/>
              </a:xfrm>
              <a:prstGeom prst="rect">
                <a:avLst/>
              </a:prstGeom>
              <a:blipFill rotWithShape="1">
                <a:blip r:embed="rId2"/>
                <a:stretch>
                  <a:fillRect l="-228" t="-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89772" y="2590800"/>
                <a:ext cx="211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𝒗𝒂𝒍𝒊𝒅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72" y="2590800"/>
                <a:ext cx="21160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7" t="-8197" r="-172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>
            <a:off x="3810000" y="4649273"/>
            <a:ext cx="0" cy="514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5052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 = 2</a:t>
            </a:r>
            <a:endParaRPr lang="fr-FR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0574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 = 1</a:t>
            </a:r>
            <a:endParaRPr lang="fr-FR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486400" y="5193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 = 4</a:t>
            </a:r>
            <a:endParaRPr lang="fr-FR" i="1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2057400" y="3052293"/>
            <a:ext cx="0" cy="2111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24" idx="0"/>
          </p:cNvCxnSpPr>
          <p:nvPr/>
        </p:nvCxnSpPr>
        <p:spPr>
          <a:xfrm>
            <a:off x="5867400" y="3048000"/>
            <a:ext cx="0" cy="21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6692936" y="422835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= Sur-apprentissage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76200" y="400187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Sous-apprentissage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1305" y="347293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Modèle correct !</a:t>
            </a:r>
            <a:endParaRPr lang="fr-FR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0000" y="3886200"/>
            <a:ext cx="0" cy="763073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771" y="4442182"/>
            <a:ext cx="12186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Biais élevé :</a:t>
            </a:r>
          </a:p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Erreur 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élevée sur l'échantillon d'apprentissage et erreur élevée sur l'échantillon de validation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8499" y="3024426"/>
            <a:ext cx="18669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Variance élevée:</a:t>
            </a:r>
          </a:p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Erreur faible</a:t>
            </a:r>
          </a:p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sur l'échantillon d'apprentissage </a:t>
            </a:r>
            <a:endParaRPr lang="fr-FR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erreur élevée sur 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l'échantillon</a:t>
            </a:r>
          </a:p>
          <a:p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de validation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630636" y="3231864"/>
            <a:ext cx="817164" cy="81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6248400" y="3049018"/>
            <a:ext cx="817164" cy="81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3"/>
          <a:stretch/>
        </p:blipFill>
        <p:spPr>
          <a:xfrm>
            <a:off x="3349040" y="2573443"/>
            <a:ext cx="1139528" cy="8739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02854" y="2322731"/>
            <a:ext cx="18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biais </a:t>
            </a:r>
            <a:r>
              <a:rPr lang="fr-FR" dirty="0" smtClean="0">
                <a:solidFill>
                  <a:srgbClr val="C00000"/>
                </a:solidFill>
              </a:rPr>
              <a:t>élevé</a:t>
            </a:r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106769" y="2775466"/>
            <a:ext cx="103031" cy="272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48400" y="380448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variance </a:t>
            </a:r>
            <a:r>
              <a:rPr lang="fr-FR" dirty="0" smtClean="0">
                <a:solidFill>
                  <a:srgbClr val="C00000"/>
                </a:solidFill>
              </a:rPr>
              <a:t>élevée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5867400" y="3112532"/>
            <a:ext cx="322372" cy="179399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8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Régularisation et *GD : best practice n°2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8" y="16002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Risque de sur-apprentissage plus fort si le nombre de </a:t>
            </a:r>
            <a:r>
              <a:rPr lang="fr-FR" sz="2000" b="1" dirty="0" err="1" smtClean="0">
                <a:solidFill>
                  <a:srgbClr val="7030A0"/>
                </a:solidFill>
              </a:rPr>
              <a:t>features</a:t>
            </a:r>
            <a:r>
              <a:rPr lang="fr-FR" sz="2000" b="1" dirty="0" smtClean="0">
                <a:solidFill>
                  <a:srgbClr val="7030A0"/>
                </a:solidFill>
              </a:rPr>
              <a:t> est élevé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Améliorer</a:t>
            </a:r>
            <a:r>
              <a:rPr lang="fr-FR" dirty="0" smtClean="0"/>
              <a:t> </a:t>
            </a:r>
            <a:r>
              <a:rPr lang="fr-FR" sz="2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le modèle grâce à la </a:t>
            </a:r>
            <a:r>
              <a:rPr lang="fr-FR" sz="20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RÉGULARISATION </a:t>
            </a:r>
            <a:r>
              <a:rPr lang="fr-FR" sz="20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fr-FR" sz="2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l</a:t>
            </a:r>
            <a:r>
              <a:rPr lang="fr-FR" sz="20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utter contre le sur-apprentissage</a:t>
            </a:r>
          </a:p>
          <a:p>
            <a:endParaRPr lang="fr-FR" sz="2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61071" y="2431262"/>
            <a:ext cx="1072929" cy="845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6787" y="3343870"/>
                <a:ext cx="7768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C00000"/>
                    </a:solidFill>
                  </a:rPr>
                  <a:t>Fonction de coût J à minimiser ! </a:t>
                </a:r>
              </a:p>
              <a:p>
                <a:r>
                  <a:rPr lang="fr-FR" dirty="0" smtClean="0"/>
                  <a:t> en utilisant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fr-FR" dirty="0" smtClean="0">
                    <a:solidFill>
                      <a:srgbClr val="00B050"/>
                    </a:solidFill>
                  </a:rPr>
                  <a:t> paramètre de régularisation </a:t>
                </a:r>
                <a:endParaRPr lang="fr-FR" dirty="0" smtClean="0"/>
              </a:p>
              <a:p>
                <a:r>
                  <a:rPr lang="fr-FR" dirty="0"/>
                  <a:t>de manière à réduire l’importance des paramètres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87" y="3343870"/>
                <a:ext cx="776862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706" t="-3311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12409" y="6276301"/>
                <a:ext cx="7870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Remarque : pas besoin de régulariser relativement au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/>
                          </a:rPr>
                          <m:t>    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9" y="6276301"/>
                <a:ext cx="78704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97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49976" y="5334000"/>
                <a:ext cx="7825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Rôle de 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𝜆</m:t>
                    </m:r>
                  </m:oMath>
                </a14:m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 :  </a:t>
                </a:r>
                <a:r>
                  <a:rPr lang="fr-FR" sz="2000" dirty="0" err="1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trade</a:t>
                </a:r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-off </a:t>
                </a:r>
              </a:p>
              <a:p>
                <a:r>
                  <a:rPr lang="fr-FR" dirty="0"/>
                  <a:t>-</a:t>
                </a:r>
                <a:r>
                  <a:rPr lang="fr-FR" dirty="0" smtClean="0"/>
                  <a:t> arriver à ajuster les données d’apprentissage </a:t>
                </a:r>
                <a:endParaRPr lang="fr-FR" dirty="0"/>
              </a:p>
              <a:p>
                <a:r>
                  <a:rPr lang="fr-FR" dirty="0" smtClean="0"/>
                  <a:t>- maintenir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petits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76" y="5334000"/>
                <a:ext cx="7825435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779" t="-3185" b="-8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943461" y="4267200"/>
                <a:ext cx="720993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i="1" dirty="0">
                    <a:solidFill>
                      <a:srgbClr val="C00000"/>
                    </a:solidFill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 [ 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   +</m:t>
                        </m:r>
                        <m:r>
                          <a:rPr lang="fr-FR" sz="1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  <m:nary>
                          <m:naryPr>
                            <m:chr m:val="∑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600" dirty="0" smtClean="0"/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1" y="4267200"/>
                <a:ext cx="7209939" cy="462434"/>
              </a:xfrm>
              <a:prstGeom prst="rect">
                <a:avLst/>
              </a:prstGeom>
              <a:blipFill rotWithShape="1">
                <a:blip r:embed="rId6"/>
                <a:stretch>
                  <a:fillRect t="-67105" b="-1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>
          <a:xfrm>
            <a:off x="339492" y="5510683"/>
            <a:ext cx="685800" cy="596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343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linéaire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89881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logistique</a:t>
            </a:r>
            <a:endParaRPr lang="fr-F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0" y="4898816"/>
                <a:ext cx="7772400" cy="447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i="1" dirty="0" smtClean="0">
                    <a:solidFill>
                      <a:srgbClr val="C00000"/>
                    </a:solidFill>
                  </a:rPr>
                  <a:t>J</a:t>
                </a:r>
                <a:r>
                  <a:rPr lang="fr-FR" sz="1600" b="1" i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</m:t>
                    </m:r>
                    <m:r>
                      <m:rPr>
                        <m:nor/>
                      </m:rPr>
                      <a:rPr lang="fr-FR" sz="1600" b="1" i="1" dirty="0">
                        <a:solidFill>
                          <a:srgbClr val="C00000"/>
                        </a:solidFill>
                      </a:rPr>
                      <m:t>−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))  + (1 –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( 1 −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))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  <m:nary>
                          <m:naryPr>
                            <m:chr m:val="∑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fr-FR" sz="1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98816"/>
                <a:ext cx="7772400" cy="447943"/>
              </a:xfrm>
              <a:prstGeom prst="rect">
                <a:avLst/>
              </a:prstGeom>
              <a:blipFill rotWithShape="1">
                <a:blip r:embed="rId8"/>
                <a:stretch>
                  <a:fillRect l="-392" t="-69863" b="-119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152400" y="1600200"/>
            <a:ext cx="890273" cy="6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33600" y="4572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Régularisation et *GD : </a:t>
            </a:r>
            <a:r>
              <a:rPr lang="fr-FR" sz="2800" dirty="0">
                <a:solidFill>
                  <a:srgbClr val="7030A0"/>
                </a:solidFill>
              </a:rPr>
              <a:t>best practice n°2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18" name="ZoneTexte 9"/>
          <p:cNvSpPr txBox="1"/>
          <p:nvPr/>
        </p:nvSpPr>
        <p:spPr>
          <a:xfrm>
            <a:off x="573388" y="1524000"/>
            <a:ext cx="7808612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de coût </a:t>
            </a:r>
            <a:r>
              <a:rPr lang="fr-FR" i="1" dirty="0" smtClean="0"/>
              <a:t>J </a:t>
            </a:r>
            <a:r>
              <a:rPr lang="fr-FR" dirty="0" smtClean="0"/>
              <a:t>avec régularisation :</a:t>
            </a:r>
          </a:p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9"/>
              <p:cNvSpPr txBox="1"/>
              <p:nvPr/>
            </p:nvSpPr>
            <p:spPr>
              <a:xfrm>
                <a:off x="1371600" y="1951297"/>
                <a:ext cx="720993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i="1" dirty="0">
                    <a:solidFill>
                      <a:srgbClr val="C00000"/>
                    </a:solidFill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 [ 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600" b="1" i="1" dirty="0">
                                <a:solidFill>
                                  <a:srgbClr val="C00000"/>
                                </a:solidFill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   +</m:t>
                        </m:r>
                        <m:r>
                          <a:rPr lang="fr-FR" sz="1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  <m:nary>
                          <m:naryPr>
                            <m:chr m:val="∑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600" dirty="0" smtClean="0"/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8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51297"/>
                <a:ext cx="7209939" cy="462434"/>
              </a:xfrm>
              <a:prstGeom prst="rect">
                <a:avLst/>
              </a:prstGeom>
              <a:blipFill rotWithShape="1">
                <a:blip r:embed="rId5"/>
                <a:stretch>
                  <a:fillRect t="-67105" b="-1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057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linéaire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1281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logistique</a:t>
            </a:r>
            <a:endParaRPr lang="fr-F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1600" y="2612816"/>
                <a:ext cx="7772400" cy="447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i="1" dirty="0" smtClean="0">
                    <a:solidFill>
                      <a:srgbClr val="C00000"/>
                    </a:solidFill>
                  </a:rPr>
                  <a:t>J</a:t>
                </a:r>
                <a:r>
                  <a:rPr lang="fr-FR" sz="1600" b="1" i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fr-FR" sz="1600" b="1" i="1">
                        <a:solidFill>
                          <a:srgbClr val="C00000"/>
                        </a:solidFill>
                        <a:latin typeface="Cambria Math"/>
                      </a:rPr>
                      <m:t>)=</m:t>
                    </m:r>
                    <m:r>
                      <m:rPr>
                        <m:nor/>
                      </m:rPr>
                      <a:rPr lang="fr-FR" sz="1600" b="1" i="1" dirty="0">
                        <a:solidFill>
                          <a:srgbClr val="C00000"/>
                        </a:solidFill>
                      </a:rPr>
                      <m:t>− </m:t>
                    </m:r>
                    <m:f>
                      <m:fPr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))  + (1 –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( 1 −</m:t>
                        </m:r>
                        <m:sSub>
                          <m:sSubPr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fr-FR" sz="16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600" b="1" i="1" dirty="0">
                            <a:solidFill>
                              <a:srgbClr val="C00000"/>
                            </a:solidFill>
                          </a:rPr>
                          <m:t>))</m:t>
                        </m:r>
                        <m:r>
                          <a:rPr lang="fr-FR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  <m:nary>
                          <m:naryPr>
                            <m:chr m:val="∑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fr-FR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fr-FR" sz="1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12816"/>
                <a:ext cx="7772400" cy="447943"/>
              </a:xfrm>
              <a:prstGeom prst="rect">
                <a:avLst/>
              </a:prstGeom>
              <a:blipFill rotWithShape="1">
                <a:blip r:embed="rId6"/>
                <a:stretch>
                  <a:fillRect l="-392" t="-69863" b="-119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6804211" y="1884077"/>
            <a:ext cx="450478" cy="1104900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40469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Terme de régularisation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8123324" y="2560724"/>
            <a:ext cx="479252" cy="1104900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/>
          <p:cNvCxnSpPr>
            <a:stCxn id="15" idx="0"/>
          </p:cNvCxnSpPr>
          <p:nvPr/>
        </p:nvCxnSpPr>
        <p:spPr>
          <a:xfrm flipV="1">
            <a:off x="6259669" y="2612816"/>
            <a:ext cx="522131" cy="7399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581900" y="3276600"/>
            <a:ext cx="8001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94" b="19072"/>
          <a:stretch/>
        </p:blipFill>
        <p:spPr>
          <a:xfrm>
            <a:off x="481327" y="4685843"/>
            <a:ext cx="890273" cy="648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388" y="4114800"/>
            <a:ext cx="338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Expressions du gradient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0200" y="463636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linéaire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51917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Régression logistique</a:t>
            </a:r>
            <a:endParaRPr lang="fr-F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99327" y="5629741"/>
                <a:ext cx="5562601" cy="930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fr-FR" sz="16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16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</a:t>
                </a:r>
                <a:endParaRPr lang="fr-FR" sz="1600" dirty="0" smtClean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r>
                  <a:rPr lang="fr-FR" sz="1600" dirty="0" smtClean="0">
                    <a:solidFill>
                      <a:srgbClr val="C00000"/>
                    </a:solidFill>
                  </a:rPr>
                  <a:t>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6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(</m:t>
                    </m:r>
                    <m:sSup>
                      <m:sSupPr>
                        <m:ctrlP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) − </m:t>
                    </m:r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rgbClr val="C00000"/>
                    </a:solidFill>
                  </a:rPr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fr-F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 smtClean="0">
                    <a:solidFill>
                      <a:srgbClr val="C00000"/>
                    </a:solidFill>
                  </a:rPr>
                  <a:t>     </a:t>
                </a:r>
                <a:endParaRPr lang="fr-F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27" y="5629741"/>
                <a:ext cx="5562601" cy="930126"/>
              </a:xfrm>
              <a:prstGeom prst="rect">
                <a:avLst/>
              </a:prstGeom>
              <a:blipFill rotWithShape="1">
                <a:blip r:embed="rId9"/>
                <a:stretch>
                  <a:fillRect b="-506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351727" y="4556274"/>
                <a:ext cx="5562601" cy="877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fr-FR" sz="16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16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fr-FR" sz="16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</a:t>
                </a:r>
                <a:endParaRPr lang="fr-FR" sz="1600" dirty="0" smtClean="0">
                  <a:solidFill>
                    <a:srgbClr val="C00000"/>
                  </a:solidFill>
                </a:endParaRPr>
              </a:p>
              <a:p>
                <a:pPr marL="400050" lvl="1" indent="0">
                  <a:buNone/>
                </a:pPr>
                <a:r>
                  <a:rPr lang="fr-FR" sz="1600" dirty="0" smtClean="0">
                    <a:solidFill>
                      <a:srgbClr val="C00000"/>
                    </a:solidFill>
                  </a:rPr>
                  <a:t>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6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(</m:t>
                    </m:r>
                    <m:sSup>
                      <m:sSupPr>
                        <m:ctrlP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fr-FR" sz="1600" dirty="0">
                        <a:solidFill>
                          <a:srgbClr val="C00000"/>
                        </a:solidFill>
                      </a:rPr>
                      <m:t>) − </m:t>
                    </m:r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C00000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fr-FR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fr-FR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27" y="4556274"/>
                <a:ext cx="5562601" cy="877420"/>
              </a:xfrm>
              <a:prstGeom prst="rect">
                <a:avLst/>
              </a:prstGeom>
              <a:blipFill rotWithShape="1">
                <a:blip r:embed="rId10"/>
                <a:stretch>
                  <a:fillRect b="-5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2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7400" y="838200"/>
                <a:ext cx="5867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7030A0"/>
                    </a:solidFill>
                  </a:rPr>
                  <a:t>GD </a:t>
                </a:r>
                <a:r>
                  <a:rPr lang="fr-FR" sz="2800" dirty="0">
                    <a:solidFill>
                      <a:srgbClr val="7030A0"/>
                    </a:solidFill>
                  </a:rPr>
                  <a:t>et </a:t>
                </a:r>
                <a:r>
                  <a:rPr lang="fr-FR" sz="2800" dirty="0" smtClean="0">
                    <a:solidFill>
                      <a:srgbClr val="7030A0"/>
                    </a:solidFill>
                  </a:rPr>
                  <a:t>régularisation : choix de </a:t>
                </a:r>
                <a14:m>
                  <m:oMath xmlns:m="http://schemas.openxmlformats.org/officeDocument/2006/math">
                    <m:r>
                      <a:rPr lang="fr-FR" sz="2800" b="1" i="1">
                        <a:solidFill>
                          <a:srgbClr val="7030A0"/>
                        </a:solidFill>
                        <a:latin typeface="Cambria Math"/>
                      </a:rPr>
                      <m:t>𝛌</m:t>
                    </m:r>
                  </m:oMath>
                </a14:m>
                <a:r>
                  <a:rPr lang="fr-FR" sz="2800" dirty="0" smtClean="0">
                    <a:solidFill>
                      <a:srgbClr val="7030A0"/>
                    </a:solidFill>
                  </a:rPr>
                  <a:t> </a:t>
                </a:r>
                <a:endParaRPr lang="fr-FR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838200"/>
                <a:ext cx="58674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83" t="-10588" b="-3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"/>
              <p:cNvSpPr txBox="1"/>
              <p:nvPr/>
            </p:nvSpPr>
            <p:spPr>
              <a:xfrm>
                <a:off x="304800" y="2209800"/>
                <a:ext cx="8839200" cy="259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fr-FR" dirty="0"/>
                  <a:t> </a:t>
                </a:r>
                <a:r>
                  <a:rPr lang="fr-FR" b="1" dirty="0"/>
                  <a:t>Objectif</a:t>
                </a:r>
                <a:r>
                  <a:rPr lang="fr-FR" dirty="0"/>
                  <a:t> : </a:t>
                </a:r>
                <a:r>
                  <a:rPr lang="fr-FR" dirty="0" smtClean="0"/>
                  <a:t>fixer le paramètre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rgbClr val="00B050"/>
                    </a:solidFill>
                  </a:rPr>
                  <a:t> </a:t>
                </a:r>
                <a:r>
                  <a:rPr lang="fr-FR" dirty="0" smtClean="0"/>
                  <a:t>afin d’estimer </a:t>
                </a:r>
                <a:r>
                  <a:rPr lang="fr-FR" dirty="0"/>
                  <a:t>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du </a:t>
                </a:r>
                <a:r>
                  <a:rPr lang="fr-FR" dirty="0"/>
                  <a:t>modèle qui minimisent l’erreur </a:t>
                </a:r>
                <a:r>
                  <a:rPr lang="fr-FR" i="1" dirty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1,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i="1" dirty="0"/>
                  <a:t> </a:t>
                </a:r>
              </a:p>
              <a:p>
                <a:r>
                  <a:rPr lang="fr-FR" dirty="0" smtClean="0"/>
                  <a:t> </a:t>
                </a:r>
                <a:endParaRPr lang="fr-FR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b="1" dirty="0" smtClean="0">
                    <a:solidFill>
                      <a:srgbClr val="00B050"/>
                    </a:solidFill>
                  </a:rPr>
                  <a:t>très grand </a:t>
                </a:r>
                <a:r>
                  <a:rPr lang="fr-FR" dirty="0"/>
                  <a:t> </a:t>
                </a:r>
                <a:r>
                  <a:rPr lang="fr-FR" dirty="0" smtClean="0"/>
                  <a:t>implique que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vont être très petits </a:t>
                </a:r>
                <a:endParaRPr lang="fr-FR" dirty="0"/>
              </a:p>
              <a:p>
                <a:pPr lvl="1"/>
                <a:r>
                  <a:rPr lang="fr-FR" dirty="0"/>
                  <a:t>	</a:t>
                </a:r>
                <a:r>
                  <a:rPr lang="fr-FR" dirty="0" smtClean="0"/>
                  <a:t>favoriser plutôt le sous-apprentissage</a:t>
                </a:r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très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petit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/>
                  <a:t>favorise aucune régularisation  + hypothèse = on fait du sur-apprentissage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8839200" cy="2597506"/>
              </a:xfrm>
              <a:prstGeom prst="rect">
                <a:avLst/>
              </a:prstGeom>
              <a:blipFill rotWithShape="1">
                <a:blip r:embed="rId3"/>
                <a:stretch>
                  <a:fillRect l="-552" t="-1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>
          <a:xfrm>
            <a:off x="609600" y="4753679"/>
            <a:ext cx="685800" cy="59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22"/>
              <p:cNvSpPr txBox="1"/>
              <p:nvPr/>
            </p:nvSpPr>
            <p:spPr>
              <a:xfrm>
                <a:off x="1485900" y="4702314"/>
                <a:ext cx="7162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Conséquence</a:t>
                </a:r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 :  </a:t>
                </a:r>
                <a:r>
                  <a:rPr lang="fr-FR" sz="2000" b="1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faire très attention au choix  de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rgbClr val="7030A0"/>
                        </a:solidFill>
                        <a:latin typeface="Cambria Math"/>
                        <a:ea typeface="+mj-ea"/>
                        <a:cs typeface="+mj-cs"/>
                      </a:rPr>
                      <m:t> </m:t>
                    </m:r>
                    <m:r>
                      <a:rPr lang="fr-FR" sz="2000" b="1" i="1">
                        <a:solidFill>
                          <a:srgbClr val="7030A0"/>
                        </a:solidFill>
                        <a:latin typeface="Cambria Math"/>
                        <a:ea typeface="+mj-ea"/>
                        <a:cs typeface="+mj-cs"/>
                      </a:rPr>
                      <m:t>𝛌</m:t>
                    </m:r>
                    <m:r>
                      <a:rPr lang="fr-FR" sz="2000">
                        <a:solidFill>
                          <a:srgbClr val="7030A0"/>
                        </a:solidFill>
                        <a:latin typeface="Cambria Math"/>
                        <a:ea typeface="+mj-ea"/>
                        <a:cs typeface="+mj-cs"/>
                      </a:rPr>
                      <m:t>,</m:t>
                    </m:r>
                  </m:oMath>
                </a14:m>
                <a:r>
                  <a:rPr lang="fr-FR" sz="20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  afin qu’il ne soit ni trop grand mais aussi ni trop petit</a:t>
                </a:r>
              </a:p>
            </p:txBody>
          </p:sp>
        </mc:Choice>
        <mc:Fallback xmlns="">
          <p:sp>
            <p:nvSpPr>
              <p:cNvPr id="7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702314"/>
                <a:ext cx="7162800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936" t="-4274" b="-136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6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463899" y="678356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7030A0"/>
                </a:solidFill>
              </a:rPr>
              <a:t>Régularisation et équations normales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0600" y="2340913"/>
            <a:ext cx="7752962" cy="1299373"/>
            <a:chOff x="1524000" y="2798113"/>
            <a:chExt cx="7752962" cy="1299373"/>
          </a:xfrm>
        </p:grpSpPr>
        <p:grpSp>
          <p:nvGrpSpPr>
            <p:cNvPr id="6" name="Group 5"/>
            <p:cNvGrpSpPr/>
            <p:nvPr/>
          </p:nvGrpSpPr>
          <p:grpSpPr>
            <a:xfrm>
              <a:off x="1524000" y="3352800"/>
              <a:ext cx="6629400" cy="744686"/>
              <a:chOff x="814614" y="3522514"/>
              <a:chExt cx="6629400" cy="7446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91838" y="3612243"/>
                    <a:ext cx="4952176" cy="5931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fr-FR" sz="240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𝜽</m:t>
                        </m:r>
                        <m:r>
                          <a:rPr lang="fr-FR" sz="240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</m:oMath>
                    </a14:m>
                    <a:r>
                      <a:rPr lang="fr-FR" sz="2400" dirty="0">
                        <a:solidFill>
                          <a:srgbClr val="C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40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fr-FR" sz="240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fr-FR" sz="240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2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𝛌</m:t>
                                </m:r>
                                <m:sSub>
                                  <m:sSubPr>
                                    <m:ctrlPr>
                                      <a:rPr lang="fr-FR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2000" i="1" dirty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fr-FR" sz="2000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fr-FR" sz="2000" i="1" dirty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fr-FR" sz="2000" b="0" i="1" dirty="0" smtClean="0">
                                        <a:latin typeface="Cambria Math"/>
                                      </a:rPr>
                                      <m:t>𝑢𝑙</m:t>
                                    </m:r>
                                    <m:r>
                                      <a:rPr lang="fr-FR" sz="2000" i="1" dirty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oMath>
                    </a14:m>
                    <a:r>
                      <a:rPr lang="fr-FR" sz="2400" dirty="0">
                        <a:solidFill>
                          <a:srgbClr val="C00000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fr-FR" sz="2400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fr-FR" sz="24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fr-FR" sz="2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1838" y="3612243"/>
                    <a:ext cx="4952176" cy="59317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24" b="22886"/>
              <a:stretch/>
            </p:blipFill>
            <p:spPr>
              <a:xfrm>
                <a:off x="814614" y="3522514"/>
                <a:ext cx="1063984" cy="74468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239276" y="2798113"/>
                  <a:ext cx="3037686" cy="1112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avec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fr-FR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fr-FR" sz="1600">
                          <a:solidFill>
                            <a:srgbClr val="C00000"/>
                          </a:solidFill>
                          <a:latin typeface="Cambria Math"/>
                        </a:rPr>
                        <m:t>𝑿</m:t>
                      </m:r>
                      <m:r>
                        <a:rPr lang="fr-FR" sz="160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1600" b="1">
                          <a:solidFill>
                            <a:srgbClr val="C00000"/>
                          </a:solidFill>
                          <a:latin typeface="Cambria Math"/>
                        </a:rPr>
                        <m:t>𝐦𝐚𝐭𝐫𝐢𝐜𝐞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𝐜𝐚𝐫𝐫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é</m:t>
                      </m:r>
                      <m:r>
                        <a:rPr lang="fr-FR" sz="16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𝐞</m:t>
                      </m:r>
                      <m:r>
                        <a:rPr lang="fr-FR" sz="1600" b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fr-FR" sz="16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1600" b="1" i="1" dirty="0" smtClean="0">
                      <a:solidFill>
                        <a:srgbClr val="C00000"/>
                      </a:solidFill>
                    </a:rPr>
                    <a:t>n + 1 </a:t>
                  </a:r>
                  <a:r>
                    <a:rPr lang="fr-FR" sz="1600" b="1" i="1" dirty="0">
                      <a:solidFill>
                        <a:srgbClr val="C00000"/>
                      </a:solidFill>
                    </a:rPr>
                    <a:t>x </a:t>
                  </a:r>
                  <a:r>
                    <a:rPr lang="fr-FR" sz="1600" b="1" i="1" dirty="0" smtClean="0">
                      <a:solidFill>
                        <a:srgbClr val="C00000"/>
                      </a:solidFill>
                    </a:rPr>
                    <a:t>n + 1</a:t>
                  </a:r>
                </a:p>
                <a:p>
                  <a:r>
                    <a:rPr lang="fr-FR" sz="1600" b="1" i="1" dirty="0" smtClean="0">
                      <a:solidFill>
                        <a:srgbClr val="C00000"/>
                      </a:solidFill>
                    </a:rPr>
                    <a:t>n nombre de </a:t>
                  </a:r>
                  <a:r>
                    <a:rPr lang="fr-FR" sz="1600" b="1" i="1" dirty="0" err="1" smtClean="0">
                      <a:solidFill>
                        <a:srgbClr val="C00000"/>
                      </a:solidFill>
                    </a:rPr>
                    <a:t>features</a:t>
                  </a:r>
                  <a:endParaRPr lang="fr-FR" sz="1600" b="1" i="1" dirty="0">
                    <a:solidFill>
                      <a:srgbClr val="C00000"/>
                    </a:solidFill>
                  </a:endParaRPr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276" y="2798113"/>
                  <a:ext cx="3037686" cy="11124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04" t="-1099" r="-6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4572000" y="4092476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 0    …           0     </a:t>
            </a:r>
            <a:r>
              <a:rPr lang="fr-FR" dirty="0"/>
              <a:t>0  </a:t>
            </a:r>
          </a:p>
          <a:p>
            <a:r>
              <a:rPr lang="fr-FR" dirty="0"/>
              <a:t>0     </a:t>
            </a:r>
            <a:r>
              <a:rPr lang="fr-FR" dirty="0" smtClean="0"/>
              <a:t>1    …           0     </a:t>
            </a:r>
            <a:r>
              <a:rPr lang="fr-FR" dirty="0"/>
              <a:t>0  </a:t>
            </a:r>
          </a:p>
          <a:p>
            <a:r>
              <a:rPr lang="fr-FR" dirty="0"/>
              <a:t>0     0    </a:t>
            </a:r>
            <a:r>
              <a:rPr lang="fr-FR" dirty="0" smtClean="0"/>
              <a:t>1            0     </a:t>
            </a:r>
            <a:r>
              <a:rPr lang="fr-FR" dirty="0"/>
              <a:t>0  </a:t>
            </a:r>
          </a:p>
          <a:p>
            <a:r>
              <a:rPr lang="fr-FR" dirty="0"/>
              <a:t>0     0    </a:t>
            </a:r>
            <a:r>
              <a:rPr lang="fr-FR" dirty="0" smtClean="0"/>
              <a:t>…           0     </a:t>
            </a:r>
            <a:r>
              <a:rPr lang="fr-FR" dirty="0"/>
              <a:t>0  </a:t>
            </a:r>
          </a:p>
          <a:p>
            <a:r>
              <a:rPr lang="fr-FR" dirty="0"/>
              <a:t>0     0    </a:t>
            </a:r>
            <a:r>
              <a:rPr lang="fr-FR" dirty="0" smtClean="0"/>
              <a:t>…           0     </a:t>
            </a:r>
            <a:r>
              <a:rPr lang="fr-FR" dirty="0"/>
              <a:t>0 </a:t>
            </a:r>
            <a:endParaRPr lang="fr-FR" dirty="0" smtClean="0"/>
          </a:p>
          <a:p>
            <a:r>
              <a:rPr lang="fr-FR" dirty="0"/>
              <a:t>0     0    </a:t>
            </a:r>
            <a:r>
              <a:rPr lang="fr-FR" dirty="0" smtClean="0"/>
              <a:t>…           </a:t>
            </a:r>
            <a:r>
              <a:rPr lang="fr-FR" dirty="0"/>
              <a:t>1</a:t>
            </a:r>
            <a:r>
              <a:rPr lang="fr-FR" dirty="0" smtClean="0"/>
              <a:t>     0  </a:t>
            </a:r>
            <a:endParaRPr lang="fr-FR" dirty="0"/>
          </a:p>
          <a:p>
            <a:r>
              <a:rPr lang="fr-FR" dirty="0" smtClean="0"/>
              <a:t>0     0    …     …   0     1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Double Bracket 13"/>
          <p:cNvSpPr/>
          <p:nvPr/>
        </p:nvSpPr>
        <p:spPr>
          <a:xfrm>
            <a:off x="4419600" y="3940076"/>
            <a:ext cx="2514600" cy="2286000"/>
          </a:xfrm>
          <a:prstGeom prst="bracketPair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5400" y="19812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Faire varier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/>
                      </a:rPr>
                      <m:t>𝛌</m:t>
                    </m:r>
                  </m:oMath>
                </a14:m>
                <a:r>
                  <a:rPr lang="fr-FR" dirty="0" smtClean="0">
                    <a:solidFill>
                      <a:srgbClr val="00B050"/>
                    </a:solidFill>
                  </a:rPr>
                  <a:t> </a:t>
                </a:r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81200"/>
                <a:ext cx="3962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8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 rot="2700000">
            <a:off x="4262013" y="4907960"/>
            <a:ext cx="2757055" cy="350231"/>
          </a:xfrm>
          <a:prstGeom prst="round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1" y="4343400"/>
                <a:ext cx="4191000" cy="71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Avantage :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fr-FR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fr-FR" sz="200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fr-FR" sz="200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fr-FR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𝛌</m:t>
                    </m:r>
                    <m:sSub>
                      <m:sSubPr>
                        <m:ctrlPr>
                          <a:rPr lang="fr-F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 dirty="0">
                            <a:latin typeface="Cambria Math"/>
                          </a:rPr>
                          <m:t>𝑟</m:t>
                        </m:r>
                        <m:r>
                          <a:rPr lang="fr-FR" i="1" dirty="0">
                            <a:latin typeface="Cambria Math"/>
                          </a:rPr>
                          <m:t>é</m:t>
                        </m:r>
                        <m:r>
                          <a:rPr lang="fr-FR" i="1" dirty="0">
                            <a:latin typeface="Cambria Math"/>
                          </a:rPr>
                          <m:t>𝑔</m:t>
                        </m:r>
                        <m:r>
                          <a:rPr lang="fr-FR" i="1" dirty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 smtClean="0"/>
                  <a:t>est toujours inversible !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343400"/>
                <a:ext cx="4191000" cy="711028"/>
              </a:xfrm>
              <a:prstGeom prst="rect">
                <a:avLst/>
              </a:prstGeom>
              <a:blipFill rotWithShape="1">
                <a:blip r:embed="rId6"/>
                <a:stretch>
                  <a:fillRect l="-1310" b="-129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76600" y="5246638"/>
                <a:ext cx="11430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 dirty="0">
                            <a:latin typeface="Cambria Math"/>
                          </a:rPr>
                          <m:t>𝑟</m:t>
                        </m:r>
                        <m:r>
                          <a:rPr lang="fr-FR" b="0" i="1" dirty="0" smtClean="0">
                            <a:latin typeface="Cambria Math"/>
                          </a:rPr>
                          <m:t>𝑒</m:t>
                        </m:r>
                        <m:r>
                          <a:rPr lang="fr-FR" i="1" dirty="0">
                            <a:latin typeface="Cambria Math"/>
                          </a:rPr>
                          <m:t>𝑔</m:t>
                        </m:r>
                        <m:r>
                          <a:rPr lang="fr-FR" b="0" i="1" dirty="0" smtClean="0">
                            <a:latin typeface="Cambria Math"/>
                          </a:rPr>
                          <m:t>𝑢𝑙</m:t>
                        </m:r>
                        <m:r>
                          <a:rPr lang="fr-FR" i="1" dirty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 smtClean="0"/>
                  <a:t> =</a:t>
                </a:r>
                <a:endParaRPr lang="fr-F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46638"/>
                <a:ext cx="1143000" cy="391902"/>
              </a:xfrm>
              <a:prstGeom prst="rect">
                <a:avLst/>
              </a:prstGeom>
              <a:blipFill rotWithShape="1">
                <a:blip r:embed="rId7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10000" y="6238022"/>
                <a:ext cx="4191000" cy="63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i="1" dirty="0">
                            <a:latin typeface="Cambria Math"/>
                          </a:rPr>
                          <m:t>𝑟</m:t>
                        </m:r>
                        <m:r>
                          <a:rPr lang="fr-FR" sz="1600" i="1" dirty="0">
                            <a:latin typeface="Cambria Math"/>
                          </a:rPr>
                          <m:t>é</m:t>
                        </m:r>
                        <m:r>
                          <a:rPr lang="fr-FR" sz="1600" i="1" dirty="0">
                            <a:latin typeface="Cambria Math"/>
                          </a:rPr>
                          <m:t>𝑔</m:t>
                        </m:r>
                        <m:r>
                          <a:rPr lang="fr-FR" sz="1600" i="1" dirty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400" b="1">
                        <a:solidFill>
                          <a:srgbClr val="C00000"/>
                        </a:solidFill>
                        <a:latin typeface="Cambria Math"/>
                      </a:rPr>
                      <m:t>𝐦𝐚𝐭𝐫𝐢𝐜𝐞</m:t>
                    </m:r>
                    <m:r>
                      <a:rPr lang="fr-FR" sz="14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fr-FR" sz="1400" b="1" i="0" smtClean="0">
                        <a:solidFill>
                          <a:srgbClr val="C00000"/>
                        </a:solidFill>
                        <a:latin typeface="Cambria Math"/>
                      </a:rPr>
                      <m:t>𝐜𝐚𝐫𝐫</m:t>
                    </m:r>
                    <m:r>
                      <a:rPr lang="fr-FR" sz="1400" b="1" i="0" smtClean="0">
                        <a:solidFill>
                          <a:srgbClr val="C00000"/>
                        </a:solidFill>
                        <a:latin typeface="Cambria Math"/>
                      </a:rPr>
                      <m:t>é</m:t>
                    </m:r>
                    <m:r>
                      <a:rPr lang="fr-FR" sz="1400" b="1" i="0" smtClean="0">
                        <a:solidFill>
                          <a:srgbClr val="C00000"/>
                        </a:solidFill>
                        <a:latin typeface="Cambria Math"/>
                      </a:rPr>
                      <m:t>𝐞</m:t>
                    </m:r>
                    <m:r>
                      <a:rPr lang="fr-FR" sz="1400" b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fr-FR" sz="1600" b="1" i="1" dirty="0" smtClean="0">
                    <a:solidFill>
                      <a:srgbClr val="C00000"/>
                    </a:solidFill>
                  </a:rPr>
                  <a:t>n+1 </a:t>
                </a:r>
                <a:r>
                  <a:rPr lang="fr-FR" sz="1600" b="1" i="1" dirty="0">
                    <a:solidFill>
                      <a:srgbClr val="C00000"/>
                    </a:solidFill>
                  </a:rPr>
                  <a:t>x </a:t>
                </a:r>
                <a:r>
                  <a:rPr lang="fr-FR" sz="1600" b="1" i="1" dirty="0" smtClean="0">
                    <a:solidFill>
                      <a:srgbClr val="C00000"/>
                    </a:solidFill>
                  </a:rPr>
                  <a:t>n+1</a:t>
                </a:r>
                <a:endParaRPr lang="fr-FR" sz="1600" b="1" i="1" dirty="0">
                  <a:solidFill>
                    <a:srgbClr val="C00000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238022"/>
                <a:ext cx="4191000" cy="635559"/>
              </a:xfrm>
              <a:prstGeom prst="rect">
                <a:avLst/>
              </a:prstGeom>
              <a:blipFill rotWithShape="1">
                <a:blip r:embed="rId8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fr-FR" sz="2100" dirty="0" smtClean="0"/>
                  <a:t>Soit la fonction </a:t>
                </a:r>
                <a:r>
                  <a:rPr lang="fr-FR" sz="2100" i="1" dirty="0"/>
                  <a:t>F</a:t>
                </a:r>
                <a:r>
                  <a:rPr lang="fr-FR" sz="2100" dirty="0" smtClean="0"/>
                  <a:t> à 2 variables </a:t>
                </a:r>
                <a:r>
                  <a:rPr lang="fr-FR" sz="2100" i="1" dirty="0" smtClean="0"/>
                  <a:t>x</a:t>
                </a:r>
                <a:r>
                  <a:rPr lang="fr-FR" sz="2100" dirty="0" smtClean="0"/>
                  <a:t> et </a:t>
                </a:r>
                <a:r>
                  <a:rPr lang="fr-FR" sz="2100" i="1" dirty="0" smtClean="0"/>
                  <a:t>y </a:t>
                </a:r>
                <a:r>
                  <a:rPr lang="fr-FR" sz="2100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sz="2200" i="1" dirty="0" smtClean="0"/>
                  <a:t>F(</a:t>
                </a:r>
                <a:r>
                  <a:rPr lang="fr-FR" sz="2200" i="1" dirty="0" err="1" smtClean="0"/>
                  <a:t>x,y</a:t>
                </a:r>
                <a:r>
                  <a:rPr lang="fr-FR" sz="2200" i="1" dirty="0" smtClean="0"/>
                  <a:t>) =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200" i="1" dirty="0">
                            <a:latin typeface="Cambria Math"/>
                          </a:rPr>
                          <m:t>𝑥</m:t>
                        </m:r>
                        <m:r>
                          <a:rPr lang="fr-FR" sz="2200" b="0" i="1" dirty="0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fr-FR" sz="2200" i="1" dirty="0">
                            <a:latin typeface="Cambria Math"/>
                          </a:rPr>
                          <m:t>𝑥</m:t>
                        </m:r>
                        <m:r>
                          <a:rPr lang="fr-FR" sz="2200" i="1" dirty="0">
                            <a:latin typeface="Cambria Math"/>
                          </a:rPr>
                          <m:t>² − </m:t>
                        </m:r>
                        <m:r>
                          <a:rPr lang="fr-FR" sz="2200" i="1" dirty="0">
                            <a:latin typeface="Cambria Math"/>
                          </a:rPr>
                          <m:t>𝑦</m:t>
                        </m:r>
                        <m:r>
                          <a:rPr lang="fr-FR" sz="2200" i="1" dirty="0">
                            <a:latin typeface="Cambria Math"/>
                          </a:rPr>
                          <m:t>²</m:t>
                        </m:r>
                        <m:r>
                          <m:rPr>
                            <m:nor/>
                          </m:rPr>
                          <a:rPr lang="fr-FR" sz="2200" dirty="0"/>
                          <m:t> </m:t>
                        </m:r>
                      </m:den>
                    </m:f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r>
                  <a:rPr lang="fr-FR" sz="2100" dirty="0" smtClean="0"/>
                  <a:t>On définit sa dérivée par rapport à </a:t>
                </a:r>
                <a:r>
                  <a:rPr lang="fr-FR" sz="2100" i="1" dirty="0" smtClean="0"/>
                  <a:t>x</a:t>
                </a:r>
              </a:p>
              <a:p>
                <a:pPr marL="0" indent="0">
                  <a:buNone/>
                </a:pPr>
                <a:r>
                  <a:rPr lang="fr-FR" sz="2100" dirty="0" smtClean="0"/>
                  <a:t>Règle à appliquer !</a:t>
                </a:r>
              </a:p>
              <a:p>
                <a:pPr marL="0" indent="0">
                  <a:buNone/>
                </a:pPr>
                <a:r>
                  <a:rPr lang="fr-FR" sz="2100" dirty="0" smtClean="0"/>
                  <a:t>« </a:t>
                </a:r>
                <a:r>
                  <a:rPr lang="fr-FR" sz="2100" i="1" dirty="0" smtClean="0"/>
                  <a:t>x</a:t>
                </a:r>
                <a:r>
                  <a:rPr lang="fr-FR" sz="2100" dirty="0" smtClean="0"/>
                  <a:t> </a:t>
                </a:r>
                <a:r>
                  <a:rPr lang="fr-FR" sz="2100" dirty="0"/>
                  <a:t>est une variable et </a:t>
                </a:r>
                <a:r>
                  <a:rPr lang="fr-FR" sz="2100" i="1" dirty="0"/>
                  <a:t>y</a:t>
                </a:r>
                <a:r>
                  <a:rPr lang="fr-FR" sz="2100" dirty="0"/>
                  <a:t> est une </a:t>
                </a:r>
                <a:r>
                  <a:rPr lang="fr-FR" sz="2100" dirty="0" smtClean="0"/>
                  <a:t>constante »</a:t>
                </a:r>
              </a:p>
              <a:p>
                <a:pPr marL="0" indent="0">
                  <a:buNone/>
                </a:pPr>
                <a:r>
                  <a:rPr lang="fr-FR" sz="2100" dirty="0" smtClean="0"/>
                  <a:t>On va montrer que :</a:t>
                </a:r>
              </a:p>
              <a:p>
                <a:pPr marL="0" indent="0">
                  <a:buNone/>
                </a:pPr>
                <a:r>
                  <a:rPr lang="fr-FR" sz="2200" dirty="0" smtClean="0"/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2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/>
                          </a:rPr>
                          <m:t>−</m:t>
                        </m:r>
                        <m:r>
                          <a:rPr lang="fr-FR" sz="2200" b="0" i="1" smtClean="0">
                            <a:latin typeface="Cambria Math"/>
                          </a:rPr>
                          <m:t>𝑦</m:t>
                        </m:r>
                        <m:r>
                          <a:rPr lang="fr-FR" sz="22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b="0" i="1" smtClean="0">
                            <a:latin typeface="Cambria Math"/>
                          </a:rPr>
                          <m:t> +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fr-FR" sz="22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b="0" i="1" smtClean="0">
                            <a:latin typeface="Cambria Math"/>
                          </a:rPr>
                          <m:t>)²</m:t>
                        </m:r>
                      </m:den>
                    </m:f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200" dirty="0" smtClean="0"/>
              </a:p>
              <a:p>
                <a:pPr marL="0" indent="0">
                  <a:buNone/>
                </a:pPr>
                <a:r>
                  <a:rPr lang="fr-FR" sz="2100" dirty="0" smtClean="0"/>
                  <a:t>On définit la dérivée de </a:t>
                </a:r>
                <a:r>
                  <a:rPr lang="fr-FR" sz="2100" i="1" dirty="0" smtClean="0"/>
                  <a:t>F</a:t>
                </a:r>
                <a:r>
                  <a:rPr lang="fr-FR" sz="2100" dirty="0" smtClean="0"/>
                  <a:t> par rapport à </a:t>
                </a:r>
                <a:r>
                  <a:rPr lang="fr-FR" sz="2100" i="1" dirty="0" smtClean="0"/>
                  <a:t>y</a:t>
                </a:r>
              </a:p>
              <a:p>
                <a:pPr marL="0" indent="0">
                  <a:buNone/>
                </a:pPr>
                <a:r>
                  <a:rPr lang="fr-FR" sz="2100" dirty="0"/>
                  <a:t>Règle à appliquer !</a:t>
                </a:r>
              </a:p>
              <a:p>
                <a:pPr marL="0" indent="0">
                  <a:buNone/>
                </a:pPr>
                <a:r>
                  <a:rPr lang="fr-FR" sz="2100" dirty="0"/>
                  <a:t>« </a:t>
                </a:r>
                <a:r>
                  <a:rPr lang="fr-FR" sz="2100" i="1" dirty="0" smtClean="0"/>
                  <a:t>x</a:t>
                </a:r>
                <a:r>
                  <a:rPr lang="fr-FR" sz="2100" dirty="0" smtClean="0"/>
                  <a:t> est une constante et </a:t>
                </a:r>
                <a:r>
                  <a:rPr lang="fr-FR" sz="2100" i="1" dirty="0" smtClean="0"/>
                  <a:t>y</a:t>
                </a:r>
                <a:r>
                  <a:rPr lang="fr-FR" sz="2100" dirty="0" smtClean="0"/>
                  <a:t> est une variable »</a:t>
                </a:r>
              </a:p>
              <a:p>
                <a:pPr marL="0" indent="0">
                  <a:buNone/>
                </a:pPr>
                <a:r>
                  <a:rPr lang="fr-FR" sz="2100" dirty="0" smtClean="0"/>
                  <a:t>On va montrer que : </a:t>
                </a:r>
              </a:p>
              <a:p>
                <a:pPr marL="0" indent="0">
                  <a:buNone/>
                </a:pPr>
                <a:r>
                  <a:rPr lang="fr-FR" sz="22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fr-FR" sz="22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fr-FR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:r>
                  <a:rPr lang="fr-FR" sz="2200" i="1" dirty="0"/>
                  <a:t>=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2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i="1">
                            <a:latin typeface="Cambria Math"/>
                          </a:rPr>
                          <m:t> +</m:t>
                        </m:r>
                        <m:sSup>
                          <m:sSupPr>
                            <m:ctrlPr>
                              <a:rPr lang="fr-FR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i="1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fr-FR" sz="22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2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200" i="1">
                            <a:latin typeface="Cambria Math"/>
                          </a:rPr>
                          <m:t>)²</m:t>
                        </m:r>
                      </m:den>
                    </m:f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20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Dérivées</a:t>
            </a:r>
            <a:r>
              <a:rPr lang="fr-FR" dirty="0"/>
              <a:t> partielles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133600" y="685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7030A0"/>
                </a:solidFill>
              </a:rPr>
              <a:t>Régularisation: best practice </a:t>
            </a:r>
            <a:r>
              <a:rPr lang="fr-FR" sz="2800" dirty="0" smtClean="0">
                <a:solidFill>
                  <a:srgbClr val="7030A0"/>
                </a:solidFill>
              </a:rPr>
              <a:t>n°2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Biais versus variance</a:t>
            </a:r>
            <a:endParaRPr lang="fr-FR" sz="2800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6279584"/>
            <a:ext cx="545098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3"/>
          <p:cNvCxnSpPr/>
          <p:nvPr/>
        </p:nvCxnSpPr>
        <p:spPr>
          <a:xfrm flipV="1">
            <a:off x="2743200" y="2307488"/>
            <a:ext cx="0" cy="399914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3877270"/>
            <a:ext cx="205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S</a:t>
            </a:r>
            <a:r>
              <a:rPr lang="fr-FR" dirty="0" smtClean="0">
                <a:solidFill>
                  <a:srgbClr val="C00000"/>
                </a:solidFill>
              </a:rPr>
              <a:t>ur-apprentissage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Modèle avec variance élevée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0072" y="3845393"/>
            <a:ext cx="243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Sous-apprentissage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Modèle avec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 biais élevé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09931" y="2357907"/>
            <a:ext cx="5484252" cy="3810000"/>
          </a:xfrm>
          <a:custGeom>
            <a:avLst/>
            <a:gdLst>
              <a:gd name="connsiteX0" fmla="*/ 0 w 5147498"/>
              <a:gd name="connsiteY0" fmla="*/ 2858137 h 2858137"/>
              <a:gd name="connsiteX1" fmla="*/ 643944 w 5147498"/>
              <a:gd name="connsiteY1" fmla="*/ 2819500 h 2858137"/>
              <a:gd name="connsiteX2" fmla="*/ 1390918 w 5147498"/>
              <a:gd name="connsiteY2" fmla="*/ 2677833 h 2858137"/>
              <a:gd name="connsiteX3" fmla="*/ 2228045 w 5147498"/>
              <a:gd name="connsiteY3" fmla="*/ 2407376 h 2858137"/>
              <a:gd name="connsiteX4" fmla="*/ 2859110 w 5147498"/>
              <a:gd name="connsiteY4" fmla="*/ 2124041 h 2858137"/>
              <a:gd name="connsiteX5" fmla="*/ 3593205 w 5147498"/>
              <a:gd name="connsiteY5" fmla="*/ 1686160 h 2858137"/>
              <a:gd name="connsiteX6" fmla="*/ 4146997 w 5147498"/>
              <a:gd name="connsiteY6" fmla="*/ 1286914 h 2858137"/>
              <a:gd name="connsiteX7" fmla="*/ 4468969 w 5147498"/>
              <a:gd name="connsiteY7" fmla="*/ 1003579 h 2858137"/>
              <a:gd name="connsiteX8" fmla="*/ 4700789 w 5147498"/>
              <a:gd name="connsiteY8" fmla="*/ 746002 h 2858137"/>
              <a:gd name="connsiteX9" fmla="*/ 4906851 w 5147498"/>
              <a:gd name="connsiteY9" fmla="*/ 449788 h 2858137"/>
              <a:gd name="connsiteX10" fmla="*/ 5009882 w 5147498"/>
              <a:gd name="connsiteY10" fmla="*/ 282362 h 2858137"/>
              <a:gd name="connsiteX11" fmla="*/ 5138670 w 5147498"/>
              <a:gd name="connsiteY11" fmla="*/ 24785 h 2858137"/>
              <a:gd name="connsiteX12" fmla="*/ 5125791 w 5147498"/>
              <a:gd name="connsiteY12" fmla="*/ 24785 h 28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7498" h="2858137">
                <a:moveTo>
                  <a:pt x="0" y="2858137"/>
                </a:moveTo>
                <a:cubicBezTo>
                  <a:pt x="206062" y="2853844"/>
                  <a:pt x="412124" y="2849551"/>
                  <a:pt x="643944" y="2819500"/>
                </a:cubicBezTo>
                <a:cubicBezTo>
                  <a:pt x="875764" y="2789449"/>
                  <a:pt x="1126901" y="2746520"/>
                  <a:pt x="1390918" y="2677833"/>
                </a:cubicBezTo>
                <a:cubicBezTo>
                  <a:pt x="1654935" y="2609146"/>
                  <a:pt x="1983346" y="2499675"/>
                  <a:pt x="2228045" y="2407376"/>
                </a:cubicBezTo>
                <a:cubicBezTo>
                  <a:pt x="2472744" y="2315077"/>
                  <a:pt x="2631583" y="2244244"/>
                  <a:pt x="2859110" y="2124041"/>
                </a:cubicBezTo>
                <a:cubicBezTo>
                  <a:pt x="3086637" y="2003838"/>
                  <a:pt x="3378557" y="1825681"/>
                  <a:pt x="3593205" y="1686160"/>
                </a:cubicBezTo>
                <a:cubicBezTo>
                  <a:pt x="3807853" y="1546639"/>
                  <a:pt x="4001036" y="1400677"/>
                  <a:pt x="4146997" y="1286914"/>
                </a:cubicBezTo>
                <a:cubicBezTo>
                  <a:pt x="4292958" y="1173151"/>
                  <a:pt x="4376670" y="1093731"/>
                  <a:pt x="4468969" y="1003579"/>
                </a:cubicBezTo>
                <a:cubicBezTo>
                  <a:pt x="4561268" y="913427"/>
                  <a:pt x="4627809" y="838300"/>
                  <a:pt x="4700789" y="746002"/>
                </a:cubicBezTo>
                <a:cubicBezTo>
                  <a:pt x="4773769" y="653703"/>
                  <a:pt x="4855336" y="527061"/>
                  <a:pt x="4906851" y="449788"/>
                </a:cubicBezTo>
                <a:cubicBezTo>
                  <a:pt x="4958366" y="372515"/>
                  <a:pt x="4971246" y="353196"/>
                  <a:pt x="5009882" y="282362"/>
                </a:cubicBezTo>
                <a:cubicBezTo>
                  <a:pt x="5048518" y="211528"/>
                  <a:pt x="5119352" y="67714"/>
                  <a:pt x="5138670" y="24785"/>
                </a:cubicBezTo>
                <a:cubicBezTo>
                  <a:pt x="5157988" y="-18145"/>
                  <a:pt x="5141889" y="3320"/>
                  <a:pt x="5125791" y="24785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eform 19"/>
          <p:cNvSpPr/>
          <p:nvPr/>
        </p:nvSpPr>
        <p:spPr>
          <a:xfrm>
            <a:off x="2733541" y="2307487"/>
            <a:ext cx="5460642" cy="2237468"/>
          </a:xfrm>
          <a:custGeom>
            <a:avLst/>
            <a:gdLst>
              <a:gd name="connsiteX0" fmla="*/ 0 w 5460642"/>
              <a:gd name="connsiteY0" fmla="*/ 129840 h 2237468"/>
              <a:gd name="connsiteX1" fmla="*/ 386366 w 5460642"/>
              <a:gd name="connsiteY1" fmla="*/ 954088 h 2237468"/>
              <a:gd name="connsiteX2" fmla="*/ 991673 w 5460642"/>
              <a:gd name="connsiteY2" fmla="*/ 1675305 h 2237468"/>
              <a:gd name="connsiteX3" fmla="*/ 1867436 w 5460642"/>
              <a:gd name="connsiteY3" fmla="*/ 2113186 h 2237468"/>
              <a:gd name="connsiteX4" fmla="*/ 2640169 w 5460642"/>
              <a:gd name="connsiteY4" fmla="*/ 2229096 h 2237468"/>
              <a:gd name="connsiteX5" fmla="*/ 3503053 w 5460642"/>
              <a:gd name="connsiteY5" fmla="*/ 1932882 h 2237468"/>
              <a:gd name="connsiteX6" fmla="*/ 4237149 w 5460642"/>
              <a:gd name="connsiteY6" fmla="*/ 1430606 h 2237468"/>
              <a:gd name="connsiteX7" fmla="*/ 4881093 w 5460642"/>
              <a:gd name="connsiteY7" fmla="*/ 863935 h 2237468"/>
              <a:gd name="connsiteX8" fmla="*/ 5228822 w 5460642"/>
              <a:gd name="connsiteY8" fmla="*/ 387417 h 2237468"/>
              <a:gd name="connsiteX9" fmla="*/ 5422005 w 5460642"/>
              <a:gd name="connsiteY9" fmla="*/ 52566 h 2237468"/>
              <a:gd name="connsiteX10" fmla="*/ 5460642 w 5460642"/>
              <a:gd name="connsiteY10" fmla="*/ 1051 h 223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0642" h="2237468">
                <a:moveTo>
                  <a:pt x="0" y="129840"/>
                </a:moveTo>
                <a:cubicBezTo>
                  <a:pt x="110543" y="413175"/>
                  <a:pt x="221087" y="696511"/>
                  <a:pt x="386366" y="954088"/>
                </a:cubicBezTo>
                <a:cubicBezTo>
                  <a:pt x="551645" y="1211665"/>
                  <a:pt x="744828" y="1482122"/>
                  <a:pt x="991673" y="1675305"/>
                </a:cubicBezTo>
                <a:cubicBezTo>
                  <a:pt x="1238518" y="1868488"/>
                  <a:pt x="1592687" y="2020888"/>
                  <a:pt x="1867436" y="2113186"/>
                </a:cubicBezTo>
                <a:cubicBezTo>
                  <a:pt x="2142185" y="2205484"/>
                  <a:pt x="2367566" y="2259147"/>
                  <a:pt x="2640169" y="2229096"/>
                </a:cubicBezTo>
                <a:cubicBezTo>
                  <a:pt x="2912772" y="2199045"/>
                  <a:pt x="3236890" y="2065964"/>
                  <a:pt x="3503053" y="1932882"/>
                </a:cubicBezTo>
                <a:cubicBezTo>
                  <a:pt x="3769216" y="1799800"/>
                  <a:pt x="4007476" y="1608764"/>
                  <a:pt x="4237149" y="1430606"/>
                </a:cubicBezTo>
                <a:cubicBezTo>
                  <a:pt x="4466822" y="1252448"/>
                  <a:pt x="4715814" y="1037800"/>
                  <a:pt x="4881093" y="863935"/>
                </a:cubicBezTo>
                <a:cubicBezTo>
                  <a:pt x="5046372" y="690070"/>
                  <a:pt x="5138670" y="522645"/>
                  <a:pt x="5228822" y="387417"/>
                </a:cubicBezTo>
                <a:cubicBezTo>
                  <a:pt x="5318974" y="252189"/>
                  <a:pt x="5383368" y="116960"/>
                  <a:pt x="5422005" y="52566"/>
                </a:cubicBezTo>
                <a:cubicBezTo>
                  <a:pt x="5460642" y="-11828"/>
                  <a:pt x="5460642" y="1051"/>
                  <a:pt x="5460642" y="105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53200" y="6412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fr-FR" dirty="0" smtClean="0"/>
                  <a:t> élevé</a:t>
                </a:r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41246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12"/>
              <p:cNvSpPr txBox="1"/>
              <p:nvPr/>
            </p:nvSpPr>
            <p:spPr>
              <a:xfrm>
                <a:off x="6102976" y="4967591"/>
                <a:ext cx="26670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2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76" y="4967591"/>
                <a:ext cx="2667000" cy="671209"/>
              </a:xfrm>
              <a:prstGeom prst="rect">
                <a:avLst/>
              </a:prstGeom>
              <a:blipFill rotWithShape="1">
                <a:blip r:embed="rId3"/>
                <a:stretch>
                  <a:fillRect l="-228" t="-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20018" y="2526268"/>
                <a:ext cx="211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𝒗𝒂𝒍𝒊𝒅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18" y="2526268"/>
                <a:ext cx="211602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76" t="-8197" r="-172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5029200" y="4195465"/>
            <a:ext cx="228600" cy="3537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8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Meilleur modèle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257800" y="4572000"/>
            <a:ext cx="0" cy="17346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6400" y="220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Erreur J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59376" y="138876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030A0"/>
                </a:solidFill>
              </a:rPr>
              <a:t>Hypothèse :</a:t>
            </a:r>
          </a:p>
          <a:p>
            <a:r>
              <a:rPr lang="fr-FR" sz="2000" dirty="0" smtClean="0">
                <a:solidFill>
                  <a:srgbClr val="7030A0"/>
                </a:solidFill>
              </a:rPr>
              <a:t>notre </a:t>
            </a:r>
            <a:r>
              <a:rPr lang="fr-FR" sz="2000" dirty="0">
                <a:solidFill>
                  <a:srgbClr val="7030A0"/>
                </a:solidFill>
              </a:rPr>
              <a:t>modèle fait du sur-apprentissage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95600" y="6400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fr-FR" dirty="0" smtClean="0"/>
                  <a:t> faible</a:t>
                </a:r>
                <a:endParaRPr lang="fr-F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4008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75366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Pratique de la régularisation</a:t>
            </a:r>
            <a:endParaRPr lang="fr-FR" sz="28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1347" y="4419600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1054" y="65532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6379" y="60940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7379" y="4953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0779" y="4874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4654" y="48748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2579" y="548442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471054" y="4868858"/>
            <a:ext cx="2576946" cy="1608850"/>
          </a:xfrm>
          <a:custGeom>
            <a:avLst/>
            <a:gdLst>
              <a:gd name="connsiteX0" fmla="*/ 0 w 2576946"/>
              <a:gd name="connsiteY0" fmla="*/ 896612 h 1608850"/>
              <a:gd name="connsiteX1" fmla="*/ 249382 w 2576946"/>
              <a:gd name="connsiteY1" fmla="*/ 1514129 h 1608850"/>
              <a:gd name="connsiteX2" fmla="*/ 617517 w 2576946"/>
              <a:gd name="connsiteY2" fmla="*/ 1490379 h 1608850"/>
              <a:gd name="connsiteX3" fmla="*/ 783772 w 2576946"/>
              <a:gd name="connsiteY3" fmla="*/ 409724 h 1608850"/>
              <a:gd name="connsiteX4" fmla="*/ 1187533 w 2576946"/>
              <a:gd name="connsiteY4" fmla="*/ 552228 h 1608850"/>
              <a:gd name="connsiteX5" fmla="*/ 1496291 w 2576946"/>
              <a:gd name="connsiteY5" fmla="*/ 267220 h 1608850"/>
              <a:gd name="connsiteX6" fmla="*/ 1769424 w 2576946"/>
              <a:gd name="connsiteY6" fmla="*/ 5963 h 1608850"/>
              <a:gd name="connsiteX7" fmla="*/ 2113808 w 2576946"/>
              <a:gd name="connsiteY7" fmla="*/ 100966 h 1608850"/>
              <a:gd name="connsiteX8" fmla="*/ 2327564 w 2576946"/>
              <a:gd name="connsiteY8" fmla="*/ 290971 h 1608850"/>
              <a:gd name="connsiteX9" fmla="*/ 2576946 w 2576946"/>
              <a:gd name="connsiteY9" fmla="*/ 575979 h 160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6946" h="1608850">
                <a:moveTo>
                  <a:pt x="0" y="896612"/>
                </a:moveTo>
                <a:cubicBezTo>
                  <a:pt x="73231" y="1155890"/>
                  <a:pt x="146463" y="1415168"/>
                  <a:pt x="249382" y="1514129"/>
                </a:cubicBezTo>
                <a:cubicBezTo>
                  <a:pt x="352301" y="1613090"/>
                  <a:pt x="528452" y="1674446"/>
                  <a:pt x="617517" y="1490379"/>
                </a:cubicBezTo>
                <a:cubicBezTo>
                  <a:pt x="706582" y="1306312"/>
                  <a:pt x="688769" y="566082"/>
                  <a:pt x="783772" y="409724"/>
                </a:cubicBezTo>
                <a:cubicBezTo>
                  <a:pt x="878775" y="253365"/>
                  <a:pt x="1068780" y="575979"/>
                  <a:pt x="1187533" y="552228"/>
                </a:cubicBezTo>
                <a:cubicBezTo>
                  <a:pt x="1306286" y="528477"/>
                  <a:pt x="1399309" y="358264"/>
                  <a:pt x="1496291" y="267220"/>
                </a:cubicBezTo>
                <a:cubicBezTo>
                  <a:pt x="1593273" y="176176"/>
                  <a:pt x="1666505" y="33672"/>
                  <a:pt x="1769424" y="5963"/>
                </a:cubicBezTo>
                <a:cubicBezTo>
                  <a:pt x="1872343" y="-21746"/>
                  <a:pt x="2020785" y="53465"/>
                  <a:pt x="2113808" y="100966"/>
                </a:cubicBezTo>
                <a:cubicBezTo>
                  <a:pt x="2206831" y="148467"/>
                  <a:pt x="2250374" y="211802"/>
                  <a:pt x="2327564" y="290971"/>
                </a:cubicBezTo>
                <a:cubicBezTo>
                  <a:pt x="2404754" y="370140"/>
                  <a:pt x="2490850" y="473059"/>
                  <a:pt x="2576946" y="575979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/>
          <p:cNvSpPr txBox="1"/>
          <p:nvPr/>
        </p:nvSpPr>
        <p:spPr>
          <a:xfrm>
            <a:off x="207067" y="1447800"/>
            <a:ext cx="36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Au départ, modèle sans régularisation, qui fait du sur-apprentissage !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16726" y="1981200"/>
                <a:ext cx="3157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(</m:t>
                        </m:r>
                        <m:r>
                          <m:rPr>
                            <m:nor/>
                          </m:rPr>
                          <a:rPr lang="fr-FR" sz="1400" dirty="0"/>
                          <m:t>x</m:t>
                        </m:r>
                        <m:r>
                          <m:rPr>
                            <m:nor/>
                          </m:rPr>
                          <a:rPr lang="fr-FR" sz="1400" dirty="0"/>
                          <m:t>) =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sz="1400" i="1" dirty="0" smtClean="0"/>
                  <a:t>x </a:t>
                </a:r>
                <a:r>
                  <a:rPr lang="fr-FR" sz="1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sz="1400" dirty="0"/>
                      <m:t>+ </m:t>
                    </m:r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  <m:r>
                          <a:rPr lang="fr-FR" sz="1400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  <m:r>
                          <a:rPr lang="fr-FR" sz="1400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6" y="1981200"/>
                <a:ext cx="3157540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39" name="TextBox 19"/>
          <p:cNvSpPr txBox="1"/>
          <p:nvPr/>
        </p:nvSpPr>
        <p:spPr>
          <a:xfrm>
            <a:off x="6884504" y="5085687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7417904" y="4857087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8103704" y="4857087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6655904" y="5544866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21"/>
              <p:cNvSpPr txBox="1"/>
              <p:nvPr/>
            </p:nvSpPr>
            <p:spPr>
              <a:xfrm>
                <a:off x="6477000" y="4111823"/>
                <a:ext cx="2667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400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sz="1400" dirty="0"/>
                            <m:t>x</m:t>
                          </m:r>
                          <m:r>
                            <m:rPr>
                              <m:nor/>
                            </m:rPr>
                            <a:rPr lang="fr-FR" sz="1400" dirty="0"/>
                            <m:t>) </m:t>
                          </m:r>
                          <m:r>
                            <a:rPr lang="fr-FR" sz="1400" i="1" dirty="0">
                              <a:latin typeface="Cambria Math"/>
                            </a:rPr>
                            <m:t> </m:t>
                          </m:r>
                          <m:r>
                            <a:rPr lang="fr-F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111823"/>
                <a:ext cx="266700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6274904" y="6615760"/>
            <a:ext cx="2716696" cy="19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"/>
          <p:cNvSpPr txBox="1"/>
          <p:nvPr/>
        </p:nvSpPr>
        <p:spPr>
          <a:xfrm>
            <a:off x="6503504" y="6017821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3"/>
          <p:cNvCxnSpPr/>
          <p:nvPr/>
        </p:nvCxnSpPr>
        <p:spPr>
          <a:xfrm flipV="1">
            <a:off x="6274904" y="4495800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4"/>
          <p:cNvCxnSpPr/>
          <p:nvPr/>
        </p:nvCxnSpPr>
        <p:spPr>
          <a:xfrm flipV="1">
            <a:off x="6248400" y="5474739"/>
            <a:ext cx="2590800" cy="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23652" y="6021300"/>
            <a:ext cx="216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Sous-apprentissage !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1"/>
              <p:cNvSpPr txBox="1"/>
              <p:nvPr/>
            </p:nvSpPr>
            <p:spPr>
              <a:xfrm>
                <a:off x="6248400" y="3429000"/>
                <a:ext cx="293518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* </a:t>
                </a:r>
                <a14:m>
                  <m:oMath xmlns:m="http://schemas.openxmlformats.org/officeDocument/2006/math">
                    <m:r>
                      <a:rPr lang="fr-FR" sz="1100">
                        <a:latin typeface="Cambria Math"/>
                      </a:rPr>
                      <m:t>𝜆</m:t>
                    </m:r>
                    <m:r>
                      <a:rPr lang="fr-FR" sz="1100">
                        <a:latin typeface="Cambria Math"/>
                      </a:rPr>
                      <m:t> </m:t>
                    </m:r>
                  </m:oMath>
                </a14:m>
                <a:r>
                  <a:rPr lang="fr-FR" sz="1100" dirty="0"/>
                  <a:t>très </a:t>
                </a:r>
                <a:r>
                  <a:rPr lang="fr-FR" sz="1100" dirty="0" smtClean="0"/>
                  <a:t>grand </a:t>
                </a:r>
                <a:r>
                  <a:rPr lang="fr-FR" sz="1100" dirty="0" smtClean="0">
                    <a:sym typeface="Wingdings" panose="05000000000000000000" pitchFamily="2" charset="2"/>
                  </a:rPr>
                  <a:t> </a:t>
                </a:r>
                <a:r>
                  <a:rPr lang="fr-FR" sz="1100" dirty="0">
                    <a:sym typeface="Wingdings" panose="05000000000000000000" pitchFamily="2" charset="2"/>
                  </a:rPr>
                  <a:t>M</a:t>
                </a:r>
                <a:r>
                  <a:rPr lang="fr-FR" sz="1100" dirty="0" smtClean="0"/>
                  <a:t>inimiser J revient à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2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1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1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3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1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 smtClean="0"/>
                  <a:t>  avec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 smtClean="0"/>
                  <a:t>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/>
                  <a:t> </a:t>
                </a:r>
                <a:r>
                  <a:rPr lang="fr-FR" sz="1100" dirty="0" smtClean="0"/>
                  <a:t>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3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/>
                  <a:t> </a:t>
                </a:r>
                <a:r>
                  <a:rPr lang="fr-FR" sz="1100" dirty="0" smtClean="0"/>
                  <a:t>0 </a:t>
                </a:r>
                <a:r>
                  <a:rPr lang="fr-FR" sz="11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 smtClean="0"/>
                  <a:t> </a:t>
                </a:r>
                <a14:m>
                  <m:oMath xmlns:m="http://schemas.openxmlformats.org/officeDocument/2006/math"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/>
                  <a:t> 0</a:t>
                </a:r>
              </a:p>
            </p:txBody>
          </p:sp>
        </mc:Choice>
        <mc:Fallback xmlns="">
          <p:sp>
            <p:nvSpPr>
              <p:cNvPr id="5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29000"/>
                <a:ext cx="2935184" cy="600164"/>
              </a:xfrm>
              <a:prstGeom prst="rect">
                <a:avLst/>
              </a:prstGeom>
              <a:blipFill rotWithShape="1">
                <a:blip r:embed="rId4"/>
                <a:stretch>
                  <a:fillRect t="-1020" r="-208" b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1"/>
              <p:cNvSpPr txBox="1"/>
              <p:nvPr/>
            </p:nvSpPr>
            <p:spPr>
              <a:xfrm>
                <a:off x="-82171" y="3429000"/>
                <a:ext cx="37553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* </a:t>
                </a:r>
                <a14:m>
                  <m:oMath xmlns:m="http://schemas.openxmlformats.org/officeDocument/2006/math">
                    <m:r>
                      <a:rPr lang="fr-FR" sz="1100">
                        <a:latin typeface="Cambria Math"/>
                      </a:rPr>
                      <m:t>𝜆</m:t>
                    </m:r>
                    <m:r>
                      <a:rPr lang="fr-FR" sz="1100">
                        <a:latin typeface="Cambria Math"/>
                      </a:rPr>
                      <m:t> </m:t>
                    </m:r>
                  </m:oMath>
                </a14:m>
                <a:r>
                  <a:rPr lang="fr-FR" sz="1100" dirty="0"/>
                  <a:t>très </a:t>
                </a:r>
                <a:r>
                  <a:rPr lang="fr-FR" sz="1100" dirty="0" smtClean="0"/>
                  <a:t>petit </a:t>
                </a:r>
                <a:r>
                  <a:rPr lang="fr-FR" sz="1100" dirty="0" smtClean="0">
                    <a:sym typeface="Wingdings" panose="05000000000000000000" pitchFamily="2" charset="2"/>
                  </a:rPr>
                  <a:t> </a:t>
                </a:r>
                <a:r>
                  <a:rPr lang="fr-FR" sz="1100" dirty="0" smtClean="0"/>
                  <a:t> Minimiser J revient à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2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1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1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3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1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 smtClean="0"/>
                  <a:t>  </a:t>
                </a:r>
              </a:p>
              <a:p>
                <a:r>
                  <a:rPr lang="fr-FR" sz="1100" dirty="0" smtClean="0"/>
                  <a:t>sans contraintes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fr-FR" sz="1100" i="1">
                        <a:latin typeface="Cambria Math"/>
                      </a:rPr>
                      <m:t>,</m:t>
                    </m:r>
                  </m:oMath>
                </a14:m>
                <a:r>
                  <a:rPr lang="fr-F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fr-FR" sz="11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/>
                  <a:t> </a:t>
                </a:r>
                <a:r>
                  <a:rPr lang="fr-FR" sz="1100" dirty="0" smtClean="0">
                    <a:sym typeface="Wingdings" panose="05000000000000000000" pitchFamily="2" charset="2"/>
                  </a:rPr>
                  <a:t>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fr-FR" sz="1100" i="1">
                        <a:latin typeface="Cambria Math"/>
                      </a:rPr>
                      <m:t>,</m:t>
                    </m:r>
                  </m:oMath>
                </a14:m>
                <a:r>
                  <a:rPr lang="fr-F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fr-FR" sz="11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/>
                  <a:t>  </a:t>
                </a:r>
                <a:r>
                  <a:rPr lang="fr-FR" sz="1100" dirty="0" smtClean="0"/>
                  <a:t>sans régularisation !</a:t>
                </a:r>
                <a:endParaRPr lang="fr-FR" sz="1100" dirty="0"/>
              </a:p>
              <a:p>
                <a:endParaRPr lang="fr-FR" sz="1100" dirty="0"/>
              </a:p>
            </p:txBody>
          </p:sp>
        </mc:Choice>
        <mc:Fallback xmlns="">
          <p:sp>
            <p:nvSpPr>
              <p:cNvPr id="58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71" y="3429000"/>
                <a:ext cx="3755333" cy="769441"/>
              </a:xfrm>
              <a:prstGeom prst="rect">
                <a:avLst/>
              </a:prstGeom>
              <a:blipFill rotWithShape="1">
                <a:blip r:embed="rId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3657600" y="4495800"/>
            <a:ext cx="0" cy="2133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57600" y="662940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10001" y="611629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1000" y="5181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24400" y="4953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10200" y="4953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914785" y="5000501"/>
            <a:ext cx="2141631" cy="1615044"/>
          </a:xfrm>
          <a:custGeom>
            <a:avLst/>
            <a:gdLst>
              <a:gd name="connsiteX0" fmla="*/ 4072 w 2141631"/>
              <a:gd name="connsiteY0" fmla="*/ 1615044 h 1615044"/>
              <a:gd name="connsiteX1" fmla="*/ 63449 w 2141631"/>
              <a:gd name="connsiteY1" fmla="*/ 1056904 h 1615044"/>
              <a:gd name="connsiteX2" fmla="*/ 443459 w 2141631"/>
              <a:gd name="connsiteY2" fmla="*/ 510639 h 1615044"/>
              <a:gd name="connsiteX3" fmla="*/ 1025350 w 2141631"/>
              <a:gd name="connsiteY3" fmla="*/ 249382 h 1615044"/>
              <a:gd name="connsiteX4" fmla="*/ 1607241 w 2141631"/>
              <a:gd name="connsiteY4" fmla="*/ 95003 h 1615044"/>
              <a:gd name="connsiteX5" fmla="*/ 1963501 w 2141631"/>
              <a:gd name="connsiteY5" fmla="*/ 23751 h 1615044"/>
              <a:gd name="connsiteX6" fmla="*/ 2141631 w 2141631"/>
              <a:gd name="connsiteY6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1631" h="1615044">
                <a:moveTo>
                  <a:pt x="4072" y="1615044"/>
                </a:moveTo>
                <a:cubicBezTo>
                  <a:pt x="-2855" y="1428007"/>
                  <a:pt x="-9782" y="1240971"/>
                  <a:pt x="63449" y="1056904"/>
                </a:cubicBezTo>
                <a:cubicBezTo>
                  <a:pt x="136680" y="872837"/>
                  <a:pt x="283142" y="645226"/>
                  <a:pt x="443459" y="510639"/>
                </a:cubicBezTo>
                <a:cubicBezTo>
                  <a:pt x="603776" y="376052"/>
                  <a:pt x="831386" y="318655"/>
                  <a:pt x="1025350" y="249382"/>
                </a:cubicBezTo>
                <a:cubicBezTo>
                  <a:pt x="1219314" y="180109"/>
                  <a:pt x="1450883" y="132608"/>
                  <a:pt x="1607241" y="95003"/>
                </a:cubicBezTo>
                <a:cubicBezTo>
                  <a:pt x="1763600" y="57398"/>
                  <a:pt x="1874436" y="39585"/>
                  <a:pt x="1963501" y="23751"/>
                </a:cubicBezTo>
                <a:cubicBezTo>
                  <a:pt x="2052566" y="7917"/>
                  <a:pt x="2097098" y="3958"/>
                  <a:pt x="2141631" y="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/>
          <p:cNvSpPr txBox="1"/>
          <p:nvPr/>
        </p:nvSpPr>
        <p:spPr>
          <a:xfrm>
            <a:off x="396240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x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17504" y="59990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Ajustement correct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886200" y="4114800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(</m:t>
                        </m:r>
                        <m:r>
                          <m:rPr>
                            <m:nor/>
                          </m:rPr>
                          <a:rPr lang="fr-FR" sz="1400" dirty="0"/>
                          <m:t>x</m:t>
                        </m:r>
                        <m:r>
                          <m:rPr>
                            <m:nor/>
                          </m:rPr>
                          <a:rPr lang="fr-FR" sz="1400" dirty="0"/>
                          <m:t>) =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 </m:t>
                        </m:r>
                        <m:r>
                          <a:rPr lang="fr-FR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 smtClean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r-FR" sz="1400" i="1" dirty="0" smtClean="0"/>
                  <a:t>x </a:t>
                </a:r>
                <a:r>
                  <a:rPr lang="fr-FR" sz="1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213360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1"/>
              <p:cNvSpPr txBox="1"/>
              <p:nvPr/>
            </p:nvSpPr>
            <p:spPr>
              <a:xfrm>
                <a:off x="3657600" y="3438436"/>
                <a:ext cx="2743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* </a:t>
                </a:r>
                <a14:m>
                  <m:oMath xmlns:m="http://schemas.openxmlformats.org/officeDocument/2006/math">
                    <m:r>
                      <a:rPr lang="fr-FR" sz="1100" smtClean="0">
                        <a:latin typeface="Cambria Math"/>
                      </a:rPr>
                      <m:t>𝜆</m:t>
                    </m:r>
                  </m:oMath>
                </a14:m>
                <a:r>
                  <a:rPr lang="fr-FR" sz="1100" dirty="0" smtClean="0"/>
                  <a:t> valeur intermédiaire</a:t>
                </a:r>
              </a:p>
              <a:p>
                <a:r>
                  <a:rPr lang="fr-FR" sz="1100" dirty="0" smtClean="0">
                    <a:sym typeface="Wingdings" panose="05000000000000000000" pitchFamily="2" charset="2"/>
                  </a:rPr>
                  <a:t> </a:t>
                </a:r>
                <a:r>
                  <a:rPr lang="fr-FR" sz="1100" dirty="0">
                    <a:sym typeface="Wingdings" panose="05000000000000000000" pitchFamily="2" charset="2"/>
                  </a:rPr>
                  <a:t>M</a:t>
                </a:r>
                <a:r>
                  <a:rPr lang="fr-FR" sz="1100" dirty="0" smtClean="0"/>
                  <a:t>inimiser J revient à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fr-FR" sz="11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2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1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1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3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1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 smtClean="0"/>
                  <a:t>  avec</a:t>
                </a:r>
                <a14:m>
                  <m:oMath xmlns:m="http://schemas.openxmlformats.org/officeDocument/2006/math">
                    <m:r>
                      <a:rPr lang="fr-FR" sz="11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3</m:t>
                        </m:r>
                        <m:r>
                          <a:rPr lang="fr-FR" sz="11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/>
                  <a:t> </a:t>
                </a:r>
                <a:r>
                  <a:rPr lang="fr-FR" sz="1100" dirty="0" smtClean="0"/>
                  <a:t>0 </a:t>
                </a:r>
                <a:r>
                  <a:rPr lang="fr-FR" sz="11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11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1100" dirty="0" smtClean="0"/>
                  <a:t> </a:t>
                </a:r>
                <a14:m>
                  <m:oMath xmlns:m="http://schemas.openxmlformats.org/officeDocument/2006/math">
                    <m:r>
                      <a:rPr lang="fr-FR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1100" dirty="0"/>
                  <a:t> 0</a:t>
                </a:r>
              </a:p>
            </p:txBody>
          </p:sp>
        </mc:Choice>
        <mc:Fallback xmlns="">
          <p:sp>
            <p:nvSpPr>
              <p:cNvPr id="75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438436"/>
                <a:ext cx="2743200" cy="600164"/>
              </a:xfrm>
              <a:prstGeom prst="rect">
                <a:avLst/>
              </a:prstGeom>
              <a:blipFill rotWithShape="1"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201518" y="2549186"/>
                <a:ext cx="8131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On </a:t>
                </a:r>
                <a:r>
                  <a:rPr lang="fr-FR" sz="1400" dirty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fait varier</a:t>
                </a:r>
                <a:r>
                  <a:rPr lang="fr-FR" sz="1400" dirty="0" smtClean="0">
                    <a:solidFill>
                      <a:srgbClr val="7030A0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𝜆</m:t>
                    </m:r>
                  </m:oMath>
                </a14:m>
                <a:endParaRPr lang="fr-FR" sz="2000" dirty="0">
                  <a:solidFill>
                    <a:srgbClr val="7030A0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1518" y="2549186"/>
                <a:ext cx="813136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50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Régularisation et apprentissage </a:t>
            </a:r>
            <a:r>
              <a:rPr lang="fr-FR" sz="2800" dirty="0">
                <a:solidFill>
                  <a:srgbClr val="7030A0"/>
                </a:solidFill>
              </a:rPr>
              <a:t>- validation -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1447800"/>
                <a:ext cx="8077200" cy="115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Estimer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b="1" dirty="0" smtClean="0"/>
                  <a:t>cette </a:t>
                </a:r>
                <a:r>
                  <a:rPr lang="fr-FR" b="1" dirty="0"/>
                  <a:t>fois, pour chaque valeur de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/>
                        <a:ea typeface="Cambria Math"/>
                      </a:rPr>
                      <m:t>𝝀</m:t>
                    </m:r>
                    <m:r>
                      <a:rPr lang="fr-FR" b="1" i="1">
                        <a:latin typeface="Cambria Math"/>
                        <a:ea typeface="Cambria Math"/>
                      </a:rPr>
                      <m:t> !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et évaluer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l’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erreur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du modèle pour l’échantillon d’apprentissage </a:t>
                </a:r>
                <a:r>
                  <a:rPr lang="fr-FR" dirty="0" smtClean="0"/>
                  <a:t>:</a:t>
                </a:r>
              </a:p>
              <a:p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𝑎𝑝𝑝𝑟𝑒𝑛𝑡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fr-FR" sz="200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2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0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20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20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2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fr-FR" sz="2000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8077200" cy="1152495"/>
              </a:xfrm>
              <a:prstGeom prst="rect">
                <a:avLst/>
              </a:prstGeom>
              <a:blipFill rotWithShape="1">
                <a:blip r:embed="rId2"/>
                <a:stretch>
                  <a:fillRect l="-755" t="-2646" b="-2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981295"/>
                <a:ext cx="7924800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ppliquer le modèle sur l’échantillon de validatio</a:t>
                </a:r>
                <a:r>
                  <a:rPr lang="fr-FR" dirty="0"/>
                  <a:t>n</a:t>
                </a:r>
                <a:endParaRPr lang="fr-FR" dirty="0" smtClean="0"/>
              </a:p>
              <a:p>
                <a:r>
                  <a:rPr lang="fr-FR" dirty="0" smtClean="0"/>
                  <a:t>Evaluer </a:t>
                </a:r>
                <a:r>
                  <a:rPr lang="fr-FR" sz="2000" dirty="0">
                    <a:solidFill>
                      <a:schemeClr val="accent5">
                        <a:lumMod val="75000"/>
                      </a:schemeClr>
                    </a:solidFill>
                  </a:rPr>
                  <a:t>l’erreur du modèle pour l’échantillon de validation</a:t>
                </a:r>
                <a:r>
                  <a:rPr lang="fr-FR" sz="1600" i="1" dirty="0">
                    <a:solidFill>
                      <a:srgbClr val="C00000"/>
                    </a:solidFill>
                  </a:rPr>
                  <a:t> </a:t>
                </a:r>
                <a:r>
                  <a:rPr lang="fr-FR" dirty="0" smtClean="0"/>
                  <a:t>: 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4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r>
                  <a:rPr lang="fr-FR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fr-FR" sz="2400" i="1" dirty="0">
                    <a:solidFill>
                      <a:schemeClr val="accent5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2400" b="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4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2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2400" b="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400" b="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400" b="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2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2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2400" b="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2400" i="1" dirty="0">
                  <a:solidFill>
                    <a:schemeClr val="accent5">
                      <a:lumMod val="75000"/>
                    </a:schemeClr>
                  </a:solidFill>
                  <a:latin typeface="Cambria Math"/>
                </a:endParaRPr>
              </a:p>
              <a:p>
                <a:r>
                  <a:rPr lang="fr-FR" dirty="0" smtClean="0"/>
                  <a:t>afin </a:t>
                </a:r>
                <a:r>
                  <a:rPr lang="fr-FR" dirty="0"/>
                  <a:t>de </a:t>
                </a:r>
                <a:r>
                  <a:rPr lang="fr-FR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choisir </a:t>
                </a:r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le modèle</a:t>
                </a:r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81295"/>
                <a:ext cx="7924800" cy="1569982"/>
              </a:xfrm>
              <a:prstGeom prst="rect">
                <a:avLst/>
              </a:prstGeom>
              <a:blipFill rotWithShape="1">
                <a:blip r:embed="rId3"/>
                <a:stretch>
                  <a:fillRect l="-615" t="-1938" b="-7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155" y="4561215"/>
                <a:ext cx="7696200" cy="142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rgbClr val="00B050"/>
                    </a:solidFill>
                  </a:rPr>
                  <a:t>E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stimer </a:t>
                </a:r>
                <a:r>
                  <a:rPr lang="fr-FR" sz="2000" dirty="0">
                    <a:solidFill>
                      <a:srgbClr val="00B050"/>
                    </a:solidFill>
                  </a:rPr>
                  <a:t>l’erreur de généralisation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. </a:t>
                </a:r>
                <a:r>
                  <a:rPr lang="fr-FR" dirty="0" smtClean="0"/>
                  <a:t>Évaluer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 dirty="0">
                    <a:solidFill>
                      <a:srgbClr val="00B050"/>
                    </a:solidFill>
                  </a:rPr>
                  <a:t>l’erreur du modèle pour l’échantillon de test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	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	</a:t>
                </a:r>
                <a:r>
                  <a:rPr lang="fr-FR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 smtClean="0">
                    <a:solidFill>
                      <a:srgbClr val="00B050"/>
                    </a:solidFill>
                  </a:rPr>
                  <a:t>) </a:t>
                </a:r>
                <a:r>
                  <a:rPr lang="fr-FR" sz="2000" i="1" dirty="0">
                    <a:solidFill>
                      <a:srgbClr val="00B050"/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2000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0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20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0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20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20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20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fr-FR" sz="2000" i="1" dirty="0">
                  <a:solidFill>
                    <a:srgbClr val="00B050"/>
                  </a:solidFill>
                  <a:latin typeface="Cambria Math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5" y="4561215"/>
                <a:ext cx="7696200" cy="1429494"/>
              </a:xfrm>
              <a:prstGeom prst="rect">
                <a:avLst/>
              </a:prstGeom>
              <a:blipFill rotWithShape="1">
                <a:blip r:embed="rId4"/>
                <a:stretch>
                  <a:fillRect l="-792" t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/>
        </p:blipFill>
        <p:spPr>
          <a:xfrm>
            <a:off x="306789" y="422856"/>
            <a:ext cx="1072929" cy="84533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62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3600" y="5826948"/>
                <a:ext cx="6927762" cy="1563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) faible </a:t>
                </a:r>
              </a:p>
              <a:p>
                <a:r>
                  <a:rPr lang="fr-FR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𝒂𝒑𝒑𝒓𝒆𝒏𝒕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𝒗𝒂𝒍𝒊𝒅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endParaRPr lang="fr-FR" dirty="0" smtClean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26948"/>
                <a:ext cx="6927762" cy="1563761"/>
              </a:xfrm>
              <a:prstGeom prst="rect">
                <a:avLst/>
              </a:prstGeom>
              <a:blipFill rotWithShape="1">
                <a:blip r:embed="rId6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2400" y="5791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Erreur de généralisation </a:t>
            </a:r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faible !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601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133600" y="5826948"/>
            <a:ext cx="152400" cy="78188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63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447800" y="609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Learning </a:t>
            </a:r>
            <a:r>
              <a:rPr lang="fr-FR" sz="2800" dirty="0" err="1" smtClean="0">
                <a:solidFill>
                  <a:srgbClr val="7030A0"/>
                </a:solidFill>
              </a:rPr>
              <a:t>curves</a:t>
            </a:r>
            <a:r>
              <a:rPr lang="fr-FR" sz="2800" dirty="0" smtClean="0">
                <a:solidFill>
                  <a:srgbClr val="7030A0"/>
                </a:solidFill>
              </a:rPr>
              <a:t> : diagnostiquer un biais élevé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299371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Biais élevé 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90411" y="622780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L’ajout d’observations de permet pas l’amélioration du modèle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* L’erreur  va rester identique, même si le nombre d’observations augmente !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86000" y="2817912"/>
            <a:ext cx="20293" cy="2983468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5801380"/>
            <a:ext cx="4267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446985" y="3178383"/>
            <a:ext cx="4180671" cy="876063"/>
          </a:xfrm>
          <a:custGeom>
            <a:avLst/>
            <a:gdLst>
              <a:gd name="connsiteX0" fmla="*/ 0 w 4108360"/>
              <a:gd name="connsiteY0" fmla="*/ 0 h 876063"/>
              <a:gd name="connsiteX1" fmla="*/ 463639 w 4108360"/>
              <a:gd name="connsiteY1" fmla="*/ 553791 h 876063"/>
              <a:gd name="connsiteX2" fmla="*/ 1764406 w 4108360"/>
              <a:gd name="connsiteY2" fmla="*/ 824248 h 876063"/>
              <a:gd name="connsiteX3" fmla="*/ 4108360 w 4108360"/>
              <a:gd name="connsiteY3" fmla="*/ 875763 h 87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360" h="876063">
                <a:moveTo>
                  <a:pt x="0" y="0"/>
                </a:moveTo>
                <a:cubicBezTo>
                  <a:pt x="84785" y="208208"/>
                  <a:pt x="169571" y="416416"/>
                  <a:pt x="463639" y="553791"/>
                </a:cubicBezTo>
                <a:cubicBezTo>
                  <a:pt x="757707" y="691166"/>
                  <a:pt x="1156953" y="770586"/>
                  <a:pt x="1764406" y="824248"/>
                </a:cubicBezTo>
                <a:cubicBezTo>
                  <a:pt x="2371859" y="877910"/>
                  <a:pt x="3240109" y="876836"/>
                  <a:pt x="4108360" y="875763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eform 17"/>
          <p:cNvSpPr/>
          <p:nvPr/>
        </p:nvSpPr>
        <p:spPr>
          <a:xfrm>
            <a:off x="2306293" y="4080456"/>
            <a:ext cx="4283702" cy="1558344"/>
          </a:xfrm>
          <a:custGeom>
            <a:avLst/>
            <a:gdLst>
              <a:gd name="connsiteX0" fmla="*/ 0 w 4283702"/>
              <a:gd name="connsiteY0" fmla="*/ 1558344 h 1558344"/>
              <a:gd name="connsiteX1" fmla="*/ 115910 w 4283702"/>
              <a:gd name="connsiteY1" fmla="*/ 978794 h 1558344"/>
              <a:gd name="connsiteX2" fmla="*/ 463639 w 4283702"/>
              <a:gd name="connsiteY2" fmla="*/ 450761 h 1558344"/>
              <a:gd name="connsiteX3" fmla="*/ 1262130 w 4283702"/>
              <a:gd name="connsiteY3" fmla="*/ 154546 h 1558344"/>
              <a:gd name="connsiteX4" fmla="*/ 2446986 w 4283702"/>
              <a:gd name="connsiteY4" fmla="*/ 90152 h 1558344"/>
              <a:gd name="connsiteX5" fmla="*/ 3258355 w 4283702"/>
              <a:gd name="connsiteY5" fmla="*/ 64394 h 1558344"/>
              <a:gd name="connsiteX6" fmla="*/ 4185634 w 4283702"/>
              <a:gd name="connsiteY6" fmla="*/ 12879 h 1558344"/>
              <a:gd name="connsiteX7" fmla="*/ 4211391 w 4283702"/>
              <a:gd name="connsiteY7" fmla="*/ 0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702" h="1558344">
                <a:moveTo>
                  <a:pt x="0" y="1558344"/>
                </a:moveTo>
                <a:cubicBezTo>
                  <a:pt x="19318" y="1360867"/>
                  <a:pt x="38637" y="1163391"/>
                  <a:pt x="115910" y="978794"/>
                </a:cubicBezTo>
                <a:cubicBezTo>
                  <a:pt x="193183" y="794197"/>
                  <a:pt x="272602" y="588136"/>
                  <a:pt x="463639" y="450761"/>
                </a:cubicBezTo>
                <a:cubicBezTo>
                  <a:pt x="654676" y="313386"/>
                  <a:pt x="931572" y="214647"/>
                  <a:pt x="1262130" y="154546"/>
                </a:cubicBezTo>
                <a:cubicBezTo>
                  <a:pt x="1592688" y="94445"/>
                  <a:pt x="2114282" y="105177"/>
                  <a:pt x="2446986" y="90152"/>
                </a:cubicBezTo>
                <a:cubicBezTo>
                  <a:pt x="2779690" y="75127"/>
                  <a:pt x="2968580" y="77273"/>
                  <a:pt x="3258355" y="64394"/>
                </a:cubicBezTo>
                <a:cubicBezTo>
                  <a:pt x="3548130" y="51515"/>
                  <a:pt x="4026795" y="23611"/>
                  <a:pt x="4185634" y="12879"/>
                </a:cubicBezTo>
                <a:cubicBezTo>
                  <a:pt x="4344473" y="2147"/>
                  <a:pt x="4277932" y="1073"/>
                  <a:pt x="4211391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96146" y="4038600"/>
            <a:ext cx="4331511" cy="25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33600" y="4079904"/>
            <a:ext cx="0" cy="17214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46583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Erreur élevée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58775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Nombre d’observations m (échantillon d’apprentissage)</a:t>
            </a:r>
            <a:endParaRPr lang="fr-F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92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Erreur </a:t>
            </a:r>
            <a:r>
              <a:rPr lang="fr-FR" i="1" dirty="0" smtClean="0"/>
              <a:t>J</a:t>
            </a:r>
            <a:endParaRPr lang="fr-F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106473" y="4292971"/>
                <a:ext cx="6019800" cy="403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𝑎𝑝𝑝𝑟𝑒𝑛𝑡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6">
                        <a:lumMod val="75000"/>
                      </a:schemeClr>
                    </a:solidFill>
                  </a:rPr>
                  <a:t>) </a:t>
                </a:r>
                <a:r>
                  <a:rPr lang="fr-FR" sz="1400" i="1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73" y="4292971"/>
                <a:ext cx="6019800" cy="403508"/>
              </a:xfrm>
              <a:prstGeom prst="rect">
                <a:avLst/>
              </a:prstGeom>
              <a:blipFill rotWithShape="1">
                <a:blip r:embed="rId2"/>
                <a:stretch>
                  <a:fillRect t="-65152" b="-1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05400" y="3417577"/>
                <a:ext cx="5715000" cy="39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5">
                        <a:lumMod val="75000"/>
                      </a:schemeClr>
                    </a:solidFill>
                  </a:rPr>
                  <a:t>) </a:t>
                </a:r>
                <a:r>
                  <a:rPr lang="fr-FR" sz="1400" i="1" dirty="0">
                    <a:solidFill>
                      <a:schemeClr val="accent5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17577"/>
                <a:ext cx="5715000" cy="397673"/>
              </a:xfrm>
              <a:prstGeom prst="rect">
                <a:avLst/>
              </a:prstGeom>
              <a:blipFill rotWithShape="1">
                <a:blip r:embed="rId3"/>
                <a:stretch>
                  <a:fillRect t="-67692" b="-11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38011" y="19421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souffre -t-il d’un biais élevé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8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20F9-D82C-4D68-978D-B03634C50DE7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85800" y="609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7030A0"/>
                </a:solidFill>
              </a:rPr>
              <a:t>Learning </a:t>
            </a:r>
            <a:r>
              <a:rPr lang="fr-FR" sz="2800" dirty="0" err="1" smtClean="0">
                <a:solidFill>
                  <a:srgbClr val="7030A0"/>
                </a:solidFill>
              </a:rPr>
              <a:t>curves</a:t>
            </a:r>
            <a:r>
              <a:rPr lang="fr-FR" sz="2800" dirty="0" smtClean="0">
                <a:solidFill>
                  <a:srgbClr val="7030A0"/>
                </a:solidFill>
              </a:rPr>
              <a:t> : </a:t>
            </a:r>
            <a:r>
              <a:rPr lang="fr-FR" sz="2800" dirty="0">
                <a:solidFill>
                  <a:srgbClr val="7030A0"/>
                </a:solidFill>
              </a:rPr>
              <a:t>diagnostiquer </a:t>
            </a:r>
            <a:r>
              <a:rPr lang="fr-FR" sz="2800" dirty="0" smtClean="0">
                <a:solidFill>
                  <a:srgbClr val="7030A0"/>
                </a:solidFill>
              </a:rPr>
              <a:t>une variance élevée</a:t>
            </a:r>
            <a:endParaRPr lang="fr-FR" sz="2800" dirty="0">
              <a:solidFill>
                <a:srgbClr val="7030A0"/>
              </a:solidFill>
            </a:endParaRPr>
          </a:p>
          <a:p>
            <a:pPr algn="ctr"/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62600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L’ajout d’observations permet l’amélioration du modèle !</a:t>
            </a:r>
          </a:p>
          <a:p>
            <a:r>
              <a:rPr lang="fr-FR" sz="1400" dirty="0" smtClean="0">
                <a:solidFill>
                  <a:srgbClr val="00B050"/>
                </a:solidFill>
              </a:rPr>
              <a:t>* Le «  gap » va diminuer si on a plus d’observations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2817912"/>
            <a:ext cx="20293" cy="2983468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5801380"/>
            <a:ext cx="4267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58775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Nombre d’observations m (échantillon d’apprentissage)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Erreur </a:t>
            </a:r>
            <a:r>
              <a:rPr lang="fr-FR" i="1" dirty="0" smtClean="0"/>
              <a:t>J</a:t>
            </a:r>
            <a:endParaRPr lang="fr-FR" i="1" dirty="0"/>
          </a:p>
        </p:txBody>
      </p:sp>
      <p:sp>
        <p:nvSpPr>
          <p:cNvPr id="16" name="Freeform 15"/>
          <p:cNvSpPr/>
          <p:nvPr/>
        </p:nvSpPr>
        <p:spPr>
          <a:xfrm>
            <a:off x="2354687" y="4876800"/>
            <a:ext cx="4198513" cy="924580"/>
          </a:xfrm>
          <a:custGeom>
            <a:avLst/>
            <a:gdLst>
              <a:gd name="connsiteX0" fmla="*/ 0 w 4249702"/>
              <a:gd name="connsiteY0" fmla="*/ 1236372 h 1236372"/>
              <a:gd name="connsiteX1" fmla="*/ 270457 w 4249702"/>
              <a:gd name="connsiteY1" fmla="*/ 708338 h 1236372"/>
              <a:gd name="connsiteX2" fmla="*/ 1275009 w 4249702"/>
              <a:gd name="connsiteY2" fmla="*/ 270456 h 1236372"/>
              <a:gd name="connsiteX3" fmla="*/ 2446986 w 4249702"/>
              <a:gd name="connsiteY3" fmla="*/ 77273 h 1236372"/>
              <a:gd name="connsiteX4" fmla="*/ 3425780 w 4249702"/>
              <a:gd name="connsiteY4" fmla="*/ 12879 h 1236372"/>
              <a:gd name="connsiteX5" fmla="*/ 4159876 w 4249702"/>
              <a:gd name="connsiteY5" fmla="*/ 0 h 1236372"/>
              <a:gd name="connsiteX6" fmla="*/ 4211392 w 4249702"/>
              <a:gd name="connsiteY6" fmla="*/ 12879 h 123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702" h="1236372">
                <a:moveTo>
                  <a:pt x="0" y="1236372"/>
                </a:moveTo>
                <a:cubicBezTo>
                  <a:pt x="28978" y="1052848"/>
                  <a:pt x="57956" y="869324"/>
                  <a:pt x="270457" y="708338"/>
                </a:cubicBezTo>
                <a:cubicBezTo>
                  <a:pt x="482959" y="547352"/>
                  <a:pt x="912254" y="375633"/>
                  <a:pt x="1275009" y="270456"/>
                </a:cubicBezTo>
                <a:cubicBezTo>
                  <a:pt x="1637764" y="165279"/>
                  <a:pt x="2088524" y="120203"/>
                  <a:pt x="2446986" y="77273"/>
                </a:cubicBezTo>
                <a:cubicBezTo>
                  <a:pt x="2805448" y="34343"/>
                  <a:pt x="3140298" y="25758"/>
                  <a:pt x="3425780" y="12879"/>
                </a:cubicBezTo>
                <a:cubicBezTo>
                  <a:pt x="3711262" y="0"/>
                  <a:pt x="4028941" y="0"/>
                  <a:pt x="4159876" y="0"/>
                </a:cubicBezTo>
                <a:cubicBezTo>
                  <a:pt x="4290811" y="0"/>
                  <a:pt x="4251101" y="6439"/>
                  <a:pt x="4211392" y="128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6"/>
          <p:cNvSpPr/>
          <p:nvPr/>
        </p:nvSpPr>
        <p:spPr>
          <a:xfrm>
            <a:off x="2369713" y="2743200"/>
            <a:ext cx="4183487" cy="1676400"/>
          </a:xfrm>
          <a:custGeom>
            <a:avLst/>
            <a:gdLst>
              <a:gd name="connsiteX0" fmla="*/ 0 w 4146997"/>
              <a:gd name="connsiteY0" fmla="*/ 0 h 1416676"/>
              <a:gd name="connsiteX1" fmla="*/ 231819 w 4146997"/>
              <a:gd name="connsiteY1" fmla="*/ 824248 h 1416676"/>
              <a:gd name="connsiteX2" fmla="*/ 1171977 w 4146997"/>
              <a:gd name="connsiteY2" fmla="*/ 1171977 h 1416676"/>
              <a:gd name="connsiteX3" fmla="*/ 1931831 w 4146997"/>
              <a:gd name="connsiteY3" fmla="*/ 1287887 h 1416676"/>
              <a:gd name="connsiteX4" fmla="*/ 4146997 w 4146997"/>
              <a:gd name="connsiteY4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6997" h="1416676">
                <a:moveTo>
                  <a:pt x="0" y="0"/>
                </a:moveTo>
                <a:cubicBezTo>
                  <a:pt x="18245" y="314459"/>
                  <a:pt x="36490" y="628919"/>
                  <a:pt x="231819" y="824248"/>
                </a:cubicBezTo>
                <a:cubicBezTo>
                  <a:pt x="427148" y="1019577"/>
                  <a:pt x="888642" y="1094704"/>
                  <a:pt x="1171977" y="1171977"/>
                </a:cubicBezTo>
                <a:cubicBezTo>
                  <a:pt x="1455312" y="1249250"/>
                  <a:pt x="1435994" y="1247104"/>
                  <a:pt x="1931831" y="1287887"/>
                </a:cubicBezTo>
                <a:cubicBezTo>
                  <a:pt x="2427668" y="1328670"/>
                  <a:pt x="3287332" y="1372673"/>
                  <a:pt x="4146997" y="1416676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67200" y="4267200"/>
            <a:ext cx="0" cy="740777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6293" y="4637588"/>
            <a:ext cx="42469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52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« gap »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5865" y="189333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souffre -il d’une variance élevée 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724400" y="3810669"/>
                <a:ext cx="5715000" cy="39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5">
                        <a:lumMod val="75000"/>
                      </a:schemeClr>
                    </a:solidFill>
                  </a:rPr>
                  <a:t>) </a:t>
                </a:r>
                <a:r>
                  <a:rPr lang="fr-FR" sz="1400" i="1" dirty="0">
                    <a:solidFill>
                      <a:schemeClr val="accent5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fr-FR" sz="1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4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1400" i="1" dirty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sz="1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669"/>
                <a:ext cx="5715000" cy="397673"/>
              </a:xfrm>
              <a:prstGeom prst="rect">
                <a:avLst/>
              </a:prstGeom>
              <a:blipFill rotWithShape="1">
                <a:blip r:embed="rId2"/>
                <a:stretch>
                  <a:fillRect t="-67692" b="-11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724400" y="5006692"/>
                <a:ext cx="6019800" cy="403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𝑎𝑝𝑝𝑟𝑒𝑛𝑡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400" dirty="0">
                    <a:solidFill>
                      <a:schemeClr val="accent6">
                        <a:lumMod val="75000"/>
                      </a:schemeClr>
                    </a:solidFill>
                  </a:rPr>
                  <a:t>) </a:t>
                </a:r>
                <a:r>
                  <a:rPr lang="fr-FR" sz="1400" i="1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fr-FR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400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sz="1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 − </m:t>
                            </m:r>
                            <m:sSup>
                              <m:sSupPr>
                                <m:ctrlP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fr-FR" sz="1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06692"/>
                <a:ext cx="6019800" cy="403508"/>
              </a:xfrm>
              <a:prstGeom prst="rect">
                <a:avLst/>
              </a:prstGeom>
              <a:blipFill rotWithShape="1">
                <a:blip r:embed="rId3"/>
                <a:stretch>
                  <a:fillRect t="-64179" b="-108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81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65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3429000" y="2869842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Thank</a:t>
            </a:r>
            <a:r>
              <a:rPr lang="fr-FR" sz="4000" dirty="0" smtClean="0"/>
              <a:t> </a:t>
            </a:r>
            <a:r>
              <a:rPr lang="fr-FR" sz="4000" dirty="0" err="1" smtClean="0"/>
              <a:t>you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71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Minimum d’une fonction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Minimum de la parabole </a:t>
            </a:r>
            <a:r>
              <a:rPr lang="fr-FR" dirty="0" smtClean="0"/>
              <a:t>d’équation </a:t>
            </a:r>
            <a:r>
              <a:rPr lang="fr-FR" dirty="0"/>
              <a:t>Y = x² + 2x + </a:t>
            </a:r>
            <a:r>
              <a:rPr lang="fr-FR" dirty="0" smtClean="0"/>
              <a:t>1</a:t>
            </a:r>
            <a:endParaRPr lang="fr-FR" sz="2000" dirty="0"/>
          </a:p>
          <a:p>
            <a:pPr>
              <a:buFont typeface="Arial" charset="0"/>
              <a:buChar char="•"/>
            </a:pPr>
            <a:r>
              <a:rPr lang="fr-FR" sz="2000" dirty="0" smtClean="0"/>
              <a:t>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smtClean="0"/>
              <a:t>Exercice 2 notebook python « </a:t>
            </a:r>
            <a:r>
              <a:rPr lang="fr-FR" sz="2000" dirty="0" err="1" smtClean="0"/>
              <a:t>Rappels_mathématiques</a:t>
            </a:r>
            <a:r>
              <a:rPr lang="fr-FR" sz="2000" dirty="0" smtClean="0"/>
              <a:t> »)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Son minimum peut s’obtenir :</a:t>
            </a:r>
          </a:p>
          <a:p>
            <a:r>
              <a:rPr lang="fr-FR" sz="2000" dirty="0" smtClean="0"/>
              <a:t>En dérivant f(x)</a:t>
            </a:r>
          </a:p>
          <a:p>
            <a:r>
              <a:rPr lang="fr-FR" sz="2000" dirty="0" smtClean="0"/>
              <a:t>Puis résolvant l’équation f’(x) = 0</a:t>
            </a:r>
          </a:p>
          <a:p>
            <a:pPr marL="0" indent="0">
              <a:buNone/>
            </a:pPr>
            <a:r>
              <a:rPr lang="fr-FR" sz="2000" dirty="0" err="1" smtClean="0"/>
              <a:t>cad</a:t>
            </a:r>
            <a:r>
              <a:rPr lang="fr-FR" sz="2000" dirty="0" smtClean="0"/>
              <a:t> on cherche l’abscisse x où la pente de la courbe est nulle</a:t>
            </a:r>
          </a:p>
          <a:p>
            <a:pPr marL="0" indent="0">
              <a:buNone/>
            </a:pPr>
            <a:r>
              <a:rPr lang="fr-FR" sz="2000" dirty="0" smtClean="0"/>
              <a:t>C’est un minimum local qui est aussi un minimum global: c’est une fonction </a:t>
            </a:r>
            <a:r>
              <a:rPr lang="fr-FR" sz="2000" b="1" dirty="0" smtClean="0"/>
              <a:t>convexe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>
                <a:solidFill>
                  <a:schemeClr val="accent4">
                    <a:lumMod val="75000"/>
                  </a:schemeClr>
                </a:solidFill>
              </a:rPr>
              <a:t>Fonction convexe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05400"/>
            <a:ext cx="81534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i="1" dirty="0" smtClean="0">
                <a:solidFill>
                  <a:schemeClr val="accent4">
                    <a:lumMod val="75000"/>
                  </a:schemeClr>
                </a:solidFill>
              </a:rPr>
              <a:t>Une fonction est convexe si tout minimum local est aussi un </a:t>
            </a:r>
            <a:r>
              <a:rPr lang="fr-FR" sz="1800" i="1" smtClean="0">
                <a:solidFill>
                  <a:schemeClr val="accent4">
                    <a:lumMod val="75000"/>
                  </a:schemeClr>
                </a:solidFill>
              </a:rPr>
              <a:t>minimum global</a:t>
            </a:r>
            <a:endParaRPr lang="fr-FR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905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133600"/>
            <a:ext cx="82899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2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388620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0"/>
            <a:ext cx="4114271" cy="2447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35671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 smtClean="0"/>
              <a:t>versus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mtClean="0">
                <a:solidFill>
                  <a:schemeClr val="accent4">
                    <a:lumMod val="75000"/>
                  </a:schemeClr>
                </a:solidFill>
              </a:rPr>
              <a:t>Fonction convexe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38400" y="5257800"/>
            <a:ext cx="182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smtClean="0">
                <a:solidFill>
                  <a:schemeClr val="accent4">
                    <a:lumMod val="75000"/>
                  </a:schemeClr>
                </a:solidFill>
              </a:rPr>
              <a:t>Convexe</a:t>
            </a:r>
            <a:endParaRPr lang="fr-F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48216" y="4686300"/>
            <a:ext cx="335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smtClean="0">
                <a:solidFill>
                  <a:schemeClr val="bg1">
                    <a:lumMod val="50000"/>
                  </a:schemeClr>
                </a:solidFill>
              </a:rPr>
              <a:t>Non Convexe</a:t>
            </a:r>
            <a:endParaRPr lang="fr-F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7147-1155-4BD2-844F-AE901F0A05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5952</Words>
  <Application>Microsoft Office PowerPoint</Application>
  <PresentationFormat>On-screen Show (4:3)</PresentationFormat>
  <Paragraphs>931</Paragraphs>
  <Slides>65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Title and Content</vt:lpstr>
      <vt:lpstr>Vincent Gigliobianco</vt:lpstr>
      <vt:lpstr>Rappels de mathématiques</vt:lpstr>
      <vt:lpstr>Signification de la dérivée</vt:lpstr>
      <vt:lpstr>PowerPoint Presentation</vt:lpstr>
      <vt:lpstr>PowerPoint Presentation</vt:lpstr>
      <vt:lpstr>PowerPoint Presentation</vt:lpstr>
      <vt:lpstr>Minimum d’une fonction</vt:lpstr>
      <vt:lpstr>Fonction convexe</vt:lpstr>
      <vt:lpstr>Fonction convexe</vt:lpstr>
      <vt:lpstr>Matrices</vt:lpstr>
      <vt:lpstr>Matrices</vt:lpstr>
      <vt:lpstr>Vecteur et matrice carrée</vt:lpstr>
      <vt:lpstr>Somme de matrices</vt:lpstr>
      <vt:lpstr>PowerPoint Presentation</vt:lpstr>
      <vt:lpstr>Produit de matrices</vt:lpstr>
      <vt:lpstr>Produit de matrices</vt:lpstr>
      <vt:lpstr>Produit de matrice et vecteur </vt:lpstr>
      <vt:lpstr>Matrice identité</vt:lpstr>
      <vt:lpstr>Matrice transposée</vt:lpstr>
      <vt:lpstr>Matrice inverse</vt:lpstr>
      <vt:lpstr>PowerPoint Presentation</vt:lpstr>
      <vt:lpstr>Machine Learning</vt:lpstr>
      <vt:lpstr>Régression linéaire &amp; Gradient Descent</vt:lpstr>
      <vt:lpstr>C’est quoi la régression linéaire?</vt:lpstr>
      <vt:lpstr>Prédiction des salaires</vt:lpstr>
      <vt:lpstr>Prédiction des salaires</vt:lpstr>
      <vt:lpstr>Qu’est ce que l’erreur du modèle?</vt:lpstr>
      <vt:lpstr>Qu’est ce que l’erreur du modèle?</vt:lpstr>
      <vt:lpstr>Rappel (si une seule feature x1)</vt:lpstr>
      <vt:lpstr>Comment choisit-on les poids du modèle?</vt:lpstr>
      <vt:lpstr>Le Gradient Descent</vt:lpstr>
      <vt:lpstr>Calculer la pente en un point d’une fonction</vt:lpstr>
      <vt:lpstr>Gradient descent (ex)</vt:lpstr>
      <vt:lpstr>PowerPoint Presentation</vt:lpstr>
      <vt:lpstr>PowerPoint Presentation</vt:lpstr>
      <vt:lpstr>PowerPoint Presentation</vt:lpstr>
      <vt:lpstr>Définir le learning rate alpha</vt:lpstr>
      <vt:lpstr>PowerPoint Presentation</vt:lpstr>
      <vt:lpstr>Régression logistique &amp;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Bar Yokhai</dc:creator>
  <cp:lastModifiedBy>vincent</cp:lastModifiedBy>
  <cp:revision>461</cp:revision>
  <dcterms:created xsi:type="dcterms:W3CDTF">2018-05-12T19:37:31Z</dcterms:created>
  <dcterms:modified xsi:type="dcterms:W3CDTF">2018-06-04T15:18:05Z</dcterms:modified>
</cp:coreProperties>
</file>