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82" r:id="rId4"/>
    <p:sldId id="280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57" r:id="rId14"/>
    <p:sldId id="258" r:id="rId15"/>
    <p:sldId id="259" r:id="rId16"/>
    <p:sldId id="266" r:id="rId17"/>
    <p:sldId id="267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OOP</a:t>
            </a:r>
            <a:r>
              <a:rPr lang="hu-HU" smtClean="0"/>
              <a:t>, SOLID elvek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5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6294" y="1524000"/>
            <a:ext cx="9868318" cy="4764504"/>
          </a:xfrm>
        </p:spPr>
        <p:txBody>
          <a:bodyPr numCol="2">
            <a:noAutofit/>
          </a:bodyPr>
          <a:lstStyle/>
          <a:p>
            <a:r>
              <a:rPr lang="hu-HU" sz="2400" b="1" dirty="0"/>
              <a:t>Osztályváltozók</a:t>
            </a:r>
            <a:r>
              <a:rPr lang="hu-HU" sz="2400" dirty="0"/>
              <a:t>: az osztályhoz tartoznak, elérhetők az osztályon, de példányokon keresztül is. </a:t>
            </a:r>
            <a:r>
              <a:rPr lang="hu-HU" sz="2400" i="1" dirty="0"/>
              <a:t>Minden példány számára ugyanaz.</a:t>
            </a:r>
          </a:p>
          <a:p>
            <a:r>
              <a:rPr lang="hu-HU" sz="2400" b="1" dirty="0"/>
              <a:t>Példányváltozók</a:t>
            </a:r>
            <a:r>
              <a:rPr lang="hu-HU" sz="2400" dirty="0"/>
              <a:t> vagy </a:t>
            </a:r>
            <a:r>
              <a:rPr lang="hu-HU" sz="2400" b="1" dirty="0"/>
              <a:t>attribútumok</a:t>
            </a:r>
            <a:r>
              <a:rPr lang="hu-HU" sz="2400" dirty="0"/>
              <a:t>: az egyedi objektumok jellemzői, minden objektumnak sajátja </a:t>
            </a:r>
            <a:r>
              <a:rPr lang="hu-HU" sz="2400" dirty="0" smtClean="0"/>
              <a:t>van</a:t>
            </a:r>
            <a:endParaRPr lang="hu-HU" sz="2400" dirty="0"/>
          </a:p>
          <a:p>
            <a:r>
              <a:rPr lang="hu-HU" sz="2400" b="1" dirty="0"/>
              <a:t>Tagváltozók</a:t>
            </a:r>
            <a:r>
              <a:rPr lang="hu-HU" sz="2400" dirty="0"/>
              <a:t>: az osztály- és a példányváltozók együttese, amik egy osztályban vannak </a:t>
            </a:r>
            <a:r>
              <a:rPr lang="hu-HU" sz="2400" dirty="0" smtClean="0"/>
              <a:t>definiálva</a:t>
            </a:r>
            <a:endParaRPr lang="hu-HU" sz="2400" dirty="0"/>
          </a:p>
          <a:p>
            <a:r>
              <a:rPr lang="hu-HU" sz="2400" b="1" dirty="0"/>
              <a:t>Osztálymetódusok</a:t>
            </a:r>
            <a:r>
              <a:rPr lang="hu-HU" sz="2400" dirty="0"/>
              <a:t>: osztály szintű metódusok, csak az osztályváltozókhoz és paramétereikhez férhetnek hozzá, példányváltozókhoz </a:t>
            </a:r>
            <a:r>
              <a:rPr lang="hu-HU" sz="2400" dirty="0" smtClean="0"/>
              <a:t>nem</a:t>
            </a:r>
            <a:endParaRPr lang="hu-HU" sz="2400" dirty="0"/>
          </a:p>
          <a:p>
            <a:r>
              <a:rPr lang="hu-HU" sz="2400" b="1" dirty="0"/>
              <a:t>Példánymetódusok</a:t>
            </a:r>
            <a:r>
              <a:rPr lang="hu-HU" sz="2400" dirty="0"/>
              <a:t>: példány szintű metódusok, hozzáférnek az adott példány összes adatához és metódusához, és paramétereik is </a:t>
            </a:r>
            <a:r>
              <a:rPr lang="hu-HU" sz="2400" dirty="0" smtClean="0"/>
              <a:t>lehetnek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507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Elérhetőségük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 err="1" smtClean="0"/>
              <a:t>public</a:t>
            </a:r>
            <a:r>
              <a:rPr lang="hu-HU" sz="2400" dirty="0"/>
              <a:t>: </a:t>
            </a:r>
            <a:r>
              <a:rPr lang="hu-HU" sz="2400" dirty="0" smtClean="0"/>
              <a:t>nyilvános</a:t>
            </a:r>
          </a:p>
          <a:p>
            <a:r>
              <a:rPr lang="hu-HU" sz="2400" b="1" dirty="0" err="1" smtClean="0"/>
              <a:t>private</a:t>
            </a:r>
            <a:r>
              <a:rPr lang="hu-HU" sz="2400" dirty="0"/>
              <a:t>: csak az adott osztályú objektumok </a:t>
            </a:r>
            <a:r>
              <a:rPr lang="hu-HU" sz="2400" dirty="0" smtClean="0"/>
              <a:t>számára</a:t>
            </a:r>
          </a:p>
          <a:p>
            <a:r>
              <a:rPr lang="hu-HU" sz="2400" b="1" dirty="0" err="1" smtClean="0"/>
              <a:t>protected</a:t>
            </a:r>
            <a:r>
              <a:rPr lang="hu-HU" sz="2400" dirty="0"/>
              <a:t>: csak az adott osztály, vagy leszármazott osztályok példányai </a:t>
            </a:r>
            <a:r>
              <a:rPr lang="hu-HU" sz="2400" dirty="0" smtClean="0"/>
              <a:t>számára)</a:t>
            </a:r>
          </a:p>
          <a:p>
            <a:endParaRPr lang="hu-HU" sz="2400" dirty="0" smtClean="0"/>
          </a:p>
          <a:p>
            <a:r>
              <a:rPr lang="hu-HU" sz="2400" dirty="0"/>
              <a:t>A</a:t>
            </a:r>
            <a:r>
              <a:rPr lang="hu-HU" sz="2400" dirty="0" smtClean="0"/>
              <a:t> Python kicsit más, </a:t>
            </a:r>
            <a:r>
              <a:rPr lang="hu-HU" sz="2400" dirty="0"/>
              <a:t>itt csak konvenciókkal valósítható meg hasonló (kérlek ne piszkáld közvetlenül azt, aminek aláhúzással kezdődik a neve)</a:t>
            </a:r>
          </a:p>
        </p:txBody>
      </p:sp>
    </p:spTree>
    <p:extLst>
      <p:ext uri="{BB962C8B-B14F-4D97-AF65-F5344CB8AC3E}">
        <p14:creationId xmlns:p14="http://schemas.microsoft.com/office/powerpoint/2010/main" val="19888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UML </a:t>
            </a:r>
            <a:r>
              <a:rPr lang="hu-HU" dirty="0"/>
              <a:t>- </a:t>
            </a:r>
            <a:r>
              <a:rPr lang="hu-HU" dirty="0" err="1"/>
              <a:t>Unified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3" y="1905000"/>
            <a:ext cx="7769907" cy="4317765"/>
          </a:xfrm>
        </p:spPr>
      </p:pic>
    </p:spTree>
    <p:extLst>
      <p:ext uri="{BB962C8B-B14F-4D97-AF65-F5344CB8AC3E}">
        <p14:creationId xmlns:p14="http://schemas.microsoft.com/office/powerpoint/2010/main" val="27977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Speciális metódusok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192361"/>
              </p:ext>
            </p:extLst>
          </p:nvPr>
        </p:nvGraphicFramePr>
        <p:xfrm>
          <a:off x="2860784" y="1692320"/>
          <a:ext cx="8372258" cy="4844961"/>
        </p:xfrm>
        <a:graphic>
          <a:graphicData uri="http://schemas.openxmlformats.org/drawingml/2006/table">
            <a:tbl>
              <a:tblPr/>
              <a:tblGrid>
                <a:gridCol w="4186129">
                  <a:extLst>
                    <a:ext uri="{9D8B030D-6E8A-4147-A177-3AD203B41FA5}">
                      <a16:colId xmlns:a16="http://schemas.microsoft.com/office/drawing/2014/main" val="2695465830"/>
                    </a:ext>
                  </a:extLst>
                </a:gridCol>
                <a:gridCol w="4186129">
                  <a:extLst>
                    <a:ext uri="{9D8B030D-6E8A-4147-A177-3AD203B41FA5}">
                      <a16:colId xmlns:a16="http://schemas.microsoft.com/office/drawing/2014/main" val="365508107"/>
                    </a:ext>
                  </a:extLst>
                </a:gridCol>
              </a:tblGrid>
              <a:tr h="440451"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1" dirty="0">
                          <a:effectLst/>
                        </a:rPr>
                        <a:t>Operator </a:t>
                      </a:r>
                      <a:r>
                        <a:rPr lang="hu-HU" sz="1700" b="1" dirty="0" err="1">
                          <a:effectLst/>
                        </a:rPr>
                        <a:t>overload</a:t>
                      </a:r>
                      <a:r>
                        <a:rPr lang="hu-HU" sz="1700" b="1" dirty="0">
                          <a:effectLst/>
                        </a:rPr>
                        <a:t> függvény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1">
                          <a:effectLst/>
                        </a:rPr>
                        <a:t>A függvényt meghívó kifejezés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57992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lvl="0"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eq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   (</a:t>
                      </a:r>
                      <a:r>
                        <a:rPr lang="hu-HU" sz="1700" b="0" dirty="0">
                          <a:effectLst/>
                        </a:rPr>
                        <a:t>egyenlőség)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==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310056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__ne__ </a:t>
                      </a:r>
                      <a:r>
                        <a:rPr lang="hu-HU" sz="1700" b="0" dirty="0" smtClean="0">
                          <a:effectLst/>
                        </a:rPr>
                        <a:t>     (</a:t>
                      </a:r>
                      <a:r>
                        <a:rPr lang="hu-HU" sz="1700" b="0" dirty="0">
                          <a:effectLst/>
                        </a:rPr>
                        <a:t>nem egyenlőség)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>
                          <a:effectLst/>
                        </a:rPr>
                        <a:t>obj1 !=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163661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__add__ </a:t>
                      </a:r>
                      <a:r>
                        <a:rPr lang="hu-HU" sz="1700" b="0" dirty="0" smtClean="0">
                          <a:effectLst/>
                        </a:rPr>
                        <a:t>  (</a:t>
                      </a:r>
                      <a:r>
                        <a:rPr lang="hu-HU" sz="1700" b="0" dirty="0">
                          <a:effectLst/>
                        </a:rPr>
                        <a:t>összeadás)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+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967991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sub</a:t>
                      </a:r>
                      <a:r>
                        <a:rPr lang="hu-HU" sz="1700" b="0" dirty="0" smtClean="0">
                          <a:effectLst/>
                        </a:rPr>
                        <a:t>__    </a:t>
                      </a:r>
                      <a:r>
                        <a:rPr lang="hu-HU" sz="1700" b="0" dirty="0">
                          <a:effectLst/>
                        </a:rPr>
                        <a:t> (kivonás)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>
                          <a:effectLst/>
                        </a:rPr>
                        <a:t>obj1 -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513157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iadd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(</a:t>
                      </a:r>
                      <a:r>
                        <a:rPr lang="hu-HU" sz="1700" b="0" dirty="0">
                          <a:effectLst/>
                        </a:rPr>
                        <a:t>megnövelés)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>
                          <a:effectLst/>
                        </a:rPr>
                        <a:t>obj1 +=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588329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isub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 (</a:t>
                      </a:r>
                      <a:r>
                        <a:rPr lang="hu-HU" sz="1700" b="0" dirty="0">
                          <a:effectLst/>
                        </a:rPr>
                        <a:t>csökkentés)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>
                          <a:effectLst/>
                        </a:rPr>
                        <a:t>obj1 -=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298213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lt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      (</a:t>
                      </a:r>
                      <a:r>
                        <a:rPr lang="hu-HU" sz="1700" b="0" dirty="0">
                          <a:effectLst/>
                        </a:rPr>
                        <a:t>kisebb, mint)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&lt;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295129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gt</a:t>
                      </a:r>
                      <a:r>
                        <a:rPr lang="hu-HU" sz="1700" b="0" dirty="0">
                          <a:effectLst/>
                        </a:rPr>
                        <a:t>__ </a:t>
                      </a:r>
                      <a:r>
                        <a:rPr lang="hu-HU" sz="1700" b="0" dirty="0" smtClean="0">
                          <a:effectLst/>
                        </a:rPr>
                        <a:t>       (</a:t>
                      </a:r>
                      <a:r>
                        <a:rPr lang="hu-HU" sz="1700" b="0" dirty="0">
                          <a:effectLst/>
                        </a:rPr>
                        <a:t>nagyobb, mint)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&gt;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580236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__le</a:t>
                      </a:r>
                      <a:r>
                        <a:rPr lang="hu-HU" sz="1700" b="0" dirty="0" smtClean="0">
                          <a:effectLst/>
                        </a:rPr>
                        <a:t>__       </a:t>
                      </a:r>
                      <a:r>
                        <a:rPr lang="hu-HU" sz="1700" b="0" dirty="0">
                          <a:effectLst/>
                        </a:rPr>
                        <a:t> (kisebb vagy egyenlő)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&lt;=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26118"/>
                  </a:ext>
                </a:extLst>
              </a:tr>
              <a:tr h="440451">
                <a:tc>
                  <a:txBody>
                    <a:bodyPr/>
                    <a:lstStyle/>
                    <a:p>
                      <a:pPr algn="l" fontAlgn="t"/>
                      <a:r>
                        <a:rPr lang="hu-HU" sz="1700" b="0" dirty="0">
                          <a:effectLst/>
                        </a:rPr>
                        <a:t>__</a:t>
                      </a:r>
                      <a:r>
                        <a:rPr lang="hu-HU" sz="1700" b="0" dirty="0" err="1">
                          <a:effectLst/>
                        </a:rPr>
                        <a:t>ge</a:t>
                      </a:r>
                      <a:r>
                        <a:rPr lang="hu-HU" sz="1700" b="0" dirty="0" smtClean="0">
                          <a:effectLst/>
                        </a:rPr>
                        <a:t>__     </a:t>
                      </a:r>
                      <a:r>
                        <a:rPr lang="hu-HU" sz="1700" b="0" dirty="0">
                          <a:effectLst/>
                        </a:rPr>
                        <a:t> (nagyobb vagy egyenlő)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u-HU" sz="1700" b="0" dirty="0">
                          <a:effectLst/>
                        </a:rPr>
                        <a:t>obj1 &gt;= obj2</a:t>
                      </a:r>
                    </a:p>
                  </a:txBody>
                  <a:tcPr marL="85869" marR="85869" marT="42935" marB="42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7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7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SOLID 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 err="1"/>
              <a:t>Single</a:t>
            </a:r>
            <a:r>
              <a:rPr lang="hu-HU" sz="3200" dirty="0"/>
              <a:t> </a:t>
            </a:r>
            <a:r>
              <a:rPr lang="hu-HU" sz="3200" dirty="0" err="1"/>
              <a:t>Responsibility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(SRP)</a:t>
            </a:r>
          </a:p>
          <a:p>
            <a:r>
              <a:rPr lang="hu-HU" sz="3200" dirty="0"/>
              <a:t>Open-</a:t>
            </a:r>
            <a:r>
              <a:rPr lang="hu-HU" sz="3200" dirty="0" err="1"/>
              <a:t>Close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(OCP)</a:t>
            </a:r>
          </a:p>
          <a:p>
            <a:r>
              <a:rPr lang="hu-HU" sz="3200" dirty="0" err="1"/>
              <a:t>Liskov</a:t>
            </a:r>
            <a:r>
              <a:rPr lang="hu-HU" sz="3200" dirty="0"/>
              <a:t> </a:t>
            </a:r>
            <a:r>
              <a:rPr lang="hu-HU" sz="3200" dirty="0" err="1"/>
              <a:t>Substitution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(LSP)</a:t>
            </a:r>
          </a:p>
          <a:p>
            <a:r>
              <a:rPr lang="hu-HU" sz="3200" dirty="0" err="1"/>
              <a:t>Interface</a:t>
            </a:r>
            <a:r>
              <a:rPr lang="hu-HU" sz="3200" dirty="0"/>
              <a:t> </a:t>
            </a:r>
            <a:r>
              <a:rPr lang="hu-HU" sz="3200" dirty="0" err="1"/>
              <a:t>Segregation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(ISP)</a:t>
            </a:r>
          </a:p>
          <a:p>
            <a:r>
              <a:rPr lang="hu-HU" sz="3200" dirty="0" err="1"/>
              <a:t>Dependency</a:t>
            </a:r>
            <a:r>
              <a:rPr lang="hu-HU" sz="3200" dirty="0"/>
              <a:t> </a:t>
            </a:r>
            <a:r>
              <a:rPr lang="hu-HU" sz="3200" dirty="0" err="1"/>
              <a:t>Inversion</a:t>
            </a:r>
            <a:r>
              <a:rPr lang="hu-HU" sz="3200" dirty="0"/>
              <a:t> </a:t>
            </a:r>
            <a:r>
              <a:rPr lang="hu-HU" sz="3200" dirty="0" err="1"/>
              <a:t>Principle</a:t>
            </a:r>
            <a:r>
              <a:rPr lang="hu-HU" sz="3200" dirty="0"/>
              <a:t> (DIP)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45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(SRP)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Egy </a:t>
            </a:r>
            <a:r>
              <a:rPr lang="hu-HU" sz="2800" dirty="0"/>
              <a:t>osztálynak csak egyetlen felelőssége legyen, vagyis egyetlen változtatási ok vezessen a </a:t>
            </a:r>
            <a:r>
              <a:rPr lang="hu-HU" sz="2800" dirty="0" smtClean="0"/>
              <a:t>módosításához</a:t>
            </a:r>
          </a:p>
          <a:p>
            <a:endParaRPr lang="hu-HU" sz="2800" dirty="0" smtClean="0"/>
          </a:p>
          <a:p>
            <a:r>
              <a:rPr lang="hu-HU" sz="2800" dirty="0" smtClean="0"/>
              <a:t>Ezáltal </a:t>
            </a:r>
            <a:r>
              <a:rPr lang="hu-HU" sz="2800" dirty="0"/>
              <a:t>a kód tisztább, karbantarthatóbb és könnyebben érthető </a:t>
            </a:r>
            <a:r>
              <a:rPr lang="hu-HU" sz="2800" dirty="0" smtClean="0"/>
              <a:t>lesz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718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Open-</a:t>
            </a:r>
            <a:r>
              <a:rPr lang="hu-HU" dirty="0" err="1"/>
              <a:t>Close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(OCP)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Az osztályokat úgy tervezzük, hogy új funkciók hozzáadása a meglévő kód módosítása nélkül </a:t>
            </a:r>
            <a:r>
              <a:rPr lang="hu-HU" sz="3200" dirty="0" smtClean="0"/>
              <a:t>történjen</a:t>
            </a:r>
          </a:p>
          <a:p>
            <a:endParaRPr lang="hu-HU" sz="3200" dirty="0" smtClean="0"/>
          </a:p>
          <a:p>
            <a:r>
              <a:rPr lang="hu-HU" sz="3200" dirty="0" smtClean="0"/>
              <a:t>Ez </a:t>
            </a:r>
            <a:r>
              <a:rPr lang="hu-HU" sz="3200" dirty="0"/>
              <a:t>csökkenti a hibák esélyét és növeli a rendszer </a:t>
            </a:r>
            <a:r>
              <a:rPr lang="hu-HU" sz="3200" dirty="0" smtClean="0"/>
              <a:t>bővíthetőségét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6743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Liskov</a:t>
            </a:r>
            <a:r>
              <a:rPr lang="hu-HU" dirty="0"/>
              <a:t> </a:t>
            </a:r>
            <a:r>
              <a:rPr lang="hu-HU" dirty="0" err="1"/>
              <a:t>Substitution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(LSP)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Az alaposztály helyettesíthető bármely leszármazott osztályával, anélkül, hogy a program működése </a:t>
            </a:r>
            <a:r>
              <a:rPr lang="hu-HU" sz="2800" dirty="0" smtClean="0"/>
              <a:t>sérülne</a:t>
            </a:r>
          </a:p>
          <a:p>
            <a:endParaRPr lang="hu-HU" sz="2800" dirty="0" smtClean="0"/>
          </a:p>
          <a:p>
            <a:r>
              <a:rPr lang="hu-HU" sz="2800" dirty="0" smtClean="0"/>
              <a:t>A </a:t>
            </a:r>
            <a:r>
              <a:rPr lang="hu-HU" sz="2800" dirty="0"/>
              <a:t>származtatott osztályoknak teljes mértékben tiszteletben kell tartaniuk az alaposztály által definiált </a:t>
            </a:r>
            <a:r>
              <a:rPr lang="hu-HU" sz="2800" dirty="0" smtClean="0"/>
              <a:t>viselkedést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2457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Segregation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(ISP)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Az interfészeket úgy kell kialakítani, hogy az osztályoknak csak azokat a metódusokat kelljen implementálniuk, amelyek valóban relevánsak </a:t>
            </a:r>
            <a:r>
              <a:rPr lang="hu-HU" sz="2800" dirty="0" smtClean="0"/>
              <a:t>számukra</a:t>
            </a:r>
          </a:p>
          <a:p>
            <a:endParaRPr lang="hu-HU" sz="2800" dirty="0" smtClean="0"/>
          </a:p>
          <a:p>
            <a:r>
              <a:rPr lang="hu-HU" sz="2800" dirty="0" smtClean="0"/>
              <a:t>Ez </a:t>
            </a:r>
            <a:r>
              <a:rPr lang="hu-HU" sz="2800" dirty="0"/>
              <a:t>csökkenti a felesleges függőségeket és a túlterhelt interfészek </a:t>
            </a:r>
            <a:r>
              <a:rPr lang="hu-HU" sz="2800" dirty="0" smtClean="0"/>
              <a:t>problémáját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516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Inversion</a:t>
            </a:r>
            <a:r>
              <a:rPr lang="hu-HU" dirty="0"/>
              <a:t> </a:t>
            </a:r>
            <a:r>
              <a:rPr lang="hu-HU" dirty="0" err="1"/>
              <a:t>Principle</a:t>
            </a:r>
            <a:r>
              <a:rPr lang="hu-HU" dirty="0"/>
              <a:t> (DIP)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magas szintű modulok ne függjenek közvetlenül az alacsony szintű moduloktól, hanem mindkettő absztrakcióktól </a:t>
            </a:r>
            <a:r>
              <a:rPr lang="hu-HU" sz="2800" dirty="0" err="1" smtClean="0"/>
              <a:t>függjön</a:t>
            </a:r>
            <a:endParaRPr lang="hu-HU" sz="2800" dirty="0" smtClean="0"/>
          </a:p>
          <a:p>
            <a:endParaRPr lang="hu-HU" sz="2800" dirty="0" smtClean="0"/>
          </a:p>
          <a:p>
            <a:r>
              <a:rPr lang="hu-HU" sz="2800" dirty="0" smtClean="0"/>
              <a:t>Ez </a:t>
            </a:r>
            <a:r>
              <a:rPr lang="hu-HU" sz="2800" dirty="0"/>
              <a:t>lehetővé teszi a modulok lazább kapcsolódását és nagyobb rugalmasságot biztosít a </a:t>
            </a:r>
            <a:r>
              <a:rPr lang="hu-HU" sz="2800" dirty="0" smtClean="0"/>
              <a:t>rendszerben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962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OOP elvei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60402" y="1905000"/>
            <a:ext cx="8915400" cy="4335810"/>
          </a:xfrm>
        </p:spPr>
        <p:txBody>
          <a:bodyPr numCol="2">
            <a:normAutofit lnSpcReduction="10000"/>
          </a:bodyPr>
          <a:lstStyle/>
          <a:p>
            <a:r>
              <a:rPr lang="hu-HU" sz="2400" dirty="0"/>
              <a:t>Egységbe </a:t>
            </a:r>
            <a:r>
              <a:rPr lang="hu-HU" sz="2400" dirty="0" smtClean="0"/>
              <a:t>zárás</a:t>
            </a:r>
          </a:p>
          <a:p>
            <a:pPr lvl="1"/>
            <a:r>
              <a:rPr lang="hu-HU" sz="2000" dirty="0"/>
              <a:t>az osztályba "becsomagoljuk" az adatokat és a rajta elvégezhető műveleteket</a:t>
            </a:r>
            <a:endParaRPr lang="hu-HU" sz="2200" dirty="0" smtClean="0"/>
          </a:p>
          <a:p>
            <a:endParaRPr lang="hu-HU" sz="2400" dirty="0"/>
          </a:p>
          <a:p>
            <a:r>
              <a:rPr lang="hu-HU" sz="2400" dirty="0" smtClean="0"/>
              <a:t>Adatrejtés</a:t>
            </a:r>
          </a:p>
          <a:p>
            <a:pPr marL="742950" lvl="2" indent="-342900"/>
            <a:r>
              <a:rPr lang="hu-HU" sz="1800" b="1" dirty="0"/>
              <a:t>publikus interfész</a:t>
            </a:r>
            <a:r>
              <a:rPr lang="hu-HU" sz="1800" dirty="0"/>
              <a:t> (mire való, hogyan használható – a használójának ez a fontos)</a:t>
            </a:r>
          </a:p>
          <a:p>
            <a:pPr lvl="1"/>
            <a:r>
              <a:rPr lang="hu-HU" sz="1800" dirty="0" smtClean="0"/>
              <a:t>A feketedoboz </a:t>
            </a:r>
            <a:r>
              <a:rPr lang="hu-HU" sz="1800" b="1" dirty="0" smtClean="0"/>
              <a:t>privát</a:t>
            </a:r>
            <a:r>
              <a:rPr lang="hu-HU" sz="1800" dirty="0" smtClean="0"/>
              <a:t> a használó </a:t>
            </a:r>
            <a:r>
              <a:rPr lang="hu-HU" sz="1800" dirty="0"/>
              <a:t>számára </a:t>
            </a:r>
            <a:r>
              <a:rPr lang="hu-HU" sz="1800" dirty="0" smtClean="0"/>
              <a:t>mellékes</a:t>
            </a:r>
            <a:r>
              <a:rPr lang="hu-HU" sz="1800" dirty="0"/>
              <a:t>: mindegy, hogyan történik meg </a:t>
            </a:r>
            <a:r>
              <a:rPr lang="hu-HU" sz="1800" dirty="0" smtClean="0"/>
              <a:t>a folyamat</a:t>
            </a:r>
            <a:endParaRPr lang="hu-HU" sz="2400" dirty="0" smtClean="0"/>
          </a:p>
          <a:p>
            <a:r>
              <a:rPr lang="hu-HU" sz="2400" dirty="0" smtClean="0"/>
              <a:t>Felelősség</a:t>
            </a:r>
          </a:p>
          <a:p>
            <a:pPr lvl="1"/>
            <a:r>
              <a:rPr lang="hu-HU" sz="2000" dirty="0" err="1"/>
              <a:t>Single</a:t>
            </a:r>
            <a:r>
              <a:rPr lang="hu-HU" sz="2000" dirty="0"/>
              <a:t> </a:t>
            </a:r>
            <a:r>
              <a:rPr lang="hu-HU" sz="2000" dirty="0" err="1"/>
              <a:t>Responsibility</a:t>
            </a:r>
            <a:r>
              <a:rPr lang="hu-HU" sz="2000" dirty="0"/>
              <a:t> </a:t>
            </a:r>
            <a:r>
              <a:rPr lang="hu-HU" sz="2000" dirty="0" err="1" smtClean="0"/>
              <a:t>Principle</a:t>
            </a:r>
            <a:r>
              <a:rPr lang="hu-HU" sz="2000" dirty="0" smtClean="0"/>
              <a:t> – egy osztály egy dologért felelős</a:t>
            </a:r>
            <a:endParaRPr lang="hu-HU" sz="2200" dirty="0" smtClean="0"/>
          </a:p>
          <a:p>
            <a:endParaRPr lang="hu-HU" sz="2400" dirty="0" smtClean="0"/>
          </a:p>
          <a:p>
            <a:r>
              <a:rPr lang="hu-HU" sz="2400" dirty="0" smtClean="0"/>
              <a:t>Öröklés</a:t>
            </a:r>
          </a:p>
          <a:p>
            <a:pPr lvl="1"/>
            <a:r>
              <a:rPr lang="hu-HU" sz="2200" dirty="0" smtClean="0"/>
              <a:t>Tulajdonság </a:t>
            </a:r>
            <a:r>
              <a:rPr lang="hu-HU" sz="2200" dirty="0" err="1" smtClean="0"/>
              <a:t>method</a:t>
            </a:r>
            <a:r>
              <a:rPr lang="hu-HU" sz="2200" dirty="0" smtClean="0"/>
              <a:t> öröklése a gyerekosztályoknak a szülőtől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3806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65528" y="491319"/>
            <a:ext cx="9239084" cy="6045959"/>
          </a:xfrm>
        </p:spPr>
        <p:txBody>
          <a:bodyPr>
            <a:normAutofit/>
          </a:bodyPr>
          <a:lstStyle/>
          <a:p>
            <a:r>
              <a:rPr lang="hu-HU" b="1" dirty="0"/>
              <a:t>Osztály</a:t>
            </a:r>
            <a:r>
              <a:rPr lang="hu-HU" dirty="0"/>
              <a:t>: Az osztály egy </a:t>
            </a:r>
            <a:r>
              <a:rPr lang="hu-HU" dirty="0" err="1"/>
              <a:t>blueprint</a:t>
            </a:r>
            <a:r>
              <a:rPr lang="hu-HU" dirty="0"/>
              <a:t> vagy sablon, amely meghatározza az objektumok tulajdonságait és viselkedését. Tartalmazza az adatokat (attribútumok) és a funkciókat (metódusok).</a:t>
            </a:r>
          </a:p>
          <a:p>
            <a:r>
              <a:rPr lang="hu-HU" b="1" dirty="0"/>
              <a:t>Objektum</a:t>
            </a:r>
            <a:r>
              <a:rPr lang="hu-HU" dirty="0"/>
              <a:t>: Az objektum egy adott osztály példánya. Rendelkezik az osztályból örökölt attribútumokkal és metódusokkal.</a:t>
            </a:r>
          </a:p>
          <a:p>
            <a:r>
              <a:rPr lang="hu-HU" b="1" dirty="0"/>
              <a:t>Attribútum</a:t>
            </a:r>
            <a:r>
              <a:rPr lang="hu-HU" dirty="0"/>
              <a:t>: Az attribútum az objektum adattagja, amely tárolja az objektum állapotát vagy tulajdonságait.</a:t>
            </a:r>
          </a:p>
          <a:p>
            <a:r>
              <a:rPr lang="hu-HU" b="1" dirty="0"/>
              <a:t>Metódus</a:t>
            </a:r>
            <a:r>
              <a:rPr lang="hu-HU" dirty="0"/>
              <a:t>: A metódus az osztály funkciótagja, amely meghatározza az objektum viselkedését.</a:t>
            </a:r>
          </a:p>
          <a:p>
            <a:r>
              <a:rPr lang="hu-HU" b="1" dirty="0"/>
              <a:t>Öröklődés</a:t>
            </a:r>
            <a:r>
              <a:rPr lang="hu-HU" dirty="0"/>
              <a:t>: Az öröklődés lehetővé teszi az új osztályok létrehozását a meglévő osztályok alapján, így örökölve azok attribútumait és metódusait.</a:t>
            </a:r>
          </a:p>
          <a:p>
            <a:r>
              <a:rPr lang="hu-HU" b="1" dirty="0"/>
              <a:t>Polimorfizmus</a:t>
            </a:r>
            <a:r>
              <a:rPr lang="hu-HU" dirty="0"/>
              <a:t>: A polimorfizmus lehetővé teszi, hogy különböző osztályok objektumai ugyanazt a metódust vagy tulajdonságot különböző módon valósítsák meg.</a:t>
            </a:r>
          </a:p>
          <a:p>
            <a:r>
              <a:rPr lang="hu-HU" b="1" dirty="0" err="1"/>
              <a:t>Encapsulation</a:t>
            </a:r>
            <a:r>
              <a:rPr lang="hu-HU" dirty="0"/>
              <a:t>: Az </a:t>
            </a:r>
            <a:r>
              <a:rPr lang="hu-HU" dirty="0" err="1"/>
              <a:t>encapsulation</a:t>
            </a:r>
            <a:r>
              <a:rPr lang="hu-HU" dirty="0"/>
              <a:t> elrejti az objektum belső működését és adatait a külvilág elől, és csak a jóváhagyott metódusok és tulajdonságok használatát teszi lehetővé.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6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52484" y="941696"/>
            <a:ext cx="8915400" cy="5146947"/>
          </a:xfrm>
        </p:spPr>
        <p:txBody>
          <a:bodyPr>
            <a:noAutofit/>
          </a:bodyPr>
          <a:lstStyle/>
          <a:p>
            <a:r>
              <a:rPr lang="hu-HU" sz="2000" b="1" dirty="0"/>
              <a:t>Moduláris és átlátható kód</a:t>
            </a:r>
            <a:r>
              <a:rPr lang="hu-HU" sz="2000" dirty="0"/>
              <a:t>: Az OOP segítségével a kód modulárisabb és átláthatóbb lesz, ami megkönnyíti a karbantartást és a hibakeresést.</a:t>
            </a:r>
          </a:p>
          <a:p>
            <a:r>
              <a:rPr lang="hu-HU" sz="2000" b="1" dirty="0"/>
              <a:t>Kód </a:t>
            </a:r>
            <a:r>
              <a:rPr lang="hu-HU" sz="2000" b="1" dirty="0" err="1"/>
              <a:t>újrafelhasználhatóság</a:t>
            </a:r>
            <a:r>
              <a:rPr lang="hu-HU" sz="2000" dirty="0"/>
              <a:t>: Az osztályok és objektumok lehetővé teszik a kód </a:t>
            </a:r>
            <a:r>
              <a:rPr lang="hu-HU" sz="2000" dirty="0" err="1"/>
              <a:t>újrafelhasználását</a:t>
            </a:r>
            <a:r>
              <a:rPr lang="hu-HU" sz="2000" dirty="0"/>
              <a:t> különböző projektekben, ami időt és erőforrásokat takarít meg.</a:t>
            </a:r>
          </a:p>
          <a:p>
            <a:r>
              <a:rPr lang="hu-HU" sz="2000" b="1" dirty="0"/>
              <a:t>Adatintegritás</a:t>
            </a:r>
            <a:r>
              <a:rPr lang="hu-HU" sz="2000" dirty="0"/>
              <a:t>: Az </a:t>
            </a:r>
            <a:r>
              <a:rPr lang="hu-HU" sz="2000" dirty="0" err="1"/>
              <a:t>encapsulation</a:t>
            </a:r>
            <a:r>
              <a:rPr lang="hu-HU" sz="2000" dirty="0"/>
              <a:t> elve biztosítja az adatok integritását azáltal, hogy korlátozza a közvetlen hozzáférést az objektumok belső állapotához.</a:t>
            </a:r>
          </a:p>
          <a:p>
            <a:r>
              <a:rPr lang="hu-HU" sz="2000" b="1" dirty="0"/>
              <a:t>Nagyobb rugalmasság</a:t>
            </a:r>
            <a:r>
              <a:rPr lang="hu-HU" sz="2000" dirty="0"/>
              <a:t>: Az OOP rugalmasságot biztosít a kódnak azáltal, hogy lehetővé teszi az öröklődést és a polimorfizmust, ami megkönnyíti a meglévő kód módosítását és kiterjesztését.</a:t>
            </a:r>
          </a:p>
          <a:p>
            <a:r>
              <a:rPr lang="hu-HU" sz="2000" b="1" dirty="0"/>
              <a:t>Hatékonyabb csapatmunka</a:t>
            </a:r>
            <a:r>
              <a:rPr lang="hu-HU" sz="2000" dirty="0"/>
              <a:t>: Az OOP elősegíti a hatékonyabb csapatmunkát azáltal, hogy lehetővé teszi a feladatok és felelősségek jobb elosztását a csapattagok között</a:t>
            </a:r>
            <a:r>
              <a:rPr lang="hu-HU" sz="2000" dirty="0" smtClean="0"/>
              <a:t>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561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Kostruktor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objektum élete a létrehozásával (</a:t>
            </a:r>
            <a:r>
              <a:rPr lang="hu-HU" sz="2400" b="1" dirty="0" err="1"/>
              <a:t>példányosítás</a:t>
            </a:r>
            <a:r>
              <a:rPr lang="hu-HU" sz="2400" dirty="0"/>
              <a:t>) kezdődik, ezért ez a "létrehozó függvény" kitüntetett szerepet kap az </a:t>
            </a:r>
            <a:r>
              <a:rPr lang="hu-HU" sz="2400" dirty="0" smtClean="0"/>
              <a:t>OOP-</a:t>
            </a:r>
            <a:r>
              <a:rPr lang="hu-HU" sz="2400" dirty="0" err="1" smtClean="0"/>
              <a:t>ben</a:t>
            </a:r>
            <a:endParaRPr lang="hu-HU" sz="2400" dirty="0"/>
          </a:p>
          <a:p>
            <a:r>
              <a:rPr lang="pl-PL" sz="2400" dirty="0"/>
              <a:t>Név szerint ez a </a:t>
            </a:r>
            <a:r>
              <a:rPr lang="pl-PL" sz="2400" b="1" dirty="0" smtClean="0"/>
              <a:t>konstruktor, </a:t>
            </a:r>
            <a:r>
              <a:rPr lang="hu-HU" sz="2400" dirty="0"/>
              <a:t>ami </a:t>
            </a:r>
            <a:r>
              <a:rPr lang="hu-HU" sz="2400" i="1" dirty="0"/>
              <a:t>automatikusan</a:t>
            </a:r>
            <a:r>
              <a:rPr lang="hu-HU" sz="2400" dirty="0"/>
              <a:t> </a:t>
            </a:r>
            <a:r>
              <a:rPr lang="hu-HU" sz="2400" dirty="0" err="1"/>
              <a:t>hívódik</a:t>
            </a:r>
            <a:r>
              <a:rPr lang="hu-HU" sz="2400" dirty="0"/>
              <a:t> az objektum </a:t>
            </a:r>
            <a:r>
              <a:rPr lang="hu-HU" sz="2400" dirty="0" smtClean="0"/>
              <a:t>létrehozásakor</a:t>
            </a:r>
          </a:p>
          <a:p>
            <a:r>
              <a:rPr lang="hu-HU" sz="2400" dirty="0"/>
              <a:t>A konstruktor minden objektum </a:t>
            </a:r>
            <a:r>
              <a:rPr lang="hu-HU" sz="2400" b="1" dirty="0"/>
              <a:t>létrehozásánál mindenképpen </a:t>
            </a:r>
            <a:r>
              <a:rPr lang="hu-HU" sz="2400" b="1" dirty="0" err="1" smtClean="0"/>
              <a:t>meghívódik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585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2925" y="255810"/>
            <a:ext cx="8911687" cy="1280890"/>
          </a:xfrm>
        </p:spPr>
        <p:txBody>
          <a:bodyPr/>
          <a:lstStyle/>
          <a:p>
            <a:r>
              <a:rPr lang="hu-HU" dirty="0" smtClean="0"/>
              <a:t>Gyerek-szülő kapcsolat (öröklés)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91" y="3138994"/>
            <a:ext cx="3657332" cy="4442906"/>
          </a:xfr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1943502" y="1025488"/>
            <a:ext cx="8509000" cy="422701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# Parent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class Parent :       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Constructor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Variables of Parent class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Methods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...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# Child class inheriting Parent class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class Child(Parent) : 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constructor of child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variables of child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methods of child class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...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88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09774" cy="7014949"/>
          </a:xfrm>
        </p:spPr>
      </p:pic>
    </p:spTree>
    <p:extLst>
      <p:ext uri="{BB962C8B-B14F-4D97-AF65-F5344CB8AC3E}">
        <p14:creationId xmlns:p14="http://schemas.microsoft.com/office/powerpoint/2010/main" val="11387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491916"/>
            <a:ext cx="8915400" cy="500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 smtClean="0"/>
              <a:t>Az </a:t>
            </a:r>
            <a:r>
              <a:rPr lang="hu-HU" sz="2000" dirty="0"/>
              <a:t>osztálydiagramon 3 fő kapcsolat fajtát különböztetünk meg:</a:t>
            </a:r>
          </a:p>
          <a:p>
            <a:endParaRPr lang="hu-HU" sz="2400" dirty="0"/>
          </a:p>
          <a:p>
            <a:r>
              <a:rPr lang="hu-HU" sz="2400" b="1" dirty="0"/>
              <a:t>Asszociáció</a:t>
            </a:r>
            <a:r>
              <a:rPr lang="hu-HU" sz="2400" dirty="0"/>
              <a:t>: legalább az objektumok egyike ismeri a másikat, de (általában) létük nem függ </a:t>
            </a:r>
            <a:r>
              <a:rPr lang="hu-HU" sz="2400" dirty="0" smtClean="0"/>
              <a:t>egymástól</a:t>
            </a:r>
          </a:p>
          <a:p>
            <a:endParaRPr lang="hu-HU" sz="2400" dirty="0"/>
          </a:p>
          <a:p>
            <a:r>
              <a:rPr lang="hu-HU" sz="2400" b="1" dirty="0" err="1"/>
              <a:t>Aggregáció</a:t>
            </a:r>
            <a:r>
              <a:rPr lang="hu-HU" sz="2400" dirty="0"/>
              <a:t>: speciális asszociáció, amikor az egyik objektum része a másiknak (létük függ egymástól</a:t>
            </a:r>
            <a:r>
              <a:rPr lang="hu-HU" sz="2400" dirty="0" smtClean="0"/>
              <a:t>)</a:t>
            </a:r>
          </a:p>
          <a:p>
            <a:endParaRPr lang="hu-HU" sz="2400" dirty="0"/>
          </a:p>
          <a:p>
            <a:r>
              <a:rPr lang="hu-HU" sz="2400" b="1" dirty="0"/>
              <a:t>Kompozíció</a:t>
            </a:r>
            <a:r>
              <a:rPr lang="hu-HU" sz="2400" dirty="0"/>
              <a:t>: speciális </a:t>
            </a:r>
            <a:r>
              <a:rPr lang="hu-HU" sz="2400" dirty="0" err="1"/>
              <a:t>aggregáció</a:t>
            </a:r>
            <a:r>
              <a:rPr lang="hu-HU" sz="2400" dirty="0"/>
              <a:t>, amikor a tartalmazott a tartalmazó nélkül nem </a:t>
            </a:r>
            <a:r>
              <a:rPr lang="hu-HU" sz="2400" dirty="0" smtClean="0"/>
              <a:t>létezhet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0078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Kapcsolatok diagrammal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452344" cy="4555958"/>
          </a:xfrm>
        </p:spPr>
      </p:pic>
    </p:spTree>
    <p:extLst>
      <p:ext uri="{BB962C8B-B14F-4D97-AF65-F5344CB8AC3E}">
        <p14:creationId xmlns:p14="http://schemas.microsoft.com/office/powerpoint/2010/main" val="22975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830</Words>
  <Application>Microsoft Office PowerPoint</Application>
  <PresentationFormat>Szélesvásznú</PresentationFormat>
  <Paragraphs>116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Szálak</vt:lpstr>
      <vt:lpstr>OOP, SOLID elvek</vt:lpstr>
      <vt:lpstr>OOP elvei</vt:lpstr>
      <vt:lpstr>PowerPoint-bemutató</vt:lpstr>
      <vt:lpstr>PowerPoint-bemutató</vt:lpstr>
      <vt:lpstr>Kostruktor</vt:lpstr>
      <vt:lpstr>Gyerek-szülő kapcsolat (öröklés)</vt:lpstr>
      <vt:lpstr>PowerPoint-bemutató</vt:lpstr>
      <vt:lpstr>Kapcsolatok</vt:lpstr>
      <vt:lpstr>Kapcsolatok diagrammal</vt:lpstr>
      <vt:lpstr>Változók</vt:lpstr>
      <vt:lpstr>Elérhetőségük</vt:lpstr>
      <vt:lpstr>UML - Unified Modeling Language</vt:lpstr>
      <vt:lpstr>Speciális metódusok</vt:lpstr>
      <vt:lpstr>SOLID elvek</vt:lpstr>
      <vt:lpstr>Single Responsibility Principle (SRP)  </vt:lpstr>
      <vt:lpstr>Open-Close Principle (OCP)  </vt:lpstr>
      <vt:lpstr>Liskov Substitution Principle (LSP)  </vt:lpstr>
      <vt:lpstr>Interface Segregation Principle (ISP)  </vt:lpstr>
      <vt:lpstr>Dependency Inversion Principle (DIP)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Vince</dc:creator>
  <cp:lastModifiedBy>Vince</cp:lastModifiedBy>
  <cp:revision>10</cp:revision>
  <dcterms:created xsi:type="dcterms:W3CDTF">2024-11-28T13:58:16Z</dcterms:created>
  <dcterms:modified xsi:type="dcterms:W3CDTF">2025-07-30T18:34:07Z</dcterms:modified>
</cp:coreProperties>
</file>