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ím és képaláír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dézet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évkártya idéze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gaz vagy ham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hu-HU" smtClean="0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hu-HU" smtClean="0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8/18/2025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HTTP, </a:t>
            </a:r>
            <a:r>
              <a:rPr lang="hu-HU" dirty="0" err="1" smtClean="0"/>
              <a:t>request</a:t>
            </a:r>
            <a:r>
              <a:rPr lang="hu-HU" dirty="0" smtClean="0"/>
              <a:t>, bs4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 smtClean="0"/>
              <a:t>http, </a:t>
            </a:r>
            <a:r>
              <a:rPr lang="hu-HU" dirty="0" err="1" smtClean="0"/>
              <a:t>request</a:t>
            </a:r>
            <a:r>
              <a:rPr lang="hu-HU" dirty="0" smtClean="0"/>
              <a:t>, </a:t>
            </a:r>
            <a:r>
              <a:rPr lang="hu-HU" dirty="0" err="1"/>
              <a:t>B</a:t>
            </a:r>
            <a:r>
              <a:rPr lang="hu-HU" dirty="0" err="1" smtClean="0"/>
              <a:t>eautifulSoup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046623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SOLID Elvek </a:t>
            </a:r>
            <a:r>
              <a:rPr lang="hu-HU" dirty="0" smtClean="0"/>
              <a:t>Alkalmazása (ismétlés)</a:t>
            </a:r>
            <a:endParaRPr lang="hu-HU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2592925" y="2019975"/>
            <a:ext cx="13716000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2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Single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Responsibility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(SRP):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Minden osztálynak csak egy felelőssége van.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Open/</a:t>
            </a: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Closed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(OCP):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Az osztályok nyitottak a bővítésre, de zártak a módosításra.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Liskov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Substitution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(LSP):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Az öröklődés során az alap osztály helyett felhasználható a származtatott osztály.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Segregation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(ISP):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Kisebb, specifikus interfészek használata a nagy, általános interfészek helyett.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Dependency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Inversion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hu-HU" altLang="hu-HU" sz="18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Principle</a:t>
            </a:r>
            <a:r>
              <a:rPr kumimoji="0" lang="hu-HU" altLang="hu-HU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(DIP):</a:t>
            </a:r>
            <a:r>
              <a:rPr kumimoji="0" lang="hu-HU" altLang="hu-HU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 magas szintű modulok nem függnek az alacsony szintű moduloktól, mindkettő absztrakcióktól függ. </a:t>
            </a:r>
          </a:p>
        </p:txBody>
      </p:sp>
    </p:spTree>
    <p:extLst>
      <p:ext uri="{BB962C8B-B14F-4D97-AF65-F5344CB8AC3E}">
        <p14:creationId xmlns:p14="http://schemas.microsoft.com/office/powerpoint/2010/main" val="38948730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246039" y="1725874"/>
            <a:ext cx="8911687" cy="1280890"/>
          </a:xfrm>
        </p:spPr>
        <p:txBody>
          <a:bodyPr/>
          <a:lstStyle/>
          <a:p>
            <a:r>
              <a:rPr lang="hu-HU" b="1" dirty="0" err="1" smtClean="0"/>
              <a:t>Request</a:t>
            </a:r>
            <a:r>
              <a:rPr lang="hu-HU" b="1" dirty="0" smtClean="0"/>
              <a:t> modul</a:t>
            </a:r>
            <a:endParaRPr lang="hu-HU" b="1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449330" y="234778"/>
            <a:ext cx="6438342" cy="5066272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endParaRPr lang="hu-HU" sz="2400" dirty="0" smtClean="0"/>
          </a:p>
          <a:p>
            <a:r>
              <a:rPr lang="hu-HU" sz="2400" dirty="0" smtClean="0"/>
              <a:t>HTTP </a:t>
            </a:r>
            <a:r>
              <a:rPr lang="hu-HU" sz="2400" dirty="0"/>
              <a:t>metódusok: </a:t>
            </a:r>
            <a:endParaRPr lang="hu-HU" sz="2400" dirty="0" smtClean="0"/>
          </a:p>
          <a:p>
            <a:pPr lvl="1"/>
            <a:r>
              <a:rPr lang="hu-HU" sz="2000" dirty="0" smtClean="0"/>
              <a:t>GET</a:t>
            </a:r>
            <a:r>
              <a:rPr lang="hu-HU" sz="2000" dirty="0"/>
              <a:t>, POST, PUT, DELETE, HEAD, </a:t>
            </a:r>
            <a:r>
              <a:rPr lang="hu-HU" sz="2000" dirty="0" smtClean="0"/>
              <a:t>OPTIONS</a:t>
            </a:r>
          </a:p>
          <a:p>
            <a:r>
              <a:rPr lang="hu-HU" sz="2400" dirty="0" smtClean="0"/>
              <a:t>Státuszkódok:</a:t>
            </a:r>
          </a:p>
          <a:p>
            <a:pPr lvl="1"/>
            <a:r>
              <a:rPr lang="hu-HU" sz="2000" dirty="0" smtClean="0"/>
              <a:t>Az </a:t>
            </a:r>
            <a:r>
              <a:rPr lang="hu-HU" sz="2000" dirty="0"/>
              <a:t>HTTP válaszok állapotának jelzésére (200 OK, 404 </a:t>
            </a:r>
            <a:r>
              <a:rPr lang="hu-HU" sz="2000" dirty="0" err="1"/>
              <a:t>Not</a:t>
            </a:r>
            <a:r>
              <a:rPr lang="hu-HU" sz="2000" dirty="0"/>
              <a:t> </a:t>
            </a:r>
            <a:r>
              <a:rPr lang="hu-HU" sz="2000" dirty="0" err="1"/>
              <a:t>Found</a:t>
            </a:r>
            <a:r>
              <a:rPr lang="hu-HU" sz="2000" dirty="0"/>
              <a:t>, 500 </a:t>
            </a:r>
            <a:r>
              <a:rPr lang="hu-HU" sz="2000" dirty="0" err="1"/>
              <a:t>Internal</a:t>
            </a:r>
            <a:r>
              <a:rPr lang="hu-HU" sz="2000" dirty="0"/>
              <a:t> Server </a:t>
            </a:r>
            <a:r>
              <a:rPr lang="hu-HU" sz="2000" dirty="0" err="1"/>
              <a:t>Error</a:t>
            </a:r>
            <a:r>
              <a:rPr lang="hu-HU" sz="2000" dirty="0"/>
              <a:t>, stb</a:t>
            </a:r>
            <a:r>
              <a:rPr lang="hu-HU" sz="2000" dirty="0" smtClean="0"/>
              <a:t>.)</a:t>
            </a:r>
          </a:p>
          <a:p>
            <a:r>
              <a:rPr lang="hu-HU" sz="2400" dirty="0" smtClean="0"/>
              <a:t>Adatok kinyerése:</a:t>
            </a:r>
          </a:p>
          <a:p>
            <a:pPr lvl="1"/>
            <a:r>
              <a:rPr lang="hu-HU" sz="2000" dirty="0" smtClean="0"/>
              <a:t>Válasz </a:t>
            </a:r>
            <a:r>
              <a:rPr lang="hu-HU" sz="2000" dirty="0"/>
              <a:t>tartalmának (text, </a:t>
            </a:r>
            <a:r>
              <a:rPr lang="hu-HU" sz="2000" dirty="0" err="1"/>
              <a:t>json</a:t>
            </a:r>
            <a:r>
              <a:rPr lang="hu-HU" sz="2000" dirty="0"/>
              <a:t>, </a:t>
            </a:r>
            <a:r>
              <a:rPr lang="hu-HU" sz="2000" dirty="0" err="1"/>
              <a:t>content</a:t>
            </a:r>
            <a:r>
              <a:rPr lang="hu-HU" sz="2000" dirty="0"/>
              <a:t>) könnyű </a:t>
            </a:r>
            <a:r>
              <a:rPr lang="hu-HU" sz="2000" dirty="0" smtClean="0"/>
              <a:t>kezelése</a:t>
            </a:r>
          </a:p>
          <a:p>
            <a:r>
              <a:rPr lang="hu-HU" sz="2400" dirty="0" smtClean="0"/>
              <a:t>Időtúllépés:</a:t>
            </a:r>
          </a:p>
          <a:p>
            <a:pPr lvl="1"/>
            <a:r>
              <a:rPr lang="hu-HU" sz="2000" dirty="0" smtClean="0"/>
              <a:t>Timeout </a:t>
            </a:r>
            <a:r>
              <a:rPr lang="hu-HU" sz="2000" dirty="0"/>
              <a:t>kezelés alapértelmezetten nem </a:t>
            </a:r>
            <a:r>
              <a:rPr lang="hu-HU" sz="2000" dirty="0" smtClean="0"/>
              <a:t>aktív</a:t>
            </a:r>
          </a:p>
          <a:p>
            <a:r>
              <a:rPr lang="hu-HU" sz="2400" dirty="0" smtClean="0"/>
              <a:t>Kép- </a:t>
            </a:r>
            <a:r>
              <a:rPr lang="hu-HU" sz="2400" dirty="0"/>
              <a:t>és </a:t>
            </a:r>
            <a:r>
              <a:rPr lang="hu-HU" sz="2400" dirty="0" smtClean="0"/>
              <a:t>fájlletöltés:</a:t>
            </a:r>
          </a:p>
          <a:p>
            <a:pPr lvl="1"/>
            <a:r>
              <a:rPr lang="hu-HU" sz="2000" dirty="0" smtClean="0"/>
              <a:t>A </a:t>
            </a:r>
            <a:r>
              <a:rPr lang="hu-HU" sz="2000" dirty="0"/>
              <a:t>bináris adatok kezelésének támogatása.</a:t>
            </a:r>
          </a:p>
        </p:txBody>
      </p:sp>
      <p:sp>
        <p:nvSpPr>
          <p:cNvPr id="4" name="Szövegdoboz 3"/>
          <p:cNvSpPr txBox="1"/>
          <p:nvPr/>
        </p:nvSpPr>
        <p:spPr>
          <a:xfrm>
            <a:off x="1568312" y="2607275"/>
            <a:ext cx="3558746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000" dirty="0"/>
              <a:t>HTTP kérések egyszerű küldésére </a:t>
            </a:r>
            <a:r>
              <a:rPr lang="hu-HU" sz="2000" dirty="0" smtClean="0"/>
              <a:t>szolgál</a:t>
            </a:r>
            <a:br>
              <a:rPr lang="hu-HU" sz="2000" dirty="0" smtClean="0"/>
            </a:br>
            <a:endParaRPr lang="hu-HU" sz="2000" dirty="0"/>
          </a:p>
          <a:p>
            <a:r>
              <a:rPr lang="hu-HU" sz="2000" dirty="0"/>
              <a:t>Weboldalak adatainak lekérdezésére, fájlok letöltésére és API-k elérésére</a:t>
            </a:r>
          </a:p>
        </p:txBody>
      </p:sp>
    </p:spTree>
    <p:extLst>
      <p:ext uri="{BB962C8B-B14F-4D97-AF65-F5344CB8AC3E}">
        <p14:creationId xmlns:p14="http://schemas.microsoft.com/office/powerpoint/2010/main" val="4071819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913303" y="290478"/>
            <a:ext cx="8911687" cy="1280890"/>
          </a:xfrm>
        </p:spPr>
        <p:txBody>
          <a:bodyPr/>
          <a:lstStyle/>
          <a:p>
            <a:r>
              <a:rPr lang="hu-HU" dirty="0" smtClean="0"/>
              <a:t>HTTP metódusok</a:t>
            </a:r>
            <a:r>
              <a:rPr lang="hu-HU" dirty="0"/>
              <a:t> </a:t>
            </a:r>
            <a:r>
              <a:rPr lang="hu-HU" sz="2400" dirty="0"/>
              <a:t>kliens </a:t>
            </a:r>
            <a:r>
              <a:rPr lang="hu-HU" sz="2400" dirty="0">
                <a:sym typeface="Wingdings" panose="05000000000000000000" pitchFamily="2" charset="2"/>
              </a:rPr>
              <a:t>&lt;--</a:t>
            </a:r>
            <a:r>
              <a:rPr lang="hu-HU" sz="2400" dirty="0"/>
              <a:t>&gt; szerver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15071" y="1379838"/>
            <a:ext cx="8915400" cy="5478162"/>
          </a:xfrm>
        </p:spPr>
        <p:txBody>
          <a:bodyPr numCol="2">
            <a:noAutofit/>
          </a:bodyPr>
          <a:lstStyle/>
          <a:p>
            <a:r>
              <a:rPr lang="hu-HU" b="1" dirty="0" smtClean="0"/>
              <a:t>GET</a:t>
            </a:r>
            <a:r>
              <a:rPr lang="hu-HU" dirty="0" smtClean="0"/>
              <a:t>: A </a:t>
            </a:r>
            <a:r>
              <a:rPr lang="hu-HU" dirty="0"/>
              <a:t>GET kérések általában csak olvasásra szolgálnak, és nem módosítják az erőforrást. Példa: egy weboldal letöltése.</a:t>
            </a:r>
          </a:p>
          <a:p>
            <a:r>
              <a:rPr lang="hu-HU" b="1" dirty="0"/>
              <a:t>POST</a:t>
            </a:r>
            <a:r>
              <a:rPr lang="hu-HU" dirty="0"/>
              <a:t>: Ezt a metódust használják az adatok elküldésére a szerverre, amely feldolgozza azokat. A POST kérések általában az erőforrások létrehozására vagy módosítására szolgálnak. Példa: egy űrlap kitöltése és elküldése.</a:t>
            </a:r>
          </a:p>
          <a:p>
            <a:r>
              <a:rPr lang="hu-HU" b="1" dirty="0"/>
              <a:t>PUT</a:t>
            </a:r>
            <a:r>
              <a:rPr lang="hu-HU" dirty="0"/>
              <a:t>: Ezt a metódust használják egy erőforrás létrehozására vagy teljes helyettesítésére a szerveren. A PUT kérések </a:t>
            </a:r>
            <a:r>
              <a:rPr lang="hu-HU" dirty="0" err="1"/>
              <a:t>idempotensek</a:t>
            </a:r>
            <a:r>
              <a:rPr lang="hu-HU" dirty="0"/>
              <a:t>, ami azt jelenti, hogy ugyanaz a kérés többször végrehajtva is ugyanazt az eredményt adja.</a:t>
            </a:r>
          </a:p>
          <a:p>
            <a:r>
              <a:rPr lang="hu-HU" b="1" dirty="0"/>
              <a:t>DELETE</a:t>
            </a:r>
            <a:r>
              <a:rPr lang="hu-HU" dirty="0"/>
              <a:t>: Ezt a metódust használják egy adott erőforrás törlésére a szerverről. Példa: egy fájl vagy rekord törlése.</a:t>
            </a:r>
          </a:p>
          <a:p>
            <a:r>
              <a:rPr lang="hu-HU" b="1" dirty="0"/>
              <a:t>HEAD</a:t>
            </a:r>
            <a:r>
              <a:rPr lang="hu-HU" dirty="0"/>
              <a:t>: Ezt a metódust használják egy erőforrás </a:t>
            </a:r>
            <a:r>
              <a:rPr lang="hu-HU" dirty="0" err="1"/>
              <a:t>metaadatainak</a:t>
            </a:r>
            <a:r>
              <a:rPr lang="hu-HU" dirty="0"/>
              <a:t> lekérésére a szerverről, anélkül, hogy magát az erőforrást letöltenék. A HEAD kérés válasza ugyanazokat a fejléceket tartalmazza, mint a GET válasz, de az üzenettörzs nélkül.</a:t>
            </a:r>
          </a:p>
          <a:p>
            <a:r>
              <a:rPr lang="hu-HU" b="1" dirty="0"/>
              <a:t>OPTIONS</a:t>
            </a:r>
            <a:r>
              <a:rPr lang="hu-HU" dirty="0"/>
              <a:t>: Ezt a metódust használják annak megállapítására, hogy a szerver milyen HTTP metódusokat támogat egy adott erőforráson. Példa: egy szerver támogatott metódusainak lekérdezése.</a:t>
            </a:r>
          </a:p>
        </p:txBody>
      </p:sp>
    </p:spTree>
    <p:extLst>
      <p:ext uri="{BB962C8B-B14F-4D97-AF65-F5344CB8AC3E}">
        <p14:creationId xmlns:p14="http://schemas.microsoft.com/office/powerpoint/2010/main" val="2266767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2222222" y="488186"/>
            <a:ext cx="8911687" cy="1280890"/>
          </a:xfrm>
        </p:spPr>
        <p:txBody>
          <a:bodyPr/>
          <a:lstStyle/>
          <a:p>
            <a:r>
              <a:rPr lang="hu-HU" dirty="0"/>
              <a:t>URL (Uniform </a:t>
            </a:r>
            <a:r>
              <a:rPr lang="hu-HU" dirty="0" err="1"/>
              <a:t>Resource</a:t>
            </a:r>
            <a:r>
              <a:rPr lang="hu-HU" dirty="0"/>
              <a:t> </a:t>
            </a:r>
            <a:r>
              <a:rPr lang="hu-HU" dirty="0" err="1"/>
              <a:t>Locator</a:t>
            </a:r>
            <a:r>
              <a:rPr lang="hu-HU" dirty="0"/>
              <a:t>)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33135" y="1482811"/>
            <a:ext cx="9057974" cy="4905633"/>
          </a:xfrm>
        </p:spPr>
        <p:txBody>
          <a:bodyPr>
            <a:noAutofit/>
          </a:bodyPr>
          <a:lstStyle/>
          <a:p>
            <a:r>
              <a:rPr lang="hu-HU" sz="2000" b="1" dirty="0"/>
              <a:t>Protokoll</a:t>
            </a:r>
            <a:r>
              <a:rPr lang="hu-HU" sz="2000" dirty="0"/>
              <a:t>: Az URL első része a protokoll, amely meghatározza, hogy milyen típusú kapcsolaton keresztül érhető el az erőforrás. A HTTP és HTTPS a leggyakrabban használt protokollok, ahol a HTTPS a titkosított verzió. </a:t>
            </a:r>
          </a:p>
          <a:p>
            <a:pPr lvl="1"/>
            <a:r>
              <a:rPr lang="hu-HU" sz="1800" dirty="0"/>
              <a:t>Példa: http:// vagy https</a:t>
            </a:r>
            <a:r>
              <a:rPr lang="hu-HU" sz="1800" dirty="0" smtClean="0"/>
              <a:t>:// (80 v 443 </a:t>
            </a:r>
            <a:r>
              <a:rPr lang="hu-HU" sz="1800" dirty="0" err="1" smtClean="0"/>
              <a:t>default</a:t>
            </a:r>
            <a:r>
              <a:rPr lang="hu-HU" sz="1800" dirty="0" smtClean="0"/>
              <a:t>) (</a:t>
            </a:r>
            <a:r>
              <a:rPr lang="hu-HU" b="1" dirty="0" err="1"/>
              <a:t>HyperText</a:t>
            </a:r>
            <a:r>
              <a:rPr lang="hu-HU" b="1" dirty="0"/>
              <a:t> </a:t>
            </a:r>
            <a:r>
              <a:rPr lang="hu-HU" b="1" dirty="0" err="1"/>
              <a:t>Transfer</a:t>
            </a:r>
            <a:r>
              <a:rPr lang="hu-HU" b="1" dirty="0"/>
              <a:t> </a:t>
            </a:r>
            <a:r>
              <a:rPr lang="hu-HU" b="1" dirty="0" err="1" smtClean="0"/>
              <a:t>Protocol</a:t>
            </a:r>
            <a:r>
              <a:rPr lang="hu-HU" b="1" dirty="0" smtClean="0"/>
              <a:t>)</a:t>
            </a:r>
            <a:r>
              <a:rPr lang="hu-HU" sz="1800" dirty="0" smtClean="0"/>
              <a:t/>
            </a:r>
            <a:br>
              <a:rPr lang="hu-HU" sz="1800" dirty="0" smtClean="0"/>
            </a:br>
            <a:endParaRPr lang="hu-HU" sz="1800" dirty="0"/>
          </a:p>
          <a:p>
            <a:r>
              <a:rPr lang="hu-HU" sz="2000" b="1" dirty="0"/>
              <a:t>Domain</a:t>
            </a:r>
            <a:r>
              <a:rPr lang="hu-HU" sz="2000" dirty="0"/>
              <a:t> </a:t>
            </a:r>
            <a:r>
              <a:rPr lang="hu-HU" sz="2000" b="1" dirty="0"/>
              <a:t>név</a:t>
            </a:r>
            <a:r>
              <a:rPr lang="hu-HU" sz="2000" dirty="0"/>
              <a:t>: A </a:t>
            </a:r>
            <a:r>
              <a:rPr lang="hu-HU" sz="2000" dirty="0" err="1"/>
              <a:t>domain</a:t>
            </a:r>
            <a:r>
              <a:rPr lang="hu-HU" sz="2000" dirty="0"/>
              <a:t> név az a cím, amely az interneten egyedi módon azonosít egy </a:t>
            </a:r>
            <a:r>
              <a:rPr lang="hu-HU" sz="2000" dirty="0" err="1"/>
              <a:t>webhelyet</a:t>
            </a:r>
            <a:r>
              <a:rPr lang="hu-HU" sz="2000" dirty="0"/>
              <a:t>. A </a:t>
            </a:r>
            <a:r>
              <a:rPr lang="hu-HU" sz="2000" dirty="0" err="1"/>
              <a:t>domain</a:t>
            </a:r>
            <a:r>
              <a:rPr lang="hu-HU" sz="2000" dirty="0"/>
              <a:t> név tartalmazza a webhely nevét és a legfelső szintű </a:t>
            </a:r>
            <a:r>
              <a:rPr lang="hu-HU" sz="2000" dirty="0" err="1"/>
              <a:t>domaint</a:t>
            </a:r>
            <a:r>
              <a:rPr lang="hu-HU" sz="2000" dirty="0"/>
              <a:t> (TLD).</a:t>
            </a:r>
          </a:p>
          <a:p>
            <a:pPr lvl="1"/>
            <a:r>
              <a:rPr lang="hu-HU" sz="1800" dirty="0"/>
              <a:t>Példa: </a:t>
            </a:r>
            <a:r>
              <a:rPr lang="hu-HU" sz="1800" dirty="0" smtClean="0">
                <a:hlinkClick r:id="rId2"/>
              </a:rPr>
              <a:t>www.example.com</a:t>
            </a:r>
            <a:r>
              <a:rPr lang="hu-HU" sz="1800" dirty="0" smtClean="0"/>
              <a:t/>
            </a:r>
            <a:br>
              <a:rPr lang="hu-HU" sz="1800" dirty="0" smtClean="0"/>
            </a:br>
            <a:endParaRPr lang="hu-HU" sz="1800" dirty="0"/>
          </a:p>
          <a:p>
            <a:r>
              <a:rPr lang="hu-HU" sz="2000" b="1" dirty="0"/>
              <a:t>Erőforrás</a:t>
            </a:r>
            <a:r>
              <a:rPr lang="hu-HU" sz="2000" dirty="0"/>
              <a:t> </a:t>
            </a:r>
            <a:r>
              <a:rPr lang="hu-HU" sz="2000" b="1" dirty="0"/>
              <a:t>útvonal</a:t>
            </a:r>
            <a:r>
              <a:rPr lang="hu-HU" sz="2000" dirty="0"/>
              <a:t>: Az erőforrás útvonala határozza meg, hogy a szerveren belül pontosan melyik erőforrást kívánja elérni a kliens. Az útvonal a szerver főkönyvtárához viszonyított relatív helyet jelöli.</a:t>
            </a:r>
          </a:p>
          <a:p>
            <a:pPr lvl="1"/>
            <a:r>
              <a:rPr lang="hu-HU" sz="1800" dirty="0"/>
              <a:t>Példa: /index.html vagy /</a:t>
            </a:r>
            <a:r>
              <a:rPr lang="hu-HU" sz="1800" dirty="0" err="1"/>
              <a:t>products</a:t>
            </a:r>
            <a:r>
              <a:rPr lang="hu-HU" sz="1800" dirty="0"/>
              <a:t>/item1</a:t>
            </a:r>
          </a:p>
        </p:txBody>
      </p:sp>
    </p:spTree>
    <p:extLst>
      <p:ext uri="{BB962C8B-B14F-4D97-AF65-F5344CB8AC3E}">
        <p14:creationId xmlns:p14="http://schemas.microsoft.com/office/powerpoint/2010/main" val="3547793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HTTP - HTTPS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933568"/>
          </a:xfrm>
        </p:spPr>
        <p:txBody>
          <a:bodyPr numCol="2">
            <a:normAutofit/>
          </a:bodyPr>
          <a:lstStyle/>
          <a:p>
            <a:pPr fontAlgn="base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30720"/>
                </a:solidFill>
                <a:latin typeface="Manrope"/>
              </a:rPr>
              <a:t>HTTP előnyei:</a:t>
            </a:r>
            <a:br>
              <a:rPr lang="hu-HU" b="1" dirty="0">
                <a:solidFill>
                  <a:srgbClr val="030720"/>
                </a:solidFill>
                <a:latin typeface="Manrope"/>
              </a:rPr>
            </a:br>
            <a:r>
              <a:rPr lang="hu-HU" dirty="0">
                <a:solidFill>
                  <a:srgbClr val="030720"/>
                </a:solidFill>
                <a:latin typeface="Manrope"/>
              </a:rPr>
              <a:t>– Gyorsabb adatátvitel, mivel nincs titkosítás.</a:t>
            </a:r>
            <a:br>
              <a:rPr lang="hu-HU" dirty="0">
                <a:solidFill>
                  <a:srgbClr val="030720"/>
                </a:solidFill>
                <a:latin typeface="Manrope"/>
              </a:rPr>
            </a:br>
            <a:r>
              <a:rPr lang="hu-HU" dirty="0">
                <a:solidFill>
                  <a:srgbClr val="030720"/>
                </a:solidFill>
                <a:latin typeface="Manrope"/>
              </a:rPr>
              <a:t>– Kevesebb számítási erőforrást igényel</a:t>
            </a:r>
            <a:r>
              <a:rPr lang="hu-HU" dirty="0" smtClean="0">
                <a:solidFill>
                  <a:srgbClr val="030720"/>
                </a:solidFill>
                <a:latin typeface="Manrope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hu-HU" dirty="0">
              <a:solidFill>
                <a:srgbClr val="030720"/>
              </a:solidFill>
              <a:latin typeface="Manrope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30720"/>
                </a:solidFill>
                <a:latin typeface="Manrope"/>
              </a:rPr>
              <a:t>HTTP hátrányai:</a:t>
            </a:r>
            <a:br>
              <a:rPr lang="hu-HU" b="1" dirty="0">
                <a:solidFill>
                  <a:srgbClr val="030720"/>
                </a:solidFill>
                <a:latin typeface="Manrope"/>
              </a:rPr>
            </a:br>
            <a:r>
              <a:rPr lang="hu-HU" dirty="0">
                <a:solidFill>
                  <a:srgbClr val="030720"/>
                </a:solidFill>
                <a:latin typeface="Manrope"/>
              </a:rPr>
              <a:t>– Nincs adatbiztonság, az adatok könnyen elfoghatók.</a:t>
            </a:r>
            <a:br>
              <a:rPr lang="hu-HU" dirty="0">
                <a:solidFill>
                  <a:srgbClr val="030720"/>
                </a:solidFill>
                <a:latin typeface="Manrope"/>
              </a:rPr>
            </a:br>
            <a:r>
              <a:rPr lang="hu-HU" dirty="0">
                <a:solidFill>
                  <a:srgbClr val="030720"/>
                </a:solidFill>
                <a:latin typeface="Manrope"/>
              </a:rPr>
              <a:t>– Nem megbízható bizalmas információk továbbítására</a:t>
            </a:r>
            <a:r>
              <a:rPr lang="hu-HU" dirty="0" smtClean="0">
                <a:solidFill>
                  <a:srgbClr val="030720"/>
                </a:solidFill>
                <a:latin typeface="Manrope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hu-HU" dirty="0">
              <a:solidFill>
                <a:srgbClr val="030720"/>
              </a:solidFill>
              <a:latin typeface="Manrope"/>
            </a:endParaRPr>
          </a:p>
          <a:p>
            <a:pPr fontAlgn="base">
              <a:buFont typeface="Arial" panose="020B0604020202020204" pitchFamily="34" charset="0"/>
              <a:buChar char="•"/>
            </a:pPr>
            <a:endParaRPr lang="hu-HU" dirty="0">
              <a:solidFill>
                <a:srgbClr val="030720"/>
              </a:solidFill>
              <a:latin typeface="Manrope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30720"/>
                </a:solidFill>
                <a:latin typeface="Manrope"/>
              </a:rPr>
              <a:t>HTTPS előnyei:</a:t>
            </a:r>
            <a:br>
              <a:rPr lang="hu-HU" b="1" dirty="0">
                <a:solidFill>
                  <a:srgbClr val="030720"/>
                </a:solidFill>
                <a:latin typeface="Manrope"/>
              </a:rPr>
            </a:br>
            <a:r>
              <a:rPr lang="hu-HU" dirty="0">
                <a:solidFill>
                  <a:srgbClr val="030720"/>
                </a:solidFill>
                <a:latin typeface="Manrope"/>
              </a:rPr>
              <a:t>– Biztonságos adatátvitel titkosítással.</a:t>
            </a:r>
            <a:br>
              <a:rPr lang="hu-HU" dirty="0">
                <a:solidFill>
                  <a:srgbClr val="030720"/>
                </a:solidFill>
                <a:latin typeface="Manrope"/>
              </a:rPr>
            </a:br>
            <a:r>
              <a:rPr lang="hu-HU" dirty="0">
                <a:solidFill>
                  <a:srgbClr val="030720"/>
                </a:solidFill>
                <a:latin typeface="Manrope"/>
              </a:rPr>
              <a:t>– Megvédi a felhasználók személyes adatait.</a:t>
            </a:r>
            <a:br>
              <a:rPr lang="hu-HU" dirty="0">
                <a:solidFill>
                  <a:srgbClr val="030720"/>
                </a:solidFill>
                <a:latin typeface="Manrope"/>
              </a:rPr>
            </a:br>
            <a:r>
              <a:rPr lang="hu-HU" dirty="0">
                <a:solidFill>
                  <a:srgbClr val="030720"/>
                </a:solidFill>
                <a:latin typeface="Manrope"/>
              </a:rPr>
              <a:t>– Javítja a webhely hitelességét és SEO rangsorolását</a:t>
            </a:r>
            <a:r>
              <a:rPr lang="hu-HU" dirty="0" smtClean="0">
                <a:solidFill>
                  <a:srgbClr val="030720"/>
                </a:solidFill>
                <a:latin typeface="Manrope"/>
              </a:rPr>
              <a:t>.</a:t>
            </a:r>
          </a:p>
          <a:p>
            <a:pPr fontAlgn="base">
              <a:buFont typeface="Arial" panose="020B0604020202020204" pitchFamily="34" charset="0"/>
              <a:buChar char="•"/>
            </a:pPr>
            <a:endParaRPr lang="hu-HU" dirty="0">
              <a:solidFill>
                <a:srgbClr val="030720"/>
              </a:solidFill>
              <a:latin typeface="Manrope"/>
            </a:endParaRPr>
          </a:p>
          <a:p>
            <a:pPr fontAlgn="base">
              <a:buFont typeface="Arial" panose="020B0604020202020204" pitchFamily="34" charset="0"/>
              <a:buChar char="•"/>
            </a:pPr>
            <a:r>
              <a:rPr lang="hu-HU" b="1" dirty="0">
                <a:solidFill>
                  <a:srgbClr val="030720"/>
                </a:solidFill>
                <a:latin typeface="Manrope"/>
              </a:rPr>
              <a:t>HTTPS hátrányai:</a:t>
            </a:r>
            <a:br>
              <a:rPr lang="hu-HU" b="1" dirty="0">
                <a:solidFill>
                  <a:srgbClr val="030720"/>
                </a:solidFill>
                <a:latin typeface="Manrope"/>
              </a:rPr>
            </a:br>
            <a:r>
              <a:rPr lang="hu-HU" dirty="0">
                <a:solidFill>
                  <a:srgbClr val="030720"/>
                </a:solidFill>
                <a:latin typeface="Manrope"/>
              </a:rPr>
              <a:t>– Lassabb adatátvitel a titkosítás miatt.</a:t>
            </a:r>
            <a:br>
              <a:rPr lang="hu-HU" dirty="0">
                <a:solidFill>
                  <a:srgbClr val="030720"/>
                </a:solidFill>
                <a:latin typeface="Manrope"/>
              </a:rPr>
            </a:br>
            <a:r>
              <a:rPr lang="hu-HU" dirty="0">
                <a:solidFill>
                  <a:srgbClr val="030720"/>
                </a:solidFill>
                <a:latin typeface="Manrope"/>
              </a:rPr>
              <a:t>– Több számítási erőforrást igényel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4924647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BeautifulSoup</a:t>
            </a:r>
            <a:r>
              <a:rPr lang="hu-HU" dirty="0"/>
              <a:t> modul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020065"/>
          </a:xfrm>
        </p:spPr>
        <p:txBody>
          <a:bodyPr>
            <a:normAutofit/>
          </a:bodyPr>
          <a:lstStyle/>
          <a:p>
            <a:r>
              <a:rPr lang="hu-HU" sz="2000" dirty="0"/>
              <a:t>A </a:t>
            </a:r>
            <a:r>
              <a:rPr lang="hu-HU" sz="2000" dirty="0" err="1"/>
              <a:t>BeautifulSoup</a:t>
            </a:r>
            <a:r>
              <a:rPr lang="hu-HU" sz="2000" dirty="0"/>
              <a:t> modul HTML és XML fájlok adatainak kinyerésére </a:t>
            </a:r>
            <a:r>
              <a:rPr lang="hu-HU" sz="2000" dirty="0" smtClean="0"/>
              <a:t>használható</a:t>
            </a:r>
          </a:p>
          <a:p>
            <a:r>
              <a:rPr lang="hu-HU" sz="2000" dirty="0" smtClean="0"/>
              <a:t>Ez </a:t>
            </a:r>
            <a:r>
              <a:rPr lang="hu-HU" sz="2000" dirty="0"/>
              <a:t>az eszköz strukturált adatok feldolgozására alkalmas </a:t>
            </a:r>
            <a:r>
              <a:rPr lang="hu-HU" sz="2000" dirty="0" smtClean="0"/>
              <a:t>weboldalakról</a:t>
            </a:r>
          </a:p>
          <a:p>
            <a:endParaRPr lang="hu-HU" sz="2000" dirty="0" smtClean="0"/>
          </a:p>
          <a:p>
            <a:r>
              <a:rPr lang="hu-HU" sz="2400" b="1" dirty="0" smtClean="0"/>
              <a:t>Parser </a:t>
            </a:r>
            <a:r>
              <a:rPr lang="hu-HU" sz="2400" b="1" dirty="0"/>
              <a:t>támogatás: </a:t>
            </a:r>
            <a:endParaRPr lang="hu-HU" sz="2400" b="1" dirty="0" smtClean="0"/>
          </a:p>
          <a:p>
            <a:r>
              <a:rPr lang="hu-HU" sz="2000" dirty="0" err="1" smtClean="0"/>
              <a:t>html.parser</a:t>
            </a:r>
            <a:r>
              <a:rPr lang="hu-HU" sz="2000" dirty="0"/>
              <a:t>, </a:t>
            </a:r>
            <a:r>
              <a:rPr lang="hu-HU" sz="2000" dirty="0" err="1"/>
              <a:t>lxml</a:t>
            </a:r>
            <a:r>
              <a:rPr lang="hu-HU" sz="2000" dirty="0"/>
              <a:t>, vagy </a:t>
            </a:r>
            <a:r>
              <a:rPr lang="hu-HU" sz="2000" dirty="0" smtClean="0"/>
              <a:t>html5lib</a:t>
            </a:r>
          </a:p>
          <a:p>
            <a:r>
              <a:rPr lang="hu-HU" sz="2000" dirty="0" smtClean="0"/>
              <a:t>Navigáció</a:t>
            </a:r>
            <a:r>
              <a:rPr lang="hu-HU" sz="2000" dirty="0"/>
              <a:t>: Címkék, osztályok, ID-k alapján </a:t>
            </a:r>
            <a:r>
              <a:rPr lang="hu-HU" sz="2000" dirty="0" smtClean="0"/>
              <a:t>keresés</a:t>
            </a:r>
          </a:p>
          <a:p>
            <a:r>
              <a:rPr lang="hu-HU" sz="2000" dirty="0" smtClean="0"/>
              <a:t>Adatok </a:t>
            </a:r>
            <a:r>
              <a:rPr lang="hu-HU" sz="2000" dirty="0"/>
              <a:t>kinyerése: A </a:t>
            </a:r>
            <a:r>
              <a:rPr lang="hu-HU" sz="2000" dirty="0" err="1"/>
              <a:t>find</a:t>
            </a:r>
            <a:r>
              <a:rPr lang="hu-HU" sz="2000" dirty="0"/>
              <a:t>() és </a:t>
            </a:r>
            <a:r>
              <a:rPr lang="hu-HU" sz="2000" dirty="0" err="1"/>
              <a:t>find_all</a:t>
            </a:r>
            <a:r>
              <a:rPr lang="hu-HU" sz="2000" dirty="0"/>
              <a:t>() </a:t>
            </a:r>
            <a:r>
              <a:rPr lang="hu-HU" sz="2000" dirty="0" smtClean="0"/>
              <a:t>metódusokkal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2144240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Státuszkódok – </a:t>
            </a:r>
            <a:r>
              <a:rPr lang="hu-HU" sz="2000" dirty="0" smtClean="0"/>
              <a:t>kliens szerver kommunikáció állapota</a:t>
            </a:r>
            <a:endParaRPr lang="hu-HU" sz="2000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4552" y="1507524"/>
            <a:ext cx="4800129" cy="4794422"/>
          </a:xfrm>
        </p:spPr>
        <p:txBody>
          <a:bodyPr>
            <a:normAutofit/>
          </a:bodyPr>
          <a:lstStyle/>
          <a:p>
            <a:r>
              <a:rPr lang="hu-HU" sz="2000" b="1" dirty="0"/>
              <a:t>1xx - Információs válaszok</a:t>
            </a:r>
          </a:p>
          <a:p>
            <a:pPr lvl="1"/>
            <a:r>
              <a:rPr lang="hu-HU" sz="1800" b="1" dirty="0"/>
              <a:t>100 </a:t>
            </a:r>
            <a:r>
              <a:rPr lang="hu-HU" sz="1800" b="1" dirty="0" err="1"/>
              <a:t>Continue</a:t>
            </a:r>
            <a:r>
              <a:rPr lang="hu-HU" sz="1800" b="1" dirty="0"/>
              <a:t>:</a:t>
            </a:r>
            <a:r>
              <a:rPr lang="hu-HU" sz="1800" dirty="0"/>
              <a:t> A kliens folytathatja a kérést.</a:t>
            </a:r>
          </a:p>
          <a:p>
            <a:pPr lvl="1"/>
            <a:r>
              <a:rPr lang="hu-HU" sz="1800" b="1" dirty="0" smtClean="0"/>
              <a:t>101 </a:t>
            </a:r>
            <a:r>
              <a:rPr lang="hu-HU" sz="1800" b="1" dirty="0" err="1"/>
              <a:t>Switching</a:t>
            </a:r>
            <a:r>
              <a:rPr lang="hu-HU" sz="1800" b="1" dirty="0"/>
              <a:t> </a:t>
            </a:r>
            <a:r>
              <a:rPr lang="hu-HU" sz="1800" b="1" dirty="0" err="1"/>
              <a:t>Protocols</a:t>
            </a:r>
            <a:r>
              <a:rPr lang="hu-HU" sz="1800" b="1" dirty="0"/>
              <a:t>:</a:t>
            </a:r>
            <a:r>
              <a:rPr lang="hu-HU" sz="1800" dirty="0"/>
              <a:t> Protokollváltás</a:t>
            </a:r>
            <a:r>
              <a:rPr lang="hu-HU" sz="1800" dirty="0" smtClean="0"/>
              <a:t>.</a:t>
            </a:r>
          </a:p>
          <a:p>
            <a:endParaRPr lang="hu-HU" sz="2000" dirty="0"/>
          </a:p>
          <a:p>
            <a:r>
              <a:rPr lang="hu-HU" sz="2000" b="1" dirty="0"/>
              <a:t>2xx - Sikeres válaszok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800" b="1" dirty="0"/>
              <a:t>200 OK:</a:t>
            </a:r>
            <a:r>
              <a:rPr lang="hu-HU" sz="1800" dirty="0"/>
              <a:t> A kérés sikeres volt.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800" b="1" dirty="0"/>
              <a:t>201 </a:t>
            </a:r>
            <a:r>
              <a:rPr lang="hu-HU" sz="1800" b="1" dirty="0" err="1"/>
              <a:t>Created</a:t>
            </a:r>
            <a:r>
              <a:rPr lang="hu-HU" sz="1800" b="1" dirty="0"/>
              <a:t>:</a:t>
            </a:r>
            <a:r>
              <a:rPr lang="hu-HU" sz="1800" dirty="0"/>
              <a:t> Az erőforrás sikeresen létrejött.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800" b="1" dirty="0"/>
              <a:t>204 No </a:t>
            </a:r>
            <a:r>
              <a:rPr lang="hu-HU" sz="1800" b="1" dirty="0" err="1"/>
              <a:t>Content</a:t>
            </a:r>
            <a:r>
              <a:rPr lang="hu-HU" sz="1800" b="1" dirty="0"/>
              <a:t>:</a:t>
            </a:r>
            <a:r>
              <a:rPr lang="hu-HU" sz="1800" dirty="0"/>
              <a:t> Sikeres kérés, de nincs visszaadott tartalom</a:t>
            </a:r>
            <a:r>
              <a:rPr lang="hu-HU" sz="1800" dirty="0" smtClean="0"/>
              <a:t>.</a:t>
            </a:r>
          </a:p>
        </p:txBody>
      </p:sp>
      <p:sp>
        <p:nvSpPr>
          <p:cNvPr id="12" name="Tartalom helye 2"/>
          <p:cNvSpPr txBox="1">
            <a:spLocks/>
          </p:cNvSpPr>
          <p:nvPr/>
        </p:nvSpPr>
        <p:spPr>
          <a:xfrm>
            <a:off x="6111358" y="1507523"/>
            <a:ext cx="5393254" cy="5066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hu-HU" sz="2000" b="1" dirty="0"/>
              <a:t>3xx - Átirányítások</a:t>
            </a:r>
          </a:p>
          <a:p>
            <a:pPr lvl="1"/>
            <a:r>
              <a:rPr lang="hu-HU" sz="1800" b="1" dirty="0"/>
              <a:t>301</a:t>
            </a:r>
            <a:r>
              <a:rPr lang="hu-HU" sz="1800" dirty="0"/>
              <a:t> </a:t>
            </a:r>
            <a:r>
              <a:rPr lang="hu-HU" sz="1800" b="1" dirty="0" err="1"/>
              <a:t>Moved</a:t>
            </a:r>
            <a:r>
              <a:rPr lang="hu-HU" sz="1800" dirty="0"/>
              <a:t> </a:t>
            </a:r>
            <a:r>
              <a:rPr lang="hu-HU" sz="1800" b="1" dirty="0" err="1"/>
              <a:t>Permanently</a:t>
            </a:r>
            <a:r>
              <a:rPr lang="hu-HU" sz="1800" dirty="0"/>
              <a:t>: Az erőforrás új URL-re </a:t>
            </a:r>
            <a:r>
              <a:rPr lang="hu-HU" sz="1800" dirty="0" smtClean="0"/>
              <a:t>költözött</a:t>
            </a:r>
          </a:p>
          <a:p>
            <a:pPr lvl="1"/>
            <a:r>
              <a:rPr lang="hu-HU" sz="1800" b="1" dirty="0" smtClean="0"/>
              <a:t>302</a:t>
            </a:r>
            <a:r>
              <a:rPr lang="hu-HU" sz="1800" dirty="0" smtClean="0"/>
              <a:t> </a:t>
            </a:r>
            <a:r>
              <a:rPr lang="hu-HU" sz="1800" b="1" dirty="0" err="1"/>
              <a:t>Found</a:t>
            </a:r>
            <a:r>
              <a:rPr lang="hu-HU" sz="1800" dirty="0"/>
              <a:t>: Ideiglenes átirányítás.304 </a:t>
            </a:r>
            <a:r>
              <a:rPr lang="hu-HU" sz="1800" dirty="0" err="1"/>
              <a:t>Not</a:t>
            </a:r>
            <a:r>
              <a:rPr lang="hu-HU" sz="1800" dirty="0"/>
              <a:t> </a:t>
            </a:r>
            <a:r>
              <a:rPr lang="hu-HU" sz="1800" dirty="0" err="1"/>
              <a:t>Modified</a:t>
            </a:r>
            <a:r>
              <a:rPr lang="hu-HU" sz="1800" dirty="0"/>
              <a:t>: Nincs változás az erőforrásban.</a:t>
            </a:r>
            <a:endParaRPr lang="hu-HU" sz="1800" dirty="0" smtClean="0"/>
          </a:p>
          <a:p>
            <a:r>
              <a:rPr lang="hu-HU" sz="2000" b="1" dirty="0"/>
              <a:t>4xx - Klienshiba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800" b="1" dirty="0"/>
              <a:t>400</a:t>
            </a:r>
            <a:r>
              <a:rPr lang="hu-HU" sz="1800" dirty="0"/>
              <a:t> </a:t>
            </a:r>
            <a:r>
              <a:rPr lang="hu-HU" sz="1800" b="1" dirty="0" err="1"/>
              <a:t>Bad</a:t>
            </a:r>
            <a:r>
              <a:rPr lang="hu-HU" sz="1800" dirty="0"/>
              <a:t> </a:t>
            </a:r>
            <a:r>
              <a:rPr lang="hu-HU" sz="1800" b="1" dirty="0" err="1"/>
              <a:t>Request</a:t>
            </a:r>
            <a:r>
              <a:rPr lang="hu-HU" sz="1800" dirty="0"/>
              <a:t>: Érvénytelen </a:t>
            </a:r>
            <a:r>
              <a:rPr lang="hu-HU" sz="1800" dirty="0" smtClean="0"/>
              <a:t>kérés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800" b="1" dirty="0" smtClean="0"/>
              <a:t>401</a:t>
            </a:r>
            <a:r>
              <a:rPr lang="hu-HU" sz="1800" dirty="0" smtClean="0"/>
              <a:t> </a:t>
            </a:r>
            <a:r>
              <a:rPr lang="hu-HU" sz="1800" b="1" dirty="0" err="1"/>
              <a:t>Unauthorized</a:t>
            </a:r>
            <a:r>
              <a:rPr lang="hu-HU" sz="1800" dirty="0"/>
              <a:t>: Hitelesítés </a:t>
            </a:r>
            <a:r>
              <a:rPr lang="hu-HU" sz="1800" dirty="0" smtClean="0"/>
              <a:t>szükséges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800" b="1" dirty="0" smtClean="0"/>
              <a:t>403</a:t>
            </a:r>
            <a:r>
              <a:rPr lang="hu-HU" sz="1800" dirty="0" smtClean="0"/>
              <a:t> </a:t>
            </a:r>
            <a:r>
              <a:rPr lang="hu-HU" sz="1800" b="1" dirty="0" err="1"/>
              <a:t>Forbidden</a:t>
            </a:r>
            <a:r>
              <a:rPr lang="hu-HU" sz="1800" dirty="0"/>
              <a:t>: A hozzáférés </a:t>
            </a:r>
            <a:r>
              <a:rPr lang="hu-HU" sz="1800" dirty="0" smtClean="0"/>
              <a:t>tiltott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800" b="1" dirty="0" smtClean="0"/>
              <a:t>404</a:t>
            </a:r>
            <a:r>
              <a:rPr lang="hu-HU" sz="1800" dirty="0" smtClean="0"/>
              <a:t> </a:t>
            </a:r>
            <a:r>
              <a:rPr lang="hu-HU" sz="1800" b="1" dirty="0" err="1"/>
              <a:t>Not</a:t>
            </a:r>
            <a:r>
              <a:rPr lang="hu-HU" sz="1800" dirty="0"/>
              <a:t> </a:t>
            </a:r>
            <a:r>
              <a:rPr lang="hu-HU" sz="1800" b="1" dirty="0" err="1"/>
              <a:t>Found</a:t>
            </a:r>
            <a:r>
              <a:rPr lang="hu-HU" sz="1800" dirty="0"/>
              <a:t>: Az erőforrás nem </a:t>
            </a:r>
            <a:r>
              <a:rPr lang="hu-HU" sz="1800" dirty="0" smtClean="0"/>
              <a:t>található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u-HU" sz="1800" b="1" dirty="0" smtClean="0"/>
              <a:t>429</a:t>
            </a:r>
            <a:r>
              <a:rPr lang="hu-HU" sz="1800" dirty="0" smtClean="0"/>
              <a:t> </a:t>
            </a:r>
            <a:r>
              <a:rPr lang="hu-HU" sz="1800" b="1" dirty="0" err="1"/>
              <a:t>Too</a:t>
            </a:r>
            <a:r>
              <a:rPr lang="hu-HU" sz="1800" dirty="0"/>
              <a:t> </a:t>
            </a:r>
            <a:r>
              <a:rPr lang="hu-HU" sz="1800" b="1" dirty="0" err="1"/>
              <a:t>Many</a:t>
            </a:r>
            <a:r>
              <a:rPr lang="hu-HU" sz="1800" dirty="0"/>
              <a:t> </a:t>
            </a:r>
            <a:r>
              <a:rPr lang="hu-HU" sz="1800" b="1" dirty="0" err="1"/>
              <a:t>Requests</a:t>
            </a:r>
            <a:r>
              <a:rPr lang="hu-HU" sz="1800" dirty="0"/>
              <a:t>: Túl sok kérés rövid időn belül.</a:t>
            </a:r>
            <a:endParaRPr lang="hu-HU" sz="1800" dirty="0" smtClean="0"/>
          </a:p>
        </p:txBody>
      </p:sp>
    </p:spTree>
    <p:extLst>
      <p:ext uri="{BB962C8B-B14F-4D97-AF65-F5344CB8AC3E}">
        <p14:creationId xmlns:p14="http://schemas.microsoft.com/office/powerpoint/2010/main" val="17395475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Státuszkódok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095839" y="2294238"/>
            <a:ext cx="7073772" cy="2487827"/>
          </a:xfrm>
        </p:spPr>
        <p:txBody>
          <a:bodyPr>
            <a:normAutofit/>
          </a:bodyPr>
          <a:lstStyle/>
          <a:p>
            <a:r>
              <a:rPr lang="hu-HU" sz="2400" b="1" dirty="0"/>
              <a:t>5xx </a:t>
            </a:r>
            <a:r>
              <a:rPr lang="hu-HU" sz="2400" b="1" dirty="0" smtClean="0"/>
              <a:t>– Szerverhiba</a:t>
            </a:r>
          </a:p>
          <a:p>
            <a:pPr lvl="1"/>
            <a:r>
              <a:rPr lang="hu-HU" sz="1800" b="1" dirty="0" smtClean="0"/>
              <a:t>500</a:t>
            </a:r>
            <a:r>
              <a:rPr lang="hu-HU" sz="1800" dirty="0" smtClean="0"/>
              <a:t> </a:t>
            </a:r>
            <a:r>
              <a:rPr lang="hu-HU" sz="1800" dirty="0" err="1"/>
              <a:t>Internal</a:t>
            </a:r>
            <a:r>
              <a:rPr lang="hu-HU" sz="1800" dirty="0"/>
              <a:t> Server </a:t>
            </a:r>
            <a:r>
              <a:rPr lang="hu-HU" sz="1800" dirty="0" err="1"/>
              <a:t>Error</a:t>
            </a:r>
            <a:r>
              <a:rPr lang="hu-HU" sz="1800" dirty="0"/>
              <a:t>: Általános </a:t>
            </a:r>
            <a:r>
              <a:rPr lang="hu-HU" sz="1800" dirty="0" smtClean="0"/>
              <a:t>szerverhiba</a:t>
            </a:r>
          </a:p>
          <a:p>
            <a:pPr lvl="1"/>
            <a:r>
              <a:rPr lang="hu-HU" sz="1800" b="1" dirty="0" smtClean="0"/>
              <a:t>502</a:t>
            </a:r>
            <a:r>
              <a:rPr lang="hu-HU" sz="1800" dirty="0" smtClean="0"/>
              <a:t> </a:t>
            </a:r>
            <a:r>
              <a:rPr lang="hu-HU" sz="1800" dirty="0" err="1"/>
              <a:t>Bad</a:t>
            </a:r>
            <a:r>
              <a:rPr lang="hu-HU" sz="1800" dirty="0"/>
              <a:t> </a:t>
            </a:r>
            <a:r>
              <a:rPr lang="hu-HU" sz="1800" dirty="0" err="1"/>
              <a:t>Gateway</a:t>
            </a:r>
            <a:r>
              <a:rPr lang="hu-HU" sz="1800" dirty="0"/>
              <a:t>: Rossz </a:t>
            </a:r>
            <a:r>
              <a:rPr lang="hu-HU" sz="1800" dirty="0" smtClean="0"/>
              <a:t>átjáró</a:t>
            </a:r>
          </a:p>
          <a:p>
            <a:pPr lvl="1"/>
            <a:r>
              <a:rPr lang="hu-HU" sz="1800" b="1" dirty="0" smtClean="0"/>
              <a:t>503</a:t>
            </a:r>
            <a:r>
              <a:rPr lang="hu-HU" sz="1800" dirty="0" smtClean="0"/>
              <a:t> </a:t>
            </a:r>
            <a:r>
              <a:rPr lang="hu-HU" sz="1800" dirty="0"/>
              <a:t>Service </a:t>
            </a:r>
            <a:r>
              <a:rPr lang="hu-HU" sz="1800" dirty="0" err="1"/>
              <a:t>Unavailable</a:t>
            </a:r>
            <a:r>
              <a:rPr lang="hu-HU" sz="1800" dirty="0"/>
              <a:t>: Az erőforrás nem </a:t>
            </a:r>
            <a:r>
              <a:rPr lang="hu-HU" sz="1800" dirty="0" smtClean="0"/>
              <a:t>elérhető</a:t>
            </a:r>
          </a:p>
          <a:p>
            <a:pPr lvl="1"/>
            <a:r>
              <a:rPr lang="hu-HU" sz="1800" b="1" dirty="0" smtClean="0"/>
              <a:t>504</a:t>
            </a:r>
            <a:r>
              <a:rPr lang="hu-HU" sz="1800" dirty="0" smtClean="0"/>
              <a:t> </a:t>
            </a:r>
            <a:r>
              <a:rPr lang="hu-HU" sz="1800" dirty="0" err="1"/>
              <a:t>Gateway</a:t>
            </a:r>
            <a:r>
              <a:rPr lang="hu-HU" sz="1800" dirty="0"/>
              <a:t> Timeout: Az átjáró időtúllépett.</a:t>
            </a:r>
          </a:p>
        </p:txBody>
      </p:sp>
    </p:spTree>
    <p:extLst>
      <p:ext uri="{BB962C8B-B14F-4D97-AF65-F5344CB8AC3E}">
        <p14:creationId xmlns:p14="http://schemas.microsoft.com/office/powerpoint/2010/main" val="44675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Requests</a:t>
            </a:r>
            <a:r>
              <a:rPr lang="hu-HU" dirty="0"/>
              <a:t> </a:t>
            </a:r>
            <a:r>
              <a:rPr lang="hu-HU" dirty="0" smtClean="0"/>
              <a:t>modul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2589212" y="1705231"/>
            <a:ext cx="8915400" cy="4547287"/>
          </a:xfrm>
        </p:spPr>
        <p:txBody>
          <a:bodyPr>
            <a:normAutofit/>
          </a:bodyPr>
          <a:lstStyle/>
          <a:p>
            <a:r>
              <a:rPr lang="hu-HU" sz="2400" b="1" dirty="0"/>
              <a:t>Főbb funkciók és </a:t>
            </a:r>
            <a:r>
              <a:rPr lang="hu-HU" sz="2400" b="1" dirty="0" smtClean="0"/>
              <a:t>paraméterek</a:t>
            </a:r>
          </a:p>
          <a:p>
            <a:endParaRPr lang="hu-HU" sz="2400" b="1" dirty="0" smtClean="0"/>
          </a:p>
          <a:p>
            <a:pPr lvl="1"/>
            <a:r>
              <a:rPr lang="hu-HU" sz="2400" dirty="0" smtClean="0"/>
              <a:t>params: GET </a:t>
            </a:r>
            <a:r>
              <a:rPr lang="hu-HU" sz="2400" dirty="0"/>
              <a:t>kérés </a:t>
            </a:r>
            <a:r>
              <a:rPr lang="hu-HU" sz="2400" dirty="0" smtClean="0"/>
              <a:t>paraméterei</a:t>
            </a:r>
          </a:p>
          <a:p>
            <a:pPr lvl="1"/>
            <a:r>
              <a:rPr lang="hu-HU" sz="2400" dirty="0" err="1" smtClean="0"/>
              <a:t>headers</a:t>
            </a:r>
            <a:r>
              <a:rPr lang="hu-HU" sz="2400" dirty="0"/>
              <a:t>: Egyéni HTTP fejléc </a:t>
            </a:r>
            <a:r>
              <a:rPr lang="hu-HU" sz="2400" dirty="0" smtClean="0"/>
              <a:t>hozzáadása</a:t>
            </a:r>
          </a:p>
          <a:p>
            <a:pPr lvl="1"/>
            <a:r>
              <a:rPr lang="hu-HU" sz="2400" dirty="0" err="1" smtClean="0"/>
              <a:t>data</a:t>
            </a:r>
            <a:r>
              <a:rPr lang="hu-HU" sz="2400" dirty="0"/>
              <a:t>: Küldés </a:t>
            </a:r>
            <a:r>
              <a:rPr lang="hu-HU" sz="2400" dirty="0" err="1"/>
              <a:t>form-data</a:t>
            </a:r>
            <a:r>
              <a:rPr lang="hu-HU" sz="2400" dirty="0"/>
              <a:t> </a:t>
            </a:r>
            <a:r>
              <a:rPr lang="hu-HU" sz="2400" dirty="0" smtClean="0"/>
              <a:t>formátumban</a:t>
            </a:r>
          </a:p>
          <a:p>
            <a:pPr lvl="1"/>
            <a:r>
              <a:rPr lang="hu-HU" sz="2400" dirty="0" err="1" smtClean="0"/>
              <a:t>json</a:t>
            </a:r>
            <a:r>
              <a:rPr lang="hu-HU" sz="2400" dirty="0"/>
              <a:t>: JSON formátumú adat </a:t>
            </a:r>
            <a:r>
              <a:rPr lang="hu-HU" sz="2400" dirty="0" smtClean="0"/>
              <a:t>küldése</a:t>
            </a:r>
          </a:p>
          <a:p>
            <a:pPr lvl="1"/>
            <a:r>
              <a:rPr lang="hu-HU" sz="2400" dirty="0" err="1" smtClean="0"/>
              <a:t>timeout</a:t>
            </a:r>
            <a:r>
              <a:rPr lang="hu-HU" sz="2400" dirty="0"/>
              <a:t>: Maximális várakozási idő (</a:t>
            </a:r>
            <a:r>
              <a:rPr lang="hu-HU" sz="2400" dirty="0" smtClean="0"/>
              <a:t>másodpercben)</a:t>
            </a:r>
          </a:p>
          <a:p>
            <a:pPr lvl="1"/>
            <a:r>
              <a:rPr lang="hu-HU" sz="2400" dirty="0" err="1" smtClean="0"/>
              <a:t>cookies</a:t>
            </a:r>
            <a:r>
              <a:rPr lang="hu-HU" sz="2400" dirty="0"/>
              <a:t>: HTTP </a:t>
            </a:r>
            <a:r>
              <a:rPr lang="hu-HU" sz="2400" dirty="0" err="1"/>
              <a:t>cookie</a:t>
            </a:r>
            <a:r>
              <a:rPr lang="hu-HU" sz="2400" dirty="0"/>
              <a:t> </a:t>
            </a:r>
            <a:r>
              <a:rPr lang="hu-HU" sz="2400" dirty="0" smtClean="0"/>
              <a:t>kezelés</a:t>
            </a:r>
          </a:p>
          <a:p>
            <a:pPr lvl="1"/>
            <a:r>
              <a:rPr lang="hu-HU" sz="2400" dirty="0" smtClean="0"/>
              <a:t>session</a:t>
            </a:r>
            <a:r>
              <a:rPr lang="hu-HU" sz="2400" dirty="0"/>
              <a:t>: Állapot megőrzése (pl. hitelesítési adatok).</a:t>
            </a:r>
          </a:p>
        </p:txBody>
      </p:sp>
    </p:spTree>
    <p:extLst>
      <p:ext uri="{BB962C8B-B14F-4D97-AF65-F5344CB8AC3E}">
        <p14:creationId xmlns:p14="http://schemas.microsoft.com/office/powerpoint/2010/main" val="3716941660"/>
      </p:ext>
    </p:extLst>
  </p:cSld>
  <p:clrMapOvr>
    <a:masterClrMapping/>
  </p:clrMapOvr>
</p:sld>
</file>

<file path=ppt/theme/theme1.xml><?xml version="1.0" encoding="utf-8"?>
<a:theme xmlns:a="http://schemas.openxmlformats.org/drawingml/2006/main" name="Szálak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197</TotalTime>
  <Words>685</Words>
  <Application>Microsoft Office PowerPoint</Application>
  <PresentationFormat>Szélesvásznú</PresentationFormat>
  <Paragraphs>91</Paragraphs>
  <Slides>10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10</vt:i4>
      </vt:variant>
    </vt:vector>
  </HeadingPairs>
  <TitlesOfParts>
    <vt:vector size="16" baseType="lpstr">
      <vt:lpstr>Arial</vt:lpstr>
      <vt:lpstr>Century Gothic</vt:lpstr>
      <vt:lpstr>Manrope</vt:lpstr>
      <vt:lpstr>Wingdings</vt:lpstr>
      <vt:lpstr>Wingdings 3</vt:lpstr>
      <vt:lpstr>Szálak</vt:lpstr>
      <vt:lpstr>HTTP, request, bs4</vt:lpstr>
      <vt:lpstr>Request modul</vt:lpstr>
      <vt:lpstr>HTTP metódusok kliens &lt;--&gt; szerver</vt:lpstr>
      <vt:lpstr>URL (Uniform Resource Locator)</vt:lpstr>
      <vt:lpstr>HTTP - HTTPS</vt:lpstr>
      <vt:lpstr>BeautifulSoup modul</vt:lpstr>
      <vt:lpstr>Státuszkódok – kliens szerver kommunikáció állapota</vt:lpstr>
      <vt:lpstr>Státuszkódok</vt:lpstr>
      <vt:lpstr>Requests modul</vt:lpstr>
      <vt:lpstr>SOLID Elvek Alkalmazása (ismétlés)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 modul</dc:title>
  <dc:creator>Vince</dc:creator>
  <cp:lastModifiedBy>Vince</cp:lastModifiedBy>
  <cp:revision>6</cp:revision>
  <dcterms:created xsi:type="dcterms:W3CDTF">2025-01-03T13:57:37Z</dcterms:created>
  <dcterms:modified xsi:type="dcterms:W3CDTF">2025-08-18T15:39:07Z</dcterms:modified>
</cp:coreProperties>
</file>