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smtClean="0"/>
              <a:t>függvények II.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, </a:t>
            </a:r>
            <a:r>
              <a:rPr lang="hu-HU" dirty="0" err="1" smtClean="0"/>
              <a:t>pandas</a:t>
            </a:r>
            <a:r>
              <a:rPr lang="hu-HU" dirty="0" smtClean="0"/>
              <a:t>, </a:t>
            </a:r>
            <a:r>
              <a:rPr lang="hu-HU" dirty="0" err="1" smtClean="0"/>
              <a:t>matplotlib</a:t>
            </a:r>
            <a:r>
              <a:rPr lang="hu-HU" dirty="0" smtClean="0"/>
              <a:t> modulok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61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00"/>
          </a:xfrm>
        </p:spPr>
      </p:pic>
    </p:spTree>
    <p:extLst>
      <p:ext uri="{BB962C8B-B14F-4D97-AF65-F5344CB8AC3E}">
        <p14:creationId xmlns:p14="http://schemas.microsoft.com/office/powerpoint/2010/main" val="302000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függvények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hu-HU" dirty="0" err="1" smtClean="0"/>
              <a:t>abs</a:t>
            </a:r>
            <a:r>
              <a:rPr lang="hu-HU" dirty="0" smtClean="0"/>
              <a:t>(x</a:t>
            </a:r>
            <a:r>
              <a:rPr lang="hu-HU" dirty="0"/>
              <a:t>): Egy szám </a:t>
            </a:r>
            <a:r>
              <a:rPr lang="hu-HU" dirty="0" err="1"/>
              <a:t>abszolólút</a:t>
            </a:r>
            <a:r>
              <a:rPr lang="hu-HU" dirty="0"/>
              <a:t> értékét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abs</a:t>
            </a:r>
            <a:r>
              <a:rPr lang="hu-HU" dirty="0"/>
              <a:t>(-5) → </a:t>
            </a:r>
            <a:r>
              <a:rPr lang="hu-HU" dirty="0" smtClean="0"/>
              <a:t>5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min(*</a:t>
            </a:r>
            <a:r>
              <a:rPr lang="hu-HU" dirty="0" err="1"/>
              <a:t>args</a:t>
            </a:r>
            <a:r>
              <a:rPr lang="hu-HU" dirty="0"/>
              <a:t>): A legkisebb értéket adja vissza egy iterálható objektumból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min(3, 7, 1) → 1</a:t>
            </a:r>
          </a:p>
          <a:p>
            <a:endParaRPr lang="hu-HU" dirty="0"/>
          </a:p>
          <a:p>
            <a:r>
              <a:rPr lang="hu-HU" dirty="0" err="1"/>
              <a:t>max</a:t>
            </a:r>
            <a:r>
              <a:rPr lang="hu-HU" dirty="0"/>
              <a:t>(*</a:t>
            </a:r>
            <a:r>
              <a:rPr lang="hu-HU" dirty="0" err="1"/>
              <a:t>args</a:t>
            </a:r>
            <a:r>
              <a:rPr lang="hu-HU" dirty="0"/>
              <a:t>): A legnagyobb értéket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max</a:t>
            </a:r>
            <a:r>
              <a:rPr lang="hu-HU" dirty="0"/>
              <a:t>(3, 7, </a:t>
            </a:r>
            <a:r>
              <a:rPr lang="hu-HU" dirty="0" smtClean="0"/>
              <a:t>1) </a:t>
            </a:r>
            <a:r>
              <a:rPr lang="hu-HU" dirty="0"/>
              <a:t>→ 7</a:t>
            </a:r>
          </a:p>
          <a:p>
            <a:endParaRPr lang="hu-HU" dirty="0"/>
          </a:p>
          <a:p>
            <a:r>
              <a:rPr lang="hu-HU" dirty="0"/>
              <a:t>sum(</a:t>
            </a:r>
            <a:r>
              <a:rPr lang="hu-HU" dirty="0" err="1"/>
              <a:t>iterable</a:t>
            </a:r>
            <a:r>
              <a:rPr lang="hu-HU" dirty="0"/>
              <a:t>): Egy iterálható objektum elemeinek összegét adja vissza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sum([1, 2, 3]) → 6</a:t>
            </a:r>
          </a:p>
          <a:p>
            <a:endParaRPr lang="hu-HU" dirty="0"/>
          </a:p>
          <a:p>
            <a:r>
              <a:rPr lang="hu-HU" dirty="0" err="1"/>
              <a:t>pow</a:t>
            </a:r>
            <a:r>
              <a:rPr lang="hu-HU" dirty="0"/>
              <a:t>(x, y): Az x alap y kitevőjű hatványát számítja ki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pow</a:t>
            </a:r>
            <a:r>
              <a:rPr lang="hu-HU" dirty="0"/>
              <a:t>(2, 3) → 8</a:t>
            </a:r>
          </a:p>
          <a:p>
            <a:endParaRPr lang="hu-HU" dirty="0"/>
          </a:p>
          <a:p>
            <a:r>
              <a:rPr lang="hu-HU" dirty="0" err="1"/>
              <a:t>round</a:t>
            </a:r>
            <a:r>
              <a:rPr lang="hu-HU" dirty="0"/>
              <a:t>(x, n): Egy számot n tizedesjegyre kerekít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Példa: </a:t>
            </a:r>
            <a:r>
              <a:rPr lang="hu-HU" dirty="0" err="1"/>
              <a:t>round</a:t>
            </a:r>
            <a:r>
              <a:rPr lang="hu-HU" dirty="0"/>
              <a:t>(3.14159, 2) → 3.14</a:t>
            </a:r>
          </a:p>
        </p:txBody>
      </p:sp>
    </p:spTree>
    <p:extLst>
      <p:ext uri="{BB962C8B-B14F-4D97-AF65-F5344CB8AC3E}">
        <p14:creationId xmlns:p14="http://schemas.microsoft.com/office/powerpoint/2010/main" val="102315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Matematikai és statisztikai modulok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8691" y="1657611"/>
            <a:ext cx="9034941" cy="4492668"/>
          </a:xfrm>
        </p:spPr>
        <p:txBody>
          <a:bodyPr numCol="2">
            <a:noAutofit/>
          </a:bodyPr>
          <a:lstStyle/>
          <a:p>
            <a:r>
              <a:rPr lang="hu-HU" sz="2000" dirty="0" err="1"/>
              <a:t>math</a:t>
            </a:r>
            <a:r>
              <a:rPr lang="hu-HU" sz="2000" dirty="0"/>
              <a:t>: Matematikai műveletek, pl. gyökvonás, számábra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sqrt</a:t>
            </a:r>
            <a:r>
              <a:rPr lang="hu-HU" sz="1800" dirty="0"/>
              <a:t>, </a:t>
            </a:r>
            <a:r>
              <a:rPr lang="hu-HU" sz="1800" dirty="0" err="1"/>
              <a:t>ceil</a:t>
            </a:r>
            <a:r>
              <a:rPr lang="hu-HU" sz="1800" dirty="0"/>
              <a:t>, </a:t>
            </a:r>
            <a:r>
              <a:rPr lang="hu-HU" sz="1800" dirty="0" err="1"/>
              <a:t>floor</a:t>
            </a:r>
            <a:r>
              <a:rPr lang="hu-HU" sz="1800" dirty="0"/>
              <a:t>, sin, cos, pi</a:t>
            </a:r>
          </a:p>
          <a:p>
            <a:endParaRPr lang="hu-HU" sz="2000" dirty="0"/>
          </a:p>
          <a:p>
            <a:r>
              <a:rPr lang="hu-HU" sz="2000" dirty="0" err="1"/>
              <a:t>statistics</a:t>
            </a:r>
            <a:r>
              <a:rPr lang="hu-HU" sz="2000" dirty="0"/>
              <a:t>: Statisztikai elemzések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mean</a:t>
            </a:r>
            <a:r>
              <a:rPr lang="hu-HU" sz="1800" dirty="0"/>
              <a:t>, </a:t>
            </a:r>
            <a:r>
              <a:rPr lang="hu-HU" sz="1800" dirty="0" err="1"/>
              <a:t>median</a:t>
            </a:r>
            <a:r>
              <a:rPr lang="hu-HU" sz="1800" dirty="0"/>
              <a:t>, </a:t>
            </a:r>
            <a:r>
              <a:rPr lang="hu-HU" sz="1800" dirty="0" err="1"/>
              <a:t>variance</a:t>
            </a:r>
            <a:r>
              <a:rPr lang="hu-HU" sz="1800" dirty="0"/>
              <a:t>, </a:t>
            </a:r>
            <a:r>
              <a:rPr lang="hu-HU" sz="1800" dirty="0" err="1"/>
              <a:t>stdev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numpy</a:t>
            </a:r>
            <a:r>
              <a:rPr lang="hu-HU" sz="2000" dirty="0"/>
              <a:t>: Nagy tömbök és matematikai műveletek gyors végrehajtása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függvények: </a:t>
            </a:r>
            <a:r>
              <a:rPr lang="hu-HU" sz="1800" dirty="0" err="1"/>
              <a:t>array</a:t>
            </a:r>
            <a:r>
              <a:rPr lang="hu-HU" sz="1800" dirty="0"/>
              <a:t>, </a:t>
            </a:r>
            <a:r>
              <a:rPr lang="hu-HU" sz="1800" dirty="0" err="1"/>
              <a:t>linspace</a:t>
            </a:r>
            <a:r>
              <a:rPr lang="hu-HU" sz="1800" dirty="0"/>
              <a:t>, </a:t>
            </a:r>
            <a:r>
              <a:rPr lang="hu-HU" sz="1800" dirty="0" err="1"/>
              <a:t>dot</a:t>
            </a:r>
            <a:r>
              <a:rPr lang="hu-HU" sz="1800" dirty="0"/>
              <a:t>, sum, </a:t>
            </a:r>
            <a:r>
              <a:rPr lang="hu-HU" sz="1800" dirty="0" err="1"/>
              <a:t>mean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matplotlib</a:t>
            </a:r>
            <a:r>
              <a:rPr lang="hu-HU" sz="2000" dirty="0"/>
              <a:t>: Adatvizualizációs eszköz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plot</a:t>
            </a:r>
            <a:r>
              <a:rPr lang="hu-HU" sz="1800" dirty="0"/>
              <a:t>, </a:t>
            </a:r>
            <a:r>
              <a:rPr lang="hu-HU" sz="1800" dirty="0" err="1"/>
              <a:t>scatter</a:t>
            </a:r>
            <a:r>
              <a:rPr lang="hu-HU" sz="1800" dirty="0"/>
              <a:t>, bar, </a:t>
            </a:r>
            <a:r>
              <a:rPr lang="hu-HU" sz="1800" dirty="0" err="1"/>
              <a:t>hist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pandas</a:t>
            </a:r>
            <a:r>
              <a:rPr lang="hu-HU" sz="2000" dirty="0"/>
              <a:t>: Adatkezelés és elemzés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DataFrame</a:t>
            </a:r>
            <a:r>
              <a:rPr lang="hu-HU" sz="1800" dirty="0"/>
              <a:t>, </a:t>
            </a:r>
            <a:r>
              <a:rPr lang="hu-HU" sz="1800" dirty="0" err="1"/>
              <a:t>read_csv</a:t>
            </a:r>
            <a:r>
              <a:rPr lang="hu-HU" sz="1800" dirty="0"/>
              <a:t>, </a:t>
            </a:r>
            <a:r>
              <a:rPr lang="hu-HU" sz="1800" dirty="0" err="1"/>
              <a:t>groupby</a:t>
            </a:r>
            <a:r>
              <a:rPr lang="hu-HU" sz="1800" dirty="0"/>
              <a:t>, </a:t>
            </a:r>
            <a:r>
              <a:rPr lang="hu-HU" sz="1800" dirty="0" err="1"/>
              <a:t>merge</a:t>
            </a:r>
            <a:endParaRPr lang="hu-HU" sz="1800" dirty="0"/>
          </a:p>
          <a:p>
            <a:endParaRPr lang="hu-HU" sz="2000" dirty="0"/>
          </a:p>
          <a:p>
            <a:r>
              <a:rPr lang="hu-HU" sz="2000" dirty="0" err="1"/>
              <a:t>itertools</a:t>
            </a:r>
            <a:r>
              <a:rPr lang="hu-HU" sz="2000" dirty="0"/>
              <a:t>: Iterációs segédfüggvények</a:t>
            </a:r>
            <a:r>
              <a:rPr lang="hu-HU" sz="2000" dirty="0" smtClean="0"/>
              <a:t>.</a:t>
            </a:r>
            <a:endParaRPr lang="hu-HU" sz="2000" dirty="0"/>
          </a:p>
          <a:p>
            <a:pPr lvl="1"/>
            <a:r>
              <a:rPr lang="hu-HU" sz="1800" dirty="0"/>
              <a:t>Fő elemek: </a:t>
            </a:r>
            <a:r>
              <a:rPr lang="hu-HU" sz="1800" dirty="0" err="1"/>
              <a:t>product</a:t>
            </a:r>
            <a:r>
              <a:rPr lang="hu-HU" sz="1800" dirty="0"/>
              <a:t>, </a:t>
            </a:r>
            <a:r>
              <a:rPr lang="hu-HU" sz="1800" dirty="0" err="1"/>
              <a:t>permutations</a:t>
            </a:r>
            <a:r>
              <a:rPr lang="hu-HU" sz="1800" dirty="0"/>
              <a:t>, </a:t>
            </a:r>
            <a:r>
              <a:rPr lang="hu-HU" sz="1800" dirty="0" err="1" smtClean="0"/>
              <a:t>combinations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0109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 és mély másolás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400" dirty="0"/>
              <a:t>Rekurzió: Egy függvény saját magát hívja meg</a:t>
            </a:r>
            <a:r>
              <a:rPr lang="hu-HU" sz="2400" dirty="0" smtClean="0"/>
              <a:t>.</a:t>
            </a:r>
            <a:endParaRPr lang="hu-HU" sz="2400" dirty="0"/>
          </a:p>
          <a:p>
            <a:pPr lvl="1"/>
            <a:r>
              <a:rPr lang="hu-HU" sz="2000" dirty="0"/>
              <a:t>Példa: Faktoriális kiszámítása rekurzív módon.</a:t>
            </a:r>
          </a:p>
          <a:p>
            <a:endParaRPr lang="hu-HU" sz="2400" dirty="0"/>
          </a:p>
          <a:p>
            <a:r>
              <a:rPr lang="hu-HU" sz="2400" dirty="0" err="1"/>
              <a:t>copy</a:t>
            </a:r>
            <a:r>
              <a:rPr lang="hu-HU" sz="2400" dirty="0"/>
              <a:t> és </a:t>
            </a:r>
            <a:r>
              <a:rPr lang="hu-HU" sz="2400" dirty="0" err="1"/>
              <a:t>deepcopy</a:t>
            </a:r>
            <a:r>
              <a:rPr lang="hu-HU" sz="2400" dirty="0" smtClean="0"/>
              <a:t>:</a:t>
            </a:r>
            <a:endParaRPr lang="hu-HU" sz="2400" dirty="0"/>
          </a:p>
          <a:p>
            <a:pPr lvl="1"/>
            <a:r>
              <a:rPr lang="hu-HU" sz="2000" dirty="0" err="1"/>
              <a:t>copy</a:t>
            </a:r>
            <a:r>
              <a:rPr lang="hu-HU" sz="2000" dirty="0"/>
              <a:t>: Felületes másolatot </a:t>
            </a:r>
            <a:r>
              <a:rPr lang="hu-HU" sz="2000" dirty="0" smtClean="0"/>
              <a:t>készít, </a:t>
            </a:r>
            <a:r>
              <a:rPr lang="hu-HU" sz="2000" dirty="0" err="1" smtClean="0"/>
              <a:t>new</a:t>
            </a:r>
            <a:r>
              <a:rPr lang="hu-HU" sz="2000" dirty="0" smtClean="0"/>
              <a:t> </a:t>
            </a:r>
            <a:r>
              <a:rPr lang="hu-HU" sz="2000" dirty="0" err="1" smtClean="0"/>
              <a:t>object</a:t>
            </a:r>
            <a:r>
              <a:rPr lang="hu-HU" sz="2000" dirty="0" smtClean="0"/>
              <a:t> (</a:t>
            </a:r>
            <a:r>
              <a:rPr lang="hu-HU" sz="2000" dirty="0" err="1" smtClean="0"/>
              <a:t>inner</a:t>
            </a:r>
            <a:r>
              <a:rPr lang="hu-HU" sz="2000" dirty="0" smtClean="0"/>
              <a:t> </a:t>
            </a:r>
            <a:r>
              <a:rPr lang="hu-HU" sz="2000" dirty="0" err="1" smtClean="0"/>
              <a:t>list</a:t>
            </a:r>
            <a:r>
              <a:rPr lang="hu-HU" sz="2000" dirty="0" smtClean="0"/>
              <a:t> </a:t>
            </a:r>
            <a:r>
              <a:rPr lang="hu-HU" sz="2000" dirty="0" err="1" smtClean="0"/>
              <a:t>are</a:t>
            </a:r>
            <a:r>
              <a:rPr lang="hu-HU" sz="2000" dirty="0" smtClean="0"/>
              <a:t> </a:t>
            </a:r>
            <a:r>
              <a:rPr lang="hu-HU" sz="2000" dirty="0" err="1" smtClean="0"/>
              <a:t>references</a:t>
            </a:r>
            <a:r>
              <a:rPr lang="hu-HU" sz="2000" dirty="0" smtClean="0"/>
              <a:t>)</a:t>
            </a:r>
            <a:endParaRPr lang="hu-HU" sz="2000" dirty="0"/>
          </a:p>
          <a:p>
            <a:pPr lvl="1"/>
            <a:r>
              <a:rPr lang="hu-HU" sz="2000" dirty="0" err="1"/>
              <a:t>deepcopy</a:t>
            </a:r>
            <a:r>
              <a:rPr lang="hu-HU" sz="2000" dirty="0"/>
              <a:t>: Mély másolat, amely a bonyolult adatszerkezeteket is </a:t>
            </a:r>
            <a:r>
              <a:rPr lang="hu-HU" sz="2000" dirty="0" smtClean="0"/>
              <a:t>másolja (</a:t>
            </a:r>
            <a:r>
              <a:rPr lang="hu-HU" sz="2000" dirty="0" err="1" smtClean="0"/>
              <a:t>nested</a:t>
            </a:r>
            <a:r>
              <a:rPr lang="hu-HU" sz="2000" dirty="0" smtClean="0"/>
              <a:t> </a:t>
            </a:r>
            <a:r>
              <a:rPr lang="hu-HU" sz="2000" dirty="0" err="1" smtClean="0"/>
              <a:t>structure</a:t>
            </a:r>
            <a:r>
              <a:rPr lang="hu-HU" sz="2000" dirty="0" smtClean="0"/>
              <a:t> – rekurzív </a:t>
            </a:r>
            <a:r>
              <a:rPr lang="hu-HU" sz="2000" dirty="0" err="1" smtClean="0"/>
              <a:t>copy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err="1" smtClean="0"/>
              <a:t>Assignment</a:t>
            </a:r>
            <a:r>
              <a:rPr lang="hu-HU" sz="2000" dirty="0" smtClean="0"/>
              <a:t>: Referenciára mutat (memóriában a helyére)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2538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6208" y="323486"/>
            <a:ext cx="8911687" cy="1280890"/>
          </a:xfrm>
        </p:spPr>
        <p:txBody>
          <a:bodyPr/>
          <a:lstStyle/>
          <a:p>
            <a:r>
              <a:rPr lang="hu-HU" dirty="0" err="1" smtClean="0"/>
              <a:t>Copy</a:t>
            </a:r>
            <a:r>
              <a:rPr lang="hu-HU" dirty="0" smtClean="0"/>
              <a:t> – </a:t>
            </a:r>
            <a:r>
              <a:rPr lang="hu-HU" sz="2400" dirty="0" err="1" smtClean="0"/>
              <a:t>id</a:t>
            </a:r>
            <a:r>
              <a:rPr lang="hu-HU" sz="2400" dirty="0" smtClean="0"/>
              <a:t>() memória cím</a:t>
            </a:r>
            <a:endParaRPr lang="hu-HU" sz="24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907" y="1427966"/>
            <a:ext cx="7517988" cy="50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Matplotlib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matplotlib</a:t>
            </a:r>
            <a:r>
              <a:rPr lang="hu-HU" sz="2400" dirty="0"/>
              <a:t> egy nyílt forráskódú Python könyvtár, amelyet 2D és 3D grafikonok, vizualizációk készítésére </a:t>
            </a:r>
            <a:r>
              <a:rPr lang="hu-HU" sz="2400" dirty="0" smtClean="0"/>
              <a:t>használnak</a:t>
            </a:r>
          </a:p>
          <a:p>
            <a:endParaRPr lang="hu-HU" sz="2400" dirty="0" smtClean="0"/>
          </a:p>
          <a:p>
            <a:r>
              <a:rPr lang="hu-HU" sz="2400" dirty="0" smtClean="0"/>
              <a:t>Leginkább </a:t>
            </a:r>
            <a:r>
              <a:rPr lang="hu-HU" sz="2400" dirty="0"/>
              <a:t>tudományos és statisztikai adatvizualizációra </a:t>
            </a:r>
            <a:r>
              <a:rPr lang="hu-HU" sz="2400" dirty="0" smtClean="0"/>
              <a:t>alkalmazzák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5803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Könnyen használható</a:t>
            </a:r>
            <a:r>
              <a:rPr lang="hu-HU" sz="2000" dirty="0"/>
              <a:t>: A könyvtár egyszerű és széleskörű eszközkészletet biztosít grafikonok </a:t>
            </a:r>
            <a:r>
              <a:rPr lang="hu-HU" sz="2000" dirty="0" smtClean="0"/>
              <a:t>készítéséhez</a:t>
            </a:r>
          </a:p>
          <a:p>
            <a:r>
              <a:rPr lang="hu-HU" sz="2000" b="1" dirty="0" err="1" smtClean="0"/>
              <a:t>Testreszabható</a:t>
            </a:r>
            <a:r>
              <a:rPr lang="hu-HU" sz="2000" dirty="0"/>
              <a:t>: Részletesen beállíthatók a grafikonok színei, címkék, tengelyek, jelmagyarázatok és egyéb vizuális </a:t>
            </a:r>
            <a:r>
              <a:rPr lang="hu-HU" sz="2000" dirty="0" smtClean="0"/>
              <a:t>elemek</a:t>
            </a:r>
          </a:p>
          <a:p>
            <a:r>
              <a:rPr lang="hu-HU" sz="2000" b="1" dirty="0" smtClean="0"/>
              <a:t>Kiterjedt </a:t>
            </a:r>
            <a:r>
              <a:rPr lang="hu-HU" sz="2000" b="1" dirty="0"/>
              <a:t>támogatás</a:t>
            </a:r>
            <a:r>
              <a:rPr lang="hu-HU" sz="2000" dirty="0"/>
              <a:t>: Támogatja a vonaldiagramokat, oszlopdiagramokat, szórásdiagramokat, hisztogramokat, kontúrvonalakat, térképeket, 3D grafikákat és </a:t>
            </a:r>
            <a:r>
              <a:rPr lang="hu-HU" sz="2000" dirty="0" smtClean="0"/>
              <a:t>másokat</a:t>
            </a:r>
          </a:p>
          <a:p>
            <a:r>
              <a:rPr lang="hu-HU" sz="2000" b="1" dirty="0" smtClean="0"/>
              <a:t>Interaktivitás</a:t>
            </a:r>
            <a:r>
              <a:rPr lang="hu-HU" sz="2000" dirty="0"/>
              <a:t>: A </a:t>
            </a:r>
            <a:r>
              <a:rPr lang="hu-HU" sz="2000" dirty="0" err="1"/>
              <a:t>matplotlib</a:t>
            </a:r>
            <a:r>
              <a:rPr lang="hu-HU" sz="2000" dirty="0"/>
              <a:t> lehetővé teszi az interaktív vizualizációkat, például az </a:t>
            </a:r>
            <a:r>
              <a:rPr lang="hu-HU" sz="2000" dirty="0" err="1"/>
              <a:t>ipympl</a:t>
            </a:r>
            <a:r>
              <a:rPr lang="hu-HU" sz="2000" dirty="0"/>
              <a:t> bővítmény használatával </a:t>
            </a:r>
            <a:r>
              <a:rPr lang="hu-HU" sz="2000" dirty="0" err="1"/>
              <a:t>Jupyter</a:t>
            </a:r>
            <a:r>
              <a:rPr lang="hu-HU" sz="2000" dirty="0"/>
              <a:t> </a:t>
            </a:r>
            <a:r>
              <a:rPr lang="hu-HU" sz="2000" dirty="0" err="1"/>
              <a:t>Notebooks-ban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Grafikontípusok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32767"/>
            <a:ext cx="8915400" cy="3777622"/>
          </a:xfrm>
        </p:spPr>
        <p:txBody>
          <a:bodyPr numCol="2">
            <a:normAutofit/>
          </a:bodyPr>
          <a:lstStyle/>
          <a:p>
            <a:r>
              <a:rPr lang="hu-HU" sz="2400" dirty="0"/>
              <a:t>Vonali diagram (</a:t>
            </a:r>
            <a:r>
              <a:rPr lang="hu-HU" sz="2400" dirty="0" err="1"/>
              <a:t>plot</a:t>
            </a:r>
            <a:r>
              <a:rPr lang="hu-HU" sz="2400" dirty="0"/>
              <a:t>)</a:t>
            </a:r>
          </a:p>
          <a:p>
            <a:r>
              <a:rPr lang="hu-HU" sz="2400" dirty="0"/>
              <a:t>Oszlopdiagram (bar, </a:t>
            </a:r>
            <a:r>
              <a:rPr lang="hu-HU" sz="2400" dirty="0" err="1"/>
              <a:t>barh</a:t>
            </a:r>
            <a:r>
              <a:rPr lang="hu-HU" sz="2400" dirty="0"/>
              <a:t>)</a:t>
            </a:r>
          </a:p>
          <a:p>
            <a:r>
              <a:rPr lang="hu-HU" sz="2400" dirty="0"/>
              <a:t>Szórásdiagram (</a:t>
            </a:r>
            <a:r>
              <a:rPr lang="hu-HU" sz="2400" dirty="0" err="1"/>
              <a:t>scatter</a:t>
            </a:r>
            <a:r>
              <a:rPr lang="hu-HU" sz="2400" dirty="0"/>
              <a:t>)</a:t>
            </a:r>
          </a:p>
          <a:p>
            <a:r>
              <a:rPr lang="hu-HU" sz="2400" dirty="0"/>
              <a:t>Hisztogram (</a:t>
            </a:r>
            <a:r>
              <a:rPr lang="hu-HU" sz="2400" dirty="0" err="1"/>
              <a:t>hist</a:t>
            </a:r>
            <a:r>
              <a:rPr lang="hu-HU" sz="2400" dirty="0"/>
              <a:t>)</a:t>
            </a:r>
          </a:p>
          <a:p>
            <a:r>
              <a:rPr lang="hu-HU" sz="2400" dirty="0"/>
              <a:t>Térképek (</a:t>
            </a:r>
            <a:r>
              <a:rPr lang="hu-HU" sz="2400" dirty="0" err="1"/>
              <a:t>imshow</a:t>
            </a:r>
            <a:r>
              <a:rPr lang="hu-HU" sz="2400" dirty="0"/>
              <a:t>, </a:t>
            </a:r>
            <a:r>
              <a:rPr lang="hu-HU" sz="2400" dirty="0" err="1"/>
              <a:t>contour</a:t>
            </a:r>
            <a:r>
              <a:rPr lang="hu-HU" sz="2400" dirty="0"/>
              <a:t>)</a:t>
            </a:r>
          </a:p>
          <a:p>
            <a:r>
              <a:rPr lang="hu-HU" sz="2400" dirty="0"/>
              <a:t>3D grafikonok (Axes3D)</a:t>
            </a:r>
          </a:p>
          <a:p>
            <a:endParaRPr lang="hu-HU" sz="2400" dirty="0"/>
          </a:p>
          <a:p>
            <a:r>
              <a:rPr lang="hu-HU" sz="2400" i="1" dirty="0"/>
              <a:t>Címek és tengelyek feliratozása</a:t>
            </a:r>
          </a:p>
          <a:p>
            <a:r>
              <a:rPr lang="hu-HU" sz="2400" i="1" dirty="0"/>
              <a:t>Színek és vonaltípusok</a:t>
            </a:r>
          </a:p>
          <a:p>
            <a:r>
              <a:rPr lang="hu-HU" sz="2400" i="1" dirty="0"/>
              <a:t>Különböző grafikai stílusok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84" y="4213541"/>
            <a:ext cx="2893578" cy="24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325796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448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Beépített függvények II.</vt:lpstr>
      <vt:lpstr>Beépített függvények </vt:lpstr>
      <vt:lpstr>Matematikai és statisztikai modulok</vt:lpstr>
      <vt:lpstr>Rekurzió és mély másolás</vt:lpstr>
      <vt:lpstr>Copy – id() memória cím</vt:lpstr>
      <vt:lpstr>Matplotlib</vt:lpstr>
      <vt:lpstr>Jellemzők</vt:lpstr>
      <vt:lpstr>Grafikontípusok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Beépített függvények II.</dc:title>
  <dc:creator>Vince</dc:creator>
  <cp:lastModifiedBy>Vince</cp:lastModifiedBy>
  <cp:revision>4</cp:revision>
  <dcterms:created xsi:type="dcterms:W3CDTF">2025-01-20T12:16:26Z</dcterms:created>
  <dcterms:modified xsi:type="dcterms:W3CDTF">2025-08-24T21:02:02Z</dcterms:modified>
</cp:coreProperties>
</file>