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Testing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PF – 1 01.19. 23:59:59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7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TextTestRunner </a:t>
            </a:r>
            <a:r>
              <a:rPr lang="sv-SE" dirty="0"/>
              <a:t>– A tesztek futtatása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2243"/>
          </a:xfrm>
        </p:spPr>
        <p:txBody>
          <a:bodyPr>
            <a:noAutofit/>
          </a:bodyPr>
          <a:lstStyle/>
          <a:p>
            <a:r>
              <a:rPr lang="hu-HU" sz="2400" dirty="0" smtClean="0"/>
              <a:t>Funkciója: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tesztek végrehajtása és az eredmények konzolon történő </a:t>
            </a:r>
            <a:r>
              <a:rPr lang="hu-HU" sz="2000" dirty="0" smtClean="0"/>
              <a:t>megjelenítése</a:t>
            </a:r>
          </a:p>
          <a:p>
            <a:r>
              <a:rPr lang="hu-HU" sz="2400" dirty="0" smtClean="0"/>
              <a:t>Jellemzői:</a:t>
            </a:r>
          </a:p>
          <a:p>
            <a:pPr lvl="1"/>
            <a:r>
              <a:rPr lang="hu-HU" sz="2000" dirty="0" smtClean="0"/>
              <a:t>Az </a:t>
            </a:r>
            <a:r>
              <a:rPr lang="hu-HU" sz="2000" dirty="0" err="1"/>
              <a:t>unittest.TextTestRunner</a:t>
            </a:r>
            <a:r>
              <a:rPr lang="hu-HU" sz="2000" dirty="0"/>
              <a:t> egy futtatási mechanizmus, amely a </a:t>
            </a:r>
            <a:r>
              <a:rPr lang="hu-HU" sz="2000" dirty="0" err="1"/>
              <a:t>TestCase</a:t>
            </a:r>
            <a:r>
              <a:rPr lang="hu-HU" sz="2000" dirty="0"/>
              <a:t> vagy </a:t>
            </a:r>
            <a:r>
              <a:rPr lang="hu-HU" sz="2000" dirty="0" err="1"/>
              <a:t>TestSuite</a:t>
            </a:r>
            <a:r>
              <a:rPr lang="hu-HU" sz="2000" dirty="0"/>
              <a:t> objektumokat dolgozza </a:t>
            </a:r>
            <a:r>
              <a:rPr lang="hu-HU" sz="2000" dirty="0" smtClean="0"/>
              <a:t>fel</a:t>
            </a:r>
          </a:p>
          <a:p>
            <a:pPr lvl="1"/>
            <a:r>
              <a:rPr lang="hu-HU" sz="2000" dirty="0" smtClean="0"/>
              <a:t>Színes </a:t>
            </a:r>
            <a:r>
              <a:rPr lang="hu-HU" sz="2000" dirty="0"/>
              <a:t>és részletes kimenetet biztosít a tesztek sikerességéről vagy </a:t>
            </a:r>
            <a:r>
              <a:rPr lang="hu-HU" sz="2000" dirty="0" smtClean="0"/>
              <a:t>kudarcáról</a:t>
            </a:r>
          </a:p>
          <a:p>
            <a:pPr lvl="1"/>
            <a:r>
              <a:rPr lang="hu-HU" sz="2000" dirty="0" smtClean="0"/>
              <a:t>Konfigurálható</a:t>
            </a:r>
            <a:r>
              <a:rPr lang="hu-HU" sz="2000" dirty="0"/>
              <a:t>, például a kimenet részletességének </a:t>
            </a:r>
            <a:r>
              <a:rPr lang="hu-HU" sz="2000" dirty="0" smtClean="0"/>
              <a:t>beállításával</a:t>
            </a:r>
          </a:p>
          <a:p>
            <a:pPr lvl="1"/>
            <a:r>
              <a:rPr lang="hu-HU" sz="2000" dirty="0"/>
              <a:t>Könnyű integráció CI/CD </a:t>
            </a:r>
            <a:r>
              <a:rPr lang="hu-HU" sz="2000" dirty="0" smtClean="0"/>
              <a:t>rendszerekbe</a:t>
            </a:r>
            <a:endParaRPr lang="hu-HU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46" y="1345200"/>
            <a:ext cx="6952354" cy="11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működik együtt a három elem?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438400"/>
            <a:ext cx="8915400" cy="3777622"/>
          </a:xfrm>
        </p:spPr>
        <p:txBody>
          <a:bodyPr>
            <a:normAutofit/>
          </a:bodyPr>
          <a:lstStyle/>
          <a:p>
            <a:r>
              <a:rPr lang="hu-HU" sz="2800" b="1" dirty="0" err="1"/>
              <a:t>TestCase</a:t>
            </a:r>
            <a:r>
              <a:rPr lang="hu-HU" sz="2800" dirty="0"/>
              <a:t>: Egyéni tesztek létrehozása. Ezek izoláltan, függetlenül </a:t>
            </a:r>
            <a:r>
              <a:rPr lang="hu-HU" sz="2800" dirty="0" smtClean="0"/>
              <a:t>működnek</a:t>
            </a:r>
          </a:p>
          <a:p>
            <a:r>
              <a:rPr lang="hu-HU" sz="2800" b="1" dirty="0" err="1" smtClean="0"/>
              <a:t>TestSuite</a:t>
            </a:r>
            <a:r>
              <a:rPr lang="hu-HU" sz="2800" dirty="0"/>
              <a:t>: Tesztesetek és -osztályok összegyűjtése és csoportosítása. Ideális nagyobb </a:t>
            </a:r>
            <a:r>
              <a:rPr lang="hu-HU" sz="2800" dirty="0" smtClean="0"/>
              <a:t>projektekhez</a:t>
            </a:r>
          </a:p>
          <a:p>
            <a:r>
              <a:rPr lang="hu-HU" sz="2800" b="1" dirty="0" err="1" smtClean="0"/>
              <a:t>TextTestRunner</a:t>
            </a:r>
            <a:r>
              <a:rPr lang="hu-HU" sz="2800" dirty="0"/>
              <a:t>: A </a:t>
            </a:r>
            <a:r>
              <a:rPr lang="hu-HU" sz="2800" dirty="0" err="1"/>
              <a:t>TestSuite</a:t>
            </a:r>
            <a:r>
              <a:rPr lang="hu-HU" sz="2800" dirty="0"/>
              <a:t> vagy egyedi </a:t>
            </a:r>
            <a:r>
              <a:rPr lang="hu-HU" sz="2800" dirty="0" err="1"/>
              <a:t>TestCase</a:t>
            </a:r>
            <a:r>
              <a:rPr lang="hu-HU" sz="2800" dirty="0"/>
              <a:t> objektum futtatása, és az eredmények jelentése.</a:t>
            </a:r>
          </a:p>
        </p:txBody>
      </p:sp>
    </p:spTree>
    <p:extLst>
      <p:ext uri="{BB962C8B-B14F-4D97-AF65-F5344CB8AC3E}">
        <p14:creationId xmlns:p14="http://schemas.microsoft.com/office/powerpoint/2010/main" val="3238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Moduláris 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b="1" dirty="0"/>
              <a:t>Rugalmasság</a:t>
            </a:r>
            <a:r>
              <a:rPr lang="hu-HU" sz="2400" dirty="0"/>
              <a:t>: Könnyedén hozzáadhatsz új teszteket anélkül, hogy a meglévő struktúrát </a:t>
            </a:r>
            <a:r>
              <a:rPr lang="hu-HU" sz="2400" dirty="0" smtClean="0"/>
              <a:t>módosítanád</a:t>
            </a:r>
          </a:p>
          <a:p>
            <a:r>
              <a:rPr lang="hu-HU" sz="2800" b="1" dirty="0" smtClean="0"/>
              <a:t>Skálázhatóság</a:t>
            </a:r>
            <a:r>
              <a:rPr lang="hu-HU" sz="2400" dirty="0"/>
              <a:t>: Nagy projektekben segít a tesztek rendszerezésében és </a:t>
            </a:r>
            <a:r>
              <a:rPr lang="hu-HU" sz="2400" dirty="0" smtClean="0"/>
              <a:t>karbantartásában</a:t>
            </a:r>
          </a:p>
          <a:p>
            <a:r>
              <a:rPr lang="hu-HU" sz="2800" b="1" dirty="0" smtClean="0"/>
              <a:t>Hatékonyság</a:t>
            </a:r>
            <a:r>
              <a:rPr lang="hu-HU" sz="2400" dirty="0"/>
              <a:t>: Csak a szükséges teszteseteket futtathatod, nem kell mindent újra </a:t>
            </a:r>
            <a:r>
              <a:rPr lang="hu-HU" sz="2400" dirty="0" smtClean="0"/>
              <a:t>tesztelni</a:t>
            </a:r>
          </a:p>
          <a:p>
            <a:r>
              <a:rPr lang="hu-HU" sz="2800" b="1" dirty="0" smtClean="0"/>
              <a:t>Átláthatóság</a:t>
            </a:r>
            <a:r>
              <a:rPr lang="hu-HU" sz="2400" dirty="0"/>
              <a:t>: Könnyen olvasható kimenet és szerkezet.</a:t>
            </a:r>
          </a:p>
        </p:txBody>
      </p:sp>
    </p:spTree>
    <p:extLst>
      <p:ext uri="{BB962C8B-B14F-4D97-AF65-F5344CB8AC3E}">
        <p14:creationId xmlns:p14="http://schemas.microsoft.com/office/powerpoint/2010/main" val="32621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is?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Helyes működés </a:t>
            </a:r>
            <a:r>
              <a:rPr lang="hu-HU" sz="2400" b="1" dirty="0" smtClean="0"/>
              <a:t>biztosítása</a:t>
            </a:r>
            <a:r>
              <a:rPr lang="hu-HU" sz="2400" dirty="0" smtClean="0"/>
              <a:t>: </a:t>
            </a:r>
            <a:r>
              <a:rPr lang="hu-HU" sz="2000" dirty="0"/>
              <a:t>A kód helyességének ellenőrzése különböző bemeneti </a:t>
            </a:r>
            <a:r>
              <a:rPr lang="hu-HU" sz="2000" dirty="0" smtClean="0"/>
              <a:t>adatokkal</a:t>
            </a:r>
          </a:p>
          <a:p>
            <a:r>
              <a:rPr lang="hu-HU" sz="2400" b="1" dirty="0" smtClean="0"/>
              <a:t>Hibakeresés </a:t>
            </a:r>
            <a:r>
              <a:rPr lang="hu-HU" sz="2400" b="1" dirty="0"/>
              <a:t>egyszerűsítése</a:t>
            </a:r>
            <a:r>
              <a:rPr lang="hu-HU" sz="2400" dirty="0"/>
              <a:t>: </a:t>
            </a:r>
            <a:r>
              <a:rPr lang="hu-HU" sz="2000" dirty="0"/>
              <a:t>A hibák gyors felismerése és javítása még a fejlesztési </a:t>
            </a:r>
            <a:r>
              <a:rPr lang="hu-HU" sz="2000" dirty="0" smtClean="0"/>
              <a:t>szakaszban</a:t>
            </a:r>
          </a:p>
          <a:p>
            <a:r>
              <a:rPr lang="hu-HU" sz="2400" b="1" dirty="0" err="1" smtClean="0"/>
              <a:t>Refaktorálás</a:t>
            </a:r>
            <a:r>
              <a:rPr lang="hu-HU" sz="2400" b="1" dirty="0" smtClean="0"/>
              <a:t> </a:t>
            </a:r>
            <a:r>
              <a:rPr lang="hu-HU" sz="2400" b="1" dirty="0"/>
              <a:t>támogatása</a:t>
            </a:r>
            <a:r>
              <a:rPr lang="hu-HU" sz="2400" dirty="0"/>
              <a:t>: </a:t>
            </a:r>
            <a:r>
              <a:rPr lang="hu-HU" sz="2000" dirty="0"/>
              <a:t>A meglévő kód módosításakor biztosítja, hogy a funkciók továbbra is megfelelően </a:t>
            </a:r>
            <a:r>
              <a:rPr lang="hu-HU" sz="2000" dirty="0" smtClean="0"/>
              <a:t>működjenek</a:t>
            </a:r>
          </a:p>
          <a:p>
            <a:r>
              <a:rPr lang="hu-HU" sz="2400" b="1" dirty="0" smtClean="0"/>
              <a:t>Időtakarékosság</a:t>
            </a:r>
            <a:r>
              <a:rPr lang="hu-HU" sz="2400" dirty="0"/>
              <a:t>: </a:t>
            </a:r>
            <a:r>
              <a:rPr lang="hu-HU" sz="2000" dirty="0"/>
              <a:t>Automatikus tesztek futtatásával kevesebb manuális tesztelés szükséges.</a:t>
            </a:r>
          </a:p>
        </p:txBody>
      </p:sp>
    </p:spTree>
    <p:extLst>
      <p:ext uri="{BB962C8B-B14F-4D97-AF65-F5344CB8AC3E}">
        <p14:creationId xmlns:p14="http://schemas.microsoft.com/office/powerpoint/2010/main" val="29677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unittest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60104"/>
            <a:ext cx="8915400" cy="3751118"/>
          </a:xfrm>
        </p:spPr>
        <p:txBody>
          <a:bodyPr>
            <a:normAutofit/>
          </a:bodyPr>
          <a:lstStyle/>
          <a:p>
            <a:r>
              <a:rPr lang="hu-HU" sz="2400" b="1" dirty="0"/>
              <a:t>Automatizált tesztelés: </a:t>
            </a:r>
            <a:r>
              <a:rPr lang="hu-HU" sz="2000" dirty="0"/>
              <a:t>Emberi beavatkozás nélkül ellenőrzi a </a:t>
            </a:r>
            <a:r>
              <a:rPr lang="hu-HU" sz="2000" dirty="0" smtClean="0"/>
              <a:t>kódot</a:t>
            </a:r>
          </a:p>
          <a:p>
            <a:r>
              <a:rPr lang="hu-HU" sz="2400" b="1" dirty="0" smtClean="0"/>
              <a:t>Standard </a:t>
            </a:r>
            <a:r>
              <a:rPr lang="hu-HU" sz="2400" b="1" dirty="0"/>
              <a:t>keretrendszer: </a:t>
            </a:r>
            <a:r>
              <a:rPr lang="hu-HU" sz="2000" dirty="0"/>
              <a:t>A Python standard könyvtárának része, nincs szükség külső </a:t>
            </a:r>
            <a:r>
              <a:rPr lang="hu-HU" sz="2000" dirty="0" smtClean="0"/>
              <a:t>telepítésre</a:t>
            </a:r>
            <a:endParaRPr lang="hu-HU" sz="2400" dirty="0" smtClean="0"/>
          </a:p>
          <a:p>
            <a:r>
              <a:rPr lang="hu-HU" sz="2400" b="1" dirty="0" smtClean="0"/>
              <a:t>Modularitás</a:t>
            </a:r>
            <a:r>
              <a:rPr lang="hu-HU" sz="2400" b="1" dirty="0"/>
              <a:t>: </a:t>
            </a:r>
            <a:r>
              <a:rPr lang="hu-HU" sz="2000" dirty="0"/>
              <a:t>Teszteket külön modulokba szervezhetünk, amelyeket egyesével vagy együtt </a:t>
            </a:r>
            <a:r>
              <a:rPr lang="hu-HU" sz="2000" dirty="0" smtClean="0"/>
              <a:t>futtathatunk</a:t>
            </a:r>
            <a:endParaRPr lang="hu-HU" sz="2400" dirty="0" smtClean="0"/>
          </a:p>
          <a:p>
            <a:r>
              <a:rPr lang="hu-HU" sz="2400" b="1" dirty="0" smtClean="0"/>
              <a:t>Könnyű </a:t>
            </a:r>
            <a:r>
              <a:rPr lang="hu-HU" sz="2400" b="1" dirty="0"/>
              <a:t>bővítés: </a:t>
            </a:r>
            <a:r>
              <a:rPr lang="hu-HU" sz="2000" dirty="0"/>
              <a:t>Egyedi tesztesetek és -sorozatok </a:t>
            </a:r>
            <a:r>
              <a:rPr lang="hu-HU" sz="2000" dirty="0" smtClean="0"/>
              <a:t>létrehozása</a:t>
            </a:r>
          </a:p>
          <a:p>
            <a:r>
              <a:rPr lang="hu-HU" sz="2400" b="1" dirty="0" smtClean="0"/>
              <a:t>Integráció</a:t>
            </a:r>
            <a:r>
              <a:rPr lang="hu-HU" sz="2000" dirty="0"/>
              <a:t>: Alkalmas CI/CD </a:t>
            </a:r>
            <a:r>
              <a:rPr lang="hu-HU" sz="2000" dirty="0" smtClean="0"/>
              <a:t>(folyamatos integráció &amp; szállítás) folyamatokba </a:t>
            </a:r>
            <a:r>
              <a:rPr lang="hu-HU" sz="2000"/>
              <a:t>történő </a:t>
            </a:r>
            <a:r>
              <a:rPr lang="hu-HU" sz="2000" smtClean="0"/>
              <a:t>implementálásra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8088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Automatizált tesztelés</a:t>
            </a:r>
          </a:p>
          <a:p>
            <a:r>
              <a:rPr lang="hu-HU" sz="2800" dirty="0" smtClean="0"/>
              <a:t>Megbízhatóság</a:t>
            </a:r>
          </a:p>
          <a:p>
            <a:r>
              <a:rPr lang="hu-HU" sz="2800" dirty="0" smtClean="0"/>
              <a:t>Időmegtakarítás</a:t>
            </a:r>
          </a:p>
          <a:p>
            <a:endParaRPr lang="hu-HU" sz="2800" dirty="0" smtClean="0"/>
          </a:p>
          <a:p>
            <a:r>
              <a:rPr lang="hu-HU" sz="2800" dirty="0" smtClean="0"/>
              <a:t>Moduláris felépítés:</a:t>
            </a:r>
          </a:p>
          <a:p>
            <a:pPr lvl="1"/>
            <a:r>
              <a:rPr lang="hu-HU" sz="2400" dirty="0" err="1" smtClean="0"/>
              <a:t>TestCase</a:t>
            </a:r>
            <a:r>
              <a:rPr lang="hu-HU" sz="2400" dirty="0"/>
              <a:t>, </a:t>
            </a:r>
            <a:r>
              <a:rPr lang="hu-HU" sz="2400" dirty="0" err="1"/>
              <a:t>TestSuite</a:t>
            </a:r>
            <a:r>
              <a:rPr lang="hu-HU" sz="2400" dirty="0"/>
              <a:t>, </a:t>
            </a:r>
            <a:r>
              <a:rPr lang="hu-HU" sz="2400" dirty="0" err="1" smtClean="0"/>
              <a:t>TextTestRunner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894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278864"/>
              </p:ext>
            </p:extLst>
          </p:nvPr>
        </p:nvGraphicFramePr>
        <p:xfrm>
          <a:off x="2303361" y="462064"/>
          <a:ext cx="7685591" cy="6089207"/>
        </p:xfrm>
        <a:graphic>
          <a:graphicData uri="http://schemas.openxmlformats.org/drawingml/2006/table">
            <a:tbl>
              <a:tblPr/>
              <a:tblGrid>
                <a:gridCol w="3837105">
                  <a:extLst>
                    <a:ext uri="{9D8B030D-6E8A-4147-A177-3AD203B41FA5}">
                      <a16:colId xmlns:a16="http://schemas.microsoft.com/office/drawing/2014/main" val="4144996167"/>
                    </a:ext>
                  </a:extLst>
                </a:gridCol>
                <a:gridCol w="3848486">
                  <a:extLst>
                    <a:ext uri="{9D8B030D-6E8A-4147-A177-3AD203B41FA5}">
                      <a16:colId xmlns:a16="http://schemas.microsoft.com/office/drawing/2014/main" val="622707003"/>
                    </a:ext>
                  </a:extLst>
                </a:gridCol>
              </a:tblGrid>
              <a:tr h="535343">
                <a:tc>
                  <a:txBody>
                    <a:bodyPr/>
                    <a:lstStyle/>
                    <a:p>
                      <a:pPr algn="l"/>
                      <a:r>
                        <a:rPr lang="hu-HU" sz="1800" b="1" i="1" dirty="0" err="1">
                          <a:effectLst/>
                          <a:latin typeface="+mj-lt"/>
                        </a:rPr>
                        <a:t>Method</a:t>
                      </a:r>
                      <a:endParaRPr lang="hu-HU" sz="1800" b="1" i="1" dirty="0">
                        <a:effectLst/>
                        <a:latin typeface="+mj-lt"/>
                      </a:endParaRP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C01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1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800" b="1" i="1" dirty="0" err="1">
                          <a:effectLst/>
                          <a:latin typeface="+mj-lt"/>
                        </a:rPr>
                        <a:t>Checks</a:t>
                      </a:r>
                      <a:r>
                        <a:rPr lang="hu-HU" sz="1800" b="1" i="1" dirty="0">
                          <a:effectLst/>
                          <a:latin typeface="+mj-lt"/>
                        </a:rPr>
                        <a:t> </a:t>
                      </a:r>
                      <a:r>
                        <a:rPr lang="hu-HU" sz="1800" b="1" i="1" dirty="0" err="1">
                          <a:effectLst/>
                          <a:latin typeface="+mj-lt"/>
                        </a:rPr>
                        <a:t>that</a:t>
                      </a:r>
                      <a:endParaRPr lang="hu-HU" sz="1800" b="1" i="1" dirty="0">
                        <a:effectLst/>
                        <a:latin typeface="+mj-lt"/>
                      </a:endParaRP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1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302501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 dirty="0" err="1">
                          <a:effectLst/>
                          <a:latin typeface="+mj-lt"/>
                        </a:rPr>
                        <a:t>assertEqual</a:t>
                      </a:r>
                      <a:r>
                        <a:rPr lang="hu-HU" sz="1800" dirty="0">
                          <a:effectLst/>
                          <a:latin typeface="+mj-lt"/>
                        </a:rPr>
                        <a:t>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801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1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D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1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==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C01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1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1E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1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24088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assertNotEqual(a,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A01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1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1A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!=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1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1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1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178350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assertTrue(x)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bool(x) is True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6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84287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assertFalse(x)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A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0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1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bool(x) is False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202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9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548665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assertIs(a,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401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9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1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is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29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9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9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942549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assertIsNot(a,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402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is not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8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990348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assertIsNone(x)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4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x is None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8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843903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assertIsNotNone(x)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6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x is not None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880761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assertIn(a,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in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072647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assertNotIn(a,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 not in b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4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2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397569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assertIsInstance(a,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C02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5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isinstance(a,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2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7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083668"/>
                  </a:ext>
                </a:extLst>
              </a:tr>
              <a:tr h="462822">
                <a:tc>
                  <a:txBody>
                    <a:bodyPr/>
                    <a:lstStyle/>
                    <a:p>
                      <a:r>
                        <a:rPr lang="hu-HU" sz="1800">
                          <a:effectLst/>
                          <a:latin typeface="+mj-lt"/>
                        </a:rPr>
                        <a:t>assertNotIsInstance(a,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2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8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1800" dirty="0" err="1">
                          <a:effectLst/>
                          <a:latin typeface="+mj-lt"/>
                        </a:rPr>
                        <a:t>not</a:t>
                      </a:r>
                      <a:r>
                        <a:rPr lang="hu-HU" sz="1800" dirty="0">
                          <a:effectLst/>
                          <a:latin typeface="+mj-lt"/>
                        </a:rPr>
                        <a:t> </a:t>
                      </a:r>
                      <a:r>
                        <a:rPr lang="hu-HU" sz="1800" dirty="0" err="1">
                          <a:effectLst/>
                          <a:latin typeface="+mj-lt"/>
                        </a:rPr>
                        <a:t>isinstance</a:t>
                      </a:r>
                      <a:r>
                        <a:rPr lang="hu-HU" sz="1800" dirty="0">
                          <a:effectLst/>
                          <a:latin typeface="+mj-lt"/>
                        </a:rPr>
                        <a:t>(a, b)</a:t>
                      </a:r>
                    </a:p>
                  </a:txBody>
                  <a:tcPr marL="31591" marR="31591" marT="31591" marB="31591">
                    <a:lnL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6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5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TestCase</a:t>
            </a:r>
            <a:r>
              <a:rPr lang="hu-HU" dirty="0" smtClean="0"/>
              <a:t> - Alapegység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56690" y="1669774"/>
            <a:ext cx="8915400" cy="4770783"/>
          </a:xfrm>
        </p:spPr>
        <p:txBody>
          <a:bodyPr>
            <a:noAutofit/>
          </a:bodyPr>
          <a:lstStyle/>
          <a:p>
            <a:r>
              <a:rPr lang="hu-HU" sz="2800" dirty="0" smtClean="0"/>
              <a:t>Funkciója:</a:t>
            </a:r>
          </a:p>
          <a:p>
            <a:pPr lvl="1"/>
            <a:r>
              <a:rPr lang="hu-HU" sz="2400" dirty="0" smtClean="0"/>
              <a:t>Egy </a:t>
            </a:r>
            <a:r>
              <a:rPr lang="hu-HU" sz="2400" dirty="0"/>
              <a:t>teszteset definícióját </a:t>
            </a:r>
            <a:r>
              <a:rPr lang="hu-HU" sz="2400" dirty="0" smtClean="0"/>
              <a:t>jelenti</a:t>
            </a:r>
          </a:p>
          <a:p>
            <a:pPr lvl="1"/>
            <a:r>
              <a:rPr lang="hu-HU" sz="2400" dirty="0" smtClean="0"/>
              <a:t>Minden </a:t>
            </a:r>
            <a:r>
              <a:rPr lang="hu-HU" sz="2400" dirty="0"/>
              <a:t>tesztelni kívánt funkciót vagy viselkedést külön </a:t>
            </a:r>
            <a:r>
              <a:rPr lang="hu-HU" sz="2400" dirty="0" err="1"/>
              <a:t>TestCase</a:t>
            </a:r>
            <a:r>
              <a:rPr lang="hu-HU" sz="2400" dirty="0"/>
              <a:t>-ként kell </a:t>
            </a:r>
            <a:r>
              <a:rPr lang="hu-HU" sz="2400" dirty="0" smtClean="0"/>
              <a:t>megvalósítani</a:t>
            </a:r>
          </a:p>
          <a:p>
            <a:r>
              <a:rPr lang="hu-HU" sz="2800" dirty="0" smtClean="0"/>
              <a:t>Jellemzői:</a:t>
            </a:r>
          </a:p>
          <a:p>
            <a:pPr lvl="1"/>
            <a:r>
              <a:rPr lang="hu-HU" sz="2400" dirty="0" smtClean="0"/>
              <a:t>Egy </a:t>
            </a:r>
            <a:r>
              <a:rPr lang="hu-HU" sz="2400" dirty="0"/>
              <a:t>osztály, amely az </a:t>
            </a:r>
            <a:r>
              <a:rPr lang="hu-HU" sz="2400" dirty="0" err="1"/>
              <a:t>unittest.TestCase-ből</a:t>
            </a:r>
            <a:r>
              <a:rPr lang="hu-HU" sz="2400" dirty="0"/>
              <a:t> </a:t>
            </a:r>
            <a:r>
              <a:rPr lang="hu-HU" sz="2400" dirty="0" smtClean="0"/>
              <a:t>származik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/>
              <a:t>tesztek metódusokként vannak megadva, és nevük általában test_ </a:t>
            </a:r>
            <a:r>
              <a:rPr lang="hu-HU" sz="2400" dirty="0" err="1"/>
              <a:t>prefixszel</a:t>
            </a:r>
            <a:r>
              <a:rPr lang="hu-HU" sz="2400" dirty="0"/>
              <a:t> </a:t>
            </a:r>
            <a:r>
              <a:rPr lang="hu-HU" sz="2400" dirty="0" smtClean="0"/>
              <a:t>kezdődik</a:t>
            </a:r>
          </a:p>
          <a:p>
            <a:pPr lvl="1"/>
            <a:r>
              <a:rPr lang="hu-HU" sz="2400" dirty="0" smtClean="0"/>
              <a:t>A </a:t>
            </a:r>
            <a:r>
              <a:rPr lang="hu-HU" sz="2400" dirty="0" err="1"/>
              <a:t>setUp</a:t>
            </a:r>
            <a:r>
              <a:rPr lang="hu-HU" sz="2400" dirty="0"/>
              <a:t>() és </a:t>
            </a:r>
            <a:r>
              <a:rPr lang="hu-HU" sz="2400" dirty="0" err="1"/>
              <a:t>tearDown</a:t>
            </a:r>
            <a:r>
              <a:rPr lang="hu-HU" sz="2400" dirty="0"/>
              <a:t>() metódusokkal elő- és utóműveleteket </a:t>
            </a:r>
            <a:r>
              <a:rPr lang="hu-HU" sz="2400" dirty="0" smtClean="0"/>
              <a:t>végezhetünk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3175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693426" y="955415"/>
            <a:ext cx="3087756" cy="3325038"/>
          </a:xfrm>
        </p:spPr>
        <p:txBody>
          <a:bodyPr>
            <a:normAutofit/>
          </a:bodyPr>
          <a:lstStyle/>
          <a:p>
            <a:r>
              <a:rPr lang="hu-HU" sz="2000" b="1" dirty="0"/>
              <a:t>Könnyen olvasható, moduláris </a:t>
            </a:r>
            <a:r>
              <a:rPr lang="hu-HU" sz="2000" b="1" dirty="0" smtClean="0"/>
              <a:t>tesztesetek</a:t>
            </a:r>
            <a:br>
              <a:rPr lang="hu-HU" sz="2000" b="1" dirty="0" smtClean="0"/>
            </a:br>
            <a:r>
              <a:rPr lang="hu-HU" sz="2000" b="1" dirty="0" smtClean="0"/>
              <a:t/>
            </a:r>
            <a:br>
              <a:rPr lang="hu-HU" sz="2000" b="1" dirty="0" smtClean="0"/>
            </a:br>
            <a:r>
              <a:rPr lang="hu-HU" sz="2000" b="1" dirty="0" smtClean="0"/>
              <a:t>Hibakereséshez </a:t>
            </a:r>
            <a:r>
              <a:rPr lang="hu-HU" sz="2000" b="1" dirty="0"/>
              <a:t>izolált </a:t>
            </a:r>
            <a:r>
              <a:rPr lang="hu-HU" sz="2000" b="1" dirty="0" smtClean="0"/>
              <a:t>környezet</a:t>
            </a:r>
            <a:endParaRPr lang="hu-HU" sz="2000" b="1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208" y="690371"/>
            <a:ext cx="5987636" cy="54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TestSuite</a:t>
            </a:r>
            <a:r>
              <a:rPr lang="hu-HU" dirty="0" smtClean="0"/>
              <a:t> </a:t>
            </a:r>
            <a:r>
              <a:rPr lang="hu-HU" dirty="0"/>
              <a:t>– Tesztek csoportosítása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Funkciója:</a:t>
            </a:r>
          </a:p>
          <a:p>
            <a:pPr lvl="1"/>
            <a:r>
              <a:rPr lang="hu-HU" sz="2400" dirty="0" smtClean="0"/>
              <a:t>Lehetővé </a:t>
            </a:r>
            <a:r>
              <a:rPr lang="hu-HU" sz="2400" dirty="0"/>
              <a:t>teszi, hogy több tesztet egy csoportba (</a:t>
            </a:r>
            <a:r>
              <a:rPr lang="hu-HU" sz="2400" dirty="0" err="1"/>
              <a:t>suite</a:t>
            </a:r>
            <a:r>
              <a:rPr lang="hu-HU" sz="2400" dirty="0"/>
              <a:t>) </a:t>
            </a:r>
            <a:r>
              <a:rPr lang="hu-HU" sz="2400" dirty="0" err="1"/>
              <a:t>gyűjts</a:t>
            </a:r>
            <a:r>
              <a:rPr lang="hu-HU" sz="2400" dirty="0"/>
              <a:t>, és együtt </a:t>
            </a:r>
            <a:r>
              <a:rPr lang="hu-HU" sz="2400" dirty="0" smtClean="0"/>
              <a:t>futtassuk őket</a:t>
            </a:r>
          </a:p>
          <a:p>
            <a:r>
              <a:rPr lang="hu-HU" sz="2800" dirty="0" smtClean="0"/>
              <a:t>Jellemzői:</a:t>
            </a:r>
          </a:p>
          <a:p>
            <a:pPr lvl="1"/>
            <a:r>
              <a:rPr lang="hu-HU" sz="2400" dirty="0" err="1" smtClean="0"/>
              <a:t>unittest.TestSuite</a:t>
            </a:r>
            <a:r>
              <a:rPr lang="hu-HU" sz="2400" dirty="0" smtClean="0"/>
              <a:t>-ként </a:t>
            </a:r>
            <a:r>
              <a:rPr lang="hu-HU" sz="2400" dirty="0"/>
              <a:t>valósul </a:t>
            </a:r>
            <a:r>
              <a:rPr lang="hu-HU" sz="2400" dirty="0" smtClean="0"/>
              <a:t>meg</a:t>
            </a:r>
          </a:p>
          <a:p>
            <a:pPr lvl="1"/>
            <a:r>
              <a:rPr lang="hu-HU" sz="2400" dirty="0" smtClean="0"/>
              <a:t>Tesztosztályokat </a:t>
            </a:r>
            <a:r>
              <a:rPr lang="hu-HU" sz="2400" dirty="0"/>
              <a:t>és egyedi teszteket is </a:t>
            </a:r>
            <a:r>
              <a:rPr lang="hu-HU" sz="2400" dirty="0" smtClean="0"/>
              <a:t>hozzáadhatunk</a:t>
            </a:r>
          </a:p>
          <a:p>
            <a:pPr lvl="1"/>
            <a:r>
              <a:rPr lang="hu-HU" sz="2400" dirty="0" smtClean="0"/>
              <a:t>Ideális </a:t>
            </a:r>
            <a:r>
              <a:rPr lang="hu-HU" sz="2400" dirty="0"/>
              <a:t>nagyobb projektek esetén, ahol több tesztesetet kell együtt </a:t>
            </a:r>
            <a:r>
              <a:rPr lang="hu-HU" sz="2400" dirty="0" smtClean="0"/>
              <a:t>kezelni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937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92856" y="405629"/>
            <a:ext cx="5557162" cy="1343659"/>
          </a:xfrm>
        </p:spPr>
        <p:txBody>
          <a:bodyPr>
            <a:normAutofit fontScale="90000"/>
          </a:bodyPr>
          <a:lstStyle/>
          <a:p>
            <a:r>
              <a:rPr lang="hu-HU" sz="2000" b="1" dirty="0" err="1"/>
              <a:t>TestSuite</a:t>
            </a:r>
            <a:r>
              <a:rPr lang="hu-HU" sz="2000" b="1" dirty="0"/>
              <a:t> segítségével meghatározhatod a futtatási </a:t>
            </a:r>
            <a:r>
              <a:rPr lang="hu-HU" sz="2000" b="1" dirty="0" smtClean="0"/>
              <a:t>sorrendet</a:t>
            </a:r>
            <a:br>
              <a:rPr lang="hu-HU" sz="2000" b="1" dirty="0" smtClean="0"/>
            </a:br>
            <a:r>
              <a:rPr lang="hu-HU" sz="2000" b="1" dirty="0"/>
              <a:t/>
            </a:r>
            <a:br>
              <a:rPr lang="hu-HU" sz="2000" b="1" dirty="0"/>
            </a:br>
            <a:r>
              <a:rPr lang="hu-HU" sz="2000" b="1" dirty="0"/>
              <a:t>Lehetővé teszi egyedi tesztkombinációk létrehozását.</a:t>
            </a:r>
            <a:br>
              <a:rPr lang="hu-HU" sz="2000" b="1" dirty="0"/>
            </a:br>
            <a:endParaRPr lang="hu-HU" sz="2000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387" y="2273933"/>
            <a:ext cx="7858100" cy="36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427</Words>
  <Application>Microsoft Office PowerPoint</Application>
  <PresentationFormat>Szélesvásznú</PresentationFormat>
  <Paragraphs>80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Szálak</vt:lpstr>
      <vt:lpstr>Testing the code</vt:lpstr>
      <vt:lpstr>Miért is?</vt:lpstr>
      <vt:lpstr>unittest</vt:lpstr>
      <vt:lpstr>Célok</vt:lpstr>
      <vt:lpstr>PowerPoint-bemutató</vt:lpstr>
      <vt:lpstr>TestCase - Alapegység</vt:lpstr>
      <vt:lpstr>Könnyen olvasható, moduláris tesztesetek  Hibakereséshez izolált környezet</vt:lpstr>
      <vt:lpstr>TestSuite – Tesztek csoportosítása</vt:lpstr>
      <vt:lpstr>TestSuite segítségével meghatározhatod a futtatási sorrendet  Lehetővé teszi egyedi tesztkombinációk létrehozását. </vt:lpstr>
      <vt:lpstr>TextTestRunner – A tesztek futtatása</vt:lpstr>
      <vt:lpstr>Hogyan működik együtt a három elem?</vt:lpstr>
      <vt:lpstr>Moduláris felépítés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unittest</dc:title>
  <dc:creator>Vince</dc:creator>
  <cp:lastModifiedBy>Vince</cp:lastModifiedBy>
  <cp:revision>6</cp:revision>
  <dcterms:created xsi:type="dcterms:W3CDTF">2025-01-15T10:57:18Z</dcterms:created>
  <dcterms:modified xsi:type="dcterms:W3CDTF">2025-01-15T16:32:50Z</dcterms:modified>
</cp:coreProperties>
</file>