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Rekurzió, fájlkezelés, </a:t>
            </a:r>
            <a:r>
              <a:rPr lang="hu-HU" dirty="0" err="1" smtClean="0"/>
              <a:t>kommentelés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8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Szövegfájl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77227" y="1905000"/>
            <a:ext cx="9465594" cy="3777622"/>
          </a:xfrm>
        </p:spPr>
        <p:txBody>
          <a:bodyPr/>
          <a:lstStyle/>
          <a:p>
            <a:r>
              <a:rPr lang="hu-HU" sz="2000" dirty="0"/>
              <a:t>Egyes rendszerek máshogy jelzik a szövegfájlokban a sorok végét (\n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Windowson két bájt, CR LF (0x0D 0x0A), Unixokon csak LF (0x0A</a:t>
            </a:r>
            <a:r>
              <a:rPr lang="hu-HU" sz="2000" dirty="0" smtClean="0"/>
              <a:t>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90" y="2939465"/>
            <a:ext cx="8985668" cy="36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Bináris fájl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66090" y="1214897"/>
            <a:ext cx="4992772" cy="5287112"/>
          </a:xfrm>
        </p:spPr>
        <p:txBody>
          <a:bodyPr>
            <a:normAutofit/>
          </a:bodyPr>
          <a:lstStyle/>
          <a:p>
            <a:r>
              <a:rPr lang="hu-HU" sz="2400" dirty="0"/>
              <a:t>bináris fájlba jelen példában egy 4 bájtos integert írtunk </a:t>
            </a:r>
            <a:r>
              <a:rPr lang="hu-HU" sz="2400" dirty="0" smtClean="0"/>
              <a:t>bele</a:t>
            </a:r>
          </a:p>
          <a:p>
            <a:r>
              <a:rPr lang="hu-HU" sz="2400" i="1" dirty="0" err="1"/>
              <a:t>little</a:t>
            </a:r>
            <a:r>
              <a:rPr lang="hu-HU" sz="2400" i="1" dirty="0"/>
              <a:t> endian</a:t>
            </a:r>
            <a:r>
              <a:rPr lang="hu-HU" sz="2400" dirty="0"/>
              <a:t> bájtsorrendben – azaz előbb a kicsi helyiértékek vannak, utána a </a:t>
            </a:r>
            <a:r>
              <a:rPr lang="hu-HU" sz="2400" dirty="0" smtClean="0"/>
              <a:t>nagyok</a:t>
            </a:r>
          </a:p>
          <a:p>
            <a:r>
              <a:rPr lang="hu-HU" sz="2400" dirty="0"/>
              <a:t>Így jelentek meg a fájlban a 40 E2 01 00 bájtok, mert 123456 tízes számrendszerben felírva 0x0001E240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3" y="1700464"/>
            <a:ext cx="6356267" cy="279542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3970511"/>
            <a:ext cx="1707482" cy="5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878770" y="368967"/>
            <a:ext cx="3689685" cy="6272464"/>
          </a:xfrm>
        </p:spPr>
        <p:txBody>
          <a:bodyPr>
            <a:noAutofit/>
          </a:bodyPr>
          <a:lstStyle/>
          <a:p>
            <a:r>
              <a:rPr lang="hu-HU" sz="2400" dirty="0"/>
              <a:t>nyers adatot fogunk olvasni, bájtról bájtra azt szeretnénk látni, amit </a:t>
            </a:r>
            <a:r>
              <a:rPr lang="hu-HU" sz="2400" dirty="0" smtClean="0"/>
              <a:t>eltároltunk</a:t>
            </a:r>
          </a:p>
          <a:p>
            <a:r>
              <a:rPr lang="hu-HU" sz="2400" dirty="0"/>
              <a:t>pontosan megmondjuk, hogy hány bájtra vagyunk </a:t>
            </a:r>
            <a:r>
              <a:rPr lang="hu-HU" sz="2400" dirty="0" smtClean="0"/>
              <a:t>kíváncsiak</a:t>
            </a:r>
          </a:p>
          <a:p>
            <a:r>
              <a:rPr lang="hu-HU" sz="2400" dirty="0" smtClean="0"/>
              <a:t>mivel </a:t>
            </a:r>
            <a:r>
              <a:rPr lang="hu-HU" sz="2400" dirty="0"/>
              <a:t>itt nincsenek határolók, mint egy </a:t>
            </a:r>
            <a:r>
              <a:rPr lang="hu-HU" sz="2400" dirty="0" smtClean="0"/>
              <a:t>szövegfájlban</a:t>
            </a:r>
          </a:p>
          <a:p>
            <a:r>
              <a:rPr lang="hu-HU" sz="2400" dirty="0" smtClean="0"/>
              <a:t>Bináris fájlok:</a:t>
            </a:r>
          </a:p>
          <a:p>
            <a:pPr lvl="1"/>
            <a:r>
              <a:rPr lang="hu-HU" sz="2000" dirty="0" smtClean="0"/>
              <a:t>Tömör kicsi fájl</a:t>
            </a:r>
          </a:p>
          <a:p>
            <a:pPr lvl="1"/>
            <a:r>
              <a:rPr lang="hu-HU" sz="2000" dirty="0" smtClean="0"/>
              <a:t>Nagy mennyiségű adatot kell gyorsan kezelni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67" y="2133600"/>
            <a:ext cx="6957603" cy="25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Szabványos adatfolyamok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02441" y="1890712"/>
            <a:ext cx="3513222" cy="3777622"/>
          </a:xfrm>
        </p:spPr>
        <p:txBody>
          <a:bodyPr>
            <a:noAutofit/>
          </a:bodyPr>
          <a:lstStyle/>
          <a:p>
            <a:r>
              <a:rPr lang="hu-HU" sz="2400" dirty="0" err="1"/>
              <a:t>sys.stdin</a:t>
            </a:r>
            <a:r>
              <a:rPr lang="hu-HU" sz="2400" dirty="0"/>
              <a:t> – szabványos bemenet (standard input)</a:t>
            </a:r>
          </a:p>
          <a:p>
            <a:r>
              <a:rPr lang="hu-HU" sz="2400" dirty="0" err="1"/>
              <a:t>sys.stdout</a:t>
            </a:r>
            <a:r>
              <a:rPr lang="hu-HU" sz="2400" dirty="0"/>
              <a:t> – szabványos kimenet (standard output)</a:t>
            </a:r>
          </a:p>
          <a:p>
            <a:r>
              <a:rPr lang="hu-HU" sz="2400" dirty="0" err="1"/>
              <a:t>sys.stderr</a:t>
            </a:r>
            <a:r>
              <a:rPr lang="hu-HU" sz="2400" dirty="0"/>
              <a:t> – szabványos hibakimenet (standard </a:t>
            </a:r>
            <a:r>
              <a:rPr lang="hu-HU" sz="2400" dirty="0" err="1"/>
              <a:t>error</a:t>
            </a:r>
            <a:r>
              <a:rPr lang="hu-HU" sz="2400" dirty="0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3" y="2119312"/>
            <a:ext cx="7500298" cy="37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Szabványos adatfolyam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szabványos kimeneti és bemeneti csatornákat (adatfolyamokat, </a:t>
            </a:r>
            <a:r>
              <a:rPr lang="hu-HU" sz="2400" dirty="0" err="1"/>
              <a:t>stream</a:t>
            </a:r>
            <a:r>
              <a:rPr lang="hu-HU" sz="2400" dirty="0"/>
              <a:t>) is fájlként </a:t>
            </a:r>
            <a:r>
              <a:rPr lang="hu-HU" sz="2400" dirty="0" smtClean="0"/>
              <a:t>látjuk</a:t>
            </a:r>
          </a:p>
          <a:p>
            <a:r>
              <a:rPr lang="hu-HU" sz="2400" dirty="0"/>
              <a:t>Az </a:t>
            </a:r>
            <a:r>
              <a:rPr lang="hu-HU" sz="2400" dirty="0" err="1"/>
              <a:t>stdin</a:t>
            </a:r>
            <a:r>
              <a:rPr lang="hu-HU" sz="2400" dirty="0"/>
              <a:t> neve szabványos bemenet (standard input), az </a:t>
            </a:r>
            <a:r>
              <a:rPr lang="hu-HU" sz="2400" dirty="0" err="1"/>
              <a:t>stdout</a:t>
            </a:r>
            <a:r>
              <a:rPr lang="hu-HU" sz="2400" dirty="0"/>
              <a:t>-é szabványos kimenet (standard output</a:t>
            </a:r>
            <a:r>
              <a:rPr lang="hu-HU" sz="2400" dirty="0" smtClean="0"/>
              <a:t>)</a:t>
            </a:r>
          </a:p>
          <a:p>
            <a:r>
              <a:rPr lang="hu-HU" sz="2400" dirty="0"/>
              <a:t>Ezek általában a billentyűzet és a konzol ablak; az operációs rendszer építi rá azokra ezt az absztrakciót, hogy fájlként is tudjuk kezelni őket</a:t>
            </a:r>
          </a:p>
        </p:txBody>
      </p:sp>
    </p:spTree>
    <p:extLst>
      <p:ext uri="{BB962C8B-B14F-4D97-AF65-F5344CB8AC3E}">
        <p14:creationId xmlns:p14="http://schemas.microsoft.com/office/powerpoint/2010/main" val="33806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Meghatározott értékek (konstans)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11" y="2111960"/>
            <a:ext cx="10650437" cy="34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20253" y="4170946"/>
            <a:ext cx="9884359" cy="2374233"/>
          </a:xfrm>
        </p:spPr>
        <p:txBody>
          <a:bodyPr>
            <a:noAutofit/>
          </a:bodyPr>
          <a:lstStyle/>
          <a:p>
            <a:r>
              <a:rPr lang="hu-HU" sz="2800" dirty="0"/>
              <a:t>Hasonlítsuk össze a két fenti </a:t>
            </a:r>
            <a:r>
              <a:rPr lang="hu-HU" sz="2800" dirty="0" smtClean="0"/>
              <a:t>kódot!</a:t>
            </a:r>
          </a:p>
          <a:p>
            <a:r>
              <a:rPr lang="hu-HU" sz="2800" dirty="0" smtClean="0"/>
              <a:t>Ugyanazt </a:t>
            </a:r>
            <a:r>
              <a:rPr lang="hu-HU" sz="2800" dirty="0"/>
              <a:t>csinálja mind a kettő, mégis a jobb oldalon látható egy sokkal jobb </a:t>
            </a:r>
            <a:r>
              <a:rPr lang="hu-HU" sz="2800" dirty="0" smtClean="0"/>
              <a:t>megoldás</a:t>
            </a:r>
          </a:p>
          <a:p>
            <a:r>
              <a:rPr lang="hu-HU" sz="2800" dirty="0"/>
              <a:t>A konstansok nevét egyébként illik csupa nagybetűvel írni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81" y="1424946"/>
            <a:ext cx="10656798" cy="24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MLOC project – </a:t>
            </a:r>
            <a:r>
              <a:rPr lang="hu-HU" dirty="0" err="1" smtClean="0"/>
              <a:t>million</a:t>
            </a:r>
            <a:r>
              <a:rPr lang="hu-HU" dirty="0" smtClean="0"/>
              <a:t> </a:t>
            </a:r>
            <a:r>
              <a:rPr lang="hu-HU" dirty="0" err="1" smtClean="0"/>
              <a:t>lines</a:t>
            </a:r>
            <a:r>
              <a:rPr lang="hu-HU" dirty="0" smtClean="0"/>
              <a:t> of </a:t>
            </a:r>
            <a:r>
              <a:rPr lang="hu-HU" dirty="0" err="1" smtClean="0"/>
              <a:t>code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1" y="1905000"/>
            <a:ext cx="9336506" cy="43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Nagy projektek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73759" y="1668379"/>
            <a:ext cx="5463925" cy="4555958"/>
          </a:xfrm>
        </p:spPr>
        <p:txBody>
          <a:bodyPr>
            <a:normAutofit/>
          </a:bodyPr>
          <a:lstStyle/>
          <a:p>
            <a:r>
              <a:rPr lang="hu-HU" sz="2400" i="1" dirty="0"/>
              <a:t>Ha a projekt egyetlen, nagy forrásállományban lenne megírva:</a:t>
            </a:r>
          </a:p>
          <a:p>
            <a:r>
              <a:rPr lang="hu-HU" sz="2400" dirty="0"/>
              <a:t>akkor áttekinthetetlen lenne,</a:t>
            </a:r>
          </a:p>
          <a:p>
            <a:r>
              <a:rPr lang="hu-HU" sz="2400" dirty="0"/>
              <a:t>a szerkesztő programok nehezen/lassan kezelnék,</a:t>
            </a:r>
          </a:p>
          <a:p>
            <a:r>
              <a:rPr lang="hu-HU" sz="2400" dirty="0"/>
              <a:t>nehézkes lenne többen egyszerre dolgozni rajta,</a:t>
            </a:r>
          </a:p>
          <a:p>
            <a:r>
              <a:rPr lang="hu-HU" sz="2400" dirty="0"/>
              <a:t>egy-egy </a:t>
            </a:r>
            <a:r>
              <a:rPr lang="hu-HU" sz="2400" dirty="0" err="1"/>
              <a:t>újrafordítás</a:t>
            </a:r>
            <a:r>
              <a:rPr lang="hu-HU" sz="2400" dirty="0"/>
              <a:t> akár órákat vehetne igénybe.</a:t>
            </a:r>
          </a:p>
          <a:p>
            <a:endParaRPr lang="hu-HU" sz="24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511506" y="1610227"/>
            <a:ext cx="5463925" cy="455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i="1" dirty="0"/>
              <a:t>Ha szerkezeti egységekre bontjuk a programot:</a:t>
            </a:r>
          </a:p>
          <a:p>
            <a:r>
              <a:rPr lang="hu-HU" sz="2400" dirty="0"/>
              <a:t>ezek önállóan </a:t>
            </a:r>
            <a:r>
              <a:rPr lang="hu-HU" sz="2400" dirty="0" err="1"/>
              <a:t>kezelhetőek</a:t>
            </a:r>
            <a:r>
              <a:rPr lang="hu-HU" sz="2400" dirty="0"/>
              <a:t>, a program ezek összeépítéséből keletkezik,</a:t>
            </a:r>
          </a:p>
          <a:p>
            <a:r>
              <a:rPr lang="hu-HU" sz="2400" dirty="0"/>
              <a:t>egy csapat különböző tagjai egymástól függetlenül dolgozhatnak,</a:t>
            </a:r>
          </a:p>
          <a:p>
            <a:r>
              <a:rPr lang="hu-HU" sz="2400" dirty="0"/>
              <a:t>az egyedi fordítások gyorsan lezajlanak.</a:t>
            </a:r>
          </a:p>
        </p:txBody>
      </p:sp>
    </p:spTree>
    <p:extLst>
      <p:ext uri="{BB962C8B-B14F-4D97-AF65-F5344CB8AC3E}">
        <p14:creationId xmlns:p14="http://schemas.microsoft.com/office/powerpoint/2010/main" val="27951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 életciklus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hu-HU" sz="3000" i="1" dirty="0"/>
              <a:t>Specifikáció</a:t>
            </a:r>
            <a:endParaRPr lang="hu-HU" sz="3000" dirty="0"/>
          </a:p>
          <a:p>
            <a:pPr lvl="1"/>
            <a:r>
              <a:rPr lang="hu-HU" sz="2600" dirty="0"/>
              <a:t>Elvárások, képességek (</a:t>
            </a:r>
            <a:r>
              <a:rPr lang="hu-HU" sz="2600" dirty="0" err="1"/>
              <a:t>feature</a:t>
            </a:r>
            <a:r>
              <a:rPr lang="hu-HU" sz="2600" dirty="0"/>
              <a:t>)</a:t>
            </a:r>
          </a:p>
          <a:p>
            <a:pPr lvl="1"/>
            <a:r>
              <a:rPr lang="hu-HU" sz="2600" dirty="0"/>
              <a:t>Mit fog tudni a program</a:t>
            </a:r>
          </a:p>
          <a:p>
            <a:r>
              <a:rPr lang="hu-HU" sz="3000" i="1" dirty="0"/>
              <a:t>Fejlesztés</a:t>
            </a:r>
            <a:endParaRPr lang="hu-HU" sz="3000" dirty="0"/>
          </a:p>
          <a:p>
            <a:pPr lvl="1"/>
            <a:r>
              <a:rPr lang="hu-HU" sz="2600" dirty="0"/>
              <a:t>fejlesztői eszközök, technológiák megválasztása,</a:t>
            </a:r>
          </a:p>
          <a:p>
            <a:pPr lvl="1"/>
            <a:r>
              <a:rPr lang="hu-HU" sz="2600" dirty="0"/>
              <a:t>a rendszer magas szintű megtervezése:</a:t>
            </a:r>
          </a:p>
          <a:p>
            <a:pPr lvl="2"/>
            <a:r>
              <a:rPr lang="hu-HU" sz="2200" dirty="0"/>
              <a:t>modulok és kapcsolatuk,</a:t>
            </a:r>
          </a:p>
          <a:p>
            <a:pPr lvl="2"/>
            <a:r>
              <a:rPr lang="hu-HU" sz="2200" dirty="0"/>
              <a:t>be-, és kimeneti formátumok,</a:t>
            </a:r>
          </a:p>
          <a:p>
            <a:pPr lvl="1"/>
            <a:r>
              <a:rPr lang="hu-HU" sz="2600" dirty="0"/>
              <a:t>algoritmusok, adatszerkezetek megtervezése,</a:t>
            </a:r>
          </a:p>
          <a:p>
            <a:pPr lvl="1"/>
            <a:r>
              <a:rPr lang="hu-HU" sz="2600" dirty="0"/>
              <a:t>implementáció elkészítése (kód dokumentálása párhuzamosan),</a:t>
            </a:r>
          </a:p>
          <a:p>
            <a:pPr lvl="1"/>
            <a:r>
              <a:rPr lang="hu-HU" sz="2600" dirty="0"/>
              <a:t>tesztelés, hibajavítás,</a:t>
            </a:r>
          </a:p>
          <a:p>
            <a:pPr lvl="1"/>
            <a:r>
              <a:rPr lang="hu-HU" sz="2600" dirty="0"/>
              <a:t>dokumentáció elkészítése.</a:t>
            </a:r>
          </a:p>
          <a:p>
            <a:r>
              <a:rPr lang="hu-HU" sz="3000" i="1" dirty="0"/>
              <a:t>Támogatás, </a:t>
            </a:r>
            <a:r>
              <a:rPr lang="hu-HU" sz="3000" i="1" dirty="0" err="1"/>
              <a:t>továbbfejlesztés</a:t>
            </a:r>
            <a:endParaRPr lang="hu-HU" sz="3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86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elv, hogy meg lehet hívni egy </a:t>
            </a:r>
            <a:r>
              <a:rPr lang="hu-HU" i="1" dirty="0"/>
              <a:t>függvényből</a:t>
            </a:r>
            <a:r>
              <a:rPr lang="hu-HU" dirty="0"/>
              <a:t> egy </a:t>
            </a:r>
            <a:r>
              <a:rPr lang="hu-HU" i="1" dirty="0"/>
              <a:t>másikat,</a:t>
            </a:r>
            <a:r>
              <a:rPr lang="hu-HU" dirty="0"/>
              <a:t> rögtön felveti a kérdést: vajon </a:t>
            </a:r>
            <a:r>
              <a:rPr lang="hu-HU" i="1" dirty="0"/>
              <a:t>saját magát</a:t>
            </a:r>
            <a:r>
              <a:rPr lang="hu-HU" dirty="0"/>
              <a:t> is?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64623" y="2816706"/>
            <a:ext cx="8915400" cy="3495568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Rekurzív függvény az, amely meghívja saját </a:t>
            </a:r>
            <a:r>
              <a:rPr lang="hu-HU" sz="2400" dirty="0" smtClean="0"/>
              <a:t>magát</a:t>
            </a:r>
          </a:p>
          <a:p>
            <a:r>
              <a:rPr lang="pt-BR" sz="2400" dirty="0"/>
              <a:t>Ezt a működést a verem teszi </a:t>
            </a:r>
            <a:r>
              <a:rPr lang="pt-BR" sz="2400" dirty="0" smtClean="0"/>
              <a:t>lehetővé</a:t>
            </a:r>
            <a:endParaRPr lang="hu-HU" sz="2400" dirty="0"/>
          </a:p>
          <a:p>
            <a:r>
              <a:rPr lang="hu-HU" sz="2400" dirty="0" smtClean="0"/>
              <a:t>Verem (</a:t>
            </a:r>
            <a:r>
              <a:rPr lang="hu-HU" sz="2400" dirty="0" err="1" smtClean="0"/>
              <a:t>stack</a:t>
            </a:r>
            <a:r>
              <a:rPr lang="hu-HU" sz="2400" dirty="0" smtClean="0"/>
              <a:t>) LIFO (last in </a:t>
            </a:r>
            <a:r>
              <a:rPr lang="hu-HU" sz="2400" dirty="0" err="1" smtClean="0"/>
              <a:t>first</a:t>
            </a:r>
            <a:r>
              <a:rPr lang="hu-HU" sz="2400" dirty="0" smtClean="0"/>
              <a:t> out)</a:t>
            </a:r>
          </a:p>
          <a:p>
            <a:r>
              <a:rPr lang="hu-HU" sz="2400" dirty="0" smtClean="0"/>
              <a:t>Vagyis </a:t>
            </a:r>
            <a:r>
              <a:rPr lang="hu-HU" sz="2400" dirty="0"/>
              <a:t>amelyik adat a legkésőbb került bele a verembe, azt vehetjük ki belőle </a:t>
            </a:r>
            <a:r>
              <a:rPr lang="hu-HU" sz="2400" dirty="0" smtClean="0"/>
              <a:t>legelőször</a:t>
            </a:r>
          </a:p>
          <a:p>
            <a:r>
              <a:rPr lang="hu-HU" sz="2400" dirty="0"/>
              <a:t>függvényhíváskor a paraméterek és a visszatérés </a:t>
            </a:r>
            <a:r>
              <a:rPr lang="hu-HU" sz="2400" dirty="0" smtClean="0"/>
              <a:t>adatai ide kerülnek</a:t>
            </a:r>
          </a:p>
          <a:p>
            <a:r>
              <a:rPr lang="hu-HU" sz="2400" dirty="0" smtClean="0"/>
              <a:t>Ide kerülnek a lokális változók is</a:t>
            </a:r>
          </a:p>
        </p:txBody>
      </p:sp>
    </p:spTree>
    <p:extLst>
      <p:ext uri="{BB962C8B-B14F-4D97-AF65-F5344CB8AC3E}">
        <p14:creationId xmlns:p14="http://schemas.microsoft.com/office/powerpoint/2010/main" val="38208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Dokumentáció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hu-HU" sz="2400" dirty="0"/>
              <a:t>A dokumentáció szintjei:</a:t>
            </a:r>
          </a:p>
          <a:p>
            <a:r>
              <a:rPr lang="hu-HU" sz="2400" i="1" dirty="0"/>
              <a:t>Fejlesztői (programozói) dokumentáció</a:t>
            </a:r>
            <a:endParaRPr lang="hu-HU" sz="2400" dirty="0"/>
          </a:p>
          <a:p>
            <a:pPr lvl="1"/>
            <a:r>
              <a:rPr lang="hu-HU" sz="2000" dirty="0"/>
              <a:t>adatszerkezetek dokumentációja,</a:t>
            </a:r>
          </a:p>
          <a:p>
            <a:pPr lvl="1"/>
            <a:r>
              <a:rPr lang="hu-HU" sz="2000" dirty="0"/>
              <a:t>algoritmusok dokumentációja,</a:t>
            </a:r>
          </a:p>
          <a:p>
            <a:pPr lvl="1"/>
            <a:r>
              <a:rPr lang="hu-HU" sz="2000" dirty="0"/>
              <a:t>a kód szerkezeti áttekintése,</a:t>
            </a:r>
          </a:p>
          <a:p>
            <a:pPr lvl="1"/>
            <a:r>
              <a:rPr lang="hu-HU" sz="2000" dirty="0"/>
              <a:t>a kód részletes dokumentációja.</a:t>
            </a:r>
          </a:p>
          <a:p>
            <a:r>
              <a:rPr lang="hu-HU" sz="2400" i="1" dirty="0"/>
              <a:t>A forráskód</a:t>
            </a:r>
            <a:endParaRPr lang="hu-HU" sz="2400" dirty="0"/>
          </a:p>
          <a:p>
            <a:pPr lvl="1"/>
            <a:r>
              <a:rPr lang="hu-HU" sz="2000" dirty="0" err="1"/>
              <a:t>kommentezés</a:t>
            </a:r>
            <a:r>
              <a:rPr lang="hu-HU" sz="2000" dirty="0"/>
              <a:t>, ha szükséges</a:t>
            </a:r>
          </a:p>
          <a:p>
            <a:r>
              <a:rPr lang="hu-HU" sz="2400" i="1" dirty="0"/>
              <a:t>Felhasználói dokumentáció</a:t>
            </a:r>
            <a:endParaRPr lang="hu-HU" sz="2400" dirty="0"/>
          </a:p>
          <a:p>
            <a:pPr lvl="1"/>
            <a:r>
              <a:rPr lang="hu-HU" sz="2000" dirty="0"/>
              <a:t>a program használatának a leírása</a:t>
            </a:r>
          </a:p>
          <a:p>
            <a:r>
              <a:rPr lang="hu-HU" sz="2400" i="1" dirty="0"/>
              <a:t>Tesztelési dokumentáció</a:t>
            </a:r>
            <a:endParaRPr lang="hu-HU" sz="2400" dirty="0"/>
          </a:p>
          <a:p>
            <a:pPr lvl="1"/>
            <a:r>
              <a:rPr lang="hu-HU" sz="2000" dirty="0"/>
              <a:t>a tesztelés körülményeit, eredményeit írja le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3457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Dokumentáció - </a:t>
            </a:r>
            <a:r>
              <a:rPr lang="hu-HU" dirty="0" err="1" smtClean="0"/>
              <a:t>docstring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57138" y="3769894"/>
            <a:ext cx="9547474" cy="2141327"/>
          </a:xfrm>
        </p:spPr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Docstring-eket</a:t>
            </a:r>
            <a:r>
              <a:rPr lang="hu-HU" sz="2400" dirty="0"/>
              <a:t> több eszköz is kezeli:</a:t>
            </a:r>
          </a:p>
          <a:p>
            <a:endParaRPr lang="hu-HU" sz="2400" dirty="0"/>
          </a:p>
          <a:p>
            <a:r>
              <a:rPr lang="hu-HU" sz="2400" dirty="0"/>
              <a:t>A beépített </a:t>
            </a:r>
            <a:r>
              <a:rPr lang="hu-HU" sz="2400" dirty="0" err="1"/>
              <a:t>help</a:t>
            </a:r>
            <a:r>
              <a:rPr lang="hu-HU" sz="2400" dirty="0"/>
              <a:t>() függvény.</a:t>
            </a:r>
          </a:p>
          <a:p>
            <a:r>
              <a:rPr lang="hu-HU" sz="2400" dirty="0" err="1"/>
              <a:t>PyDoc</a:t>
            </a:r>
            <a:r>
              <a:rPr lang="hu-HU" sz="2400" dirty="0"/>
              <a:t> és hasonló programok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91" y="1732548"/>
            <a:ext cx="6324767" cy="1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Komment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146" y="1905000"/>
            <a:ext cx="4907855" cy="178257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56" y="1909386"/>
            <a:ext cx="3290223" cy="15568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785" y="4116178"/>
            <a:ext cx="4699755" cy="15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4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Hibalehetőség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hu-HU" sz="2400" dirty="0"/>
              <a:t>Szintaktikai hiba</a:t>
            </a:r>
          </a:p>
          <a:p>
            <a:r>
              <a:rPr lang="hu-HU" sz="2400" dirty="0"/>
              <a:t>Nyelvtanilag hibás kód – le sem fut.</a:t>
            </a:r>
          </a:p>
          <a:p>
            <a:r>
              <a:rPr lang="hu-HU" sz="2400" dirty="0"/>
              <a:t>Pl. </a:t>
            </a:r>
            <a:r>
              <a:rPr lang="hu-HU" sz="2400" dirty="0" err="1"/>
              <a:t>for</a:t>
            </a:r>
            <a:r>
              <a:rPr lang="hu-HU" sz="2400" dirty="0"/>
              <a:t> x </a:t>
            </a:r>
            <a:r>
              <a:rPr lang="hu-HU" sz="2400" dirty="0" err="1"/>
              <a:t>range</a:t>
            </a:r>
            <a:r>
              <a:rPr lang="hu-HU" sz="2400" dirty="0"/>
              <a:t>(10)</a:t>
            </a:r>
          </a:p>
          <a:p>
            <a:r>
              <a:rPr lang="hu-HU" sz="2400" dirty="0"/>
              <a:t>Szemantikai hiba – </a:t>
            </a:r>
            <a:r>
              <a:rPr lang="hu-HU" sz="2400" dirty="0" err="1"/>
              <a:t>bug</a:t>
            </a:r>
            <a:endParaRPr lang="hu-HU" sz="2400" dirty="0"/>
          </a:p>
          <a:p>
            <a:r>
              <a:rPr lang="hu-HU" sz="2400" dirty="0"/>
              <a:t>Nyelvileg helyes, de </a:t>
            </a:r>
            <a:r>
              <a:rPr lang="hu-HU" sz="2400" dirty="0" err="1"/>
              <a:t>logikailag</a:t>
            </a:r>
            <a:r>
              <a:rPr lang="hu-HU" sz="2400" dirty="0"/>
              <a:t> hibás program.</a:t>
            </a:r>
          </a:p>
          <a:p>
            <a:r>
              <a:rPr lang="hu-HU" sz="2400" dirty="0"/>
              <a:t>Hibás algoritmus, hibás kódolás…</a:t>
            </a:r>
          </a:p>
          <a:p>
            <a:r>
              <a:rPr lang="hu-HU" sz="2400" dirty="0"/>
              <a:t>Lista negatív indexelés…</a:t>
            </a:r>
          </a:p>
          <a:p>
            <a:r>
              <a:rPr lang="hu-HU" sz="2400" dirty="0"/>
              <a:t>Futási idejű hibák: hibás bemenet</a:t>
            </a:r>
          </a:p>
          <a:p>
            <a:r>
              <a:rPr lang="hu-HU" sz="2400" dirty="0"/>
              <a:t>A program jó, de a külső körülmények nem.</a:t>
            </a:r>
          </a:p>
          <a:p>
            <a:r>
              <a:rPr lang="hu-HU" sz="2400" dirty="0"/>
              <a:t>Felhasználó rossz adatot gépel</a:t>
            </a:r>
          </a:p>
          <a:p>
            <a:r>
              <a:rPr lang="hu-HU" sz="2400" dirty="0"/>
              <a:t>Hibás a beolvasott fájl</a:t>
            </a:r>
          </a:p>
        </p:txBody>
      </p:sp>
    </p:spTree>
    <p:extLst>
      <p:ext uri="{BB962C8B-B14F-4D97-AF65-F5344CB8AC3E}">
        <p14:creationId xmlns:p14="http://schemas.microsoft.com/office/powerpoint/2010/main" val="16746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04201" y="1379620"/>
            <a:ext cx="8915400" cy="5021179"/>
          </a:xfrm>
        </p:spPr>
        <p:txBody>
          <a:bodyPr>
            <a:noAutofit/>
          </a:bodyPr>
          <a:lstStyle/>
          <a:p>
            <a:r>
              <a:rPr lang="hu-HU" sz="2400" dirty="0"/>
              <a:t>A tesztelés sokkal fontosabb és nehezebb lépés, mint gondolnánk</a:t>
            </a:r>
            <a:r>
              <a:rPr lang="hu-HU" sz="2400" dirty="0" smtClean="0"/>
              <a:t>!</a:t>
            </a:r>
            <a:endParaRPr lang="hu-HU" sz="2400" dirty="0"/>
          </a:p>
          <a:p>
            <a:pPr lvl="1"/>
            <a:r>
              <a:rPr lang="hu-HU" sz="2200" dirty="0"/>
              <a:t>Egy egyszerű programot könnyű letesztelni.</a:t>
            </a:r>
          </a:p>
          <a:p>
            <a:pPr lvl="1"/>
            <a:r>
              <a:rPr lang="hu-HU" sz="2200" dirty="0"/>
              <a:t>Egy komplex rendszer összes funkcióját leellenőrizni minden lehetséges bemenet és belső állapot esetén szinte lehetetlen</a:t>
            </a:r>
            <a:r>
              <a:rPr lang="hu-HU" sz="2200" dirty="0" smtClean="0"/>
              <a:t>.</a:t>
            </a:r>
          </a:p>
          <a:p>
            <a:pPr lvl="1"/>
            <a:endParaRPr lang="hu-HU" sz="2200" dirty="0"/>
          </a:p>
          <a:p>
            <a:r>
              <a:rPr lang="hu-HU" sz="2400" dirty="0"/>
              <a:t>A kis részektől a nagy felé haladva érdemes tesztelni</a:t>
            </a:r>
            <a:r>
              <a:rPr lang="hu-HU" sz="2400" dirty="0" smtClean="0"/>
              <a:t>.</a:t>
            </a:r>
            <a:endParaRPr lang="hu-HU" sz="2400" dirty="0"/>
          </a:p>
          <a:p>
            <a:pPr lvl="1"/>
            <a:r>
              <a:rPr lang="hu-HU" sz="2200" dirty="0"/>
              <a:t>Minden függvényt külön is tesztelni kell.</a:t>
            </a:r>
          </a:p>
          <a:p>
            <a:pPr lvl="1"/>
            <a:r>
              <a:rPr lang="hu-HU" sz="2200" dirty="0"/>
              <a:t>Minden lehetséges ágat (elágazások, ciklusok) ki kell próbálni.</a:t>
            </a:r>
          </a:p>
        </p:txBody>
      </p:sp>
    </p:spTree>
    <p:extLst>
      <p:ext uri="{BB962C8B-B14F-4D97-AF65-F5344CB8AC3E}">
        <p14:creationId xmlns:p14="http://schemas.microsoft.com/office/powerpoint/2010/main" val="8654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 utáni hibák…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75" y="1905000"/>
            <a:ext cx="5229977" cy="46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Automatikus tesztek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Később erről még lesz szó…</a:t>
            </a:r>
          </a:p>
        </p:txBody>
      </p:sp>
    </p:spTree>
    <p:extLst>
      <p:ext uri="{BB962C8B-B14F-4D97-AF65-F5344CB8AC3E}">
        <p14:creationId xmlns:p14="http://schemas.microsoft.com/office/powerpoint/2010/main" val="13189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Faktoriális rekurzív függvénnyel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49" y="1772506"/>
            <a:ext cx="6892566" cy="224990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8" y="1850383"/>
            <a:ext cx="6465269" cy="209414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582" y="4100288"/>
            <a:ext cx="8469755" cy="21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70" y="1469400"/>
            <a:ext cx="3969856" cy="488327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35" y="1469400"/>
            <a:ext cx="3512470" cy="48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Leállási feltétel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Ahogy a ciklusnak belépési feltétel van, úgy a rekurziónál is előbb-utóbb véget kell érjen, tehát egy kilépés</a:t>
            </a:r>
          </a:p>
          <a:p>
            <a:r>
              <a:rPr lang="hu-HU" sz="2400" dirty="0" smtClean="0"/>
              <a:t>Ez a báziskritérium</a:t>
            </a:r>
          </a:p>
          <a:p>
            <a:r>
              <a:rPr lang="hu-HU" sz="2400" dirty="0"/>
              <a:t>Kell legyen egy báziskritérium: amikor már nem hívja meg magát.</a:t>
            </a:r>
          </a:p>
          <a:p>
            <a:r>
              <a:rPr lang="hu-HU" sz="2400" dirty="0"/>
              <a:t>Minden lépésben közeledni kell a báziskritériumhoz.</a:t>
            </a:r>
          </a:p>
        </p:txBody>
      </p:sp>
    </p:spTree>
    <p:extLst>
      <p:ext uri="{BB962C8B-B14F-4D97-AF65-F5344CB8AC3E}">
        <p14:creationId xmlns:p14="http://schemas.microsoft.com/office/powerpoint/2010/main" val="30200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24" y="957795"/>
            <a:ext cx="4397841" cy="15094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24" y="2844868"/>
            <a:ext cx="4818533" cy="148371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015" y="343684"/>
            <a:ext cx="6843985" cy="59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Fib</a:t>
            </a:r>
            <a:r>
              <a:rPr lang="hu-HU" dirty="0" smtClean="0"/>
              <a:t>. </a:t>
            </a:r>
            <a:r>
              <a:rPr lang="hu-HU" dirty="0"/>
              <a:t>s</a:t>
            </a:r>
            <a:r>
              <a:rPr lang="hu-HU" dirty="0" smtClean="0"/>
              <a:t>zámsor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n&lt;2 esetén a függvény nem hívja meg már </a:t>
            </a:r>
            <a:r>
              <a:rPr lang="hu-HU" sz="2400" dirty="0" smtClean="0"/>
              <a:t>magát</a:t>
            </a:r>
          </a:p>
          <a:p>
            <a:r>
              <a:rPr lang="pt-BR" sz="2400" dirty="0"/>
              <a:t>a hívások során mindig kisebb n szám a paraméter</a:t>
            </a:r>
            <a:r>
              <a:rPr lang="pt-BR" sz="2400" dirty="0" smtClean="0"/>
              <a:t>.</a:t>
            </a:r>
            <a:endParaRPr lang="hu-HU" sz="2400" dirty="0" smtClean="0"/>
          </a:p>
          <a:p>
            <a:r>
              <a:rPr lang="hu-HU" sz="2400" dirty="0"/>
              <a:t>számsor kiszámítására amúgy ez nem túl hatékony megoldás, inkább csak az egyszerűsége miatt szép a </a:t>
            </a:r>
            <a:r>
              <a:rPr lang="hu-HU" sz="2400" dirty="0" smtClean="0"/>
              <a:t>függvény</a:t>
            </a:r>
          </a:p>
          <a:p>
            <a:r>
              <a:rPr lang="hu-HU" sz="2400" dirty="0"/>
              <a:t>pl. a </a:t>
            </a:r>
            <a:r>
              <a:rPr lang="hu-HU" sz="2400" dirty="0" err="1"/>
              <a:t>fib</a:t>
            </a:r>
            <a:r>
              <a:rPr lang="hu-HU" sz="2400" dirty="0"/>
              <a:t>(2) értékét többször is </a:t>
            </a:r>
            <a:r>
              <a:rPr lang="hu-HU" sz="2400" dirty="0" smtClean="0"/>
              <a:t>kiszámítjuk</a:t>
            </a:r>
          </a:p>
          <a:p>
            <a:r>
              <a:rPr lang="hu-HU" sz="2400" dirty="0"/>
              <a:t>a függvényhívások száma exponenciálisan növekszik</a:t>
            </a:r>
          </a:p>
        </p:txBody>
      </p:sp>
    </p:spTree>
    <p:extLst>
      <p:ext uri="{BB962C8B-B14F-4D97-AF65-F5344CB8AC3E}">
        <p14:creationId xmlns:p14="http://schemas.microsoft.com/office/powerpoint/2010/main" val="28714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Iteráció vagy rekurzió?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/>
              <a:t>Bizonyítható</a:t>
            </a:r>
            <a:r>
              <a:rPr lang="hu-HU" i="1" dirty="0"/>
              <a:t>:</a:t>
            </a:r>
            <a:r>
              <a:rPr lang="hu-HU" dirty="0"/>
              <a:t> minden rekurzív probléma megoldható iteratívan is, és minden iteráció átalakítható rekurzióvá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39" y="3582464"/>
            <a:ext cx="5172955" cy="164958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14" y="3230314"/>
            <a:ext cx="4458198" cy="29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Mikor használjuk?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21305" y="2133600"/>
            <a:ext cx="9801727" cy="3777622"/>
          </a:xfrm>
        </p:spPr>
        <p:txBody>
          <a:bodyPr>
            <a:noAutofit/>
          </a:bodyPr>
          <a:lstStyle/>
          <a:p>
            <a:r>
              <a:rPr lang="hu-HU" sz="2800" dirty="0"/>
              <a:t>Sokszor egyszerű és szemléletes a rekurzív megoldás, pl. </a:t>
            </a:r>
            <a:r>
              <a:rPr lang="hu-HU" sz="2800" dirty="0" err="1"/>
              <a:t>fib</a:t>
            </a:r>
            <a:r>
              <a:rPr lang="hu-HU" sz="2800" dirty="0"/>
              <a:t>(n)</a:t>
            </a:r>
          </a:p>
          <a:p>
            <a:r>
              <a:rPr lang="hu-HU" sz="2800" dirty="0"/>
              <a:t>Egyszerűbb a helyességét is bizonyítani... pl. </a:t>
            </a:r>
            <a:r>
              <a:rPr lang="hu-HU" sz="2800" dirty="0" err="1"/>
              <a:t>fib</a:t>
            </a:r>
            <a:r>
              <a:rPr lang="hu-HU" sz="2800" dirty="0"/>
              <a:t>(n)</a:t>
            </a:r>
          </a:p>
          <a:p>
            <a:r>
              <a:rPr lang="hu-HU" sz="2800" dirty="0"/>
              <a:t>De nem biztos, hogy a leghatékonyabb... pl. </a:t>
            </a:r>
            <a:r>
              <a:rPr lang="hu-HU" sz="2800" dirty="0" err="1"/>
              <a:t>fib</a:t>
            </a:r>
            <a:r>
              <a:rPr lang="hu-HU" sz="2800" dirty="0"/>
              <a:t>(n)</a:t>
            </a:r>
          </a:p>
          <a:p>
            <a:r>
              <a:rPr lang="hu-HU" sz="2800" dirty="0"/>
              <a:t>Nem érdemes indokolatlanul használni ciklusok helyett</a:t>
            </a:r>
          </a:p>
          <a:p>
            <a:r>
              <a:rPr lang="hu-HU" sz="2800" dirty="0"/>
              <a:t>Leginkább rekurzív jellegű problémák esetén</a:t>
            </a:r>
          </a:p>
          <a:p>
            <a:r>
              <a:rPr lang="hu-HU" sz="2800" dirty="0"/>
              <a:t>Pl. 5+2*3 kifejezés értelmezése</a:t>
            </a:r>
          </a:p>
        </p:txBody>
      </p:sp>
    </p:spTree>
    <p:extLst>
      <p:ext uri="{BB962C8B-B14F-4D97-AF65-F5344CB8AC3E}">
        <p14:creationId xmlns:p14="http://schemas.microsoft.com/office/powerpoint/2010/main" val="41382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773</Words>
  <Application>Microsoft Office PowerPoint</Application>
  <PresentationFormat>Szélesvásznú</PresentationFormat>
  <Paragraphs>122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Szálak</vt:lpstr>
      <vt:lpstr>Rekurzió, fájlkezelés, kommentelés </vt:lpstr>
      <vt:lpstr>Az elv, hogy meg lehet hívni egy függvényből egy másikat, rögtön felveti a kérdést: vajon saját magát is?</vt:lpstr>
      <vt:lpstr>Faktoriális rekurzív függvénnyel</vt:lpstr>
      <vt:lpstr>PowerPoint-bemutató</vt:lpstr>
      <vt:lpstr>Leállási feltétel</vt:lpstr>
      <vt:lpstr>PowerPoint-bemutató</vt:lpstr>
      <vt:lpstr>Fib. számsor</vt:lpstr>
      <vt:lpstr>Iteráció vagy rekurzió?</vt:lpstr>
      <vt:lpstr>Mikor használjuk?</vt:lpstr>
      <vt:lpstr>Szövegfájl</vt:lpstr>
      <vt:lpstr>Bináris fájl</vt:lpstr>
      <vt:lpstr>PowerPoint-bemutató</vt:lpstr>
      <vt:lpstr>Szabványos adatfolyamok</vt:lpstr>
      <vt:lpstr>Szabványos adatfolyam</vt:lpstr>
      <vt:lpstr>Meghatározott értékek (konstans)</vt:lpstr>
      <vt:lpstr>Példa</vt:lpstr>
      <vt:lpstr>MLOC project – million lines of code</vt:lpstr>
      <vt:lpstr>Nagy projektek</vt:lpstr>
      <vt:lpstr>Program életciklus</vt:lpstr>
      <vt:lpstr>Dokumentáció I.</vt:lpstr>
      <vt:lpstr>Dokumentáció - docstring</vt:lpstr>
      <vt:lpstr>Komment</vt:lpstr>
      <vt:lpstr>Hibalehetőség</vt:lpstr>
      <vt:lpstr>Tesztelés</vt:lpstr>
      <vt:lpstr>Tesztelés utáni hibák…</vt:lpstr>
      <vt:lpstr>Automatikus tesztek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Rekurzió</dc:title>
  <dc:creator>Vince</dc:creator>
  <cp:lastModifiedBy>Vince</cp:lastModifiedBy>
  <cp:revision>8</cp:revision>
  <dcterms:created xsi:type="dcterms:W3CDTF">2024-11-01T13:09:43Z</dcterms:created>
  <dcterms:modified xsi:type="dcterms:W3CDTF">2024-11-04T09:21:53Z</dcterms:modified>
</cp:coreProperties>
</file>