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rgbClr val="000066"/>
                </a:solidFill>
                <a:latin typeface="TeX Gyre Bonum"/>
                <a:cs typeface="TeX Gyre Bon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000066"/>
                </a:solidFill>
                <a:latin typeface="TeX Gyre Bonum"/>
                <a:cs typeface="TeX Gyre Bon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000066"/>
                </a:solidFill>
                <a:latin typeface="TeX Gyre Bonum"/>
                <a:cs typeface="TeX Gyre Bon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4268" y="2093976"/>
            <a:ext cx="5063489" cy="111937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4296" y="2703576"/>
            <a:ext cx="7486650" cy="11193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000066"/>
                </a:solidFill>
                <a:latin typeface="TeX Gyre Bonum"/>
                <a:cs typeface="TeX Gyre Bon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283" y="0"/>
            <a:ext cx="7492746" cy="71856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73924" y="0"/>
            <a:ext cx="645414" cy="71856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18259" y="358140"/>
            <a:ext cx="6432042" cy="78714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83195" y="358140"/>
            <a:ext cx="566153" cy="78714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06167" y="784859"/>
            <a:ext cx="4953761" cy="7871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7046" y="-12446"/>
            <a:ext cx="7229906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rgbClr val="000066"/>
                </a:solidFill>
                <a:latin typeface="TeX Gyre Bonum"/>
                <a:cs typeface="TeX Gyre Bon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8694" y="1985163"/>
            <a:ext cx="6924040" cy="40576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5.png"/><Relationship Id="rId5" Type="http://schemas.openxmlformats.org/officeDocument/2006/relationships/image" Target="../media/image7.png"/><Relationship Id="rId10" Type="http://schemas.openxmlformats.org/officeDocument/2006/relationships/image" Target="../media/image34.png"/><Relationship Id="rId4" Type="http://schemas.openxmlformats.org/officeDocument/2006/relationships/image" Target="../media/image6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.png"/><Relationship Id="rId7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7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7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7.png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7.png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87780" y="38100"/>
            <a:ext cx="6590665" cy="1409065"/>
            <a:chOff x="1287780" y="38100"/>
            <a:chExt cx="6590665" cy="14090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7780" y="38100"/>
              <a:ext cx="6438138" cy="6774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22820" y="38100"/>
              <a:ext cx="555498" cy="6774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3936" y="403859"/>
              <a:ext cx="5532882" cy="677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3720" y="403859"/>
              <a:ext cx="488429" cy="6774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6688" y="769619"/>
              <a:ext cx="4252721" cy="67741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64540" y="113487"/>
            <a:ext cx="6914515" cy="5450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lang="hu-HU" sz="2400" dirty="0" smtClean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hu-HU" sz="2400" dirty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hu-HU" sz="2400" dirty="0" smtClean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eX Gyre Bonum"/>
              <a:cs typeface="TeX Gyre Bonum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Eszközei: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Algoritmusleíró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eszközök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3200" b="1" spc="-10" dirty="0">
                <a:latin typeface="Times New Roman"/>
                <a:cs typeface="Times New Roman"/>
              </a:rPr>
              <a:t>Folyamatábra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5650" algn="l"/>
              </a:tabLst>
            </a:pPr>
            <a:r>
              <a:rPr sz="3200" spc="-10" dirty="0">
                <a:latin typeface="Times New Roman"/>
                <a:cs typeface="Times New Roman"/>
              </a:rPr>
              <a:t>Struktogram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5650" algn="l"/>
              </a:tabLst>
            </a:pPr>
            <a:r>
              <a:rPr sz="3200" spc="-10" dirty="0">
                <a:latin typeface="Times New Roman"/>
                <a:cs typeface="Times New Roman"/>
              </a:rPr>
              <a:t>Jackson-diagramok</a:t>
            </a:r>
            <a:endParaRPr sz="3200" dirty="0">
              <a:latin typeface="Times New Roman"/>
              <a:cs typeface="Times New Roman"/>
            </a:endParaRPr>
          </a:p>
          <a:p>
            <a:pPr marL="755015" marR="840105" lvl="1" indent="-285750">
              <a:lnSpc>
                <a:spcPct val="100000"/>
              </a:lnSpc>
              <a:spcBef>
                <a:spcPts val="770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3200" b="1" dirty="0">
                <a:latin typeface="Times New Roman"/>
                <a:cs typeface="Times New Roman"/>
              </a:rPr>
              <a:t>Leírás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mondatszerű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elemekkel 	(pszeudokód)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Leírás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programozási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nyelven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87780" y="38100"/>
            <a:ext cx="6590665" cy="1409065"/>
            <a:chOff x="1287780" y="38100"/>
            <a:chExt cx="6590665" cy="14090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7780" y="38100"/>
              <a:ext cx="6438138" cy="6774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22820" y="38100"/>
              <a:ext cx="555498" cy="6774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3936" y="403859"/>
              <a:ext cx="5532882" cy="677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3720" y="403859"/>
              <a:ext cx="488429" cy="6774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6688" y="769619"/>
              <a:ext cx="4252721" cy="67741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64540" y="113487"/>
            <a:ext cx="7389495" cy="5804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25"/>
              </a:spcBef>
            </a:pPr>
            <a:endParaRPr lang="hu-HU" sz="2400" dirty="0" smtClean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1725"/>
              </a:spcBef>
            </a:pPr>
            <a:endParaRPr lang="hu-HU" sz="2400" dirty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1725"/>
              </a:spcBef>
            </a:pPr>
            <a:endParaRPr sz="2400" dirty="0">
              <a:latin typeface="TeX Gyre Bonum"/>
              <a:cs typeface="TeX Gyre Bonum"/>
            </a:endParaRPr>
          </a:p>
          <a:p>
            <a:pPr marL="355600" marR="1403350" indent="-34353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Milyen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építőkövekből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épül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fel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egy </a:t>
            </a:r>
            <a:r>
              <a:rPr sz="3200" spc="-10" dirty="0">
                <a:latin typeface="Times New Roman"/>
                <a:cs typeface="Times New Roman"/>
              </a:rPr>
              <a:t>algoritmus?</a:t>
            </a:r>
            <a:endParaRPr sz="3200" dirty="0">
              <a:latin typeface="Times New Roman"/>
              <a:cs typeface="Times New Roman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6285" algn="l"/>
              </a:tabLst>
            </a:pPr>
            <a:r>
              <a:rPr sz="3200" dirty="0">
                <a:latin typeface="Times New Roman"/>
                <a:cs typeface="Times New Roman"/>
              </a:rPr>
              <a:t>Állítás: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Néhány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alapvető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(vezérlési 	</a:t>
            </a:r>
            <a:r>
              <a:rPr sz="3200" dirty="0">
                <a:latin typeface="Times New Roman"/>
                <a:cs typeface="Times New Roman"/>
              </a:rPr>
              <a:t>szerkezet)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segítségével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minden 	</a:t>
            </a:r>
            <a:r>
              <a:rPr sz="3200" dirty="0">
                <a:latin typeface="Times New Roman"/>
                <a:cs typeface="Times New Roman"/>
              </a:rPr>
              <a:t>algoritmus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elkészíthető.</a:t>
            </a:r>
            <a:endParaRPr sz="3200" dirty="0">
              <a:latin typeface="Times New Roman"/>
              <a:cs typeface="Times New Roman"/>
            </a:endParaRPr>
          </a:p>
          <a:p>
            <a:pPr marL="755015" marR="50292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6285" algn="l"/>
              </a:tabLst>
            </a:pPr>
            <a:r>
              <a:rPr sz="3200" dirty="0">
                <a:latin typeface="Times New Roman"/>
                <a:cs typeface="Times New Roman"/>
              </a:rPr>
              <a:t>Az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programozás,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amely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csak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ezeket 	használja:</a:t>
            </a:r>
            <a:endParaRPr sz="3200" dirty="0">
              <a:latin typeface="Times New Roman"/>
              <a:cs typeface="Times New Roman"/>
            </a:endParaRPr>
          </a:p>
          <a:p>
            <a:pPr marL="808355">
              <a:lnSpc>
                <a:spcPct val="100000"/>
              </a:lnSpc>
              <a:spcBef>
                <a:spcPts val="770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STRUKTÚRÁLT</a:t>
            </a:r>
            <a:r>
              <a:rPr sz="32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PROGRAMOZÁS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70559" y="376427"/>
            <a:ext cx="7895590" cy="699135"/>
            <a:chOff x="670559" y="376427"/>
            <a:chExt cx="7895590" cy="6991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559" y="376427"/>
              <a:ext cx="4299966" cy="4549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8492" y="376427"/>
              <a:ext cx="374129" cy="4549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9180" y="376427"/>
              <a:ext cx="3696462" cy="45491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9504" y="620268"/>
              <a:ext cx="328409" cy="4549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35095" y="620268"/>
              <a:ext cx="2836926" cy="45491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64540" y="423417"/>
            <a:ext cx="7591425" cy="4646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030"/>
              </a:spcBef>
              <a:buChar char="•"/>
              <a:tabLst>
                <a:tab pos="355600" algn="l"/>
              </a:tabLst>
            </a:pPr>
            <a:endParaRPr lang="hu-HU" sz="24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30"/>
              </a:spcBef>
              <a:buChar char="•"/>
              <a:tabLst>
                <a:tab pos="355600" algn="l"/>
              </a:tabLst>
            </a:pPr>
            <a:endParaRPr lang="hu-HU"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30"/>
              </a:spcBef>
              <a:buChar char="•"/>
              <a:tabLst>
                <a:tab pos="355600" algn="l"/>
              </a:tabLst>
            </a:pPr>
            <a:r>
              <a:rPr sz="2400" dirty="0" err="1" smtClean="0">
                <a:latin typeface="Times New Roman"/>
                <a:cs typeface="Times New Roman"/>
              </a:rPr>
              <a:t>Melyek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ezek az</a:t>
            </a:r>
            <a:r>
              <a:rPr sz="2400" spc="-10" dirty="0">
                <a:latin typeface="Times New Roman"/>
                <a:cs typeface="Times New Roman"/>
              </a:rPr>
              <a:t> építőkövek?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Tevékenységek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egymásutánja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(bambán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dolgozunk):</a:t>
            </a:r>
            <a:endParaRPr sz="2000" dirty="0">
              <a:latin typeface="Times New Roman"/>
              <a:cs typeface="Times New Roman"/>
            </a:endParaRPr>
          </a:p>
          <a:p>
            <a:pPr marL="478155" algn="ctr">
              <a:lnSpc>
                <a:spcPct val="100000"/>
              </a:lnSpc>
            </a:pP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SZEKVENCIA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Valamilyen döntésre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kényszerül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végrehajtás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során:</a:t>
            </a:r>
            <a:endParaRPr sz="2000" dirty="0">
              <a:latin typeface="Times New Roman"/>
              <a:cs typeface="Times New Roman"/>
            </a:endParaRPr>
          </a:p>
          <a:p>
            <a:pPr marL="476884" algn="ctr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ELÁGAZÁS</a:t>
            </a:r>
            <a:r>
              <a:rPr sz="20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(SZELEKCIÓ)</a:t>
            </a:r>
            <a:endParaRPr sz="2000" dirty="0">
              <a:latin typeface="Times New Roman"/>
              <a:cs typeface="Times New Roman"/>
            </a:endParaRPr>
          </a:p>
          <a:p>
            <a:pPr marL="263906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(van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egy-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két-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és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többágú)</a:t>
            </a:r>
            <a:endParaRPr sz="2000" dirty="0">
              <a:latin typeface="Times New Roman"/>
              <a:cs typeface="Times New Roman"/>
            </a:endParaRPr>
          </a:p>
          <a:p>
            <a:pPr marL="756285" marR="118745" lvl="1" indent="-287020">
              <a:lnSpc>
                <a:spcPts val="192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Valamilyen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programrészletet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többször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kell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végrehajtani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(általában </a:t>
            </a:r>
            <a:r>
              <a:rPr sz="2000" dirty="0">
                <a:latin typeface="Times New Roman"/>
                <a:cs typeface="Times New Roman"/>
              </a:rPr>
              <a:t>feltételtől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függően):</a:t>
            </a:r>
            <a:endParaRPr sz="2000" dirty="0">
              <a:latin typeface="Times New Roman"/>
              <a:cs typeface="Times New Roman"/>
            </a:endParaRPr>
          </a:p>
          <a:p>
            <a:pPr marL="477520" algn="ctr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CIKLUS</a:t>
            </a:r>
            <a:r>
              <a:rPr sz="20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(ITERÁCIÓ)</a:t>
            </a:r>
            <a:endParaRPr sz="2000" dirty="0">
              <a:latin typeface="Times New Roman"/>
              <a:cs typeface="Times New Roman"/>
            </a:endParaRPr>
          </a:p>
          <a:p>
            <a:pPr marL="477520" algn="ctr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(többféle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létezik)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részekre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bontása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alprogramokra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(később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tárgyaljuk)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7780" y="38100"/>
            <a:ext cx="6590665" cy="1409065"/>
            <a:chOff x="1287780" y="38100"/>
            <a:chExt cx="6590665" cy="14090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7780" y="38100"/>
              <a:ext cx="6438138" cy="6774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2820" y="38100"/>
              <a:ext cx="555498" cy="6774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3936" y="403859"/>
              <a:ext cx="5532882" cy="67741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3720" y="403859"/>
              <a:ext cx="488429" cy="677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6688" y="769619"/>
              <a:ext cx="4252721" cy="67741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509319"/>
          </a:xfrm>
          <a:prstGeom prst="rect">
            <a:avLst/>
          </a:prstGeom>
        </p:spPr>
        <p:txBody>
          <a:bodyPr vert="horz" wrap="square" lIns="0" tIns="138633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endParaRPr sz="2400"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1948688"/>
            <a:ext cx="7374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Szekvencia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megvalósítása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folyamatábrával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82923" y="3397008"/>
            <a:ext cx="1107186" cy="51128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634740" y="4366259"/>
            <a:ext cx="1584960" cy="6496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420"/>
              </a:spcBef>
            </a:pPr>
            <a:r>
              <a:rPr sz="1800" spc="-10" dirty="0">
                <a:latin typeface="Times New Roman"/>
                <a:cs typeface="Times New Roman"/>
              </a:rPr>
              <a:t>utasítás2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82923" y="5558028"/>
            <a:ext cx="1107186" cy="511289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4389120" y="3933444"/>
            <a:ext cx="76200" cy="433070"/>
          </a:xfrm>
          <a:custGeom>
            <a:avLst/>
            <a:gdLst/>
            <a:ahLst/>
            <a:cxnLst/>
            <a:rect l="l" t="t" r="r" b="b"/>
            <a:pathLst>
              <a:path w="76200" h="433070">
                <a:moveTo>
                  <a:pt x="31750" y="356615"/>
                </a:moveTo>
                <a:lnTo>
                  <a:pt x="0" y="356615"/>
                </a:lnTo>
                <a:lnTo>
                  <a:pt x="38100" y="432815"/>
                </a:lnTo>
                <a:lnTo>
                  <a:pt x="69850" y="369315"/>
                </a:lnTo>
                <a:lnTo>
                  <a:pt x="31750" y="369315"/>
                </a:lnTo>
                <a:lnTo>
                  <a:pt x="31750" y="356615"/>
                </a:lnTo>
                <a:close/>
              </a:path>
              <a:path w="76200" h="433070">
                <a:moveTo>
                  <a:pt x="44450" y="0"/>
                </a:moveTo>
                <a:lnTo>
                  <a:pt x="31750" y="0"/>
                </a:lnTo>
                <a:lnTo>
                  <a:pt x="31750" y="369315"/>
                </a:lnTo>
                <a:lnTo>
                  <a:pt x="44450" y="369315"/>
                </a:lnTo>
                <a:lnTo>
                  <a:pt x="44450" y="0"/>
                </a:lnTo>
                <a:close/>
              </a:path>
              <a:path w="76200" h="433070">
                <a:moveTo>
                  <a:pt x="76200" y="356615"/>
                </a:moveTo>
                <a:lnTo>
                  <a:pt x="44450" y="356615"/>
                </a:lnTo>
                <a:lnTo>
                  <a:pt x="44450" y="369315"/>
                </a:lnTo>
                <a:lnTo>
                  <a:pt x="69850" y="369315"/>
                </a:lnTo>
                <a:lnTo>
                  <a:pt x="76200" y="35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9120" y="5013959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31750" y="355091"/>
                </a:moveTo>
                <a:lnTo>
                  <a:pt x="0" y="355091"/>
                </a:lnTo>
                <a:lnTo>
                  <a:pt x="38100" y="431291"/>
                </a:lnTo>
                <a:lnTo>
                  <a:pt x="69850" y="367791"/>
                </a:lnTo>
                <a:lnTo>
                  <a:pt x="31750" y="367791"/>
                </a:lnTo>
                <a:lnTo>
                  <a:pt x="31750" y="355091"/>
                </a:lnTo>
                <a:close/>
              </a:path>
              <a:path w="76200" h="431800">
                <a:moveTo>
                  <a:pt x="44450" y="0"/>
                </a:moveTo>
                <a:lnTo>
                  <a:pt x="31750" y="0"/>
                </a:lnTo>
                <a:lnTo>
                  <a:pt x="31750" y="367791"/>
                </a:lnTo>
                <a:lnTo>
                  <a:pt x="44450" y="367791"/>
                </a:lnTo>
                <a:lnTo>
                  <a:pt x="44450" y="0"/>
                </a:lnTo>
                <a:close/>
              </a:path>
              <a:path w="76200" h="431800">
                <a:moveTo>
                  <a:pt x="76200" y="355091"/>
                </a:moveTo>
                <a:lnTo>
                  <a:pt x="44450" y="355091"/>
                </a:lnTo>
                <a:lnTo>
                  <a:pt x="44450" y="367791"/>
                </a:lnTo>
                <a:lnTo>
                  <a:pt x="69850" y="367791"/>
                </a:lnTo>
                <a:lnTo>
                  <a:pt x="76200" y="355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89120" y="6092952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31750" y="355092"/>
                </a:moveTo>
                <a:lnTo>
                  <a:pt x="0" y="355092"/>
                </a:lnTo>
                <a:lnTo>
                  <a:pt x="38100" y="431292"/>
                </a:lnTo>
                <a:lnTo>
                  <a:pt x="69850" y="367792"/>
                </a:lnTo>
                <a:lnTo>
                  <a:pt x="31750" y="367792"/>
                </a:lnTo>
                <a:lnTo>
                  <a:pt x="31750" y="355092"/>
                </a:lnTo>
                <a:close/>
              </a:path>
              <a:path w="76200" h="431800">
                <a:moveTo>
                  <a:pt x="44450" y="0"/>
                </a:moveTo>
                <a:lnTo>
                  <a:pt x="31750" y="0"/>
                </a:lnTo>
                <a:lnTo>
                  <a:pt x="31750" y="367792"/>
                </a:lnTo>
                <a:lnTo>
                  <a:pt x="44450" y="367792"/>
                </a:lnTo>
                <a:lnTo>
                  <a:pt x="44450" y="0"/>
                </a:lnTo>
                <a:close/>
              </a:path>
              <a:path w="76200" h="431800">
                <a:moveTo>
                  <a:pt x="76200" y="355092"/>
                </a:moveTo>
                <a:lnTo>
                  <a:pt x="44450" y="355092"/>
                </a:lnTo>
                <a:lnTo>
                  <a:pt x="44450" y="367792"/>
                </a:lnTo>
                <a:lnTo>
                  <a:pt x="69850" y="367792"/>
                </a:lnTo>
                <a:lnTo>
                  <a:pt x="76200" y="3550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89120" y="2781300"/>
            <a:ext cx="76200" cy="504825"/>
          </a:xfrm>
          <a:custGeom>
            <a:avLst/>
            <a:gdLst/>
            <a:ahLst/>
            <a:cxnLst/>
            <a:rect l="l" t="t" r="r" b="b"/>
            <a:pathLst>
              <a:path w="76200" h="504825">
                <a:moveTo>
                  <a:pt x="31750" y="428244"/>
                </a:moveTo>
                <a:lnTo>
                  <a:pt x="0" y="428244"/>
                </a:lnTo>
                <a:lnTo>
                  <a:pt x="38100" y="504444"/>
                </a:lnTo>
                <a:lnTo>
                  <a:pt x="69850" y="440944"/>
                </a:lnTo>
                <a:lnTo>
                  <a:pt x="31750" y="440944"/>
                </a:lnTo>
                <a:lnTo>
                  <a:pt x="31750" y="428244"/>
                </a:lnTo>
                <a:close/>
              </a:path>
              <a:path w="76200" h="504825">
                <a:moveTo>
                  <a:pt x="44450" y="0"/>
                </a:moveTo>
                <a:lnTo>
                  <a:pt x="31750" y="0"/>
                </a:lnTo>
                <a:lnTo>
                  <a:pt x="31750" y="440944"/>
                </a:lnTo>
                <a:lnTo>
                  <a:pt x="44450" y="440944"/>
                </a:lnTo>
                <a:lnTo>
                  <a:pt x="44450" y="0"/>
                </a:lnTo>
                <a:close/>
              </a:path>
              <a:path w="76200" h="504825">
                <a:moveTo>
                  <a:pt x="76200" y="428244"/>
                </a:moveTo>
                <a:lnTo>
                  <a:pt x="44450" y="428244"/>
                </a:lnTo>
                <a:lnTo>
                  <a:pt x="44450" y="440944"/>
                </a:lnTo>
                <a:lnTo>
                  <a:pt x="69850" y="440944"/>
                </a:lnTo>
                <a:lnTo>
                  <a:pt x="76200" y="428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283" y="0"/>
            <a:ext cx="7671434" cy="1572260"/>
            <a:chOff x="748283" y="0"/>
            <a:chExt cx="7671434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283" y="0"/>
              <a:ext cx="7492746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3924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5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6167" y="784859"/>
              <a:ext cx="4953761" cy="78714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45844" y="1931034"/>
            <a:ext cx="530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Elágazás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megvalósítása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folyamatábrával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2994" y="5956808"/>
            <a:ext cx="639762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–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Az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ágak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valamelyike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maradhat: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egyágú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elágazás</a:t>
            </a:r>
            <a:endParaRPr sz="2000">
              <a:latin typeface="Times New Roman"/>
              <a:cs typeface="Times New Roman"/>
            </a:endParaRPr>
          </a:p>
          <a:p>
            <a:pPr marL="299085" indent="-286385">
              <a:lnSpc>
                <a:spcPts val="2160"/>
              </a:lnSpc>
              <a:buChar char="–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Többágú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elágazásra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nincs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folyamatábra-</a:t>
            </a:r>
            <a:r>
              <a:rPr sz="2000" dirty="0">
                <a:latin typeface="Times New Roman"/>
                <a:cs typeface="Times New Roman"/>
              </a:rPr>
              <a:t>jelölés,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több </a:t>
            </a:r>
            <a:r>
              <a:rPr sz="2000" spc="-10" dirty="0">
                <a:latin typeface="Times New Roman"/>
                <a:cs typeface="Times New Roman"/>
              </a:rPr>
              <a:t>kétágú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ts val="2160"/>
              </a:lnSpc>
            </a:pPr>
            <a:r>
              <a:rPr sz="2000" dirty="0">
                <a:latin typeface="Times New Roman"/>
                <a:cs typeface="Times New Roman"/>
              </a:rPr>
              <a:t>elágazással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írható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le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46385" y="3207829"/>
            <a:ext cx="2026285" cy="875665"/>
            <a:chOff x="3846385" y="3207829"/>
            <a:chExt cx="2026285" cy="875665"/>
          </a:xfrm>
        </p:grpSpPr>
        <p:sp>
          <p:nvSpPr>
            <p:cNvPr id="12" name="object 12"/>
            <p:cNvSpPr/>
            <p:nvPr/>
          </p:nvSpPr>
          <p:spPr>
            <a:xfrm>
              <a:off x="3851147" y="3212592"/>
              <a:ext cx="2016760" cy="866140"/>
            </a:xfrm>
            <a:custGeom>
              <a:avLst/>
              <a:gdLst/>
              <a:ahLst/>
              <a:cxnLst/>
              <a:rect l="l" t="t" r="r" b="b"/>
              <a:pathLst>
                <a:path w="2016760" h="866139">
                  <a:moveTo>
                    <a:pt x="0" y="432816"/>
                  </a:moveTo>
                  <a:lnTo>
                    <a:pt x="1008126" y="0"/>
                  </a:lnTo>
                  <a:lnTo>
                    <a:pt x="2016252" y="432816"/>
                  </a:lnTo>
                  <a:lnTo>
                    <a:pt x="1008126" y="865632"/>
                  </a:lnTo>
                  <a:lnTo>
                    <a:pt x="0" y="4328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3775" y="3433584"/>
              <a:ext cx="944118" cy="51128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071116" y="4555248"/>
            <a:ext cx="1424305" cy="786130"/>
            <a:chOff x="2071116" y="4555248"/>
            <a:chExt cx="1424305" cy="78613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71116" y="4555248"/>
              <a:ext cx="1424178" cy="51128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71116" y="4829568"/>
              <a:ext cx="1315974" cy="51128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124455" y="4507991"/>
            <a:ext cx="1583690" cy="39369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90805" marR="365760">
              <a:lnSpc>
                <a:spcPct val="100000"/>
              </a:lnSpc>
              <a:spcBef>
                <a:spcPts val="910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60364" y="4555248"/>
            <a:ext cx="1482090" cy="786130"/>
            <a:chOff x="5960364" y="4555248"/>
            <a:chExt cx="1482090" cy="786130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60364" y="4555248"/>
              <a:ext cx="1424178" cy="51128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60364" y="4829568"/>
              <a:ext cx="1482089" cy="51128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012179" y="4507991"/>
            <a:ext cx="1583690" cy="39369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92075" marR="307340">
              <a:lnSpc>
                <a:spcPct val="100000"/>
              </a:lnSpc>
              <a:spcBef>
                <a:spcPts val="910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78835" y="2708148"/>
            <a:ext cx="3963670" cy="1800860"/>
            <a:chOff x="2878835" y="2708148"/>
            <a:chExt cx="3963670" cy="1800860"/>
          </a:xfrm>
        </p:grpSpPr>
        <p:sp>
          <p:nvSpPr>
            <p:cNvPr id="24" name="object 24"/>
            <p:cNvSpPr/>
            <p:nvPr/>
          </p:nvSpPr>
          <p:spPr>
            <a:xfrm>
              <a:off x="2878836" y="2708147"/>
              <a:ext cx="3963670" cy="1800860"/>
            </a:xfrm>
            <a:custGeom>
              <a:avLst/>
              <a:gdLst/>
              <a:ahLst/>
              <a:cxnLst/>
              <a:rect l="l" t="t" r="r" b="b"/>
              <a:pathLst>
                <a:path w="3963670" h="1800860">
                  <a:moveTo>
                    <a:pt x="973074" y="932434"/>
                  </a:moveTo>
                  <a:lnTo>
                    <a:pt x="31750" y="932434"/>
                  </a:lnTo>
                  <a:lnTo>
                    <a:pt x="31750" y="1724533"/>
                  </a:lnTo>
                  <a:lnTo>
                    <a:pt x="0" y="1724533"/>
                  </a:lnTo>
                  <a:lnTo>
                    <a:pt x="38100" y="1800733"/>
                  </a:lnTo>
                  <a:lnTo>
                    <a:pt x="69850" y="1737233"/>
                  </a:lnTo>
                  <a:lnTo>
                    <a:pt x="76200" y="1724533"/>
                  </a:lnTo>
                  <a:lnTo>
                    <a:pt x="44450" y="1724533"/>
                  </a:lnTo>
                  <a:lnTo>
                    <a:pt x="44450" y="945134"/>
                  </a:lnTo>
                  <a:lnTo>
                    <a:pt x="973074" y="945134"/>
                  </a:lnTo>
                  <a:lnTo>
                    <a:pt x="973074" y="938784"/>
                  </a:lnTo>
                  <a:lnTo>
                    <a:pt x="973074" y="932434"/>
                  </a:lnTo>
                  <a:close/>
                </a:path>
                <a:path w="3963670" h="1800860">
                  <a:moveTo>
                    <a:pt x="2019300" y="428244"/>
                  </a:moveTo>
                  <a:lnTo>
                    <a:pt x="1987550" y="428244"/>
                  </a:lnTo>
                  <a:lnTo>
                    <a:pt x="1987550" y="0"/>
                  </a:lnTo>
                  <a:lnTo>
                    <a:pt x="1974850" y="0"/>
                  </a:lnTo>
                  <a:lnTo>
                    <a:pt x="1974850" y="428244"/>
                  </a:lnTo>
                  <a:lnTo>
                    <a:pt x="1943100" y="428244"/>
                  </a:lnTo>
                  <a:lnTo>
                    <a:pt x="1981200" y="504444"/>
                  </a:lnTo>
                  <a:lnTo>
                    <a:pt x="2012950" y="440944"/>
                  </a:lnTo>
                  <a:lnTo>
                    <a:pt x="2019300" y="428244"/>
                  </a:lnTo>
                  <a:close/>
                </a:path>
                <a:path w="3963670" h="1800860">
                  <a:moveTo>
                    <a:pt x="3963289" y="1724533"/>
                  </a:moveTo>
                  <a:lnTo>
                    <a:pt x="3931539" y="1724533"/>
                  </a:lnTo>
                  <a:lnTo>
                    <a:pt x="3931539" y="945134"/>
                  </a:lnTo>
                  <a:lnTo>
                    <a:pt x="3931539" y="938784"/>
                  </a:lnTo>
                  <a:lnTo>
                    <a:pt x="3931539" y="932434"/>
                  </a:lnTo>
                  <a:lnTo>
                    <a:pt x="2988564" y="932434"/>
                  </a:lnTo>
                  <a:lnTo>
                    <a:pt x="2988564" y="945134"/>
                  </a:lnTo>
                  <a:lnTo>
                    <a:pt x="3918839" y="945134"/>
                  </a:lnTo>
                  <a:lnTo>
                    <a:pt x="3918839" y="1724533"/>
                  </a:lnTo>
                  <a:lnTo>
                    <a:pt x="3887089" y="1724533"/>
                  </a:lnTo>
                  <a:lnTo>
                    <a:pt x="3925189" y="1800733"/>
                  </a:lnTo>
                  <a:lnTo>
                    <a:pt x="3956939" y="1737233"/>
                  </a:lnTo>
                  <a:lnTo>
                    <a:pt x="3963289" y="1724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82923" y="3255276"/>
              <a:ext cx="369557" cy="51128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3714750" y="331089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43955" y="3183648"/>
            <a:ext cx="419849" cy="51128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875782" y="323951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94076" y="5300471"/>
            <a:ext cx="3916045" cy="546100"/>
            <a:chOff x="2894076" y="5300471"/>
            <a:chExt cx="3916045" cy="546100"/>
          </a:xfrm>
        </p:grpSpPr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09909" y="5675185"/>
              <a:ext cx="171068" cy="17106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894076" y="5300471"/>
              <a:ext cx="3916045" cy="509270"/>
            </a:xfrm>
            <a:custGeom>
              <a:avLst/>
              <a:gdLst/>
              <a:ahLst/>
              <a:cxnLst/>
              <a:rect l="l" t="t" r="r" b="b"/>
              <a:pathLst>
                <a:path w="3916045" h="509270">
                  <a:moveTo>
                    <a:pt x="1741424" y="471043"/>
                  </a:moveTo>
                  <a:lnTo>
                    <a:pt x="1728724" y="464693"/>
                  </a:lnTo>
                  <a:lnTo>
                    <a:pt x="1665224" y="432943"/>
                  </a:lnTo>
                  <a:lnTo>
                    <a:pt x="1665224" y="464693"/>
                  </a:lnTo>
                  <a:lnTo>
                    <a:pt x="15875" y="464693"/>
                  </a:lnTo>
                  <a:lnTo>
                    <a:pt x="15875" y="17018"/>
                  </a:lnTo>
                  <a:lnTo>
                    <a:pt x="15875" y="10668"/>
                  </a:lnTo>
                  <a:lnTo>
                    <a:pt x="15875" y="4318"/>
                  </a:lnTo>
                  <a:lnTo>
                    <a:pt x="0" y="4318"/>
                  </a:lnTo>
                  <a:lnTo>
                    <a:pt x="0" y="17018"/>
                  </a:lnTo>
                  <a:lnTo>
                    <a:pt x="3175" y="17018"/>
                  </a:lnTo>
                  <a:lnTo>
                    <a:pt x="3175" y="477393"/>
                  </a:lnTo>
                  <a:lnTo>
                    <a:pt x="1665224" y="477393"/>
                  </a:lnTo>
                  <a:lnTo>
                    <a:pt x="1665224" y="509143"/>
                  </a:lnTo>
                  <a:lnTo>
                    <a:pt x="1728724" y="477393"/>
                  </a:lnTo>
                  <a:lnTo>
                    <a:pt x="1741424" y="471043"/>
                  </a:lnTo>
                  <a:close/>
                </a:path>
                <a:path w="3916045" h="509270">
                  <a:moveTo>
                    <a:pt x="3915664" y="0"/>
                  </a:moveTo>
                  <a:lnTo>
                    <a:pt x="3902964" y="0"/>
                  </a:lnTo>
                  <a:lnTo>
                    <a:pt x="3902964" y="454025"/>
                  </a:lnTo>
                  <a:lnTo>
                    <a:pt x="1958340" y="454025"/>
                  </a:lnTo>
                  <a:lnTo>
                    <a:pt x="1958340" y="422275"/>
                  </a:lnTo>
                  <a:lnTo>
                    <a:pt x="1882140" y="460375"/>
                  </a:lnTo>
                  <a:lnTo>
                    <a:pt x="1958340" y="498475"/>
                  </a:lnTo>
                  <a:lnTo>
                    <a:pt x="1958340" y="466725"/>
                  </a:lnTo>
                  <a:lnTo>
                    <a:pt x="3915664" y="466725"/>
                  </a:lnTo>
                  <a:lnTo>
                    <a:pt x="3915664" y="460375"/>
                  </a:lnTo>
                  <a:lnTo>
                    <a:pt x="3915664" y="454037"/>
                  </a:lnTo>
                  <a:lnTo>
                    <a:pt x="39156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Cím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7780" y="38100"/>
            <a:ext cx="6590665" cy="1409065"/>
            <a:chOff x="1287780" y="38100"/>
            <a:chExt cx="6590665" cy="14090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7780" y="38100"/>
              <a:ext cx="6438138" cy="6774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2820" y="38100"/>
              <a:ext cx="555498" cy="6774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3936" y="403859"/>
              <a:ext cx="5532882" cy="67741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3720" y="403859"/>
              <a:ext cx="488429" cy="677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6688" y="769619"/>
              <a:ext cx="4252721" cy="67741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64540" y="1933273"/>
            <a:ext cx="7498080" cy="28860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Ciklusok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megvalósítása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folyamatábrával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megismétlésre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kerülő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utasítások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összefoglaló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neve: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CIKLUSMAG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</a:tabLst>
            </a:pPr>
            <a:r>
              <a:rPr sz="2400" spc="-10" dirty="0">
                <a:latin typeface="Times New Roman"/>
                <a:cs typeface="Times New Roman"/>
              </a:rPr>
              <a:t>Fajtái: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Elöltesztelő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feltételes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ciklus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Hátultesztelő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feltételes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ciklus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Számlálós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(növekményes)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ciklus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(speciális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elöltesztelő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ciklus)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Cím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22044" y="3953099"/>
            <a:ext cx="3181985" cy="178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265" marR="5080" indent="-203200">
              <a:lnSpc>
                <a:spcPct val="120000"/>
              </a:lnSpc>
              <a:spcBef>
                <a:spcPts val="95"/>
              </a:spcBef>
            </a:pP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ciklusmag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nem </a:t>
            </a:r>
            <a:r>
              <a:rPr sz="3200" dirty="0">
                <a:latin typeface="Times New Roman"/>
                <a:cs typeface="Times New Roman"/>
              </a:rPr>
              <a:t>biztos,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hogy </a:t>
            </a:r>
            <a:r>
              <a:rPr sz="3200" spc="-10" dirty="0">
                <a:latin typeface="Times New Roman"/>
                <a:cs typeface="Times New Roman"/>
              </a:rPr>
              <a:t>végrehajtódik!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8064" y="3976128"/>
            <a:ext cx="369557" cy="5112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39508" y="4031742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62637" y="3207829"/>
            <a:ext cx="2026285" cy="875665"/>
            <a:chOff x="5862637" y="3207829"/>
            <a:chExt cx="2026285" cy="875665"/>
          </a:xfrm>
        </p:grpSpPr>
        <p:sp>
          <p:nvSpPr>
            <p:cNvPr id="7" name="object 7"/>
            <p:cNvSpPr/>
            <p:nvPr/>
          </p:nvSpPr>
          <p:spPr>
            <a:xfrm>
              <a:off x="5867400" y="3212592"/>
              <a:ext cx="2016760" cy="866140"/>
            </a:xfrm>
            <a:custGeom>
              <a:avLst/>
              <a:gdLst/>
              <a:ahLst/>
              <a:cxnLst/>
              <a:rect l="l" t="t" r="r" b="b"/>
              <a:pathLst>
                <a:path w="2016759" h="866139">
                  <a:moveTo>
                    <a:pt x="0" y="432816"/>
                  </a:moveTo>
                  <a:lnTo>
                    <a:pt x="1008126" y="0"/>
                  </a:lnTo>
                  <a:lnTo>
                    <a:pt x="2016252" y="432816"/>
                  </a:lnTo>
                  <a:lnTo>
                    <a:pt x="1008126" y="865632"/>
                  </a:lnTo>
                  <a:lnTo>
                    <a:pt x="0" y="4328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8504" y="3433584"/>
              <a:ext cx="1491233" cy="51128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031991" y="5224081"/>
            <a:ext cx="1642110" cy="838200"/>
            <a:chOff x="6031991" y="5224081"/>
            <a:chExt cx="1642110" cy="838200"/>
          </a:xfrm>
        </p:grpSpPr>
        <p:sp>
          <p:nvSpPr>
            <p:cNvPr id="11" name="object 11"/>
            <p:cNvSpPr/>
            <p:nvPr/>
          </p:nvSpPr>
          <p:spPr>
            <a:xfrm>
              <a:off x="6085331" y="5228844"/>
              <a:ext cx="1583690" cy="792480"/>
            </a:xfrm>
            <a:custGeom>
              <a:avLst/>
              <a:gdLst/>
              <a:ahLst/>
              <a:cxnLst/>
              <a:rect l="l" t="t" r="r" b="b"/>
              <a:pathLst>
                <a:path w="1583690" h="792479">
                  <a:moveTo>
                    <a:pt x="0" y="792479"/>
                  </a:moveTo>
                  <a:lnTo>
                    <a:pt x="1583436" y="792479"/>
                  </a:lnTo>
                  <a:lnTo>
                    <a:pt x="1583436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1991" y="5276088"/>
              <a:ext cx="1296162" cy="51128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31991" y="5550408"/>
              <a:ext cx="1159002" cy="51128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632450" y="2708148"/>
            <a:ext cx="2547620" cy="3547110"/>
            <a:chOff x="5632450" y="2708148"/>
            <a:chExt cx="2547620" cy="3547110"/>
          </a:xfrm>
        </p:grpSpPr>
        <p:sp>
          <p:nvSpPr>
            <p:cNvPr id="16" name="object 16"/>
            <p:cNvSpPr/>
            <p:nvPr/>
          </p:nvSpPr>
          <p:spPr>
            <a:xfrm>
              <a:off x="5632450" y="2708147"/>
              <a:ext cx="1282065" cy="3547110"/>
            </a:xfrm>
            <a:custGeom>
              <a:avLst/>
              <a:gdLst/>
              <a:ahLst/>
              <a:cxnLst/>
              <a:rect l="l" t="t" r="r" b="b"/>
              <a:pathLst>
                <a:path w="1282065" h="3547110">
                  <a:moveTo>
                    <a:pt x="1250950" y="3313684"/>
                  </a:moveTo>
                  <a:lnTo>
                    <a:pt x="1238250" y="3313684"/>
                  </a:lnTo>
                  <a:lnTo>
                    <a:pt x="1238250" y="3534372"/>
                  </a:lnTo>
                  <a:lnTo>
                    <a:pt x="12700" y="3534372"/>
                  </a:lnTo>
                  <a:lnTo>
                    <a:pt x="12700" y="945134"/>
                  </a:lnTo>
                  <a:lnTo>
                    <a:pt x="158750" y="945134"/>
                  </a:lnTo>
                  <a:lnTo>
                    <a:pt x="158750" y="976884"/>
                  </a:lnTo>
                  <a:lnTo>
                    <a:pt x="222250" y="945134"/>
                  </a:lnTo>
                  <a:lnTo>
                    <a:pt x="234950" y="938784"/>
                  </a:lnTo>
                  <a:lnTo>
                    <a:pt x="222250" y="932434"/>
                  </a:lnTo>
                  <a:lnTo>
                    <a:pt x="158750" y="900684"/>
                  </a:lnTo>
                  <a:lnTo>
                    <a:pt x="158750" y="932434"/>
                  </a:lnTo>
                  <a:lnTo>
                    <a:pt x="0" y="932434"/>
                  </a:lnTo>
                  <a:lnTo>
                    <a:pt x="0" y="3547084"/>
                  </a:lnTo>
                  <a:lnTo>
                    <a:pt x="1250950" y="3547072"/>
                  </a:lnTo>
                  <a:lnTo>
                    <a:pt x="1250950" y="3540722"/>
                  </a:lnTo>
                  <a:lnTo>
                    <a:pt x="1250950" y="3534372"/>
                  </a:lnTo>
                  <a:lnTo>
                    <a:pt x="1250950" y="3313684"/>
                  </a:lnTo>
                  <a:close/>
                </a:path>
                <a:path w="1282065" h="3547110">
                  <a:moveTo>
                    <a:pt x="1280414" y="428244"/>
                  </a:moveTo>
                  <a:lnTo>
                    <a:pt x="1248664" y="428244"/>
                  </a:lnTo>
                  <a:lnTo>
                    <a:pt x="1248664" y="0"/>
                  </a:lnTo>
                  <a:lnTo>
                    <a:pt x="1235964" y="0"/>
                  </a:lnTo>
                  <a:lnTo>
                    <a:pt x="1235964" y="428244"/>
                  </a:lnTo>
                  <a:lnTo>
                    <a:pt x="1204214" y="428244"/>
                  </a:lnTo>
                  <a:lnTo>
                    <a:pt x="1242314" y="504444"/>
                  </a:lnTo>
                  <a:lnTo>
                    <a:pt x="1274064" y="440944"/>
                  </a:lnTo>
                  <a:lnTo>
                    <a:pt x="1280414" y="428244"/>
                  </a:lnTo>
                  <a:close/>
                </a:path>
                <a:path w="1282065" h="3547110">
                  <a:moveTo>
                    <a:pt x="1281938" y="2444750"/>
                  </a:moveTo>
                  <a:lnTo>
                    <a:pt x="1250188" y="2444750"/>
                  </a:lnTo>
                  <a:lnTo>
                    <a:pt x="1250188" y="1951101"/>
                  </a:lnTo>
                  <a:lnTo>
                    <a:pt x="1250188" y="1938401"/>
                  </a:lnTo>
                  <a:lnTo>
                    <a:pt x="1248664" y="1938401"/>
                  </a:lnTo>
                  <a:lnTo>
                    <a:pt x="1248664" y="1370076"/>
                  </a:lnTo>
                  <a:lnTo>
                    <a:pt x="1235964" y="1370076"/>
                  </a:lnTo>
                  <a:lnTo>
                    <a:pt x="1235964" y="1951101"/>
                  </a:lnTo>
                  <a:lnTo>
                    <a:pt x="1237488" y="1951101"/>
                  </a:lnTo>
                  <a:lnTo>
                    <a:pt x="1237488" y="2444750"/>
                  </a:lnTo>
                  <a:lnTo>
                    <a:pt x="1205738" y="2444750"/>
                  </a:lnTo>
                  <a:lnTo>
                    <a:pt x="1243838" y="2520962"/>
                  </a:lnTo>
                  <a:lnTo>
                    <a:pt x="1275588" y="2457450"/>
                  </a:lnTo>
                  <a:lnTo>
                    <a:pt x="1281938" y="2444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60207" y="3255276"/>
              <a:ext cx="419849" cy="51128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892288" y="33108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83652" y="3607308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428244" y="0"/>
                </a:moveTo>
                <a:lnTo>
                  <a:pt x="428244" y="76200"/>
                </a:lnTo>
                <a:lnTo>
                  <a:pt x="491744" y="44450"/>
                </a:lnTo>
                <a:lnTo>
                  <a:pt x="440944" y="44450"/>
                </a:lnTo>
                <a:lnTo>
                  <a:pt x="440944" y="31750"/>
                </a:lnTo>
                <a:lnTo>
                  <a:pt x="491744" y="31750"/>
                </a:lnTo>
                <a:lnTo>
                  <a:pt x="428244" y="0"/>
                </a:lnTo>
                <a:close/>
              </a:path>
              <a:path w="504825" h="76200">
                <a:moveTo>
                  <a:pt x="42824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28244" y="44450"/>
                </a:lnTo>
                <a:lnTo>
                  <a:pt x="428244" y="31750"/>
                </a:lnTo>
                <a:close/>
              </a:path>
              <a:path w="504825" h="76200">
                <a:moveTo>
                  <a:pt x="491744" y="31750"/>
                </a:moveTo>
                <a:lnTo>
                  <a:pt x="440944" y="31750"/>
                </a:lnTo>
                <a:lnTo>
                  <a:pt x="440944" y="44450"/>
                </a:lnTo>
                <a:lnTo>
                  <a:pt x="491744" y="44450"/>
                </a:lnTo>
                <a:lnTo>
                  <a:pt x="504444" y="38100"/>
                </a:lnTo>
                <a:lnTo>
                  <a:pt x="49174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0523"/>
            <a:ext cx="7423150" cy="37824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429385" indent="-343535">
              <a:lnSpc>
                <a:spcPct val="100000"/>
              </a:lnSpc>
              <a:spcBef>
                <a:spcPts val="3419"/>
              </a:spcBef>
              <a:buChar char="•"/>
              <a:tabLst>
                <a:tab pos="355600" algn="l"/>
              </a:tabLst>
            </a:pPr>
            <a:endParaRPr lang="hu-HU" sz="3200" dirty="0" smtClean="0">
              <a:latin typeface="Times New Roman"/>
              <a:cs typeface="Times New Roman"/>
            </a:endParaRPr>
          </a:p>
          <a:p>
            <a:pPr marL="355600" marR="1429385" indent="-343535">
              <a:lnSpc>
                <a:spcPct val="100000"/>
              </a:lnSpc>
              <a:spcBef>
                <a:spcPts val="3419"/>
              </a:spcBef>
              <a:buChar char="•"/>
              <a:tabLst>
                <a:tab pos="355600" algn="l"/>
              </a:tabLst>
            </a:pPr>
            <a:endParaRPr lang="hu-HU" sz="3200" dirty="0">
              <a:latin typeface="Times New Roman"/>
              <a:cs typeface="Times New Roman"/>
            </a:endParaRPr>
          </a:p>
          <a:p>
            <a:pPr marL="355600" marR="1429385" indent="-343535">
              <a:lnSpc>
                <a:spcPct val="100000"/>
              </a:lnSpc>
              <a:spcBef>
                <a:spcPts val="3419"/>
              </a:spcBef>
              <a:buChar char="•"/>
              <a:tabLst>
                <a:tab pos="355600" algn="l"/>
              </a:tabLst>
            </a:pPr>
            <a:endParaRPr lang="hu-HU" sz="3200" dirty="0" smtClean="0">
              <a:latin typeface="Times New Roman"/>
              <a:cs typeface="Times New Roman"/>
            </a:endParaRPr>
          </a:p>
          <a:p>
            <a:pPr marL="355600" marR="1429385" indent="-343535">
              <a:lnSpc>
                <a:spcPct val="100000"/>
              </a:lnSpc>
              <a:spcBef>
                <a:spcPts val="3419"/>
              </a:spcBef>
              <a:buChar char="•"/>
              <a:tabLst>
                <a:tab pos="355600" algn="l"/>
              </a:tabLst>
            </a:pPr>
            <a:r>
              <a:rPr sz="3200" dirty="0" err="1" smtClean="0">
                <a:latin typeface="Times New Roman"/>
                <a:cs typeface="Times New Roman"/>
              </a:rPr>
              <a:t>Hátultesztelő</a:t>
            </a:r>
            <a:r>
              <a:rPr sz="3200" spc="-65" dirty="0" smtClean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ciklus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megvalósítása folyamatábrával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4467068"/>
            <a:ext cx="4062095" cy="1195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265" marR="5080" indent="-203200">
              <a:lnSpc>
                <a:spcPct val="120000"/>
              </a:lnSpc>
              <a:spcBef>
                <a:spcPts val="95"/>
              </a:spcBef>
            </a:pP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ciklusmag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egyszer </a:t>
            </a:r>
            <a:r>
              <a:rPr sz="3200" dirty="0">
                <a:latin typeface="Times New Roman"/>
                <a:cs typeface="Times New Roman"/>
              </a:rPr>
              <a:t>biztosan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végrehajtódik!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3620" y="4840236"/>
            <a:ext cx="369557" cy="5112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35953" y="4895469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95453" y="4792789"/>
            <a:ext cx="2026285" cy="875665"/>
            <a:chOff x="6295453" y="4792789"/>
            <a:chExt cx="2026285" cy="875665"/>
          </a:xfrm>
        </p:grpSpPr>
        <p:sp>
          <p:nvSpPr>
            <p:cNvPr id="7" name="object 7"/>
            <p:cNvSpPr/>
            <p:nvPr/>
          </p:nvSpPr>
          <p:spPr>
            <a:xfrm>
              <a:off x="6300215" y="4797552"/>
              <a:ext cx="2016760" cy="866140"/>
            </a:xfrm>
            <a:custGeom>
              <a:avLst/>
              <a:gdLst/>
              <a:ahLst/>
              <a:cxnLst/>
              <a:rect l="l" t="t" r="r" b="b"/>
              <a:pathLst>
                <a:path w="2016759" h="866139">
                  <a:moveTo>
                    <a:pt x="0" y="432816"/>
                  </a:moveTo>
                  <a:lnTo>
                    <a:pt x="1008126" y="0"/>
                  </a:lnTo>
                  <a:lnTo>
                    <a:pt x="2016252" y="432816"/>
                  </a:lnTo>
                  <a:lnTo>
                    <a:pt x="1008126" y="865632"/>
                  </a:lnTo>
                  <a:lnTo>
                    <a:pt x="0" y="4328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2843" y="5017020"/>
              <a:ext cx="1491233" cy="51128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464808" y="3495865"/>
            <a:ext cx="1642110" cy="836294"/>
            <a:chOff x="6464808" y="3495865"/>
            <a:chExt cx="1642110" cy="836294"/>
          </a:xfrm>
        </p:grpSpPr>
        <p:sp>
          <p:nvSpPr>
            <p:cNvPr id="11" name="object 11"/>
            <p:cNvSpPr/>
            <p:nvPr/>
          </p:nvSpPr>
          <p:spPr>
            <a:xfrm>
              <a:off x="6516624" y="3500628"/>
              <a:ext cx="1584960" cy="792480"/>
            </a:xfrm>
            <a:custGeom>
              <a:avLst/>
              <a:gdLst/>
              <a:ahLst/>
              <a:cxnLst/>
              <a:rect l="l" t="t" r="r" b="b"/>
              <a:pathLst>
                <a:path w="1584959" h="792479">
                  <a:moveTo>
                    <a:pt x="0" y="792480"/>
                  </a:moveTo>
                  <a:lnTo>
                    <a:pt x="1584959" y="792480"/>
                  </a:lnTo>
                  <a:lnTo>
                    <a:pt x="1584959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4808" y="3546360"/>
              <a:ext cx="1296162" cy="51128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4808" y="3820680"/>
              <a:ext cx="1159002" cy="51128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7208519" y="2997707"/>
            <a:ext cx="1344295" cy="3058160"/>
            <a:chOff x="7208519" y="2997707"/>
            <a:chExt cx="1344295" cy="3058160"/>
          </a:xfrm>
        </p:grpSpPr>
        <p:sp>
          <p:nvSpPr>
            <p:cNvPr id="16" name="object 16"/>
            <p:cNvSpPr/>
            <p:nvPr/>
          </p:nvSpPr>
          <p:spPr>
            <a:xfrm>
              <a:off x="7271004" y="2997707"/>
              <a:ext cx="1282065" cy="2898775"/>
            </a:xfrm>
            <a:custGeom>
              <a:avLst/>
              <a:gdLst/>
              <a:ahLst/>
              <a:cxnLst/>
              <a:rect l="l" t="t" r="r" b="b"/>
              <a:pathLst>
                <a:path w="1282065" h="2898775">
                  <a:moveTo>
                    <a:pt x="76200" y="1724025"/>
                  </a:moveTo>
                  <a:lnTo>
                    <a:pt x="44450" y="1724025"/>
                  </a:lnTo>
                  <a:lnTo>
                    <a:pt x="44450" y="1295400"/>
                  </a:lnTo>
                  <a:lnTo>
                    <a:pt x="31750" y="1295400"/>
                  </a:lnTo>
                  <a:lnTo>
                    <a:pt x="31750" y="1724025"/>
                  </a:lnTo>
                  <a:lnTo>
                    <a:pt x="0" y="1724025"/>
                  </a:lnTo>
                  <a:lnTo>
                    <a:pt x="38100" y="1800225"/>
                  </a:lnTo>
                  <a:lnTo>
                    <a:pt x="69850" y="1736725"/>
                  </a:lnTo>
                  <a:lnTo>
                    <a:pt x="76200" y="1724025"/>
                  </a:lnTo>
                  <a:close/>
                </a:path>
                <a:path w="1282065" h="2898775">
                  <a:moveTo>
                    <a:pt x="1281557" y="267970"/>
                  </a:moveTo>
                  <a:lnTo>
                    <a:pt x="44450" y="267970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426720"/>
                  </a:lnTo>
                  <a:lnTo>
                    <a:pt x="1524" y="426720"/>
                  </a:lnTo>
                  <a:lnTo>
                    <a:pt x="2286" y="428244"/>
                  </a:lnTo>
                  <a:lnTo>
                    <a:pt x="0" y="428244"/>
                  </a:lnTo>
                  <a:lnTo>
                    <a:pt x="38100" y="504444"/>
                  </a:lnTo>
                  <a:lnTo>
                    <a:pt x="39243" y="502158"/>
                  </a:lnTo>
                  <a:lnTo>
                    <a:pt x="39624" y="502920"/>
                  </a:lnTo>
                  <a:lnTo>
                    <a:pt x="71374" y="439420"/>
                  </a:lnTo>
                  <a:lnTo>
                    <a:pt x="77724" y="426720"/>
                  </a:lnTo>
                  <a:lnTo>
                    <a:pt x="45974" y="426720"/>
                  </a:lnTo>
                  <a:lnTo>
                    <a:pt x="45974" y="280670"/>
                  </a:lnTo>
                  <a:lnTo>
                    <a:pt x="1268857" y="280670"/>
                  </a:lnTo>
                  <a:lnTo>
                    <a:pt x="1268857" y="2885770"/>
                  </a:lnTo>
                  <a:lnTo>
                    <a:pt x="44450" y="2885770"/>
                  </a:lnTo>
                  <a:lnTo>
                    <a:pt x="44450" y="2665095"/>
                  </a:lnTo>
                  <a:lnTo>
                    <a:pt x="31750" y="2665095"/>
                  </a:lnTo>
                  <a:lnTo>
                    <a:pt x="31750" y="2898470"/>
                  </a:lnTo>
                  <a:lnTo>
                    <a:pt x="1281557" y="2898483"/>
                  </a:lnTo>
                  <a:lnTo>
                    <a:pt x="1281557" y="2892133"/>
                  </a:lnTo>
                  <a:lnTo>
                    <a:pt x="44450" y="2892120"/>
                  </a:lnTo>
                  <a:lnTo>
                    <a:pt x="1268857" y="2892120"/>
                  </a:lnTo>
                  <a:lnTo>
                    <a:pt x="1281557" y="2892133"/>
                  </a:lnTo>
                  <a:lnTo>
                    <a:pt x="1281557" y="2885783"/>
                  </a:lnTo>
                  <a:lnTo>
                    <a:pt x="1281557" y="280670"/>
                  </a:lnTo>
                  <a:lnTo>
                    <a:pt x="1281557" y="274320"/>
                  </a:lnTo>
                  <a:lnTo>
                    <a:pt x="1281557" y="2679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08519" y="5544311"/>
              <a:ext cx="419849" cy="51128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341234" y="5600496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95772" y="3230879"/>
            <a:ext cx="1941830" cy="2036445"/>
          </a:xfrm>
          <a:custGeom>
            <a:avLst/>
            <a:gdLst/>
            <a:ahLst/>
            <a:cxnLst/>
            <a:rect l="l" t="t" r="r" b="b"/>
            <a:pathLst>
              <a:path w="1941829" h="2036445">
                <a:moveTo>
                  <a:pt x="502920" y="1991614"/>
                </a:moveTo>
                <a:lnTo>
                  <a:pt x="76200" y="1991614"/>
                </a:lnTo>
                <a:lnTo>
                  <a:pt x="76200" y="1959864"/>
                </a:lnTo>
                <a:lnTo>
                  <a:pt x="0" y="1997964"/>
                </a:lnTo>
                <a:lnTo>
                  <a:pt x="76200" y="2036064"/>
                </a:lnTo>
                <a:lnTo>
                  <a:pt x="76200" y="2004314"/>
                </a:lnTo>
                <a:lnTo>
                  <a:pt x="502920" y="2004314"/>
                </a:lnTo>
                <a:lnTo>
                  <a:pt x="502920" y="1991614"/>
                </a:lnTo>
                <a:close/>
              </a:path>
              <a:path w="1941829" h="2036445">
                <a:moveTo>
                  <a:pt x="1941576" y="31750"/>
                </a:moveTo>
                <a:lnTo>
                  <a:pt x="1586484" y="31750"/>
                </a:lnTo>
                <a:lnTo>
                  <a:pt x="1586484" y="0"/>
                </a:lnTo>
                <a:lnTo>
                  <a:pt x="1510284" y="38100"/>
                </a:lnTo>
                <a:lnTo>
                  <a:pt x="1586484" y="76200"/>
                </a:lnTo>
                <a:lnTo>
                  <a:pt x="1586484" y="44450"/>
                </a:lnTo>
                <a:lnTo>
                  <a:pt x="1941576" y="44450"/>
                </a:lnTo>
                <a:lnTo>
                  <a:pt x="194157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0523"/>
            <a:ext cx="7423150" cy="33566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30"/>
              </a:spcBef>
            </a:pPr>
            <a:endParaRPr lang="hu-HU" sz="2800" dirty="0" smtClean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lang="hu-HU" sz="2800" dirty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lang="hu-HU" sz="2800" dirty="0" smtClean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lang="hu-HU" sz="2800" dirty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2800" dirty="0">
              <a:latin typeface="TeX Gyre Bonum"/>
              <a:cs typeface="TeX Gyre Bonum"/>
            </a:endParaRPr>
          </a:p>
          <a:p>
            <a:pPr marL="355600" marR="1905000" indent="-34353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Számlálós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ciklus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megvalósítása folyamatábrával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4023525"/>
            <a:ext cx="3181350" cy="178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 marR="5080" indent="-203200">
              <a:lnSpc>
                <a:spcPct val="12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ciklusmag</a:t>
            </a:r>
            <a:r>
              <a:rPr sz="3200" spc="-25" dirty="0">
                <a:latin typeface="Times New Roman"/>
                <a:cs typeface="Times New Roman"/>
              </a:rPr>
              <a:t> nem </a:t>
            </a:r>
            <a:r>
              <a:rPr sz="3200" dirty="0">
                <a:latin typeface="Times New Roman"/>
                <a:cs typeface="Times New Roman"/>
              </a:rPr>
              <a:t>biztos,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hogy </a:t>
            </a:r>
            <a:r>
              <a:rPr sz="3200" spc="-10" dirty="0">
                <a:latin typeface="Times New Roman"/>
                <a:cs typeface="Times New Roman"/>
              </a:rPr>
              <a:t>végrehajtódik!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8064" y="3976128"/>
            <a:ext cx="369557" cy="5112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39508" y="4031742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62637" y="3207829"/>
            <a:ext cx="2032635" cy="875665"/>
            <a:chOff x="5862637" y="3207829"/>
            <a:chExt cx="2032635" cy="875665"/>
          </a:xfrm>
        </p:grpSpPr>
        <p:sp>
          <p:nvSpPr>
            <p:cNvPr id="7" name="object 7"/>
            <p:cNvSpPr/>
            <p:nvPr/>
          </p:nvSpPr>
          <p:spPr>
            <a:xfrm>
              <a:off x="5867400" y="3212592"/>
              <a:ext cx="2016760" cy="866140"/>
            </a:xfrm>
            <a:custGeom>
              <a:avLst/>
              <a:gdLst/>
              <a:ahLst/>
              <a:cxnLst/>
              <a:rect l="l" t="t" r="r" b="b"/>
              <a:pathLst>
                <a:path w="2016759" h="866139">
                  <a:moveTo>
                    <a:pt x="0" y="432816"/>
                  </a:moveTo>
                  <a:lnTo>
                    <a:pt x="1008126" y="0"/>
                  </a:lnTo>
                  <a:lnTo>
                    <a:pt x="2016252" y="432816"/>
                  </a:lnTo>
                  <a:lnTo>
                    <a:pt x="1008126" y="865632"/>
                  </a:lnTo>
                  <a:lnTo>
                    <a:pt x="0" y="4328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5268" y="3456432"/>
              <a:ext cx="1559814" cy="45491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031991" y="5224081"/>
            <a:ext cx="1642110" cy="838200"/>
            <a:chOff x="6031991" y="5224081"/>
            <a:chExt cx="1642110" cy="838200"/>
          </a:xfrm>
        </p:grpSpPr>
        <p:sp>
          <p:nvSpPr>
            <p:cNvPr id="11" name="object 11"/>
            <p:cNvSpPr/>
            <p:nvPr/>
          </p:nvSpPr>
          <p:spPr>
            <a:xfrm>
              <a:off x="6085331" y="5228844"/>
              <a:ext cx="1583690" cy="792480"/>
            </a:xfrm>
            <a:custGeom>
              <a:avLst/>
              <a:gdLst/>
              <a:ahLst/>
              <a:cxnLst/>
              <a:rect l="l" t="t" r="r" b="b"/>
              <a:pathLst>
                <a:path w="1583690" h="792479">
                  <a:moveTo>
                    <a:pt x="0" y="792479"/>
                  </a:moveTo>
                  <a:lnTo>
                    <a:pt x="1583436" y="792479"/>
                  </a:lnTo>
                  <a:lnTo>
                    <a:pt x="1583436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1991" y="5276088"/>
              <a:ext cx="1296162" cy="51128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31991" y="5550408"/>
              <a:ext cx="1159002" cy="51128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632450" y="2708148"/>
            <a:ext cx="2547620" cy="3547110"/>
            <a:chOff x="5632450" y="2708148"/>
            <a:chExt cx="2547620" cy="3547110"/>
          </a:xfrm>
        </p:grpSpPr>
        <p:sp>
          <p:nvSpPr>
            <p:cNvPr id="16" name="object 16"/>
            <p:cNvSpPr/>
            <p:nvPr/>
          </p:nvSpPr>
          <p:spPr>
            <a:xfrm>
              <a:off x="5632450" y="2708147"/>
              <a:ext cx="1282065" cy="3547110"/>
            </a:xfrm>
            <a:custGeom>
              <a:avLst/>
              <a:gdLst/>
              <a:ahLst/>
              <a:cxnLst/>
              <a:rect l="l" t="t" r="r" b="b"/>
              <a:pathLst>
                <a:path w="1282065" h="3547110">
                  <a:moveTo>
                    <a:pt x="1250950" y="3313684"/>
                  </a:moveTo>
                  <a:lnTo>
                    <a:pt x="1238250" y="3313684"/>
                  </a:lnTo>
                  <a:lnTo>
                    <a:pt x="1238250" y="3534372"/>
                  </a:lnTo>
                  <a:lnTo>
                    <a:pt x="12700" y="3534372"/>
                  </a:lnTo>
                  <a:lnTo>
                    <a:pt x="12700" y="945134"/>
                  </a:lnTo>
                  <a:lnTo>
                    <a:pt x="158750" y="945134"/>
                  </a:lnTo>
                  <a:lnTo>
                    <a:pt x="158750" y="976884"/>
                  </a:lnTo>
                  <a:lnTo>
                    <a:pt x="222250" y="945134"/>
                  </a:lnTo>
                  <a:lnTo>
                    <a:pt x="234950" y="938784"/>
                  </a:lnTo>
                  <a:lnTo>
                    <a:pt x="222250" y="932434"/>
                  </a:lnTo>
                  <a:lnTo>
                    <a:pt x="158750" y="900684"/>
                  </a:lnTo>
                  <a:lnTo>
                    <a:pt x="158750" y="932434"/>
                  </a:lnTo>
                  <a:lnTo>
                    <a:pt x="0" y="932434"/>
                  </a:lnTo>
                  <a:lnTo>
                    <a:pt x="0" y="3547084"/>
                  </a:lnTo>
                  <a:lnTo>
                    <a:pt x="1250950" y="3547072"/>
                  </a:lnTo>
                  <a:lnTo>
                    <a:pt x="1250950" y="3540722"/>
                  </a:lnTo>
                  <a:lnTo>
                    <a:pt x="1250950" y="3534372"/>
                  </a:lnTo>
                  <a:lnTo>
                    <a:pt x="1250950" y="3313684"/>
                  </a:lnTo>
                  <a:close/>
                </a:path>
                <a:path w="1282065" h="3547110">
                  <a:moveTo>
                    <a:pt x="1280414" y="428244"/>
                  </a:moveTo>
                  <a:lnTo>
                    <a:pt x="1248664" y="428244"/>
                  </a:lnTo>
                  <a:lnTo>
                    <a:pt x="1248664" y="0"/>
                  </a:lnTo>
                  <a:lnTo>
                    <a:pt x="1235964" y="0"/>
                  </a:lnTo>
                  <a:lnTo>
                    <a:pt x="1235964" y="428244"/>
                  </a:lnTo>
                  <a:lnTo>
                    <a:pt x="1204214" y="428244"/>
                  </a:lnTo>
                  <a:lnTo>
                    <a:pt x="1242314" y="504444"/>
                  </a:lnTo>
                  <a:lnTo>
                    <a:pt x="1274064" y="440944"/>
                  </a:lnTo>
                  <a:lnTo>
                    <a:pt x="1280414" y="428244"/>
                  </a:lnTo>
                  <a:close/>
                </a:path>
                <a:path w="1282065" h="3547110">
                  <a:moveTo>
                    <a:pt x="1281938" y="2444750"/>
                  </a:moveTo>
                  <a:lnTo>
                    <a:pt x="1250188" y="2444750"/>
                  </a:lnTo>
                  <a:lnTo>
                    <a:pt x="1250188" y="1951101"/>
                  </a:lnTo>
                  <a:lnTo>
                    <a:pt x="1250188" y="1938401"/>
                  </a:lnTo>
                  <a:lnTo>
                    <a:pt x="1248664" y="1938401"/>
                  </a:lnTo>
                  <a:lnTo>
                    <a:pt x="1248664" y="1370076"/>
                  </a:lnTo>
                  <a:lnTo>
                    <a:pt x="1235964" y="1370076"/>
                  </a:lnTo>
                  <a:lnTo>
                    <a:pt x="1235964" y="1951101"/>
                  </a:lnTo>
                  <a:lnTo>
                    <a:pt x="1237488" y="1951101"/>
                  </a:lnTo>
                  <a:lnTo>
                    <a:pt x="1237488" y="2444750"/>
                  </a:lnTo>
                  <a:lnTo>
                    <a:pt x="1205738" y="2444750"/>
                  </a:lnTo>
                  <a:lnTo>
                    <a:pt x="1243838" y="2520962"/>
                  </a:lnTo>
                  <a:lnTo>
                    <a:pt x="1275588" y="2457450"/>
                  </a:lnTo>
                  <a:lnTo>
                    <a:pt x="1281938" y="2444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60207" y="3255276"/>
              <a:ext cx="419849" cy="51128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892288" y="33108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83652" y="3607308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428244" y="0"/>
                </a:moveTo>
                <a:lnTo>
                  <a:pt x="428244" y="76200"/>
                </a:lnTo>
                <a:lnTo>
                  <a:pt x="491744" y="44450"/>
                </a:lnTo>
                <a:lnTo>
                  <a:pt x="440944" y="44450"/>
                </a:lnTo>
                <a:lnTo>
                  <a:pt x="440944" y="31750"/>
                </a:lnTo>
                <a:lnTo>
                  <a:pt x="491744" y="31750"/>
                </a:lnTo>
                <a:lnTo>
                  <a:pt x="428244" y="0"/>
                </a:lnTo>
                <a:close/>
              </a:path>
              <a:path w="504825" h="76200">
                <a:moveTo>
                  <a:pt x="42824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28244" y="44450"/>
                </a:lnTo>
                <a:lnTo>
                  <a:pt x="428244" y="31750"/>
                </a:lnTo>
                <a:close/>
              </a:path>
              <a:path w="504825" h="76200">
                <a:moveTo>
                  <a:pt x="491744" y="31750"/>
                </a:moveTo>
                <a:lnTo>
                  <a:pt x="440944" y="31750"/>
                </a:lnTo>
                <a:lnTo>
                  <a:pt x="440944" y="44450"/>
                </a:lnTo>
                <a:lnTo>
                  <a:pt x="491744" y="44450"/>
                </a:lnTo>
                <a:lnTo>
                  <a:pt x="504444" y="38100"/>
                </a:lnTo>
                <a:lnTo>
                  <a:pt x="49174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283" y="0"/>
            <a:ext cx="7671434" cy="1572260"/>
            <a:chOff x="748283" y="0"/>
            <a:chExt cx="7671434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283" y="0"/>
              <a:ext cx="7492746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3924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5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6167" y="784859"/>
              <a:ext cx="4953761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1851508"/>
            <a:ext cx="4968240" cy="1196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20100"/>
              </a:lnSpc>
              <a:spcBef>
                <a:spcPts val="95"/>
              </a:spcBef>
              <a:buChar char="•"/>
              <a:tabLst>
                <a:tab pos="469900" algn="l"/>
              </a:tabLst>
            </a:pPr>
            <a:r>
              <a:rPr sz="3200" dirty="0">
                <a:latin typeface="Times New Roman"/>
                <a:cs typeface="Times New Roman"/>
              </a:rPr>
              <a:t>Egyéb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folyamatábra-elemek 	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Bevitel,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kiírás: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044" y="4290186"/>
            <a:ext cx="41186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Algoritmus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eleje,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vége: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63933" y="2807017"/>
            <a:ext cx="1646555" cy="869315"/>
            <a:chOff x="5563933" y="2807017"/>
            <a:chExt cx="1646555" cy="869315"/>
          </a:xfrm>
        </p:grpSpPr>
        <p:sp>
          <p:nvSpPr>
            <p:cNvPr id="12" name="object 12"/>
            <p:cNvSpPr/>
            <p:nvPr/>
          </p:nvSpPr>
          <p:spPr>
            <a:xfrm>
              <a:off x="5568696" y="2811779"/>
              <a:ext cx="1637030" cy="859790"/>
            </a:xfrm>
            <a:custGeom>
              <a:avLst/>
              <a:gdLst/>
              <a:ahLst/>
              <a:cxnLst/>
              <a:rect l="l" t="t" r="r" b="b"/>
              <a:pathLst>
                <a:path w="1637029" h="859789">
                  <a:moveTo>
                    <a:pt x="0" y="859536"/>
                  </a:moveTo>
                  <a:lnTo>
                    <a:pt x="327405" y="0"/>
                  </a:lnTo>
                  <a:lnTo>
                    <a:pt x="1636776" y="0"/>
                  </a:lnTo>
                  <a:lnTo>
                    <a:pt x="1309370" y="859536"/>
                  </a:lnTo>
                  <a:lnTo>
                    <a:pt x="0" y="8595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53100" y="3011436"/>
              <a:ext cx="624077" cy="51128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884545" y="3067558"/>
            <a:ext cx="34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 smtClean="0">
                <a:latin typeface="Times New Roman"/>
                <a:cs typeface="Times New Roman"/>
              </a:rPr>
              <a:t>: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00700" y="4730305"/>
            <a:ext cx="1365885" cy="610235"/>
            <a:chOff x="5600700" y="4730305"/>
            <a:chExt cx="1365885" cy="610235"/>
          </a:xfrm>
        </p:grpSpPr>
        <p:sp>
          <p:nvSpPr>
            <p:cNvPr id="16" name="object 16"/>
            <p:cNvSpPr/>
            <p:nvPr/>
          </p:nvSpPr>
          <p:spPr>
            <a:xfrm>
              <a:off x="5623559" y="4735067"/>
              <a:ext cx="1338580" cy="600710"/>
            </a:xfrm>
            <a:custGeom>
              <a:avLst/>
              <a:gdLst/>
              <a:ahLst/>
              <a:cxnLst/>
              <a:rect l="l" t="t" r="r" b="b"/>
              <a:pathLst>
                <a:path w="1338579" h="600710">
                  <a:moveTo>
                    <a:pt x="0" y="100075"/>
                  </a:moveTo>
                  <a:lnTo>
                    <a:pt x="7868" y="61132"/>
                  </a:lnTo>
                  <a:lnTo>
                    <a:pt x="29321" y="29321"/>
                  </a:lnTo>
                  <a:lnTo>
                    <a:pt x="61132" y="7868"/>
                  </a:lnTo>
                  <a:lnTo>
                    <a:pt x="100075" y="0"/>
                  </a:lnTo>
                  <a:lnTo>
                    <a:pt x="1237995" y="0"/>
                  </a:lnTo>
                  <a:lnTo>
                    <a:pt x="1276939" y="7868"/>
                  </a:lnTo>
                  <a:lnTo>
                    <a:pt x="1308750" y="29321"/>
                  </a:lnTo>
                  <a:lnTo>
                    <a:pt x="1330203" y="61132"/>
                  </a:lnTo>
                  <a:lnTo>
                    <a:pt x="1338071" y="100075"/>
                  </a:lnTo>
                  <a:lnTo>
                    <a:pt x="1338071" y="500379"/>
                  </a:lnTo>
                  <a:lnTo>
                    <a:pt x="1330203" y="539323"/>
                  </a:lnTo>
                  <a:lnTo>
                    <a:pt x="1308750" y="571134"/>
                  </a:lnTo>
                  <a:lnTo>
                    <a:pt x="1276939" y="592587"/>
                  </a:lnTo>
                  <a:lnTo>
                    <a:pt x="1237995" y="600455"/>
                  </a:lnTo>
                  <a:lnTo>
                    <a:pt x="100075" y="600455"/>
                  </a:lnTo>
                  <a:lnTo>
                    <a:pt x="61132" y="592587"/>
                  </a:lnTo>
                  <a:lnTo>
                    <a:pt x="29321" y="571134"/>
                  </a:lnTo>
                  <a:lnTo>
                    <a:pt x="7868" y="539323"/>
                  </a:lnTo>
                  <a:lnTo>
                    <a:pt x="0" y="500379"/>
                  </a:lnTo>
                  <a:lnTo>
                    <a:pt x="0" y="100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00700" y="4823472"/>
              <a:ext cx="738377" cy="511289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7139940" y="4756213"/>
            <a:ext cx="1365885" cy="610235"/>
            <a:chOff x="7139940" y="4756213"/>
            <a:chExt cx="1365885" cy="610235"/>
          </a:xfrm>
        </p:grpSpPr>
        <p:sp>
          <p:nvSpPr>
            <p:cNvPr id="20" name="object 20"/>
            <p:cNvSpPr/>
            <p:nvPr/>
          </p:nvSpPr>
          <p:spPr>
            <a:xfrm>
              <a:off x="7162800" y="4760976"/>
              <a:ext cx="1338580" cy="600710"/>
            </a:xfrm>
            <a:custGeom>
              <a:avLst/>
              <a:gdLst/>
              <a:ahLst/>
              <a:cxnLst/>
              <a:rect l="l" t="t" r="r" b="b"/>
              <a:pathLst>
                <a:path w="1338579" h="600710">
                  <a:moveTo>
                    <a:pt x="0" y="100075"/>
                  </a:moveTo>
                  <a:lnTo>
                    <a:pt x="7868" y="61132"/>
                  </a:lnTo>
                  <a:lnTo>
                    <a:pt x="29321" y="29321"/>
                  </a:lnTo>
                  <a:lnTo>
                    <a:pt x="61132" y="7868"/>
                  </a:lnTo>
                  <a:lnTo>
                    <a:pt x="100075" y="0"/>
                  </a:lnTo>
                  <a:lnTo>
                    <a:pt x="1237996" y="0"/>
                  </a:lnTo>
                  <a:lnTo>
                    <a:pt x="1276939" y="7868"/>
                  </a:lnTo>
                  <a:lnTo>
                    <a:pt x="1308750" y="29321"/>
                  </a:lnTo>
                  <a:lnTo>
                    <a:pt x="1330203" y="61132"/>
                  </a:lnTo>
                  <a:lnTo>
                    <a:pt x="1338072" y="100075"/>
                  </a:lnTo>
                  <a:lnTo>
                    <a:pt x="1338072" y="500380"/>
                  </a:lnTo>
                  <a:lnTo>
                    <a:pt x="1330203" y="539323"/>
                  </a:lnTo>
                  <a:lnTo>
                    <a:pt x="1308750" y="571134"/>
                  </a:lnTo>
                  <a:lnTo>
                    <a:pt x="1276939" y="592587"/>
                  </a:lnTo>
                  <a:lnTo>
                    <a:pt x="1237996" y="600456"/>
                  </a:lnTo>
                  <a:lnTo>
                    <a:pt x="100075" y="600456"/>
                  </a:lnTo>
                  <a:lnTo>
                    <a:pt x="61132" y="592587"/>
                  </a:lnTo>
                  <a:lnTo>
                    <a:pt x="29321" y="571134"/>
                  </a:lnTo>
                  <a:lnTo>
                    <a:pt x="7868" y="539323"/>
                  </a:lnTo>
                  <a:lnTo>
                    <a:pt x="0" y="500380"/>
                  </a:lnTo>
                  <a:lnTo>
                    <a:pt x="0" y="100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39940" y="4849380"/>
              <a:ext cx="724661" cy="5112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1576" y="219456"/>
            <a:ext cx="5293995" cy="1119505"/>
            <a:chOff x="1941576" y="219456"/>
            <a:chExt cx="5293995" cy="11195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1576" y="219456"/>
              <a:ext cx="803910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3308" y="219456"/>
              <a:ext cx="5151882" cy="111937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993990"/>
          </a:xfrm>
          <a:prstGeom prst="rect">
            <a:avLst/>
          </a:prstGeom>
        </p:spPr>
        <p:txBody>
          <a:bodyPr vert="horz" wrap="square" lIns="0" tIns="374777" rIns="0" bIns="0" rtlCol="0">
            <a:spAutoFit/>
          </a:bodyPr>
          <a:lstStyle/>
          <a:p>
            <a:pPr marL="1299210">
              <a:lnSpc>
                <a:spcPct val="100000"/>
              </a:lnSpc>
              <a:spcBef>
                <a:spcPts val="95"/>
              </a:spcBef>
            </a:pPr>
            <a:endParaRPr sz="4000" dirty="0"/>
          </a:p>
        </p:txBody>
      </p:sp>
      <p:sp>
        <p:nvSpPr>
          <p:cNvPr id="6" name="object 6"/>
          <p:cNvSpPr txBox="1"/>
          <p:nvPr/>
        </p:nvSpPr>
        <p:spPr>
          <a:xfrm>
            <a:off x="1145844" y="2001138"/>
            <a:ext cx="6738620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4965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Adat:</a:t>
            </a:r>
            <a:r>
              <a:rPr sz="3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Egy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objektum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számunkra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fontos tulajdonsága.</a:t>
            </a:r>
            <a:endParaRPr sz="3200" dirty="0">
              <a:latin typeface="Times New Roman"/>
              <a:cs typeface="Times New Roman"/>
            </a:endParaRPr>
          </a:p>
          <a:p>
            <a:pPr marL="354965" marR="168910" indent="-342900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4965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Ismeret:</a:t>
            </a:r>
            <a:r>
              <a:rPr sz="32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Az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adatok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olyan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összessége, </a:t>
            </a:r>
            <a:r>
              <a:rPr sz="3200" dirty="0">
                <a:latin typeface="Times New Roman"/>
                <a:cs typeface="Times New Roman"/>
              </a:rPr>
              <a:t>amelyet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az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ember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képes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észlelni, </a:t>
            </a:r>
            <a:r>
              <a:rPr sz="3200" dirty="0">
                <a:latin typeface="Times New Roman"/>
                <a:cs typeface="Times New Roman"/>
              </a:rPr>
              <a:t>érzékelni,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és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összefüggéseiben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látni.</a:t>
            </a:r>
            <a:endParaRPr sz="3200" dirty="0">
              <a:latin typeface="Times New Roman"/>
              <a:cs typeface="Times New Roman"/>
            </a:endParaRPr>
          </a:p>
          <a:p>
            <a:pPr marL="354965" marR="377825" indent="-342900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4965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Információ:</a:t>
            </a:r>
            <a:r>
              <a:rPr sz="32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Új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ismeretet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tartalmazó adathalmaz.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0523"/>
            <a:ext cx="7423150" cy="53136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15"/>
              </a:spcBef>
            </a:pPr>
            <a:endParaRPr lang="hu-HU" sz="2800" dirty="0" smtClean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2115"/>
              </a:spcBef>
            </a:pPr>
            <a:endParaRPr lang="hu-HU" sz="2800" dirty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2115"/>
              </a:spcBef>
            </a:pPr>
            <a:endParaRPr lang="hu-HU" sz="2800" dirty="0" smtClean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2115"/>
              </a:spcBef>
            </a:pPr>
            <a:endParaRPr sz="2800" dirty="0">
              <a:latin typeface="TeX Gyre Bonum"/>
              <a:cs typeface="TeX Gyre Bonum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Algoritmusleírás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mondatszerű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elemekkel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65"/>
              </a:spcBef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beszélt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nyelvhez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közeli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leírás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Logikája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hasonlít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Pascal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nyelvhez</a:t>
            </a:r>
            <a:endParaRPr sz="3200" dirty="0">
              <a:latin typeface="Times New Roman"/>
              <a:cs typeface="Times New Roman"/>
            </a:endParaRPr>
          </a:p>
          <a:p>
            <a:pPr marL="755015" marR="58419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6285" algn="l"/>
              </a:tabLst>
            </a:pPr>
            <a:r>
              <a:rPr sz="3200" dirty="0">
                <a:latin typeface="Times New Roman"/>
                <a:cs typeface="Times New Roman"/>
              </a:rPr>
              <a:t>Az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összetartozó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elemeket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egy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oszlopban 	</a:t>
            </a:r>
            <a:r>
              <a:rPr sz="3200" dirty="0">
                <a:latin typeface="Times New Roman"/>
                <a:cs typeface="Times New Roman"/>
              </a:rPr>
              <a:t>kezdjük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(tabulált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írásmód)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0523"/>
            <a:ext cx="7423150" cy="52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397635" indent="-343535">
              <a:lnSpc>
                <a:spcPct val="100000"/>
              </a:lnSpc>
              <a:spcBef>
                <a:spcPts val="3979"/>
              </a:spcBef>
              <a:buChar char="•"/>
              <a:tabLst>
                <a:tab pos="355600" algn="l"/>
              </a:tabLst>
            </a:pPr>
            <a:endParaRPr lang="hu-HU" sz="3200" dirty="0" smtClean="0">
              <a:latin typeface="Times New Roman"/>
              <a:cs typeface="Times New Roman"/>
            </a:endParaRPr>
          </a:p>
          <a:p>
            <a:pPr marL="355600" marR="1397635" indent="-343535">
              <a:lnSpc>
                <a:spcPct val="100000"/>
              </a:lnSpc>
              <a:spcBef>
                <a:spcPts val="3979"/>
              </a:spcBef>
              <a:buChar char="•"/>
              <a:tabLst>
                <a:tab pos="355600" algn="l"/>
              </a:tabLst>
            </a:pPr>
            <a:endParaRPr lang="hu-HU" sz="3200" dirty="0">
              <a:latin typeface="Times New Roman"/>
              <a:cs typeface="Times New Roman"/>
            </a:endParaRPr>
          </a:p>
          <a:p>
            <a:pPr marL="12065" marR="1397635">
              <a:lnSpc>
                <a:spcPct val="100000"/>
              </a:lnSpc>
              <a:spcBef>
                <a:spcPts val="3979"/>
              </a:spcBef>
              <a:tabLst>
                <a:tab pos="355600" algn="l"/>
              </a:tabLst>
            </a:pPr>
            <a:r>
              <a:rPr sz="3200" dirty="0" smtClean="0">
                <a:latin typeface="Times New Roman"/>
                <a:cs typeface="Times New Roman"/>
              </a:rPr>
              <a:t>A</a:t>
            </a:r>
            <a:r>
              <a:rPr sz="3200" spc="-25" dirty="0" smtClean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mondatszerű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leírás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szabályainak </a:t>
            </a:r>
            <a:r>
              <a:rPr sz="3200" dirty="0">
                <a:latin typeface="Times New Roman"/>
                <a:cs typeface="Times New Roman"/>
              </a:rPr>
              <a:t>definiálásához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ún.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metanyelvi </a:t>
            </a:r>
            <a:r>
              <a:rPr sz="3200" dirty="0">
                <a:latin typeface="Times New Roman"/>
                <a:cs typeface="Times New Roman"/>
              </a:rPr>
              <a:t>szimbólumokat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használunk: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0"/>
              </a:spcBef>
              <a:buFont typeface="Times New Roman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&lt;…&gt;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kell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helyettesíteni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valamit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[…]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Nem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kötelező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elem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283" y="0"/>
            <a:ext cx="7671434" cy="1572260"/>
            <a:chOff x="748283" y="0"/>
            <a:chExt cx="7671434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283" y="0"/>
              <a:ext cx="7492746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3924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5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6167" y="784859"/>
              <a:ext cx="4953761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2234564"/>
            <a:ext cx="617664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Szekvencia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mondatszerű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elemekkel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95"/>
              </a:spcBef>
            </a:pP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&lt;utasítás(ok)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1&gt;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/>
                <a:cs typeface="Times New Roman"/>
              </a:rPr>
              <a:t>&lt;utasítás(ok)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2&gt;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sz="3200" spc="-5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sz="3200" spc="-5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0523"/>
            <a:ext cx="7423150" cy="5890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656714" indent="-343535">
              <a:lnSpc>
                <a:spcPts val="9220"/>
              </a:lnSpc>
              <a:spcBef>
                <a:spcPts val="930"/>
              </a:spcBef>
              <a:buChar char="•"/>
              <a:tabLst>
                <a:tab pos="469900" algn="l"/>
              </a:tabLst>
            </a:pPr>
            <a:endParaRPr lang="hu-HU" sz="3200" dirty="0" smtClean="0">
              <a:latin typeface="Times New Roman"/>
              <a:cs typeface="Times New Roman"/>
            </a:endParaRPr>
          </a:p>
          <a:p>
            <a:pPr marL="12065" marR="1656714">
              <a:lnSpc>
                <a:spcPts val="9220"/>
              </a:lnSpc>
              <a:spcBef>
                <a:spcPts val="930"/>
              </a:spcBef>
              <a:tabLst>
                <a:tab pos="469900" algn="l"/>
              </a:tabLst>
            </a:pPr>
            <a:r>
              <a:rPr sz="3200" dirty="0" err="1" smtClean="0">
                <a:latin typeface="Times New Roman"/>
                <a:cs typeface="Times New Roman"/>
              </a:rPr>
              <a:t>Elágazás</a:t>
            </a:r>
            <a:r>
              <a:rPr sz="3200" spc="-40" dirty="0" smtClean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mondatszerű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elemekkel 	</a:t>
            </a:r>
            <a:r>
              <a:rPr sz="3200" dirty="0">
                <a:latin typeface="Times New Roman"/>
                <a:cs typeface="Times New Roman"/>
              </a:rPr>
              <a:t>Ha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&lt;feltétel&gt;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akkor</a:t>
            </a:r>
            <a:endParaRPr sz="3200" dirty="0">
              <a:latin typeface="Times New Roman"/>
              <a:cs typeface="Times New Roman"/>
            </a:endParaRPr>
          </a:p>
          <a:p>
            <a:pPr marL="876935">
              <a:lnSpc>
                <a:spcPts val="3400"/>
              </a:lnSpc>
            </a:pPr>
            <a:r>
              <a:rPr sz="3200" dirty="0">
                <a:latin typeface="Times New Roman"/>
                <a:cs typeface="Times New Roman"/>
              </a:rPr>
              <a:t>&lt;utasítás(ok)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1&gt;</a:t>
            </a:r>
            <a:endParaRPr sz="32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Times New Roman"/>
                <a:cs typeface="Times New Roman"/>
              </a:rPr>
              <a:t>[Egyébként</a:t>
            </a:r>
            <a:endParaRPr sz="3200" dirty="0">
              <a:latin typeface="Times New Roman"/>
              <a:cs typeface="Times New Roman"/>
            </a:endParaRPr>
          </a:p>
          <a:p>
            <a:pPr marL="469900" marR="3743325" indent="406400">
              <a:lnSpc>
                <a:spcPts val="461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&lt;utasítás(ok)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2&gt;] </a:t>
            </a:r>
            <a:r>
              <a:rPr sz="3200" dirty="0">
                <a:latin typeface="Times New Roman"/>
                <a:cs typeface="Times New Roman"/>
              </a:rPr>
              <a:t>Elágazás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vége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283" y="0"/>
            <a:ext cx="7671434" cy="1572260"/>
            <a:chOff x="748283" y="0"/>
            <a:chExt cx="7671434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283" y="0"/>
              <a:ext cx="7492746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3924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5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6167" y="784859"/>
              <a:ext cx="4953761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1949653"/>
            <a:ext cx="4408805" cy="3808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Elágazás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mondatszerű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elemekkel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2000" spc="-50" dirty="0">
                <a:latin typeface="Times New Roman"/>
                <a:cs typeface="Times New Roman"/>
              </a:rPr>
              <a:t>–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spc="-10" dirty="0">
                <a:latin typeface="Times New Roman"/>
                <a:cs typeface="Times New Roman"/>
              </a:rPr>
              <a:t>Többágú: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Elágazás</a:t>
            </a:r>
            <a:endParaRPr sz="2000">
              <a:latin typeface="Times New Roman"/>
              <a:cs typeface="Times New Roman"/>
            </a:endParaRPr>
          </a:p>
          <a:p>
            <a:pPr marL="72453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&lt;feltétel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1&gt;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esetén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&lt;utasítás(ok)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1&gt;</a:t>
            </a:r>
            <a:endParaRPr sz="2000">
              <a:latin typeface="Times New Roman"/>
              <a:cs typeface="Times New Roman"/>
            </a:endParaRPr>
          </a:p>
          <a:p>
            <a:pPr marL="72453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&lt;feltétel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2&gt;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esetén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&lt;utasítás(ok)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2&gt;</a:t>
            </a:r>
            <a:endParaRPr sz="2000">
              <a:latin typeface="Times New Roman"/>
              <a:cs typeface="Times New Roman"/>
            </a:endParaRPr>
          </a:p>
          <a:p>
            <a:pPr marL="724535">
              <a:lnSpc>
                <a:spcPct val="100000"/>
              </a:lnSpc>
            </a:pPr>
            <a:r>
              <a:rPr sz="2000" spc="-5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24535">
              <a:lnSpc>
                <a:spcPct val="100000"/>
              </a:lnSpc>
            </a:pPr>
            <a:r>
              <a:rPr sz="2000" spc="-5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2453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&lt;feltétel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n&gt;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esetén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&lt;utasítás(ok)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n&gt;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Times New Roman"/>
                <a:cs typeface="Times New Roman"/>
              </a:rPr>
              <a:t>[Egyébként</a:t>
            </a:r>
            <a:endParaRPr sz="2000">
              <a:latin typeface="Times New Roman"/>
              <a:cs typeface="Times New Roman"/>
            </a:endParaRPr>
          </a:p>
          <a:p>
            <a:pPr marL="469900" marR="1661160" indent="2540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&lt;utasítás(ok)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n+1&gt;] </a:t>
            </a:r>
            <a:r>
              <a:rPr sz="2000" dirty="0">
                <a:latin typeface="Times New Roman"/>
                <a:cs typeface="Times New Roman"/>
              </a:rPr>
              <a:t>Elágazás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vége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0523"/>
            <a:ext cx="7423150" cy="46339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10489" indent="-343535">
              <a:lnSpc>
                <a:spcPts val="9220"/>
              </a:lnSpc>
              <a:spcBef>
                <a:spcPts val="365"/>
              </a:spcBef>
              <a:buChar char="•"/>
              <a:tabLst>
                <a:tab pos="469900" algn="l"/>
              </a:tabLst>
            </a:pPr>
            <a:endParaRPr lang="hu-HU" sz="3200" dirty="0" smtClean="0">
              <a:latin typeface="Times New Roman"/>
              <a:cs typeface="Times New Roman"/>
            </a:endParaRPr>
          </a:p>
          <a:p>
            <a:pPr marL="12065" marR="110489">
              <a:lnSpc>
                <a:spcPts val="9220"/>
              </a:lnSpc>
              <a:spcBef>
                <a:spcPts val="365"/>
              </a:spcBef>
              <a:tabLst>
                <a:tab pos="469900" algn="l"/>
              </a:tabLst>
            </a:pPr>
            <a:r>
              <a:rPr sz="3200" dirty="0" err="1" smtClean="0">
                <a:latin typeface="Times New Roman"/>
                <a:cs typeface="Times New Roman"/>
              </a:rPr>
              <a:t>Elöltesztelő</a:t>
            </a:r>
            <a:r>
              <a:rPr sz="3200" spc="-50" dirty="0" smtClean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ciklus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mondatszerű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elemekkel 	</a:t>
            </a:r>
            <a:r>
              <a:rPr sz="3200" dirty="0">
                <a:latin typeface="Times New Roman"/>
                <a:cs typeface="Times New Roman"/>
              </a:rPr>
              <a:t>Ciklus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amíg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&lt;feltétel</a:t>
            </a:r>
            <a:endParaRPr sz="3200" dirty="0">
              <a:latin typeface="Times New Roman"/>
              <a:cs typeface="Times New Roman"/>
            </a:endParaRPr>
          </a:p>
          <a:p>
            <a:pPr marL="876935">
              <a:lnSpc>
                <a:spcPts val="3404"/>
              </a:lnSpc>
            </a:pPr>
            <a:r>
              <a:rPr sz="3200" dirty="0">
                <a:latin typeface="Times New Roman"/>
                <a:cs typeface="Times New Roman"/>
              </a:rPr>
              <a:t>&lt;ciklusmag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utasítása(i)&gt;</a:t>
            </a:r>
            <a:endParaRPr sz="32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/>
                <a:cs typeface="Times New Roman"/>
              </a:rPr>
              <a:t>Ciklus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vége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283" y="0"/>
            <a:ext cx="7671434" cy="1572260"/>
            <a:chOff x="748283" y="0"/>
            <a:chExt cx="7671434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283" y="0"/>
              <a:ext cx="7492746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3924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5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6167" y="784859"/>
              <a:ext cx="4953761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2019757"/>
            <a:ext cx="7543800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Hátultesztelő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ciklus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mondatszerű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elemekkel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95"/>
              </a:spcBef>
            </a:pP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latin typeface="Times New Roman"/>
                <a:cs typeface="Times New Roman"/>
              </a:rPr>
              <a:t>Ciklus</a:t>
            </a:r>
            <a:endParaRPr sz="3200">
              <a:latin typeface="Times New Roman"/>
              <a:cs typeface="Times New Roman"/>
            </a:endParaRPr>
          </a:p>
          <a:p>
            <a:pPr marL="469900" marR="2642870" indent="406400">
              <a:lnSpc>
                <a:spcPct val="120000"/>
              </a:lnSpc>
            </a:pPr>
            <a:r>
              <a:rPr sz="3200" dirty="0">
                <a:latin typeface="Times New Roman"/>
                <a:cs typeface="Times New Roman"/>
              </a:rPr>
              <a:t>&lt;ciklusmag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utasítása(i)&gt; </a:t>
            </a:r>
            <a:r>
              <a:rPr sz="3200" dirty="0">
                <a:latin typeface="Times New Roman"/>
                <a:cs typeface="Times New Roman"/>
              </a:rPr>
              <a:t>Amíg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nem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&lt;feltétel&gt; </a:t>
            </a:r>
            <a:r>
              <a:rPr sz="3200" dirty="0">
                <a:latin typeface="Times New Roman"/>
                <a:cs typeface="Times New Roman"/>
              </a:rPr>
              <a:t>Ciklus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vége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283" y="0"/>
            <a:ext cx="7671434" cy="1538605"/>
            <a:chOff x="748283" y="0"/>
            <a:chExt cx="7671434" cy="1538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283" y="0"/>
              <a:ext cx="7492746" cy="68503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3924" y="0"/>
              <a:ext cx="645414" cy="6850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324611"/>
              <a:ext cx="6432042" cy="7871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5" y="324611"/>
              <a:ext cx="566153" cy="7871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6167" y="751331"/>
              <a:ext cx="4953761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2305634"/>
            <a:ext cx="7068184" cy="2310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Számlálós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ciklus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mondatszerű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elemekkel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85"/>
              </a:spcBef>
            </a:pP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Ciklus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&lt;változónév&gt;:=&lt;kezdőérték&gt;-</a:t>
            </a:r>
            <a:r>
              <a:rPr sz="2200" dirty="0">
                <a:latin typeface="Times New Roman"/>
                <a:cs typeface="Times New Roman"/>
              </a:rPr>
              <a:t>től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&lt;végérték&gt;-</a:t>
            </a:r>
            <a:r>
              <a:rPr sz="2200" spc="-25" dirty="0">
                <a:latin typeface="Times New Roman"/>
                <a:cs typeface="Times New Roman"/>
              </a:rPr>
              <a:t>ig</a:t>
            </a:r>
            <a:endParaRPr sz="2200">
              <a:latin typeface="Times New Roman"/>
              <a:cs typeface="Times New Roman"/>
            </a:endParaRPr>
          </a:p>
          <a:p>
            <a:pPr marL="50165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&lt;ciklusmag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utasítása(i)&gt;</a:t>
            </a:r>
            <a:endParaRPr sz="220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Ciklus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vége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0523"/>
            <a:ext cx="7423150" cy="50699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5"/>
              </a:spcBef>
            </a:pPr>
            <a:endParaRPr lang="hu-HU" sz="2800" dirty="0" smtClean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1555"/>
              </a:spcBef>
            </a:pPr>
            <a:endParaRPr lang="hu-HU" sz="2800" dirty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1555"/>
              </a:spcBef>
            </a:pPr>
            <a:endParaRPr sz="2800" dirty="0">
              <a:latin typeface="TeX Gyre Bonum"/>
              <a:cs typeface="TeX Gyre Bonum"/>
            </a:endParaRPr>
          </a:p>
          <a:p>
            <a:pPr marL="355600" marR="823594" indent="-34353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Egyéb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algoritmuselemek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mondatszerű elemekkel</a:t>
            </a:r>
            <a:endParaRPr sz="3200" dirty="0">
              <a:latin typeface="Times New Roman"/>
              <a:cs typeface="Times New Roman"/>
            </a:endParaRPr>
          </a:p>
          <a:p>
            <a:pPr marL="755015" marR="4892040" lvl="1" indent="-285750">
              <a:lnSpc>
                <a:spcPts val="4610"/>
              </a:lnSpc>
              <a:spcBef>
                <a:spcPts val="280"/>
              </a:spcBef>
              <a:buChar char="–"/>
              <a:tabLst>
                <a:tab pos="756285" algn="l"/>
              </a:tabLst>
            </a:pPr>
            <a:r>
              <a:rPr sz="3200" spc="-10" dirty="0">
                <a:latin typeface="Times New Roman"/>
                <a:cs typeface="Times New Roman"/>
              </a:rPr>
              <a:t>Beolvasás: 	</a:t>
            </a:r>
            <a:r>
              <a:rPr sz="3200" dirty="0">
                <a:latin typeface="Times New Roman"/>
                <a:cs typeface="Times New Roman"/>
              </a:rPr>
              <a:t>Be: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….</a:t>
            </a:r>
            <a:endParaRPr sz="3200" dirty="0">
              <a:latin typeface="Times New Roman"/>
              <a:cs typeface="Times New Roman"/>
            </a:endParaRPr>
          </a:p>
          <a:p>
            <a:pPr marL="285750" marR="5549265" lvl="1" indent="-285750" algn="r">
              <a:lnSpc>
                <a:spcPct val="100000"/>
              </a:lnSpc>
              <a:spcBef>
                <a:spcPts val="484"/>
              </a:spcBef>
              <a:buChar char="–"/>
              <a:tabLst>
                <a:tab pos="285750" algn="l"/>
              </a:tabLst>
            </a:pPr>
            <a:r>
              <a:rPr sz="3200" spc="-10" dirty="0">
                <a:latin typeface="Times New Roman"/>
                <a:cs typeface="Times New Roman"/>
              </a:rPr>
              <a:t>Kiírás:</a:t>
            </a:r>
            <a:endParaRPr sz="3200" dirty="0">
              <a:latin typeface="Times New Roman"/>
              <a:cs typeface="Times New Roman"/>
            </a:endParaRPr>
          </a:p>
          <a:p>
            <a:pPr marR="5630545" algn="r">
              <a:lnSpc>
                <a:spcPct val="100000"/>
              </a:lnSpc>
              <a:spcBef>
                <a:spcPts val="775"/>
              </a:spcBef>
            </a:pPr>
            <a:r>
              <a:rPr sz="3200" dirty="0">
                <a:latin typeface="Times New Roman"/>
                <a:cs typeface="Times New Roman"/>
              </a:rPr>
              <a:t>Ki: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Times New Roman"/>
                <a:cs typeface="Times New Roman"/>
              </a:rPr>
              <a:t>…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" y="0"/>
            <a:ext cx="7644130" cy="1572260"/>
            <a:chOff x="762000" y="0"/>
            <a:chExt cx="764413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0"/>
              <a:ext cx="7465314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0207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5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3116" y="784859"/>
              <a:ext cx="3499865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2234564"/>
            <a:ext cx="6972934" cy="3245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00584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Hol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helyezkedhetnek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program </a:t>
            </a:r>
            <a:r>
              <a:rPr sz="3200" dirty="0">
                <a:latin typeface="Times New Roman"/>
                <a:cs typeface="Times New Roman"/>
              </a:rPr>
              <a:t>futásához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szükséges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adatok?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5650" algn="l"/>
              </a:tabLst>
            </a:pPr>
            <a:r>
              <a:rPr sz="3200" spc="-10" dirty="0">
                <a:latin typeface="Times New Roman"/>
                <a:cs typeface="Times New Roman"/>
              </a:rPr>
              <a:t>Háttértáron</a:t>
            </a:r>
            <a:endParaRPr sz="3200">
              <a:latin typeface="Times New Roman"/>
              <a:cs typeface="Times New Roman"/>
            </a:endParaRPr>
          </a:p>
          <a:p>
            <a:pPr marL="1612900" marR="5080" indent="-2286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Times New Roman"/>
                <a:cs typeface="Times New Roman"/>
              </a:rPr>
              <a:t>–&gt;fájlkezelés,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külön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foglalkozunk </a:t>
            </a:r>
            <a:r>
              <a:rPr sz="3200" spc="-20" dirty="0">
                <a:latin typeface="Times New Roman"/>
                <a:cs typeface="Times New Roman"/>
              </a:rPr>
              <a:t>vele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Operatív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tárban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(memória,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RAM)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1576" y="219456"/>
            <a:ext cx="5293995" cy="1119505"/>
            <a:chOff x="1941576" y="219456"/>
            <a:chExt cx="5293995" cy="11195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1576" y="219456"/>
              <a:ext cx="803910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3308" y="219456"/>
              <a:ext cx="5151882" cy="111937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64540" y="1239977"/>
            <a:ext cx="7378065" cy="3342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Program: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számítógép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számára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érthető </a:t>
            </a:r>
            <a:r>
              <a:rPr sz="2800" b="1" dirty="0">
                <a:latin typeface="Times New Roman"/>
                <a:cs typeface="Times New Roman"/>
              </a:rPr>
              <a:t>utasítások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sorozata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amely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az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adatok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megfelelő </a:t>
            </a:r>
            <a:r>
              <a:rPr sz="2800" dirty="0">
                <a:latin typeface="Times New Roman"/>
                <a:cs typeface="Times New Roman"/>
              </a:rPr>
              <a:t>számításaival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és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mozgatásaival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egy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feladat </a:t>
            </a:r>
            <a:r>
              <a:rPr sz="2800" dirty="0">
                <a:latin typeface="Times New Roman"/>
                <a:cs typeface="Times New Roman"/>
              </a:rPr>
              <a:t>megoldását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célozza.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Következtetés: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75"/>
              </a:spcBef>
            </a:pPr>
            <a:endParaRPr sz="2800">
              <a:latin typeface="Times New Roman"/>
              <a:cs typeface="Times New Roman"/>
            </a:endParaRPr>
          </a:p>
          <a:p>
            <a:pPr marL="511175">
              <a:lnSpc>
                <a:spcPct val="100000"/>
              </a:lnSpc>
              <a:spcBef>
                <a:spcPts val="5"/>
              </a:spcBef>
            </a:pPr>
            <a:r>
              <a:rPr sz="3200" b="1" spc="-10" dirty="0">
                <a:latin typeface="Times New Roman"/>
                <a:cs typeface="Times New Roman"/>
              </a:rPr>
              <a:t>PROGRAM=ADAT+ALGORITMUS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" y="0"/>
            <a:ext cx="7644130" cy="1572260"/>
            <a:chOff x="762000" y="0"/>
            <a:chExt cx="764413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0"/>
              <a:ext cx="7465314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0207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5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3116" y="784859"/>
              <a:ext cx="3499865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721868" y="2002662"/>
            <a:ext cx="7372984" cy="4378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Memóriában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elhelyezkedő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adatok</a:t>
            </a:r>
            <a:r>
              <a:rPr sz="2800" spc="-10" dirty="0">
                <a:latin typeface="Times New Roman"/>
                <a:cs typeface="Times New Roman"/>
              </a:rPr>
              <a:t> kezelése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85"/>
              </a:spcBef>
              <a:buFont typeface="Times New Roman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sz="2800" dirty="0">
                <a:latin typeface="Times New Roman"/>
                <a:cs typeface="Times New Roman"/>
              </a:rPr>
              <a:t>Két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alapvetően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különböző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fajtája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van: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485"/>
              </a:spcBef>
              <a:buFont typeface="Times New Roman"/>
              <a:buChar char="–"/>
            </a:pPr>
            <a:endParaRPr sz="28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1155700" algn="l"/>
              </a:tabLst>
            </a:pPr>
            <a:r>
              <a:rPr sz="2800" dirty="0">
                <a:latin typeface="Times New Roman"/>
                <a:cs typeface="Times New Roman"/>
              </a:rPr>
              <a:t>Ami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nem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változik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program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futása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során: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állandó,</a:t>
            </a:r>
            <a:r>
              <a:rPr sz="28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konstans</a:t>
            </a:r>
            <a:r>
              <a:rPr sz="28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(ha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többször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használjuk, </a:t>
            </a:r>
            <a:r>
              <a:rPr sz="2800" dirty="0">
                <a:latin typeface="Times New Roman"/>
                <a:cs typeface="Times New Roman"/>
              </a:rPr>
              <a:t>érdemes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nevet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adni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neki)</a:t>
            </a:r>
            <a:endParaRPr sz="28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485"/>
              </a:spcBef>
              <a:buFont typeface="Times New Roman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buChar char="•"/>
              <a:tabLst>
                <a:tab pos="1155065" algn="l"/>
              </a:tabLst>
            </a:pPr>
            <a:r>
              <a:rPr sz="2800" dirty="0">
                <a:latin typeface="Times New Roman"/>
                <a:cs typeface="Times New Roman"/>
              </a:rPr>
              <a:t>Ami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változik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futás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során: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változó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" y="0"/>
            <a:ext cx="7644130" cy="1572260"/>
            <a:chOff x="762000" y="0"/>
            <a:chExt cx="764413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0"/>
              <a:ext cx="7465314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0207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5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3116" y="784859"/>
              <a:ext cx="3499865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1791069"/>
            <a:ext cx="7061200" cy="3754754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Változók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tulajdonságai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0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Neve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van,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ezzel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hivatkozhatunk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rá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spc="-10" dirty="0">
                <a:latin typeface="Times New Roman"/>
                <a:cs typeface="Times New Roman"/>
              </a:rPr>
              <a:t>azonosító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2590"/>
              </a:lnSpc>
              <a:spcBef>
                <a:spcPts val="615"/>
              </a:spcBef>
              <a:buChar char="–"/>
              <a:tabLst>
                <a:tab pos="756285" algn="l"/>
                <a:tab pos="6506209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bizonyos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szakaszában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használható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csak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="1" dirty="0">
                <a:latin typeface="Times New Roman"/>
                <a:cs typeface="Times New Roman"/>
              </a:rPr>
              <a:t>érvényességi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kör,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hatáskör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marR="555625" lvl="1" indent="-287020">
              <a:lnSpc>
                <a:spcPts val="2590"/>
              </a:lnSpc>
              <a:spcBef>
                <a:spcPts val="58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futási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ideje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alatt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mindig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létezik (</a:t>
            </a:r>
            <a:r>
              <a:rPr sz="2400" b="1" spc="-10" dirty="0">
                <a:latin typeface="Times New Roman"/>
                <a:cs typeface="Times New Roman"/>
              </a:rPr>
              <a:t>élettartam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marR="172085" lvl="1" indent="-287020">
              <a:lnSpc>
                <a:spcPct val="90000"/>
              </a:lnSpc>
              <a:spcBef>
                <a:spcPts val="540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Meghatározott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értékeket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vehet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fel, </a:t>
            </a:r>
            <a:r>
              <a:rPr sz="2400" spc="-10" dirty="0">
                <a:latin typeface="Times New Roman"/>
                <a:cs typeface="Times New Roman"/>
              </a:rPr>
              <a:t>meghatározott </a:t>
            </a:r>
            <a:r>
              <a:rPr sz="2400" dirty="0">
                <a:latin typeface="Times New Roman"/>
                <a:cs typeface="Times New Roman"/>
              </a:rPr>
              <a:t>műveletek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végezhetők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vele,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meghatározott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méretű </a:t>
            </a:r>
            <a:r>
              <a:rPr sz="2400" dirty="0">
                <a:latin typeface="Times New Roman"/>
                <a:cs typeface="Times New Roman"/>
              </a:rPr>
              <a:t>helyet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foglal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memóriában,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és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meghatározott </a:t>
            </a:r>
            <a:r>
              <a:rPr sz="2400" dirty="0">
                <a:latin typeface="Times New Roman"/>
                <a:cs typeface="Times New Roman"/>
              </a:rPr>
              <a:t>szerkezete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spc="-10" dirty="0">
                <a:latin typeface="Times New Roman"/>
                <a:cs typeface="Times New Roman"/>
              </a:rPr>
              <a:t>típus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" y="0"/>
            <a:ext cx="7644130" cy="1572260"/>
            <a:chOff x="762000" y="0"/>
            <a:chExt cx="764413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0"/>
              <a:ext cx="7465314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0207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5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3116" y="784859"/>
              <a:ext cx="3499865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1719945"/>
            <a:ext cx="3959225" cy="317563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Néhány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egyszerűbb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típus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Egész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típus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Valós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típus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Karakter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típus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Karakterlánc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típus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Logikai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típus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64540" y="20523"/>
            <a:ext cx="7238365" cy="4910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5"/>
              </a:spcBef>
            </a:pPr>
            <a:endParaRPr lang="hu-HU" sz="2800" dirty="0" smtClean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1555"/>
              </a:spcBef>
            </a:pPr>
            <a:endParaRPr lang="hu-HU" sz="2800" dirty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1555"/>
              </a:spcBef>
            </a:pPr>
            <a:endParaRPr sz="2800" dirty="0">
              <a:latin typeface="TeX Gyre Bonum"/>
              <a:cs typeface="TeX Gyre Bonum"/>
            </a:endParaRPr>
          </a:p>
          <a:p>
            <a:pPr marL="355600" marR="70104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program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kódolása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(megírása)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valamilyen </a:t>
            </a:r>
            <a:r>
              <a:rPr sz="2800" dirty="0">
                <a:latin typeface="Times New Roman"/>
                <a:cs typeface="Times New Roman"/>
              </a:rPr>
              <a:t>programozási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nyelven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történik.</a:t>
            </a:r>
            <a:endParaRPr sz="2800" dirty="0">
              <a:latin typeface="Times New Roman"/>
              <a:cs typeface="Times New Roman"/>
            </a:endParaRPr>
          </a:p>
          <a:p>
            <a:pPr marL="355600" marR="60325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Ahhoz,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hogy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ki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tudjuk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választani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az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általunk </a:t>
            </a:r>
            <a:r>
              <a:rPr sz="2800" dirty="0">
                <a:latin typeface="Times New Roman"/>
                <a:cs typeface="Times New Roman"/>
              </a:rPr>
              <a:t>használni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kívánt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programozási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nyelvet,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tudnunk </a:t>
            </a:r>
            <a:r>
              <a:rPr sz="2800" dirty="0">
                <a:latin typeface="Times New Roman"/>
                <a:cs typeface="Times New Roman"/>
              </a:rPr>
              <a:t>kellene,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milyenek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vannak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egyáltalán</a:t>
            </a:r>
            <a:endParaRPr sz="2800" dirty="0">
              <a:latin typeface="Times New Roman"/>
              <a:cs typeface="Times New Roman"/>
            </a:endParaRPr>
          </a:p>
          <a:p>
            <a:pPr marL="355600" marR="24384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És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azt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hogy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hogyan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lehet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ezeket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jellemezni, csoportosítani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r>
              <a:rPr lang="hu-HU" i="1" spc="-10" dirty="0" smtClean="0"/>
              <a:t/>
            </a:r>
            <a:br>
              <a:rPr lang="hu-HU" i="1" spc="-10" dirty="0" smtClean="0"/>
            </a:b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1145844" y="2002662"/>
            <a:ext cx="6883400" cy="4157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4865" marR="839469" indent="-812800">
              <a:lnSpc>
                <a:spcPct val="100000"/>
              </a:lnSpc>
              <a:spcBef>
                <a:spcPts val="95"/>
              </a:spcBef>
              <a:buChar char="•"/>
              <a:tabLst>
                <a:tab pos="824865" algn="l"/>
              </a:tabLst>
            </a:pPr>
            <a:r>
              <a:rPr sz="2800" dirty="0">
                <a:latin typeface="Times New Roman"/>
                <a:cs typeface="Times New Roman"/>
              </a:rPr>
              <a:t>Programozási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nyelvek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csoportosítási szempontjai</a:t>
            </a:r>
            <a:endParaRPr sz="2800">
              <a:latin typeface="Times New Roman"/>
              <a:cs typeface="Times New Roman"/>
            </a:endParaRPr>
          </a:p>
          <a:p>
            <a:pPr marL="824865" indent="-812165">
              <a:lnSpc>
                <a:spcPct val="100000"/>
              </a:lnSpc>
              <a:spcBef>
                <a:spcPts val="675"/>
              </a:spcBef>
              <a:buAutoNum type="romanUcPeriod"/>
              <a:tabLst>
                <a:tab pos="824865" algn="l"/>
              </a:tabLst>
            </a:pPr>
            <a:r>
              <a:rPr sz="2800" dirty="0">
                <a:latin typeface="Times New Roman"/>
                <a:cs typeface="Times New Roman"/>
              </a:rPr>
              <a:t>Emberközeliség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szerint</a:t>
            </a:r>
            <a:endParaRPr sz="2800">
              <a:latin typeface="Times New Roman"/>
              <a:cs typeface="Times New Roman"/>
            </a:endParaRPr>
          </a:p>
          <a:p>
            <a:pPr marL="1181100" lvl="1" indent="-711835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1181100" algn="l"/>
              </a:tabLst>
            </a:pPr>
            <a:r>
              <a:rPr sz="2400" dirty="0">
                <a:latin typeface="Times New Roman"/>
                <a:cs typeface="Times New Roman"/>
              </a:rPr>
              <a:t>Alacsony </a:t>
            </a:r>
            <a:r>
              <a:rPr sz="2400" spc="-10" dirty="0">
                <a:latin typeface="Times New Roman"/>
                <a:cs typeface="Times New Roman"/>
              </a:rPr>
              <a:t>szintű</a:t>
            </a:r>
            <a:endParaRPr sz="2400">
              <a:latin typeface="Times New Roman"/>
              <a:cs typeface="Times New Roman"/>
            </a:endParaRPr>
          </a:p>
          <a:p>
            <a:pPr marL="1536065" lvl="2" indent="-609600">
              <a:lnSpc>
                <a:spcPct val="100000"/>
              </a:lnSpc>
              <a:spcBef>
                <a:spcPts val="495"/>
              </a:spcBef>
              <a:buAutoNum type="alphaLcParenR"/>
              <a:tabLst>
                <a:tab pos="1536065" algn="l"/>
              </a:tabLst>
            </a:pPr>
            <a:r>
              <a:rPr sz="2000" dirty="0">
                <a:latin typeface="Times New Roman"/>
                <a:cs typeface="Times New Roman"/>
              </a:rPr>
              <a:t>Gépi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kód</a:t>
            </a:r>
            <a:endParaRPr sz="2000">
              <a:latin typeface="Times New Roman"/>
              <a:cs typeface="Times New Roman"/>
            </a:endParaRPr>
          </a:p>
          <a:p>
            <a:pPr marL="1891664" lvl="3" indent="-508000">
              <a:lnSpc>
                <a:spcPct val="100000"/>
              </a:lnSpc>
              <a:spcBef>
                <a:spcPts val="445"/>
              </a:spcBef>
              <a:buFont typeface="Wingdings"/>
              <a:buChar char=""/>
              <a:tabLst>
                <a:tab pos="1891664" algn="l"/>
              </a:tabLst>
            </a:pPr>
            <a:r>
              <a:rPr sz="1800" dirty="0">
                <a:latin typeface="Times New Roman"/>
                <a:cs typeface="Times New Roman"/>
              </a:rPr>
              <a:t>Az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utasítások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és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adatok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számok</a:t>
            </a:r>
            <a:endParaRPr sz="1800">
              <a:latin typeface="Times New Roman"/>
              <a:cs typeface="Times New Roman"/>
            </a:endParaRPr>
          </a:p>
          <a:p>
            <a:pPr marL="1891664" lvl="3" indent="-508000">
              <a:lnSpc>
                <a:spcPct val="100000"/>
              </a:lnSpc>
              <a:spcBef>
                <a:spcPts val="430"/>
              </a:spcBef>
              <a:buFont typeface="Wingdings"/>
              <a:buChar char=""/>
              <a:tabLst>
                <a:tab pos="1891664" algn="l"/>
              </a:tabLst>
            </a:pPr>
            <a:r>
              <a:rPr sz="1800" dirty="0">
                <a:latin typeface="Times New Roman"/>
                <a:cs typeface="Times New Roman"/>
              </a:rPr>
              <a:t>Az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ember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számára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szinte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kezelhetetlen</a:t>
            </a:r>
            <a:endParaRPr sz="1800">
              <a:latin typeface="Times New Roman"/>
              <a:cs typeface="Times New Roman"/>
            </a:endParaRPr>
          </a:p>
          <a:p>
            <a:pPr marL="1891664" lvl="3" indent="-508000">
              <a:lnSpc>
                <a:spcPct val="100000"/>
              </a:lnSpc>
              <a:spcBef>
                <a:spcPts val="434"/>
              </a:spcBef>
              <a:buFont typeface="Wingdings"/>
              <a:buChar char=""/>
              <a:tabLst>
                <a:tab pos="1891664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programozó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közvetlenül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processzor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utasításait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írja</a:t>
            </a:r>
            <a:endParaRPr sz="1800">
              <a:latin typeface="Times New Roman"/>
              <a:cs typeface="Times New Roman"/>
            </a:endParaRPr>
          </a:p>
          <a:p>
            <a:pPr marL="1536065" lvl="2" indent="-609600">
              <a:lnSpc>
                <a:spcPct val="100000"/>
              </a:lnSpc>
              <a:spcBef>
                <a:spcPts val="470"/>
              </a:spcBef>
              <a:buAutoNum type="alphaLcParenR"/>
              <a:tabLst>
                <a:tab pos="1536065" algn="l"/>
              </a:tabLst>
            </a:pPr>
            <a:r>
              <a:rPr sz="2000" spc="-10" dirty="0">
                <a:latin typeface="Times New Roman"/>
                <a:cs typeface="Times New Roman"/>
              </a:rPr>
              <a:t>Assembly</a:t>
            </a:r>
            <a:endParaRPr sz="2000">
              <a:latin typeface="Times New Roman"/>
              <a:cs typeface="Times New Roman"/>
            </a:endParaRPr>
          </a:p>
          <a:p>
            <a:pPr marL="1891664" marR="704215" lvl="3" indent="-508000">
              <a:lnSpc>
                <a:spcPct val="100000"/>
              </a:lnSpc>
              <a:spcBef>
                <a:spcPts val="445"/>
              </a:spcBef>
              <a:buFont typeface="Wingdings"/>
              <a:buChar char=""/>
              <a:tabLst>
                <a:tab pos="1891664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gépi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kódú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utasításoknak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pár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karakterből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álló </a:t>
            </a:r>
            <a:r>
              <a:rPr sz="1800" dirty="0">
                <a:latin typeface="Times New Roman"/>
                <a:cs typeface="Times New Roman"/>
              </a:rPr>
              <a:t>szimbólumok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felelnek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(mnemonik)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1145844" y="2002662"/>
            <a:ext cx="6048375" cy="1831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4865" marR="5080" indent="-812800">
              <a:lnSpc>
                <a:spcPct val="100000"/>
              </a:lnSpc>
              <a:spcBef>
                <a:spcPts val="95"/>
              </a:spcBef>
              <a:buChar char="•"/>
              <a:tabLst>
                <a:tab pos="824865" algn="l"/>
              </a:tabLst>
            </a:pPr>
            <a:r>
              <a:rPr sz="2800" dirty="0">
                <a:latin typeface="Times New Roman"/>
                <a:cs typeface="Times New Roman"/>
              </a:rPr>
              <a:t>Programozási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nyelvek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csoportosítási szempontjai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824865" algn="l"/>
              </a:tabLst>
            </a:pPr>
            <a:r>
              <a:rPr sz="2800" spc="-25" dirty="0">
                <a:latin typeface="Times New Roman"/>
                <a:cs typeface="Times New Roman"/>
              </a:rPr>
              <a:t>I.</a:t>
            </a:r>
            <a:r>
              <a:rPr sz="2800" dirty="0">
                <a:latin typeface="Times New Roman"/>
                <a:cs typeface="Times New Roman"/>
              </a:rPr>
              <a:t>	Emberközeliség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szerint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1181100" algn="l"/>
              </a:tabLst>
            </a:pPr>
            <a:r>
              <a:rPr sz="2400" spc="-25" dirty="0">
                <a:latin typeface="Times New Roman"/>
                <a:cs typeface="Times New Roman"/>
              </a:rPr>
              <a:t>2.</a:t>
            </a:r>
            <a:r>
              <a:rPr sz="2400" dirty="0">
                <a:latin typeface="Times New Roman"/>
                <a:cs typeface="Times New Roman"/>
              </a:rPr>
              <a:t>	Magas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szintű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0194" y="4481931"/>
            <a:ext cx="11493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0194" y="3871036"/>
            <a:ext cx="6172200" cy="136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1665" indent="-608965">
              <a:lnSpc>
                <a:spcPct val="100000"/>
              </a:lnSpc>
              <a:spcBef>
                <a:spcPts val="105"/>
              </a:spcBef>
              <a:buChar char="•"/>
              <a:tabLst>
                <a:tab pos="62166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beszélt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emberi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nyelvhez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(általában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angolhoz)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közeli</a:t>
            </a:r>
            <a:endParaRPr sz="20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programozási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nyelvek</a:t>
            </a:r>
            <a:endParaRPr sz="2000">
              <a:latin typeface="Times New Roman"/>
              <a:cs typeface="Times New Roman"/>
            </a:endParaRPr>
          </a:p>
          <a:p>
            <a:pPr marL="622300" marR="164465">
              <a:lnSpc>
                <a:spcPct val="120000"/>
              </a:lnSpc>
            </a:pPr>
            <a:r>
              <a:rPr sz="2000" dirty="0">
                <a:latin typeface="Times New Roman"/>
                <a:cs typeface="Times New Roman"/>
              </a:rPr>
              <a:t>Az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ipari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méretű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programozás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hívta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életre </a:t>
            </a:r>
            <a:r>
              <a:rPr sz="2000" spc="-20" dirty="0">
                <a:latin typeface="Times New Roman"/>
                <a:cs typeface="Times New Roman"/>
              </a:rPr>
              <a:t>őket </a:t>
            </a:r>
            <a:r>
              <a:rPr sz="2000" dirty="0">
                <a:latin typeface="Times New Roman"/>
                <a:cs typeface="Times New Roman"/>
              </a:rPr>
              <a:t>Néhány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példa: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BASIC, Pascal,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Java,</a:t>
            </a:r>
            <a:r>
              <a:rPr sz="2000" spc="-20" dirty="0">
                <a:latin typeface="Times New Roman"/>
                <a:cs typeface="Times New Roman"/>
              </a:rPr>
              <a:t> PL-</a:t>
            </a:r>
            <a:r>
              <a:rPr sz="2000" dirty="0">
                <a:latin typeface="Times New Roman"/>
                <a:cs typeface="Times New Roman"/>
              </a:rPr>
              <a:t>1,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Ada…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26794" y="2054027"/>
          <a:ext cx="7220584" cy="4283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9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83030">
                <a:tc>
                  <a:txBody>
                    <a:bodyPr/>
                    <a:lstStyle/>
                    <a:p>
                      <a:pPr marL="31750">
                        <a:lnSpc>
                          <a:spcPts val="3050"/>
                        </a:lnSpc>
                      </a:pP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•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II.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305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Programozási</a:t>
                      </a:r>
                      <a:r>
                        <a:rPr sz="2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nyelvek</a:t>
                      </a:r>
                      <a:r>
                        <a:rPr sz="28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csoportosítási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szempontjai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Strukturáltság</a:t>
                      </a:r>
                      <a:r>
                        <a:rPr sz="28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szerint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1.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Strukturált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0" indent="-609600">
                        <a:lnSpc>
                          <a:spcPct val="100000"/>
                        </a:lnSpc>
                        <a:spcBef>
                          <a:spcPts val="120"/>
                        </a:spcBef>
                        <a:buChar char="•"/>
                        <a:tabLst>
                          <a:tab pos="774700" algn="l"/>
                        </a:tabLst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Csak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strukturált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programozás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eszközeit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megvalósító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747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utasításai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vannak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0" marR="24130" indent="-609600">
                        <a:lnSpc>
                          <a:spcPct val="100000"/>
                        </a:lnSpc>
                        <a:spcBef>
                          <a:spcPts val="114"/>
                        </a:spcBef>
                        <a:buChar char="•"/>
                        <a:tabLst>
                          <a:tab pos="774700" algn="l"/>
                        </a:tabLst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Támogatja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program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részekre,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alprogramokra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bontását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(eljárások,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függvények)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0" indent="-609600">
                        <a:lnSpc>
                          <a:spcPct val="100000"/>
                        </a:lnSpc>
                        <a:spcBef>
                          <a:spcPts val="114"/>
                        </a:spcBef>
                        <a:buChar char="•"/>
                        <a:tabLst>
                          <a:tab pos="774700" algn="l"/>
                        </a:tabLst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Pl.: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C,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Pascal,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Java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2.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Nem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strukturált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0" indent="-609600">
                        <a:lnSpc>
                          <a:spcPts val="2335"/>
                        </a:lnSpc>
                        <a:spcBef>
                          <a:spcPts val="120"/>
                        </a:spcBef>
                        <a:buChar char="•"/>
                        <a:tabLst>
                          <a:tab pos="774700" algn="l"/>
                        </a:tabLst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Pl.: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Assembly,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eredeti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nyelv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1158544" y="2442794"/>
            <a:ext cx="383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Times New Roman"/>
                <a:cs typeface="Times New Roman"/>
              </a:rPr>
              <a:t>III.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2994" y="2871597"/>
            <a:ext cx="21780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8544" y="1931412"/>
            <a:ext cx="6837680" cy="1271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165" marR="5080" indent="-812800">
              <a:lnSpc>
                <a:spcPct val="120000"/>
              </a:lnSpc>
              <a:spcBef>
                <a:spcPts val="95"/>
              </a:spcBef>
              <a:buChar char="•"/>
              <a:tabLst>
                <a:tab pos="812165" algn="l"/>
              </a:tabLst>
            </a:pPr>
            <a:r>
              <a:rPr sz="2400" dirty="0">
                <a:latin typeface="Times New Roman"/>
                <a:cs typeface="Times New Roman"/>
              </a:rPr>
              <a:t>Programozási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nyelvek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csoportosítási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szempontjai </a:t>
            </a:r>
            <a:r>
              <a:rPr sz="2400" dirty="0">
                <a:latin typeface="Times New Roman"/>
                <a:cs typeface="Times New Roman"/>
              </a:rPr>
              <a:t>Alkalmazási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kör</a:t>
            </a:r>
            <a:r>
              <a:rPr sz="2400" spc="-10" dirty="0">
                <a:latin typeface="Times New Roman"/>
                <a:cs typeface="Times New Roman"/>
              </a:rPr>
              <a:t> szerint</a:t>
            </a:r>
            <a:endParaRPr sz="2400">
              <a:latin typeface="Times New Roman"/>
              <a:cs typeface="Times New Roman"/>
            </a:endParaRPr>
          </a:p>
          <a:p>
            <a:pPr marL="11684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Times New Roman"/>
                <a:cs typeface="Times New Roman"/>
              </a:rPr>
              <a:t>Általános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célú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0194" y="3780726"/>
            <a:ext cx="106045" cy="6851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2994" y="4499609"/>
            <a:ext cx="21780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Times New Roman"/>
                <a:cs typeface="Times New Roman"/>
              </a:rPr>
              <a:t>2.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0194" y="4860797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0194" y="5464555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60194" y="3232784"/>
            <a:ext cx="6299200" cy="2531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427355" indent="-609600">
              <a:lnSpc>
                <a:spcPct val="100000"/>
              </a:lnSpc>
              <a:spcBef>
                <a:spcPts val="100"/>
              </a:spcBef>
              <a:buChar char="•"/>
              <a:tabLst>
                <a:tab pos="622300" algn="l"/>
              </a:tabLst>
            </a:pPr>
            <a:r>
              <a:rPr sz="1800" dirty="0">
                <a:latin typeface="Times New Roman"/>
                <a:cs typeface="Times New Roman"/>
              </a:rPr>
              <a:t>Elméletileg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bármilyen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programozási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feladat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megoldására alkalmas</a:t>
            </a:r>
            <a:endParaRPr sz="18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Times New Roman"/>
                <a:cs typeface="Times New Roman"/>
              </a:rPr>
              <a:t>Emiatt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azonban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nincs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optimalizálva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egy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speciális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feladatra</a:t>
            </a:r>
            <a:endParaRPr sz="18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Times New Roman"/>
                <a:cs typeface="Times New Roman"/>
              </a:rPr>
              <a:t>Pl.: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Pascal,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BASIC</a:t>
            </a:r>
            <a:endParaRPr sz="18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latin typeface="Times New Roman"/>
                <a:cs typeface="Times New Roman"/>
              </a:rPr>
              <a:t>Speciális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célú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nyelvek</a:t>
            </a:r>
            <a:endParaRPr sz="20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Times New Roman"/>
                <a:cs typeface="Times New Roman"/>
              </a:rPr>
              <a:t>Általában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egy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feladatra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optimalizáltak,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pl.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szövegfeldolgozás,</a:t>
            </a:r>
            <a:endParaRPr sz="18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szimuláció,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adatbáziskezelés</a:t>
            </a:r>
            <a:endParaRPr sz="18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Times New Roman"/>
                <a:cs typeface="Times New Roman"/>
              </a:rPr>
              <a:t>Pl.: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PROLOG,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SIMULA,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SQL,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dBase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1602994" y="2663774"/>
            <a:ext cx="2159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Wingdings"/>
                <a:cs typeface="Wingdings"/>
              </a:rPr>
              <a:t>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8544" y="1931034"/>
            <a:ext cx="6837680" cy="106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165" indent="-812165">
              <a:lnSpc>
                <a:spcPct val="100000"/>
              </a:lnSpc>
              <a:spcBef>
                <a:spcPts val="100"/>
              </a:spcBef>
              <a:buChar char="•"/>
              <a:tabLst>
                <a:tab pos="812165" algn="l"/>
              </a:tabLst>
            </a:pPr>
            <a:r>
              <a:rPr sz="2400" dirty="0">
                <a:latin typeface="Times New Roman"/>
                <a:cs typeface="Times New Roman"/>
              </a:rPr>
              <a:t>Programozási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nyelvek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csoportosítási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szempontjai</a:t>
            </a:r>
            <a:endParaRPr sz="2400">
              <a:latin typeface="Times New Roman"/>
              <a:cs typeface="Times New Roman"/>
            </a:endParaRPr>
          </a:p>
          <a:p>
            <a:pPr marL="812165" indent="-812165">
              <a:lnSpc>
                <a:spcPct val="100000"/>
              </a:lnSpc>
              <a:buAutoNum type="romanUcPeriod" startAt="4"/>
              <a:tabLst>
                <a:tab pos="812165" algn="l"/>
              </a:tabLst>
            </a:pPr>
            <a:r>
              <a:rPr sz="2400" dirty="0">
                <a:latin typeface="Times New Roman"/>
                <a:cs typeface="Times New Roman"/>
              </a:rPr>
              <a:t>Fejlettség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szerint</a:t>
            </a:r>
            <a:endParaRPr sz="2400">
              <a:latin typeface="Times New Roman"/>
              <a:cs typeface="Times New Roman"/>
            </a:endParaRPr>
          </a:p>
          <a:p>
            <a:pPr marL="1421765" lvl="1" indent="-25336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1421765" algn="l"/>
              </a:tabLst>
            </a:pPr>
            <a:r>
              <a:rPr sz="2000" dirty="0">
                <a:latin typeface="Times New Roman"/>
                <a:cs typeface="Times New Roman"/>
              </a:rPr>
              <a:t>Generációs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nyelvek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0194" y="3549777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0194" y="4043248"/>
            <a:ext cx="106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2994" y="4316729"/>
            <a:ext cx="215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Wingdings"/>
                <a:cs typeface="Wingdings"/>
              </a:rPr>
              <a:t>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0194" y="4623054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2994" y="5115001"/>
            <a:ext cx="2159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Wingdings"/>
                <a:cs typeface="Wingdings"/>
              </a:rPr>
              <a:t>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60194" y="5421883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60194" y="5915659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2994" y="2970657"/>
            <a:ext cx="6905625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8865" indent="-608965">
              <a:lnSpc>
                <a:spcPts val="2155"/>
              </a:lnSpc>
              <a:spcBef>
                <a:spcPts val="100"/>
              </a:spcBef>
              <a:buChar char="•"/>
              <a:tabLst>
                <a:tab pos="1078865" algn="l"/>
              </a:tabLst>
            </a:pPr>
            <a:r>
              <a:rPr sz="1800" dirty="0">
                <a:latin typeface="Times New Roman"/>
                <a:cs typeface="Times New Roman"/>
              </a:rPr>
              <a:t>Gépi</a:t>
            </a:r>
            <a:r>
              <a:rPr sz="1800" spc="-25" dirty="0">
                <a:latin typeface="Times New Roman"/>
                <a:cs typeface="Times New Roman"/>
              </a:rPr>
              <a:t> kód</a:t>
            </a:r>
            <a:endParaRPr sz="1800">
              <a:latin typeface="Times New Roman"/>
              <a:cs typeface="Times New Roman"/>
            </a:endParaRPr>
          </a:p>
          <a:p>
            <a:pPr marL="723900" indent="-711200">
              <a:lnSpc>
                <a:spcPts val="2395"/>
              </a:lnSpc>
              <a:buFont typeface="Wingdings"/>
              <a:buChar char=""/>
              <a:tabLst>
                <a:tab pos="723900" algn="l"/>
              </a:tabLst>
            </a:pPr>
            <a:r>
              <a:rPr sz="2000" dirty="0">
                <a:latin typeface="Times New Roman"/>
                <a:cs typeface="Times New Roman"/>
              </a:rPr>
              <a:t>2.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Generációs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nyelvek</a:t>
            </a:r>
            <a:endParaRPr sz="2000">
              <a:latin typeface="Times New Roman"/>
              <a:cs typeface="Times New Roman"/>
            </a:endParaRPr>
          </a:p>
          <a:p>
            <a:pPr marL="1079500" marR="601345">
              <a:lnSpc>
                <a:spcPct val="80000"/>
              </a:lnSpc>
              <a:spcBef>
                <a:spcPts val="440"/>
              </a:spcBef>
            </a:pPr>
            <a:r>
              <a:rPr sz="1800" dirty="0">
                <a:latin typeface="Times New Roman"/>
                <a:cs typeface="Times New Roman"/>
              </a:rPr>
              <a:t>Már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vannak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benne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vezérlési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szerkezetek,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utasítások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el </a:t>
            </a:r>
            <a:r>
              <a:rPr sz="1800" dirty="0">
                <a:latin typeface="Times New Roman"/>
                <a:cs typeface="Times New Roman"/>
              </a:rPr>
              <a:t>vannak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nevezve</a:t>
            </a:r>
            <a:endParaRPr sz="1800">
              <a:latin typeface="Times New Roman"/>
              <a:cs typeface="Times New Roman"/>
            </a:endParaRPr>
          </a:p>
          <a:p>
            <a:pPr marL="1079500">
              <a:lnSpc>
                <a:spcPts val="2160"/>
              </a:lnSpc>
            </a:pPr>
            <a:r>
              <a:rPr sz="1800" dirty="0">
                <a:latin typeface="Times New Roman"/>
                <a:cs typeface="Times New Roman"/>
              </a:rPr>
              <a:t>Pl. Assembly,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ALGOL60,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FORTRAN</a:t>
            </a:r>
            <a:endParaRPr sz="1800">
              <a:latin typeface="Times New Roman"/>
              <a:cs typeface="Times New Roman"/>
            </a:endParaRPr>
          </a:p>
          <a:p>
            <a:pPr marL="977265" lvl="1" indent="-253365">
              <a:lnSpc>
                <a:spcPts val="2400"/>
              </a:lnSpc>
              <a:buAutoNum type="arabicPeriod" startAt="3"/>
              <a:tabLst>
                <a:tab pos="977265" algn="l"/>
              </a:tabLst>
            </a:pPr>
            <a:r>
              <a:rPr sz="2000" dirty="0">
                <a:latin typeface="Times New Roman"/>
                <a:cs typeface="Times New Roman"/>
              </a:rPr>
              <a:t>Generációs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nyelvek</a:t>
            </a:r>
            <a:endParaRPr sz="2000">
              <a:latin typeface="Times New Roman"/>
              <a:cs typeface="Times New Roman"/>
            </a:endParaRPr>
          </a:p>
          <a:p>
            <a:pPr marL="1079500" marR="918210">
              <a:lnSpc>
                <a:spcPct val="80000"/>
              </a:lnSpc>
              <a:spcBef>
                <a:spcPts val="440"/>
              </a:spcBef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magas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szintű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programnyelvek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többsége,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struktúrált </a:t>
            </a:r>
            <a:r>
              <a:rPr sz="1800" dirty="0">
                <a:latin typeface="Times New Roman"/>
                <a:cs typeface="Times New Roman"/>
              </a:rPr>
              <a:t>utasításaival,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alprogramok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lehetőségével</a:t>
            </a:r>
            <a:endParaRPr sz="1800">
              <a:latin typeface="Times New Roman"/>
              <a:cs typeface="Times New Roman"/>
            </a:endParaRPr>
          </a:p>
          <a:p>
            <a:pPr marL="977265" lvl="1" indent="-253365">
              <a:lnSpc>
                <a:spcPts val="2390"/>
              </a:lnSpc>
              <a:buAutoNum type="arabicPeriod" startAt="4"/>
              <a:tabLst>
                <a:tab pos="977265" algn="l"/>
              </a:tabLst>
            </a:pPr>
            <a:r>
              <a:rPr sz="2000" dirty="0">
                <a:latin typeface="Times New Roman"/>
                <a:cs typeface="Times New Roman"/>
              </a:rPr>
              <a:t>Generációs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nyelvek</a:t>
            </a:r>
            <a:endParaRPr sz="2000">
              <a:latin typeface="Times New Roman"/>
              <a:cs typeface="Times New Roman"/>
            </a:endParaRPr>
          </a:p>
          <a:p>
            <a:pPr marL="1079500" marR="5080">
              <a:lnSpc>
                <a:spcPct val="80000"/>
              </a:lnSpc>
              <a:spcBef>
                <a:spcPts val="440"/>
              </a:spcBef>
            </a:pPr>
            <a:r>
              <a:rPr sz="1800" dirty="0">
                <a:latin typeface="Times New Roman"/>
                <a:cs typeface="Times New Roman"/>
              </a:rPr>
              <a:t>Programgenerátorok,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beépített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adatbáziskezelőt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tartalmaznak,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szoftver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háttérben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írja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kódot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helyettünk</a:t>
            </a:r>
            <a:endParaRPr sz="18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Pl.: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Visual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Basic,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Visual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C++,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Delphi,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Python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26794" y="2050075"/>
          <a:ext cx="7167245" cy="395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2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7880">
                <a:tc>
                  <a:txBody>
                    <a:bodyPr/>
                    <a:lstStyle/>
                    <a:p>
                      <a:pPr marL="31750">
                        <a:lnSpc>
                          <a:spcPts val="2620"/>
                        </a:lnSpc>
                      </a:pP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•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V.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Programozási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nyelvek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csoportosítási</a:t>
                      </a:r>
                      <a:r>
                        <a:rPr sz="2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szempontjai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Fordítás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típusa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szerint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spc="-50" dirty="0">
                          <a:latin typeface="Wingdings"/>
                          <a:cs typeface="Wingdings"/>
                        </a:rPr>
                        <a:t>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forráskódot,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amit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programozó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létrehoz,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futtatáshoz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gépi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kódba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kell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alakítani,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ez a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fordítás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a)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Értelmező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(interpreter)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típusú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nyelvek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885"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9940" indent="-608965">
                        <a:lnSpc>
                          <a:spcPct val="100000"/>
                        </a:lnSpc>
                        <a:spcBef>
                          <a:spcPts val="105"/>
                        </a:spcBef>
                        <a:buChar char="•"/>
                        <a:tabLst>
                          <a:tab pos="78994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 fordítás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 program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futása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közben,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az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adott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sor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lefuttatása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90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előtt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történik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93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9940" indent="-608965">
                        <a:lnSpc>
                          <a:spcPct val="100000"/>
                        </a:lnSpc>
                        <a:spcBef>
                          <a:spcPts val="100"/>
                        </a:spcBef>
                        <a:buChar char="•"/>
                        <a:tabLst>
                          <a:tab pos="78994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futtatás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emiatt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lassúbb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25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9940" indent="-608965">
                        <a:lnSpc>
                          <a:spcPct val="100000"/>
                        </a:lnSpc>
                        <a:spcBef>
                          <a:spcPts val="100"/>
                        </a:spcBef>
                        <a:buChar char="•"/>
                        <a:tabLst>
                          <a:tab pos="78994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szintaktikai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(nyelvtani)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programhibák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csak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futás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közben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905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derülnek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ki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515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0575" marR="99060" indent="-609600">
                        <a:lnSpc>
                          <a:spcPct val="100000"/>
                        </a:lnSpc>
                        <a:spcBef>
                          <a:spcPts val="30"/>
                        </a:spcBef>
                        <a:buChar char="•"/>
                        <a:tabLst>
                          <a:tab pos="79057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Pl.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korai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BASIC-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ek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(Commodore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64,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ZX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Spectrum,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Quick Basic)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1576" y="219456"/>
            <a:ext cx="5293995" cy="1119505"/>
            <a:chOff x="1941576" y="219456"/>
            <a:chExt cx="5293995" cy="11195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1576" y="219456"/>
              <a:ext cx="803910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3308" y="219456"/>
              <a:ext cx="5151882" cy="111937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45844" y="1917318"/>
            <a:ext cx="7205980" cy="2856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Algoritmus: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egy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feladat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megoldásának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leírása.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Követelmények: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milyen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legyen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egy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algoritmus?</a:t>
            </a:r>
            <a:endParaRPr sz="2800">
              <a:latin typeface="Times New Roman"/>
              <a:cs typeface="Times New Roman"/>
            </a:endParaRPr>
          </a:p>
          <a:p>
            <a:pPr marL="756285" marR="426084" lvl="1" indent="-287020">
              <a:lnSpc>
                <a:spcPts val="2300"/>
              </a:lnSpc>
              <a:spcBef>
                <a:spcPts val="580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Általános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legyen,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lehetőleg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feladattípusra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adjon megoldást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2300"/>
              </a:lnSpc>
              <a:spcBef>
                <a:spcPts val="580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Véges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számú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lépésben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vezessen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eredményre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(időben </a:t>
            </a:r>
            <a:r>
              <a:rPr sz="2400" dirty="0">
                <a:latin typeface="Times New Roman"/>
                <a:cs typeface="Times New Roman"/>
              </a:rPr>
              <a:t>és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terjedelemre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véges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legyen)</a:t>
            </a:r>
            <a:endParaRPr sz="2400">
              <a:latin typeface="Times New Roman"/>
              <a:cs typeface="Times New Roman"/>
            </a:endParaRPr>
          </a:p>
          <a:p>
            <a:pPr marL="756285" marR="456565" lvl="1" indent="-287020">
              <a:lnSpc>
                <a:spcPct val="80000"/>
              </a:lnSpc>
              <a:spcBef>
                <a:spcPts val="60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Megfelelő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bemenő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adatokra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megfelelő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kimenetet adjon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1145844" y="2002662"/>
            <a:ext cx="6048375" cy="1831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4865" marR="5080" indent="-812800">
              <a:lnSpc>
                <a:spcPct val="100000"/>
              </a:lnSpc>
              <a:spcBef>
                <a:spcPts val="95"/>
              </a:spcBef>
              <a:buChar char="•"/>
              <a:tabLst>
                <a:tab pos="824865" algn="l"/>
              </a:tabLst>
            </a:pPr>
            <a:r>
              <a:rPr sz="2800" dirty="0">
                <a:latin typeface="Times New Roman"/>
                <a:cs typeface="Times New Roman"/>
              </a:rPr>
              <a:t>Programozási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nyelvek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csoportosítási szempontjai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824865" algn="l"/>
              </a:tabLst>
            </a:pPr>
            <a:r>
              <a:rPr sz="2800" spc="-25" dirty="0">
                <a:latin typeface="Times New Roman"/>
                <a:cs typeface="Times New Roman"/>
              </a:rPr>
              <a:t>V.</a:t>
            </a:r>
            <a:r>
              <a:rPr sz="2800" dirty="0">
                <a:latin typeface="Times New Roman"/>
                <a:cs typeface="Times New Roman"/>
              </a:rPr>
              <a:t>	Fordítás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típusa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szerint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1181100" algn="l"/>
              </a:tabLst>
            </a:pPr>
            <a:r>
              <a:rPr sz="2400" spc="-25" dirty="0">
                <a:latin typeface="Times New Roman"/>
                <a:cs typeface="Times New Roman"/>
              </a:rPr>
              <a:t>b)</a:t>
            </a:r>
            <a:r>
              <a:rPr sz="2400" dirty="0">
                <a:latin typeface="Times New Roman"/>
                <a:cs typeface="Times New Roman"/>
              </a:rPr>
              <a:t>	Fordító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(compiler)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típusú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nyelvek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0194" y="5273497"/>
            <a:ext cx="1149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0194" y="3810293"/>
            <a:ext cx="6250940" cy="17945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621665" indent="-608965">
              <a:lnSpc>
                <a:spcPct val="100000"/>
              </a:lnSpc>
              <a:spcBef>
                <a:spcPts val="585"/>
              </a:spcBef>
              <a:buChar char="•"/>
              <a:tabLst>
                <a:tab pos="621665" algn="l"/>
              </a:tabLst>
            </a:pPr>
            <a:r>
              <a:rPr sz="2000" dirty="0">
                <a:latin typeface="Times New Roman"/>
                <a:cs typeface="Times New Roman"/>
              </a:rPr>
              <a:t>A fordítás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program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futása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előtt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történik</a:t>
            </a:r>
            <a:endParaRPr sz="20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spcBef>
                <a:spcPts val="480"/>
              </a:spcBef>
              <a:buChar char="•"/>
              <a:tabLst>
                <a:tab pos="62166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futtatás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emiatt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gyorsabb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gépi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kódú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fut)</a:t>
            </a:r>
            <a:endParaRPr sz="2000">
              <a:latin typeface="Times New Roman"/>
              <a:cs typeface="Times New Roman"/>
            </a:endParaRPr>
          </a:p>
          <a:p>
            <a:pPr marL="622300" marR="5080" indent="-609600">
              <a:lnSpc>
                <a:spcPct val="100000"/>
              </a:lnSpc>
              <a:spcBef>
                <a:spcPts val="480"/>
              </a:spcBef>
              <a:buChar char="•"/>
              <a:tabLst>
                <a:tab pos="6223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szintaktikai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(nyelvtani)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programhibák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már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futás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előtt kiderülnek</a:t>
            </a:r>
            <a:endParaRPr sz="20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Pl.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Pascal, C,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C++,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Delphi…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1602994" y="2767406"/>
            <a:ext cx="2228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Times New Roman"/>
                <a:cs typeface="Times New Roman"/>
              </a:rPr>
              <a:t>a)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8544" y="1931035"/>
            <a:ext cx="6837680" cy="11677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812165" indent="-812165">
              <a:lnSpc>
                <a:spcPct val="100000"/>
              </a:lnSpc>
              <a:spcBef>
                <a:spcPts val="385"/>
              </a:spcBef>
              <a:buChar char="•"/>
              <a:tabLst>
                <a:tab pos="812165" algn="l"/>
              </a:tabLst>
            </a:pPr>
            <a:r>
              <a:rPr sz="2400" dirty="0">
                <a:latin typeface="Times New Roman"/>
                <a:cs typeface="Times New Roman"/>
              </a:rPr>
              <a:t>Programozási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nyelvek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csoportosítási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szempontjai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0"/>
              </a:spcBef>
              <a:tabLst>
                <a:tab pos="812165" algn="l"/>
              </a:tabLst>
            </a:pPr>
            <a:r>
              <a:rPr sz="2400" spc="-25" dirty="0">
                <a:latin typeface="Times New Roman"/>
                <a:cs typeface="Times New Roman"/>
              </a:rPr>
              <a:t>VI.</a:t>
            </a:r>
            <a:r>
              <a:rPr sz="2400" dirty="0">
                <a:latin typeface="Times New Roman"/>
                <a:cs typeface="Times New Roman"/>
              </a:rPr>
              <a:t>	Számítási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szerint</a:t>
            </a:r>
            <a:endParaRPr sz="2400">
              <a:latin typeface="Times New Roman"/>
              <a:cs typeface="Times New Roman"/>
            </a:endParaRPr>
          </a:p>
          <a:p>
            <a:pPr marL="1168400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latin typeface="Times New Roman"/>
                <a:cs typeface="Times New Roman"/>
              </a:rPr>
              <a:t>Neumann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elvű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nyelvek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0194" y="3896944"/>
            <a:ext cx="106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0194" y="4781891"/>
            <a:ext cx="106045" cy="12325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2994" y="3101721"/>
            <a:ext cx="6428740" cy="29127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079500" marR="411480" indent="-609600">
              <a:lnSpc>
                <a:spcPts val="1939"/>
              </a:lnSpc>
              <a:spcBef>
                <a:spcPts val="345"/>
              </a:spcBef>
              <a:buChar char="•"/>
              <a:tabLst>
                <a:tab pos="1079500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felépítése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erőteljesen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kihasználja,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hogy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számítógép,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amin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futni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fog,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Neumann-elvű </a:t>
            </a:r>
            <a:r>
              <a:rPr sz="1800" dirty="0">
                <a:latin typeface="Times New Roman"/>
                <a:cs typeface="Times New Roman"/>
              </a:rPr>
              <a:t>(címezhető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memória,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változók,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stb)</a:t>
            </a:r>
            <a:endParaRPr sz="18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  <a:spcBef>
                <a:spcPts val="195"/>
              </a:spcBef>
            </a:pPr>
            <a:r>
              <a:rPr sz="1800" dirty="0">
                <a:latin typeface="Times New Roman"/>
                <a:cs typeface="Times New Roman"/>
              </a:rPr>
              <a:t>A ma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létező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legtöbb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nyelv</a:t>
            </a:r>
            <a:r>
              <a:rPr sz="1800" spc="-20" dirty="0">
                <a:latin typeface="Times New Roman"/>
                <a:cs typeface="Times New Roman"/>
              </a:rPr>
              <a:t> ilyen</a:t>
            </a:r>
            <a:endParaRPr sz="1800">
              <a:latin typeface="Times New Roman"/>
              <a:cs typeface="Times New Roman"/>
            </a:endParaRPr>
          </a:p>
          <a:p>
            <a:pPr marL="723900" marR="568960" indent="-711835">
              <a:lnSpc>
                <a:spcPts val="2160"/>
              </a:lnSpc>
              <a:spcBef>
                <a:spcPts val="509"/>
              </a:spcBef>
              <a:tabLst>
                <a:tab pos="723900" algn="l"/>
              </a:tabLst>
            </a:pPr>
            <a:r>
              <a:rPr sz="2000" spc="-25" dirty="0">
                <a:latin typeface="Times New Roman"/>
                <a:cs typeface="Times New Roman"/>
              </a:rPr>
              <a:t>b)</a:t>
            </a:r>
            <a:r>
              <a:rPr sz="2000" dirty="0">
                <a:latin typeface="Times New Roman"/>
                <a:cs typeface="Times New Roman"/>
              </a:rPr>
              <a:t>	Automata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elvű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nyelvek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(ipari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robot,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festőautomata programozásához</a:t>
            </a:r>
            <a:endParaRPr sz="20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  <a:spcBef>
                <a:spcPts val="190"/>
              </a:spcBef>
            </a:pPr>
            <a:r>
              <a:rPr sz="1800" dirty="0">
                <a:latin typeface="Times New Roman"/>
                <a:cs typeface="Times New Roman"/>
              </a:rPr>
              <a:t>Az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adatok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állapotok,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illetve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bemeneteken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mérhető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értékek</a:t>
            </a:r>
            <a:endParaRPr sz="18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Times New Roman"/>
                <a:cs typeface="Times New Roman"/>
              </a:rPr>
              <a:t>A végrehajtás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állapotok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sorozata</a:t>
            </a:r>
            <a:endParaRPr sz="18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  <a:spcBef>
                <a:spcPts val="220"/>
              </a:spcBef>
            </a:pPr>
            <a:r>
              <a:rPr sz="1800" spc="-10" dirty="0">
                <a:latin typeface="Times New Roman"/>
                <a:cs typeface="Times New Roman"/>
              </a:rPr>
              <a:t>Tevékenységorientált</a:t>
            </a:r>
            <a:endParaRPr sz="18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Times New Roman"/>
                <a:cs typeface="Times New Roman"/>
              </a:rPr>
              <a:t>Pl: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grafikus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része,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ipari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robotok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pr.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nyelvei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26794" y="1985163"/>
          <a:ext cx="6846570" cy="4057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marL="31750">
                        <a:lnSpc>
                          <a:spcPts val="2185"/>
                        </a:lnSpc>
                      </a:pP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•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VI.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1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Programozási</a:t>
                      </a:r>
                      <a:r>
                        <a:rPr sz="20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nyelvek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csoportosítási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szempontjai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Számítási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modell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szerint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2050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c)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784">
                        <a:lnSpc>
                          <a:spcPts val="205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Logikai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nyelvek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program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egy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logikai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kifejezés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végrehajtás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ennek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kiértékelése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Erős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matematikai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kidolgozottság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jellemzi ezeket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nyelveket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program és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az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adatok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nem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különülnek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el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(nincsenek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változók)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Vezérlési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szerkezetek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helyett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logikai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kifejezések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és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rekurzió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Pl.: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PROLOG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2045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d)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784">
                        <a:lnSpc>
                          <a:spcPts val="204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Funkcionális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nyelvek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40">
                <a:tc rowSpan="6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Az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adatok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állapotok,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illetve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bemeneteken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mérhető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értékek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20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program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egy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függvény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20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végrehajtás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függvénykiértékelés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4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Erős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matematikai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kidolgozottság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84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Nincsenek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változók,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helyette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függvényparaméterek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67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745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Pl.: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LOGO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szövegkezelő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része,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FORTH,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LISP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1145844" y="1917318"/>
            <a:ext cx="6048375" cy="158813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824865" marR="5080" indent="-812800">
              <a:lnSpc>
                <a:spcPts val="2690"/>
              </a:lnSpc>
              <a:spcBef>
                <a:spcPts val="740"/>
              </a:spcBef>
              <a:buChar char="•"/>
              <a:tabLst>
                <a:tab pos="824865" algn="l"/>
              </a:tabLst>
            </a:pPr>
            <a:r>
              <a:rPr sz="2800" dirty="0">
                <a:latin typeface="Times New Roman"/>
                <a:cs typeface="Times New Roman"/>
              </a:rPr>
              <a:t>Programozási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nyelvek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csoportosítási szempontjai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824865" algn="l"/>
              </a:tabLst>
            </a:pPr>
            <a:r>
              <a:rPr sz="2800" spc="-25" dirty="0">
                <a:latin typeface="Times New Roman"/>
                <a:cs typeface="Times New Roman"/>
              </a:rPr>
              <a:t>VI.</a:t>
            </a:r>
            <a:r>
              <a:rPr sz="2800" dirty="0">
                <a:latin typeface="Times New Roman"/>
                <a:cs typeface="Times New Roman"/>
              </a:rPr>
              <a:t>	Számítási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modell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szerint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5"/>
              </a:spcBef>
              <a:tabLst>
                <a:tab pos="1181100" algn="l"/>
              </a:tabLst>
            </a:pPr>
            <a:r>
              <a:rPr sz="2400" spc="-25" dirty="0">
                <a:latin typeface="Times New Roman"/>
                <a:cs typeface="Times New Roman"/>
              </a:rPr>
              <a:t>e)</a:t>
            </a:r>
            <a:r>
              <a:rPr sz="2400" dirty="0">
                <a:latin typeface="Times New Roman"/>
                <a:cs typeface="Times New Roman"/>
              </a:rPr>
              <a:t>	Objektumelvű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nyelvek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0194" y="5798311"/>
            <a:ext cx="1149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0194" y="3481196"/>
            <a:ext cx="6374130" cy="2647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1665" indent="-608965">
              <a:lnSpc>
                <a:spcPct val="100000"/>
              </a:lnSpc>
              <a:spcBef>
                <a:spcPts val="105"/>
              </a:spcBef>
              <a:buChar char="•"/>
              <a:tabLst>
                <a:tab pos="621665" algn="l"/>
              </a:tabLst>
            </a:pPr>
            <a:r>
              <a:rPr sz="2000" spc="-10" dirty="0">
                <a:latin typeface="Times New Roman"/>
                <a:cs typeface="Times New Roman"/>
              </a:rPr>
              <a:t>Objektum=tulajdonságai+műveletei</a:t>
            </a:r>
            <a:endParaRPr sz="20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buChar char="•"/>
              <a:tabLst>
                <a:tab pos="621665" algn="l"/>
              </a:tabLst>
            </a:pPr>
            <a:r>
              <a:rPr sz="2000" dirty="0">
                <a:latin typeface="Times New Roman"/>
                <a:cs typeface="Times New Roman"/>
              </a:rPr>
              <a:t>Az adat és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kód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választható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szét</a:t>
            </a:r>
            <a:endParaRPr sz="20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buChar char="•"/>
              <a:tabLst>
                <a:tab pos="621665" algn="l"/>
              </a:tabLst>
            </a:pPr>
            <a:r>
              <a:rPr sz="2000" spc="-10" dirty="0">
                <a:latin typeface="Times New Roman"/>
                <a:cs typeface="Times New Roman"/>
              </a:rPr>
              <a:t>Objektumtípus=osztály</a:t>
            </a:r>
            <a:endParaRPr sz="20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buChar char="•"/>
              <a:tabLst>
                <a:tab pos="621665" algn="l"/>
              </a:tabLst>
            </a:pPr>
            <a:r>
              <a:rPr sz="2000" dirty="0">
                <a:latin typeface="Times New Roman"/>
                <a:cs typeface="Times New Roman"/>
              </a:rPr>
              <a:t>Az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objektumpéldányok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eljárásokkal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kommunikálnak</a:t>
            </a:r>
            <a:endParaRPr sz="20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buChar char="•"/>
              <a:tabLst>
                <a:tab pos="621665" algn="l"/>
              </a:tabLst>
            </a:pPr>
            <a:r>
              <a:rPr sz="2000" dirty="0">
                <a:latin typeface="Times New Roman"/>
                <a:cs typeface="Times New Roman"/>
              </a:rPr>
              <a:t>Eseményvezérelt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programozás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jellemzi</a:t>
            </a:r>
            <a:endParaRPr sz="2000">
              <a:latin typeface="Times New Roman"/>
              <a:cs typeface="Times New Roman"/>
            </a:endParaRPr>
          </a:p>
          <a:p>
            <a:pPr marL="622300" marR="77470" indent="-609600" algn="just">
              <a:lnSpc>
                <a:spcPct val="80000"/>
              </a:lnSpc>
              <a:spcBef>
                <a:spcPts val="480"/>
              </a:spcBef>
              <a:buChar char="•"/>
              <a:tabLst>
                <a:tab pos="622300" algn="l"/>
              </a:tabLst>
            </a:pPr>
            <a:r>
              <a:rPr sz="2000" dirty="0">
                <a:latin typeface="Times New Roman"/>
                <a:cs typeface="Times New Roman"/>
              </a:rPr>
              <a:t>Öröklés: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származtatott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objektumtípus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rendelkezik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egy </a:t>
            </a:r>
            <a:r>
              <a:rPr sz="2000" dirty="0">
                <a:latin typeface="Times New Roman"/>
                <a:cs typeface="Times New Roman"/>
              </a:rPr>
              <a:t>másik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objektum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összes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tulajdonságával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és </a:t>
            </a:r>
            <a:r>
              <a:rPr sz="2000" spc="-10" dirty="0">
                <a:latin typeface="Times New Roman"/>
                <a:cs typeface="Times New Roman"/>
              </a:rPr>
              <a:t>műveletével, </a:t>
            </a:r>
            <a:r>
              <a:rPr sz="2000" dirty="0">
                <a:latin typeface="Times New Roman"/>
                <a:cs typeface="Times New Roman"/>
              </a:rPr>
              <a:t>de újak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lehetnek</a:t>
            </a:r>
            <a:r>
              <a:rPr sz="2000" spc="-20" dirty="0">
                <a:latin typeface="Times New Roman"/>
                <a:cs typeface="Times New Roman"/>
              </a:rPr>
              <a:t> neki</a:t>
            </a:r>
            <a:endParaRPr sz="2000">
              <a:latin typeface="Times New Roman"/>
              <a:cs typeface="Times New Roman"/>
            </a:endParaRPr>
          </a:p>
          <a:p>
            <a:pPr marL="62230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Pl.:Turbo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Pascal</a:t>
            </a:r>
            <a:r>
              <a:rPr sz="2000" spc="-10" dirty="0">
                <a:latin typeface="Times New Roman"/>
                <a:cs typeface="Times New Roman"/>
              </a:rPr>
              <a:t> 6.0-</a:t>
            </a:r>
            <a:r>
              <a:rPr sz="2000" dirty="0">
                <a:latin typeface="Times New Roman"/>
                <a:cs typeface="Times New Roman"/>
              </a:rPr>
              <a:t>tól,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Visual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Basic, Delphi,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Smalltalk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1145844" y="1959991"/>
            <a:ext cx="7301865" cy="42367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824865" marR="1257935" indent="-812800">
              <a:lnSpc>
                <a:spcPts val="3020"/>
              </a:lnSpc>
              <a:spcBef>
                <a:spcPts val="480"/>
              </a:spcBef>
              <a:buChar char="•"/>
              <a:tabLst>
                <a:tab pos="824865" algn="l"/>
              </a:tabLst>
            </a:pPr>
            <a:r>
              <a:rPr sz="2800" dirty="0">
                <a:latin typeface="Times New Roman"/>
                <a:cs typeface="Times New Roman"/>
              </a:rPr>
              <a:t>Programozási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nyelvek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csoportosítási szempontjai</a:t>
            </a:r>
            <a:endParaRPr sz="2800">
              <a:latin typeface="Times New Roman"/>
              <a:cs typeface="Times New Roman"/>
            </a:endParaRPr>
          </a:p>
          <a:p>
            <a:pPr marL="824865" indent="-812165">
              <a:lnSpc>
                <a:spcPct val="100000"/>
              </a:lnSpc>
              <a:spcBef>
                <a:spcPts val="295"/>
              </a:spcBef>
              <a:buAutoNum type="romanUcPeriod" startAt="6"/>
              <a:tabLst>
                <a:tab pos="824865" algn="l"/>
              </a:tabLst>
            </a:pPr>
            <a:r>
              <a:rPr sz="2800" dirty="0">
                <a:latin typeface="Times New Roman"/>
                <a:cs typeface="Times New Roman"/>
              </a:rPr>
              <a:t>Típusosság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szerint</a:t>
            </a:r>
            <a:endParaRPr sz="2800">
              <a:latin typeface="Times New Roman"/>
              <a:cs typeface="Times New Roman"/>
            </a:endParaRPr>
          </a:p>
          <a:p>
            <a:pPr marL="1536065" marR="5080" lvl="1" indent="-609600">
              <a:lnSpc>
                <a:spcPts val="2160"/>
              </a:lnSpc>
              <a:spcBef>
                <a:spcPts val="545"/>
              </a:spcBef>
              <a:buAutoNum type="alphaLcParenR"/>
              <a:tabLst>
                <a:tab pos="1536065" algn="l"/>
              </a:tabLst>
            </a:pPr>
            <a:r>
              <a:rPr sz="2000" dirty="0">
                <a:latin typeface="Times New Roman"/>
                <a:cs typeface="Times New Roman"/>
              </a:rPr>
              <a:t>Erősen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típusos: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minden változó,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objektum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típusát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meg </a:t>
            </a:r>
            <a:r>
              <a:rPr sz="2000" dirty="0">
                <a:latin typeface="Times New Roman"/>
                <a:cs typeface="Times New Roman"/>
              </a:rPr>
              <a:t>kell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adni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használat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előtt,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ezt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deklarációnak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hívják.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(Pl.: </a:t>
            </a:r>
            <a:r>
              <a:rPr sz="2000" dirty="0">
                <a:latin typeface="Times New Roman"/>
                <a:cs typeface="Times New Roman"/>
              </a:rPr>
              <a:t>Pascal,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C)</a:t>
            </a:r>
            <a:endParaRPr sz="2000">
              <a:latin typeface="Times New Roman"/>
              <a:cs typeface="Times New Roman"/>
            </a:endParaRPr>
          </a:p>
          <a:p>
            <a:pPr marL="1536065" marR="69215" lvl="1" indent="-609600">
              <a:lnSpc>
                <a:spcPts val="2160"/>
              </a:lnSpc>
              <a:spcBef>
                <a:spcPts val="484"/>
              </a:spcBef>
              <a:buAutoNum type="alphaLcParenR"/>
              <a:tabLst>
                <a:tab pos="1536065" algn="l"/>
              </a:tabLst>
            </a:pPr>
            <a:r>
              <a:rPr sz="2000" dirty="0">
                <a:latin typeface="Times New Roman"/>
                <a:cs typeface="Times New Roman"/>
              </a:rPr>
              <a:t>Gyengén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típusos: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Vannak előre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definiált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típusok </a:t>
            </a:r>
            <a:r>
              <a:rPr sz="2000" dirty="0">
                <a:latin typeface="Times New Roman"/>
                <a:cs typeface="Times New Roman"/>
              </a:rPr>
              <a:t>(szöveges,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numerikus),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pontos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típus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futás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közben </a:t>
            </a:r>
            <a:r>
              <a:rPr sz="2000" dirty="0">
                <a:latin typeface="Times New Roman"/>
                <a:cs typeface="Times New Roman"/>
              </a:rPr>
              <a:t>derül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ki (Pl.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hogy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egy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változó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egész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vagy valós</a:t>
            </a:r>
            <a:r>
              <a:rPr sz="2000" spc="-10" dirty="0">
                <a:latin typeface="Times New Roman"/>
                <a:cs typeface="Times New Roman"/>
              </a:rPr>
              <a:t> típusú). </a:t>
            </a:r>
            <a:r>
              <a:rPr sz="2000" dirty="0">
                <a:latin typeface="Times New Roman"/>
                <a:cs typeface="Times New Roman"/>
              </a:rPr>
              <a:t>Bizonyos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típusokat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deklarálni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(tömb).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Ilyen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nyelv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BASIC.</a:t>
            </a:r>
            <a:endParaRPr sz="2000">
              <a:latin typeface="Times New Roman"/>
              <a:cs typeface="Times New Roman"/>
            </a:endParaRPr>
          </a:p>
          <a:p>
            <a:pPr marL="1536065" marR="29209" lvl="1" indent="-609600">
              <a:lnSpc>
                <a:spcPts val="2160"/>
              </a:lnSpc>
              <a:spcBef>
                <a:spcPts val="480"/>
              </a:spcBef>
              <a:buAutoNum type="alphaLcParenR"/>
              <a:tabLst>
                <a:tab pos="1536065" algn="l"/>
              </a:tabLst>
            </a:pPr>
            <a:r>
              <a:rPr sz="2000" dirty="0">
                <a:latin typeface="Times New Roman"/>
                <a:cs typeface="Times New Roman"/>
              </a:rPr>
              <a:t>Nem típusos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nyelvek: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változók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típusát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kell </a:t>
            </a:r>
            <a:r>
              <a:rPr sz="2000" dirty="0">
                <a:latin typeface="Times New Roman"/>
                <a:cs typeface="Times New Roman"/>
              </a:rPr>
              <a:t>megadni,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sőt,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bizonyos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esetekben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nincsenek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változók.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1208" y="447802"/>
            <a:ext cx="6559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dirty="0"/>
              <a:t>0.</a:t>
            </a:r>
            <a:r>
              <a:rPr i="1" spc="-80" dirty="0"/>
              <a:t> </a:t>
            </a:r>
            <a:r>
              <a:rPr i="1" dirty="0"/>
              <a:t>Feladatmegoldás</a:t>
            </a:r>
            <a:r>
              <a:rPr i="1" spc="-60" dirty="0"/>
              <a:t> </a:t>
            </a:r>
            <a:r>
              <a:rPr i="1" spc="-10" dirty="0"/>
              <a:t>számítógéppel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151797"/>
            <a:ext cx="7188200" cy="390207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724535" indent="-711835">
              <a:lnSpc>
                <a:spcPct val="100000"/>
              </a:lnSpc>
              <a:spcBef>
                <a:spcPts val="455"/>
              </a:spcBef>
              <a:buAutoNum type="romanUcPeriod"/>
              <a:tabLst>
                <a:tab pos="724535" algn="l"/>
              </a:tabLst>
            </a:pPr>
            <a:r>
              <a:rPr sz="2800" dirty="0">
                <a:latin typeface="Times New Roman"/>
                <a:cs typeface="Times New Roman"/>
              </a:rPr>
              <a:t>Mintapélda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valós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életből: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házépítés</a:t>
            </a:r>
            <a:endParaRPr sz="2800">
              <a:latin typeface="Times New Roman"/>
              <a:cs typeface="Times New Roman"/>
            </a:endParaRPr>
          </a:p>
          <a:p>
            <a:pPr marL="1079500" marR="809625" lvl="1" indent="-609600">
              <a:lnSpc>
                <a:spcPts val="2590"/>
              </a:lnSpc>
              <a:spcBef>
                <a:spcPts val="635"/>
              </a:spcBef>
              <a:buAutoNum type="arabicPeriod"/>
              <a:tabLst>
                <a:tab pos="1079500" algn="l"/>
              </a:tabLst>
            </a:pPr>
            <a:r>
              <a:rPr sz="2400" dirty="0">
                <a:latin typeface="Times New Roman"/>
                <a:cs typeface="Times New Roman"/>
              </a:rPr>
              <a:t>Igényfelmérés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(szempontok: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család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mérete, </a:t>
            </a:r>
            <a:r>
              <a:rPr sz="2400" dirty="0">
                <a:latin typeface="Times New Roman"/>
                <a:cs typeface="Times New Roman"/>
              </a:rPr>
              <a:t>elképzelés,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pénz)</a:t>
            </a:r>
            <a:endParaRPr sz="2400">
              <a:latin typeface="Times New Roman"/>
              <a:cs typeface="Times New Roman"/>
            </a:endParaRPr>
          </a:p>
          <a:p>
            <a:pPr marL="1079500" lvl="1" indent="-60960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79500" algn="l"/>
              </a:tabLst>
            </a:pPr>
            <a:r>
              <a:rPr sz="2400" dirty="0">
                <a:latin typeface="Times New Roman"/>
                <a:cs typeface="Times New Roman"/>
              </a:rPr>
              <a:t>Tervezés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(alaprajz,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anyagigény)</a:t>
            </a:r>
            <a:endParaRPr sz="2400">
              <a:latin typeface="Times New Roman"/>
              <a:cs typeface="Times New Roman"/>
            </a:endParaRPr>
          </a:p>
          <a:p>
            <a:pPr marL="1079500" lvl="1" indent="-60960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1079500" algn="l"/>
              </a:tabLst>
            </a:pPr>
            <a:r>
              <a:rPr sz="2400" dirty="0">
                <a:latin typeface="Times New Roman"/>
                <a:cs typeface="Times New Roman"/>
              </a:rPr>
              <a:t>Szervezés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(ütemterv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vagy</a:t>
            </a:r>
            <a:r>
              <a:rPr sz="2400" spc="-10" dirty="0">
                <a:latin typeface="Times New Roman"/>
                <a:cs typeface="Times New Roman"/>
              </a:rPr>
              <a:t> vállalkozó)</a:t>
            </a:r>
            <a:endParaRPr sz="2400">
              <a:latin typeface="Times New Roman"/>
              <a:cs typeface="Times New Roman"/>
            </a:endParaRPr>
          </a:p>
          <a:p>
            <a:pPr marL="1079500" lvl="1" indent="-60960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1079500" algn="l"/>
              </a:tabLst>
            </a:pPr>
            <a:r>
              <a:rPr sz="2400" dirty="0">
                <a:latin typeface="Times New Roman"/>
                <a:cs typeface="Times New Roman"/>
              </a:rPr>
              <a:t>Építkezés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(anyagbeszerzés,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kivitelezés)</a:t>
            </a:r>
            <a:endParaRPr sz="2400">
              <a:latin typeface="Times New Roman"/>
              <a:cs typeface="Times New Roman"/>
            </a:endParaRPr>
          </a:p>
          <a:p>
            <a:pPr marL="1079500" marR="461645" lvl="1" indent="-609600">
              <a:lnSpc>
                <a:spcPts val="2590"/>
              </a:lnSpc>
              <a:spcBef>
                <a:spcPts val="615"/>
              </a:spcBef>
              <a:buAutoNum type="arabicPeriod"/>
              <a:tabLst>
                <a:tab pos="1079500" algn="l"/>
              </a:tabLst>
            </a:pPr>
            <a:r>
              <a:rPr sz="2400" dirty="0">
                <a:latin typeface="Times New Roman"/>
                <a:cs typeface="Times New Roman"/>
              </a:rPr>
              <a:t>Használatba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vétel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(szemrevételezés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szépség, </a:t>
            </a:r>
            <a:r>
              <a:rPr sz="2400" dirty="0">
                <a:latin typeface="Times New Roman"/>
                <a:cs typeface="Times New Roman"/>
              </a:rPr>
              <a:t>kipróbálás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jóság)</a:t>
            </a:r>
            <a:endParaRPr sz="2400">
              <a:latin typeface="Times New Roman"/>
              <a:cs typeface="Times New Roman"/>
            </a:endParaRPr>
          </a:p>
          <a:p>
            <a:pPr marL="1079500" marR="5080" lvl="1" indent="-609600">
              <a:lnSpc>
                <a:spcPts val="2590"/>
              </a:lnSpc>
              <a:spcBef>
                <a:spcPts val="585"/>
              </a:spcBef>
              <a:buAutoNum type="arabicPeriod"/>
              <a:tabLst>
                <a:tab pos="1079500" algn="l"/>
              </a:tabLst>
            </a:pPr>
            <a:r>
              <a:rPr sz="2400" dirty="0">
                <a:latin typeface="Times New Roman"/>
                <a:cs typeface="Times New Roman"/>
              </a:rPr>
              <a:t>Beköltözés,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bentlakás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(módosítgatás,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újabb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hibák, karbantartás)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39" y="358140"/>
            <a:ext cx="7002018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907813"/>
          </a:xfrm>
          <a:prstGeom prst="rect">
            <a:avLst/>
          </a:prstGeom>
        </p:spPr>
        <p:txBody>
          <a:bodyPr vert="horz" wrap="square" lIns="0" tIns="472313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18428" y="2446487"/>
            <a:ext cx="2014220" cy="9309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800" b="1" spc="-10" dirty="0">
                <a:latin typeface="Times New Roman"/>
                <a:cs typeface="Times New Roman"/>
              </a:rPr>
              <a:t>Eredmény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spc="-10" dirty="0">
                <a:latin typeface="Times New Roman"/>
                <a:cs typeface="Times New Roman"/>
              </a:rPr>
              <a:t>specifikáció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Times New Roman"/>
                <a:cs typeface="Times New Roman"/>
              </a:rPr>
              <a:t>adat-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algoritmusleírás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1952370"/>
            <a:ext cx="5629275" cy="17265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24865" algn="l"/>
              </a:tabLst>
            </a:pPr>
            <a:r>
              <a:rPr sz="3200" spc="-25" dirty="0">
                <a:latin typeface="Times New Roman"/>
                <a:cs typeface="Times New Roman"/>
              </a:rPr>
              <a:t>II.</a:t>
            </a:r>
            <a:r>
              <a:rPr sz="3200" dirty="0">
                <a:latin typeface="Times New Roman"/>
                <a:cs typeface="Times New Roman"/>
              </a:rPr>
              <a:t>	A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programkészítés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folyamata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</a:pPr>
            <a:r>
              <a:rPr sz="1800" spc="-25" dirty="0">
                <a:latin typeface="Times New Roman"/>
                <a:cs typeface="Times New Roman"/>
              </a:rPr>
              <a:t>1.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25" dirty="0">
                <a:latin typeface="Times New Roman"/>
                <a:cs typeface="Times New Roman"/>
              </a:rPr>
              <a:t>2.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spc="-25" dirty="0">
                <a:latin typeface="Times New Roman"/>
                <a:cs typeface="Times New Roman"/>
              </a:rPr>
              <a:t>3.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8428" y="3379089"/>
            <a:ext cx="2433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sz="1800" spc="-25" dirty="0">
                <a:latin typeface="Times New Roman"/>
                <a:cs typeface="Times New Roman"/>
              </a:rPr>
              <a:t>kód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(reprezentáció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8428" y="3625977"/>
            <a:ext cx="1462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implementáció)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8428" y="3899635"/>
            <a:ext cx="1988820" cy="93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hibalista</a:t>
            </a:r>
            <a:r>
              <a:rPr sz="1800" spc="-10" dirty="0">
                <a:latin typeface="Times New Roman"/>
                <a:cs typeface="Times New Roman"/>
              </a:rPr>
              <a:t> (diagnózis) </a:t>
            </a:r>
            <a:r>
              <a:rPr sz="1800" dirty="0">
                <a:latin typeface="Times New Roman"/>
                <a:cs typeface="Times New Roman"/>
              </a:rPr>
              <a:t>hibahely,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ok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(terápia) </a:t>
            </a:r>
            <a:r>
              <a:rPr sz="1800" dirty="0">
                <a:latin typeface="Times New Roman"/>
                <a:cs typeface="Times New Roman"/>
              </a:rPr>
              <a:t>helyes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5844" y="3899635"/>
            <a:ext cx="196850" cy="123380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spc="-25" dirty="0">
                <a:latin typeface="Times New Roman"/>
                <a:cs typeface="Times New Roman"/>
              </a:rPr>
              <a:t>4.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800" spc="-25" dirty="0">
                <a:latin typeface="Times New Roman"/>
                <a:cs typeface="Times New Roman"/>
              </a:rPr>
              <a:t>5.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25" dirty="0">
                <a:latin typeface="Times New Roman"/>
                <a:cs typeface="Times New Roman"/>
              </a:rPr>
              <a:t>6.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25" dirty="0">
                <a:latin typeface="Times New Roman"/>
                <a:cs typeface="Times New Roman"/>
              </a:rPr>
              <a:t>7.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18428" y="5134813"/>
            <a:ext cx="1035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jó </a:t>
            </a:r>
            <a:r>
              <a:rPr sz="1800" spc="-10" dirty="0"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5844" y="5437123"/>
            <a:ext cx="19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8.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8428" y="5738876"/>
            <a:ext cx="1937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használható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5844" y="6040628"/>
            <a:ext cx="19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9.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594" y="2446487"/>
            <a:ext cx="3025775" cy="419608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800" b="1" spc="-10" dirty="0">
                <a:latin typeface="Times New Roman"/>
                <a:cs typeface="Times New Roman"/>
              </a:rPr>
              <a:t>Tevékenység</a:t>
            </a:r>
            <a:endParaRPr sz="1800">
              <a:latin typeface="Times New Roman"/>
              <a:cs typeface="Times New Roman"/>
            </a:endParaRPr>
          </a:p>
          <a:p>
            <a:pPr marL="139065" marR="302260" algn="just">
              <a:lnSpc>
                <a:spcPct val="110000"/>
              </a:lnSpc>
            </a:pPr>
            <a:r>
              <a:rPr sz="1800" dirty="0">
                <a:latin typeface="Times New Roman"/>
                <a:cs typeface="Times New Roman"/>
              </a:rPr>
              <a:t>Specifikálás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(miből?,mit?) </a:t>
            </a:r>
            <a:r>
              <a:rPr sz="1800" dirty="0">
                <a:latin typeface="Times New Roman"/>
                <a:cs typeface="Times New Roman"/>
              </a:rPr>
              <a:t>Tervezés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(mivel?,hogyan?) </a:t>
            </a:r>
            <a:r>
              <a:rPr sz="1800" dirty="0">
                <a:latin typeface="Times New Roman"/>
                <a:cs typeface="Times New Roman"/>
              </a:rPr>
              <a:t>Kódolás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géppel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hogyan?)</a:t>
            </a:r>
            <a:endParaRPr sz="1800">
              <a:latin typeface="Times New Roman"/>
              <a:cs typeface="Times New Roman"/>
            </a:endParaRPr>
          </a:p>
          <a:p>
            <a:pPr marL="139065" marR="5080">
              <a:lnSpc>
                <a:spcPct val="110000"/>
              </a:lnSpc>
              <a:spcBef>
                <a:spcPts val="1945"/>
              </a:spcBef>
              <a:tabLst>
                <a:tab pos="1155700" algn="l"/>
              </a:tabLst>
            </a:pPr>
            <a:r>
              <a:rPr sz="1800" spc="-10" dirty="0">
                <a:latin typeface="Times New Roman"/>
                <a:cs typeface="Times New Roman"/>
              </a:rPr>
              <a:t>Tesztelés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(hibás?) </a:t>
            </a:r>
            <a:r>
              <a:rPr sz="1800" dirty="0">
                <a:latin typeface="Times New Roman"/>
                <a:cs typeface="Times New Roman"/>
              </a:rPr>
              <a:t>Hibakeresés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(hol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hiba?) </a:t>
            </a:r>
            <a:r>
              <a:rPr sz="1800" dirty="0">
                <a:latin typeface="Times New Roman"/>
                <a:cs typeface="Times New Roman"/>
              </a:rPr>
              <a:t>Hibajavítás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(hogyan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jó?) </a:t>
            </a:r>
            <a:r>
              <a:rPr sz="1800" spc="-10" dirty="0">
                <a:latin typeface="Times New Roman"/>
                <a:cs typeface="Times New Roman"/>
              </a:rPr>
              <a:t>Minőségvizsgálat,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hatékonyság (jobbítható?)</a:t>
            </a:r>
            <a:endParaRPr sz="1800">
              <a:latin typeface="Times New Roman"/>
              <a:cs typeface="Times New Roman"/>
            </a:endParaRPr>
          </a:p>
          <a:p>
            <a:pPr marL="68580" marR="40640" indent="69850">
              <a:lnSpc>
                <a:spcPct val="11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Dokumentálás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(hogy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működik, </a:t>
            </a:r>
            <a:r>
              <a:rPr sz="1800" dirty="0">
                <a:latin typeface="Times New Roman"/>
                <a:cs typeface="Times New Roman"/>
              </a:rPr>
              <a:t>hogyan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kell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használni?)</a:t>
            </a:r>
            <a:endParaRPr sz="18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Times New Roman"/>
                <a:cs typeface="Times New Roman"/>
              </a:rPr>
              <a:t>Használat,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karbantartás</a:t>
            </a:r>
            <a:endParaRPr sz="180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Times New Roman"/>
                <a:cs typeface="Times New Roman"/>
              </a:rPr>
              <a:t>(még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mindig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jó?)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18428" y="6342075"/>
            <a:ext cx="1557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időtálló</a:t>
            </a:r>
            <a:r>
              <a:rPr sz="1800" spc="-10" dirty="0">
                <a:latin typeface="Times New Roman"/>
                <a:cs typeface="Times New Roman"/>
              </a:rPr>
              <a:t> program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2948" y="784859"/>
              <a:ext cx="3140202" cy="78714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64540" y="20523"/>
            <a:ext cx="7442834" cy="68037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00"/>
              </a:lnSpc>
            </a:pPr>
            <a:endParaRPr lang="hu-HU" sz="3200" spc="-10" dirty="0" smtClean="0">
              <a:latin typeface="Times New Roman"/>
              <a:cs typeface="Times New Roman"/>
            </a:endParaRPr>
          </a:p>
          <a:p>
            <a:pPr marL="12700">
              <a:lnSpc>
                <a:spcPts val="3600"/>
              </a:lnSpc>
            </a:pPr>
            <a:endParaRPr lang="hu-HU" sz="3200" spc="-10" dirty="0">
              <a:latin typeface="Times New Roman"/>
              <a:cs typeface="Times New Roman"/>
            </a:endParaRPr>
          </a:p>
          <a:p>
            <a:pPr marL="12700">
              <a:lnSpc>
                <a:spcPts val="3600"/>
              </a:lnSpc>
            </a:pPr>
            <a:endParaRPr lang="hu-HU" sz="3200" spc="-10" dirty="0" smtClean="0">
              <a:latin typeface="Times New Roman"/>
              <a:cs typeface="Times New Roman"/>
            </a:endParaRPr>
          </a:p>
          <a:p>
            <a:pPr marL="12700">
              <a:lnSpc>
                <a:spcPts val="3600"/>
              </a:lnSpc>
            </a:pPr>
            <a:r>
              <a:rPr sz="3200" spc="-10" dirty="0" err="1" smtClean="0">
                <a:latin typeface="Times New Roman"/>
                <a:cs typeface="Times New Roman"/>
              </a:rPr>
              <a:t>Részei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1384300" marR="757555" lvl="1" indent="-45720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384300" algn="l"/>
              </a:tabLst>
            </a:pPr>
            <a:r>
              <a:rPr sz="3200" dirty="0">
                <a:latin typeface="Times New Roman"/>
                <a:cs typeface="Times New Roman"/>
              </a:rPr>
              <a:t>Bemenő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adatok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(értékhalmaz, </a:t>
            </a:r>
            <a:r>
              <a:rPr sz="3200" dirty="0">
                <a:latin typeface="Times New Roman"/>
                <a:cs typeface="Times New Roman"/>
              </a:rPr>
              <a:t>mértékegység)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+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összefüggéseik (</a:t>
            </a:r>
            <a:r>
              <a:rPr sz="3200" b="1" spc="-10" dirty="0">
                <a:latin typeface="Times New Roman"/>
                <a:cs typeface="Times New Roman"/>
              </a:rPr>
              <a:t>előfeltétel</a:t>
            </a:r>
            <a:r>
              <a:rPr sz="3200" spc="-10" dirty="0"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1384300" marR="5080" lvl="1" indent="-45720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384300" algn="l"/>
              </a:tabLst>
            </a:pPr>
            <a:r>
              <a:rPr sz="3200" dirty="0">
                <a:latin typeface="Times New Roman"/>
                <a:cs typeface="Times New Roman"/>
              </a:rPr>
              <a:t>Eredmények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+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kiszámítási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szabályuk (</a:t>
            </a:r>
            <a:r>
              <a:rPr sz="3200" b="1" spc="-10" dirty="0">
                <a:latin typeface="Times New Roman"/>
                <a:cs typeface="Times New Roman"/>
              </a:rPr>
              <a:t>utófeltétel</a:t>
            </a:r>
            <a:r>
              <a:rPr sz="3200" spc="-10" dirty="0"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1384300" marR="2002789" lvl="1" indent="-45720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384300" algn="l"/>
              </a:tabLst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megoldással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szembeni követelmények</a:t>
            </a:r>
            <a:endParaRPr sz="3200" dirty="0">
              <a:latin typeface="Times New Roman"/>
              <a:cs typeface="Times New Roman"/>
            </a:endParaRPr>
          </a:p>
          <a:p>
            <a:pPr marL="1384300" lvl="1" indent="-45720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384300" algn="l"/>
              </a:tabLst>
            </a:pPr>
            <a:r>
              <a:rPr sz="3200" dirty="0">
                <a:latin typeface="Times New Roman"/>
                <a:cs typeface="Times New Roman"/>
              </a:rPr>
              <a:t>Korlátozó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tényezők</a:t>
            </a:r>
            <a:endParaRPr sz="3200" dirty="0">
              <a:latin typeface="Times New Roman"/>
              <a:cs typeface="Times New Roman"/>
            </a:endParaRPr>
          </a:p>
          <a:p>
            <a:pPr marL="1384300" lvl="1" indent="-45720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384300" algn="l"/>
              </a:tabLst>
            </a:pPr>
            <a:r>
              <a:rPr sz="3200" dirty="0">
                <a:latin typeface="Times New Roman"/>
                <a:cs typeface="Times New Roman"/>
              </a:rPr>
              <a:t>A használt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fogalmak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definíciói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46275" y="38100"/>
            <a:ext cx="6273800" cy="1409065"/>
            <a:chOff x="1446275" y="38100"/>
            <a:chExt cx="6273800" cy="14090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6275" y="38100"/>
              <a:ext cx="6121146" cy="6774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4323" y="38100"/>
              <a:ext cx="555498" cy="6774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3935" y="403859"/>
              <a:ext cx="5532882" cy="677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3719" y="403859"/>
              <a:ext cx="488429" cy="6774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5452" y="769619"/>
              <a:ext cx="2695194" cy="67741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64540" y="113487"/>
            <a:ext cx="6756400" cy="5334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endParaRPr lang="hu-HU" sz="3200" spc="-1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endParaRPr lang="hu-HU" sz="3200" spc="-1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endParaRPr lang="hu-HU" sz="3200" spc="-1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3200" spc="-10" dirty="0" err="1" smtClean="0">
                <a:latin typeface="Times New Roman"/>
                <a:cs typeface="Times New Roman"/>
              </a:rPr>
              <a:t>Tulajdonságai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595"/>
              </a:spcBef>
              <a:buFont typeface="Wingdings"/>
              <a:buChar char="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Egyértelmű,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pontos,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teljes</a:t>
            </a:r>
            <a:endParaRPr sz="24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Rövid,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tömör,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formalizált</a:t>
            </a:r>
            <a:endParaRPr sz="24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Szemléletes,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érthető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30"/>
              </a:spcBef>
              <a:buFont typeface="Wingdings"/>
              <a:buChar char=""/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Specifikációs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eszközök:</a:t>
            </a:r>
            <a:endParaRPr sz="28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595"/>
              </a:spcBef>
              <a:buFont typeface="Wingdings"/>
              <a:buChar char="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Szöveges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leírás</a:t>
            </a:r>
            <a:endParaRPr sz="24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Matematikai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leírás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46275" y="38100"/>
            <a:ext cx="6273800" cy="1409065"/>
            <a:chOff x="1446275" y="38100"/>
            <a:chExt cx="6273800" cy="14090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6275" y="38100"/>
              <a:ext cx="6121146" cy="6774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4323" y="38100"/>
              <a:ext cx="555498" cy="6774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3935" y="403859"/>
              <a:ext cx="5532882" cy="677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3719" y="403859"/>
              <a:ext cx="488429" cy="6774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23487" y="769619"/>
              <a:ext cx="2119122" cy="67741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64540" y="113487"/>
            <a:ext cx="6756400" cy="32957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430"/>
              </a:spcBef>
              <a:buChar char="•"/>
              <a:tabLst>
                <a:tab pos="355600" algn="l"/>
              </a:tabLst>
            </a:pPr>
            <a:endParaRPr lang="hu-HU" sz="32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30"/>
              </a:spcBef>
              <a:buChar char="•"/>
              <a:tabLst>
                <a:tab pos="355600" algn="l"/>
              </a:tabLst>
            </a:pPr>
            <a:endParaRPr lang="hu-HU"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30"/>
              </a:spcBef>
              <a:buChar char="•"/>
              <a:tabLst>
                <a:tab pos="355600" algn="l"/>
              </a:tabLst>
            </a:pPr>
            <a:r>
              <a:rPr sz="3200" dirty="0" smtClean="0">
                <a:latin typeface="Times New Roman"/>
                <a:cs typeface="Times New Roman"/>
              </a:rPr>
              <a:t>2 </a:t>
            </a:r>
            <a:r>
              <a:rPr sz="3200" dirty="0">
                <a:latin typeface="Times New Roman"/>
                <a:cs typeface="Times New Roman"/>
              </a:rPr>
              <a:t>feladat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együtt: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5650" algn="l"/>
              </a:tabLst>
            </a:pPr>
            <a:r>
              <a:rPr sz="3200" spc="-10" dirty="0">
                <a:latin typeface="Times New Roman"/>
                <a:cs typeface="Times New Roman"/>
              </a:rPr>
              <a:t>Algoritmustervezés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Adatszerkezet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megtervezése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68AB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1395</Words>
  <Application>Microsoft Office PowerPoint</Application>
  <PresentationFormat>Diavetítés a képernyőre (4:3 oldalarány)</PresentationFormat>
  <Paragraphs>365</Paragraphs>
  <Slides>44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44</vt:i4>
      </vt:variant>
    </vt:vector>
  </HeadingPairs>
  <TitlesOfParts>
    <vt:vector size="49" baseType="lpstr">
      <vt:lpstr>Calibri</vt:lpstr>
      <vt:lpstr>TeX Gyre Bonum</vt:lpstr>
      <vt:lpstr>Times New Roman</vt:lpstr>
      <vt:lpstr>Wingdings</vt:lpstr>
      <vt:lpstr>Office Theme</vt:lpstr>
      <vt:lpstr>PowerPoint-bemutató</vt:lpstr>
      <vt:lpstr>PowerPoint-bemutató</vt:lpstr>
      <vt:lpstr>PowerPoint-bemutató</vt:lpstr>
      <vt:lpstr>PowerPoint-bemutató</vt:lpstr>
      <vt:lpstr>0. Feladatmegoldás számítógéppel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 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Bevezetés az informatikába</dc:title>
  <dc:creator>Kiss Attila</dc:creator>
  <cp:lastModifiedBy>Vince</cp:lastModifiedBy>
  <cp:revision>2</cp:revision>
  <dcterms:created xsi:type="dcterms:W3CDTF">2024-10-21T13:23:35Z</dcterms:created>
  <dcterms:modified xsi:type="dcterms:W3CDTF">2024-10-21T13:30:17Z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2020-11-05T00:00:00Z</vt:filetime>
  </property>
  <property fmtid="{D5CDD505-2E9C-101B-9397-08002B2CF9AE}" pid="3" name="Creator">
    <vt:lpwstr>Microsoft® PowerPoint® a Microsoft 365-höz</vt:lpwstr>
  </property>
  <property fmtid="{D5CDD505-2E9C-101B-9397-08002B2CF9AE}" pid="4" name="LastSaved">
    <vt:filetime>2024-10-21T00:00:00Z</vt:filetime>
  </property>
  <property fmtid="{D5CDD505-2E9C-101B-9397-08002B2CF9AE}" pid="5" name="Producer">
    <vt:lpwstr>3-Heights(TM) PDF Security Shell 4.8.25.2 (http://www.pdf-tools.com)</vt:lpwstr>
  </property>
</Properties>
</file>