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5" r:id="rId15"/>
    <p:sldId id="267" r:id="rId16"/>
    <p:sldId id="272" r:id="rId17"/>
    <p:sldId id="273" r:id="rId18"/>
    <p:sldId id="274" r:id="rId19"/>
    <p:sldId id="27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OOP alapok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objektumorientált programozás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6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Sokszor előfordul, hogy több osztály viselkedésében vannak közös pontok, de ugyanazt a viselkedést máshogy valósítják </a:t>
            </a:r>
            <a:r>
              <a:rPr lang="hu-HU" sz="2400" dirty="0" smtClean="0"/>
              <a:t>meg</a:t>
            </a:r>
          </a:p>
          <a:p>
            <a:endParaRPr lang="hu-HU" sz="2400" dirty="0" smtClean="0"/>
          </a:p>
          <a:p>
            <a:r>
              <a:rPr lang="hu-HU" sz="2400" dirty="0" smtClean="0"/>
              <a:t>Ilyenkor </a:t>
            </a:r>
            <a:r>
              <a:rPr lang="hu-HU" sz="2400" dirty="0"/>
              <a:t>a közös viselkedésre </a:t>
            </a:r>
            <a:r>
              <a:rPr lang="hu-HU" sz="2400" dirty="0" smtClean="0"/>
              <a:t>egy </a:t>
            </a:r>
            <a:r>
              <a:rPr lang="hu-HU" sz="2400" dirty="0"/>
              <a:t>új típust vezetünk be, és a különböző felelősségű osztályok a közös osztály minden tulajdonságát </a:t>
            </a:r>
            <a:r>
              <a:rPr lang="hu-HU" sz="2400" b="1" dirty="0" err="1"/>
              <a:t>öröklik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282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Kostruktor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objektum élete a létrehozásával (</a:t>
            </a:r>
            <a:r>
              <a:rPr lang="hu-HU" sz="2400" b="1" dirty="0" err="1"/>
              <a:t>példányosítás</a:t>
            </a:r>
            <a:r>
              <a:rPr lang="hu-HU" sz="2400" dirty="0"/>
              <a:t>) kezdődik, ezért ez a "létrehozó függvény" kitüntetett szerepet kap az </a:t>
            </a:r>
            <a:r>
              <a:rPr lang="hu-HU" sz="2400" dirty="0" smtClean="0"/>
              <a:t>OOP-</a:t>
            </a:r>
            <a:r>
              <a:rPr lang="hu-HU" sz="2400" dirty="0" err="1" smtClean="0"/>
              <a:t>ben</a:t>
            </a:r>
            <a:endParaRPr lang="hu-HU" sz="2400" dirty="0"/>
          </a:p>
          <a:p>
            <a:r>
              <a:rPr lang="pl-PL" sz="2400" dirty="0"/>
              <a:t>Név szerint ez a </a:t>
            </a:r>
            <a:r>
              <a:rPr lang="pl-PL" sz="2400" b="1" dirty="0" smtClean="0"/>
              <a:t>konstruktor, </a:t>
            </a:r>
            <a:r>
              <a:rPr lang="hu-HU" sz="2400" dirty="0"/>
              <a:t>ami </a:t>
            </a:r>
            <a:r>
              <a:rPr lang="hu-HU" sz="2400" i="1" dirty="0"/>
              <a:t>automatikusan</a:t>
            </a:r>
            <a:r>
              <a:rPr lang="hu-HU" sz="2400" dirty="0"/>
              <a:t> </a:t>
            </a:r>
            <a:r>
              <a:rPr lang="hu-HU" sz="2400" dirty="0" err="1"/>
              <a:t>hívódik</a:t>
            </a:r>
            <a:r>
              <a:rPr lang="hu-HU" sz="2400" dirty="0"/>
              <a:t> az objektum </a:t>
            </a:r>
            <a:r>
              <a:rPr lang="hu-HU" sz="2400" dirty="0" smtClean="0"/>
              <a:t>létrehozásakor</a:t>
            </a:r>
          </a:p>
          <a:p>
            <a:r>
              <a:rPr lang="hu-HU" sz="2400" dirty="0"/>
              <a:t>A konstruktor minden objektum </a:t>
            </a:r>
            <a:r>
              <a:rPr lang="hu-HU" sz="2400" b="1" dirty="0"/>
              <a:t>létrehozásánál mindenképpen </a:t>
            </a:r>
            <a:r>
              <a:rPr lang="hu-HU" sz="2400" b="1" dirty="0" err="1" smtClean="0"/>
              <a:t>meghívódik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8899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2925" y="255810"/>
            <a:ext cx="8911687" cy="1280890"/>
          </a:xfrm>
        </p:spPr>
        <p:txBody>
          <a:bodyPr/>
          <a:lstStyle/>
          <a:p>
            <a:r>
              <a:rPr lang="hu-HU" dirty="0" smtClean="0"/>
              <a:t>Gyerek-szülő kapcsolat (öröklés)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91" y="3138994"/>
            <a:ext cx="3657332" cy="4442906"/>
          </a:xfr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1943502" y="1025488"/>
            <a:ext cx="8509000" cy="422701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# Parent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class Parent :       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Constructor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Variables of Parent class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Methods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...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# Child class inheriting Parent class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class Child(Parent) : 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constructor of child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variables of child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methods of child class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...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041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2"/>
            <a:ext cx="12192000" cy="6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09774" cy="7014949"/>
          </a:xfrm>
        </p:spPr>
      </p:pic>
    </p:spTree>
    <p:extLst>
      <p:ext uri="{BB962C8B-B14F-4D97-AF65-F5344CB8AC3E}">
        <p14:creationId xmlns:p14="http://schemas.microsoft.com/office/powerpoint/2010/main" val="6744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491916"/>
            <a:ext cx="8915400" cy="500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 smtClean="0"/>
              <a:t>Az </a:t>
            </a:r>
            <a:r>
              <a:rPr lang="hu-HU" sz="2000" dirty="0"/>
              <a:t>osztálydiagramon 3 fő kapcsolat fajtát különböztetünk meg:</a:t>
            </a:r>
          </a:p>
          <a:p>
            <a:endParaRPr lang="hu-HU" sz="2400" dirty="0"/>
          </a:p>
          <a:p>
            <a:r>
              <a:rPr lang="hu-HU" sz="2400" b="1" dirty="0"/>
              <a:t>Asszociáció</a:t>
            </a:r>
            <a:r>
              <a:rPr lang="hu-HU" sz="2400" dirty="0"/>
              <a:t>: legalább az objektumok egyike ismeri a másikat, de (általában) létük nem függ </a:t>
            </a:r>
            <a:r>
              <a:rPr lang="hu-HU" sz="2400" dirty="0" smtClean="0"/>
              <a:t>egymástól</a:t>
            </a:r>
          </a:p>
          <a:p>
            <a:endParaRPr lang="hu-HU" sz="2400" dirty="0"/>
          </a:p>
          <a:p>
            <a:r>
              <a:rPr lang="hu-HU" sz="2400" b="1" dirty="0" err="1"/>
              <a:t>Aggregáció</a:t>
            </a:r>
            <a:r>
              <a:rPr lang="hu-HU" sz="2400" dirty="0"/>
              <a:t>: speciális asszociáció, amikor az egyik objektum része a másiknak (létük függ egymástól</a:t>
            </a:r>
            <a:r>
              <a:rPr lang="hu-HU" sz="2400" dirty="0" smtClean="0"/>
              <a:t>)</a:t>
            </a:r>
          </a:p>
          <a:p>
            <a:endParaRPr lang="hu-HU" sz="2400" dirty="0"/>
          </a:p>
          <a:p>
            <a:r>
              <a:rPr lang="hu-HU" sz="2400" b="1" dirty="0"/>
              <a:t>Kompozíció</a:t>
            </a:r>
            <a:r>
              <a:rPr lang="hu-HU" sz="2400" dirty="0"/>
              <a:t>: speciális </a:t>
            </a:r>
            <a:r>
              <a:rPr lang="hu-HU" sz="2400" dirty="0" err="1"/>
              <a:t>aggregáció</a:t>
            </a:r>
            <a:r>
              <a:rPr lang="hu-HU" sz="2400" dirty="0"/>
              <a:t>, amikor a tartalmazott a tartalmazó nélkül nem </a:t>
            </a:r>
            <a:r>
              <a:rPr lang="hu-HU" sz="2400" dirty="0" smtClean="0"/>
              <a:t>létezhet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13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Kapcsolatok diagrammal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452344" cy="4555958"/>
          </a:xfrm>
        </p:spPr>
      </p:pic>
    </p:spTree>
    <p:extLst>
      <p:ext uri="{BB962C8B-B14F-4D97-AF65-F5344CB8AC3E}">
        <p14:creationId xmlns:p14="http://schemas.microsoft.com/office/powerpoint/2010/main" val="26344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6294" y="1524000"/>
            <a:ext cx="9868318" cy="4764504"/>
          </a:xfrm>
        </p:spPr>
        <p:txBody>
          <a:bodyPr numCol="2">
            <a:noAutofit/>
          </a:bodyPr>
          <a:lstStyle/>
          <a:p>
            <a:r>
              <a:rPr lang="hu-HU" sz="2400" b="1" dirty="0"/>
              <a:t>Osztályváltozók</a:t>
            </a:r>
            <a:r>
              <a:rPr lang="hu-HU" sz="2400" dirty="0"/>
              <a:t>: az osztályhoz tartoznak, elérhetők az osztályon, de példányokon keresztül is. </a:t>
            </a:r>
            <a:r>
              <a:rPr lang="hu-HU" sz="2400" i="1" dirty="0"/>
              <a:t>Minden példány számára ugyanaz.</a:t>
            </a:r>
          </a:p>
          <a:p>
            <a:r>
              <a:rPr lang="hu-HU" sz="2400" b="1" dirty="0"/>
              <a:t>Példányváltozók</a:t>
            </a:r>
            <a:r>
              <a:rPr lang="hu-HU" sz="2400" dirty="0"/>
              <a:t> vagy </a:t>
            </a:r>
            <a:r>
              <a:rPr lang="hu-HU" sz="2400" b="1" dirty="0"/>
              <a:t>attribútumok</a:t>
            </a:r>
            <a:r>
              <a:rPr lang="hu-HU" sz="2400" dirty="0"/>
              <a:t>: az egyedi objektumok jellemzői, minden objektumnak sajátja </a:t>
            </a:r>
            <a:r>
              <a:rPr lang="hu-HU" sz="2400" dirty="0" smtClean="0"/>
              <a:t>van</a:t>
            </a:r>
            <a:endParaRPr lang="hu-HU" sz="2400" dirty="0"/>
          </a:p>
          <a:p>
            <a:r>
              <a:rPr lang="hu-HU" sz="2400" b="1" dirty="0"/>
              <a:t>Tagváltozók</a:t>
            </a:r>
            <a:r>
              <a:rPr lang="hu-HU" sz="2400" dirty="0"/>
              <a:t>: az osztály- és a példányváltozók együttese, amik egy osztályban vannak </a:t>
            </a:r>
            <a:r>
              <a:rPr lang="hu-HU" sz="2400" dirty="0" smtClean="0"/>
              <a:t>definiálva</a:t>
            </a:r>
            <a:endParaRPr lang="hu-HU" sz="2400" dirty="0"/>
          </a:p>
          <a:p>
            <a:r>
              <a:rPr lang="hu-HU" sz="2400" b="1" dirty="0"/>
              <a:t>Osztálymetódusok</a:t>
            </a:r>
            <a:r>
              <a:rPr lang="hu-HU" sz="2400" dirty="0"/>
              <a:t>: osztály szintű metódusok, csak az osztályváltozókhoz és paramétereikhez férhetnek hozzá, példányváltozókhoz </a:t>
            </a:r>
            <a:r>
              <a:rPr lang="hu-HU" sz="2400" dirty="0" smtClean="0"/>
              <a:t>nem</a:t>
            </a:r>
            <a:endParaRPr lang="hu-HU" sz="2400" dirty="0"/>
          </a:p>
          <a:p>
            <a:r>
              <a:rPr lang="hu-HU" sz="2400" b="1" dirty="0"/>
              <a:t>Példánymetódusok</a:t>
            </a:r>
            <a:r>
              <a:rPr lang="hu-HU" sz="2400" dirty="0"/>
              <a:t>: példány szintű metódusok, hozzáférnek az adott példány összes adatához és metódusához, és paramétereik is </a:t>
            </a:r>
            <a:r>
              <a:rPr lang="hu-HU" sz="2400" dirty="0" smtClean="0"/>
              <a:t>lehetnek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301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Elérhetőségük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 err="1" smtClean="0"/>
              <a:t>public</a:t>
            </a:r>
            <a:r>
              <a:rPr lang="hu-HU" sz="2400" dirty="0"/>
              <a:t>: </a:t>
            </a:r>
            <a:r>
              <a:rPr lang="hu-HU" sz="2400" dirty="0" smtClean="0"/>
              <a:t>nyilvános</a:t>
            </a:r>
          </a:p>
          <a:p>
            <a:r>
              <a:rPr lang="hu-HU" sz="2400" b="1" dirty="0" err="1" smtClean="0"/>
              <a:t>private</a:t>
            </a:r>
            <a:r>
              <a:rPr lang="hu-HU" sz="2400" dirty="0"/>
              <a:t>: csak az adott osztályú objektumok </a:t>
            </a:r>
            <a:r>
              <a:rPr lang="hu-HU" sz="2400" dirty="0" smtClean="0"/>
              <a:t>számára</a:t>
            </a:r>
          </a:p>
          <a:p>
            <a:r>
              <a:rPr lang="hu-HU" sz="2400" b="1" dirty="0" err="1" smtClean="0"/>
              <a:t>protected</a:t>
            </a:r>
            <a:r>
              <a:rPr lang="hu-HU" sz="2400" dirty="0"/>
              <a:t>: csak az adott osztály, vagy leszármazott osztályok példányai </a:t>
            </a:r>
            <a:r>
              <a:rPr lang="hu-HU" sz="2400" dirty="0" smtClean="0"/>
              <a:t>számára)</a:t>
            </a:r>
          </a:p>
          <a:p>
            <a:endParaRPr lang="hu-HU" sz="2400" dirty="0" smtClean="0"/>
          </a:p>
          <a:p>
            <a:r>
              <a:rPr lang="hu-HU" sz="2400" dirty="0"/>
              <a:t>A</a:t>
            </a:r>
            <a:r>
              <a:rPr lang="hu-HU" sz="2400" dirty="0" smtClean="0"/>
              <a:t> Python kicsit más, </a:t>
            </a:r>
            <a:r>
              <a:rPr lang="hu-HU" sz="2400" dirty="0"/>
              <a:t>itt csak konvenciókkal valósítható meg hasonló (kérlek ne piszkáld közvetlenül azt, aminek aláhúzással kezdődik a neve)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8598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UML </a:t>
            </a:r>
            <a:r>
              <a:rPr lang="hu-HU" dirty="0"/>
              <a:t>- </a:t>
            </a:r>
            <a:r>
              <a:rPr lang="hu-HU" dirty="0" err="1"/>
              <a:t>Unified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3" y="1905000"/>
            <a:ext cx="7769907" cy="4317765"/>
          </a:xfrm>
        </p:spPr>
      </p:pic>
    </p:spTree>
    <p:extLst>
      <p:ext uri="{BB962C8B-B14F-4D97-AF65-F5344CB8AC3E}">
        <p14:creationId xmlns:p14="http://schemas.microsoft.com/office/powerpoint/2010/main" val="2349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OOP felépítés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29100"/>
          </a:xfrm>
        </p:spPr>
        <p:txBody>
          <a:bodyPr/>
          <a:lstStyle/>
          <a:p>
            <a:r>
              <a:rPr lang="hu-HU" sz="2400" dirty="0"/>
              <a:t>Az informatika fejlődésével és elterjedésével a programok egyre nagyobbá, és egyre bonyolultabbakká </a:t>
            </a:r>
            <a:r>
              <a:rPr lang="hu-HU" sz="2400" dirty="0" smtClean="0"/>
              <a:t>váltak</a:t>
            </a:r>
          </a:p>
          <a:p>
            <a:r>
              <a:rPr lang="hu-HU" sz="2400" dirty="0"/>
              <a:t>programok fejlesztésének és karbantartásának megkönnyítésére találták ki </a:t>
            </a:r>
            <a:r>
              <a:rPr lang="hu-HU" sz="2400" dirty="0" smtClean="0"/>
              <a:t>az OOP-t</a:t>
            </a:r>
          </a:p>
          <a:p>
            <a:endParaRPr lang="hu-HU" sz="2400" dirty="0" smtClean="0"/>
          </a:p>
          <a:p>
            <a:r>
              <a:rPr lang="hu-HU" sz="2400" dirty="0"/>
              <a:t>OOP-</a:t>
            </a:r>
            <a:r>
              <a:rPr lang="hu-HU" sz="2400" dirty="0" err="1"/>
              <a:t>ben</a:t>
            </a:r>
            <a:r>
              <a:rPr lang="hu-HU" sz="2400" dirty="0"/>
              <a:t> a programot kisebb modulokból építjük fel (</a:t>
            </a:r>
            <a:r>
              <a:rPr lang="hu-HU" sz="2400" b="1" dirty="0"/>
              <a:t>osztályok</a:t>
            </a:r>
            <a:r>
              <a:rPr lang="hu-HU" sz="2400" dirty="0"/>
              <a:t>) és ezeknek az osztályoknak a példányai (</a:t>
            </a:r>
            <a:r>
              <a:rPr lang="hu-HU" sz="2400" b="1" dirty="0"/>
              <a:t>objektumok</a:t>
            </a:r>
            <a:r>
              <a:rPr lang="hu-HU" sz="2400" dirty="0"/>
              <a:t>) kommunikálnak </a:t>
            </a:r>
            <a:r>
              <a:rPr lang="hu-HU" sz="2400" dirty="0" smtClean="0"/>
              <a:t>egymással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73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0469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Modulok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35212" y="1536700"/>
            <a:ext cx="8915400" cy="4864100"/>
          </a:xfrm>
        </p:spPr>
        <p:txBody>
          <a:bodyPr>
            <a:noAutofit/>
          </a:bodyPr>
          <a:lstStyle/>
          <a:p>
            <a:r>
              <a:rPr lang="hu-HU" sz="2000" dirty="0"/>
              <a:t>Az egyes modulok önmagukban könnyebben </a:t>
            </a:r>
            <a:r>
              <a:rPr lang="hu-HU" sz="2000" dirty="0" err="1"/>
              <a:t>megérthetőek</a:t>
            </a:r>
            <a:r>
              <a:rPr lang="hu-HU" sz="2000" dirty="0"/>
              <a:t>, mint az egész </a:t>
            </a:r>
            <a:r>
              <a:rPr lang="hu-HU" sz="2000" dirty="0" smtClean="0"/>
              <a:t>program</a:t>
            </a:r>
            <a:endParaRPr lang="hu-HU" sz="2000" dirty="0"/>
          </a:p>
          <a:p>
            <a:r>
              <a:rPr lang="hu-HU" sz="2000" dirty="0"/>
              <a:t>A projekt egyes részei önmagukban is </a:t>
            </a:r>
            <a:r>
              <a:rPr lang="hu-HU" sz="2000" dirty="0" err="1"/>
              <a:t>felhasználhatóak</a:t>
            </a:r>
            <a:r>
              <a:rPr lang="hu-HU" sz="2000" dirty="0"/>
              <a:t> másik projekthez.</a:t>
            </a:r>
          </a:p>
          <a:p>
            <a:r>
              <a:rPr lang="hu-HU" sz="2000" dirty="0"/>
              <a:t>fel kell bontani a programot modulokra, amin az egyes fejlesztők (inkább fejlesztőcsapatok) </a:t>
            </a:r>
            <a:r>
              <a:rPr lang="hu-HU" sz="2000" dirty="0" smtClean="0"/>
              <a:t>egymással párhuzamosan tudnak dolgozni</a:t>
            </a:r>
          </a:p>
          <a:p>
            <a:r>
              <a:rPr lang="hu-HU" sz="2000" dirty="0"/>
              <a:t>Az egyes modulok önállóan is </a:t>
            </a:r>
            <a:r>
              <a:rPr lang="hu-HU" sz="2000" dirty="0" err="1"/>
              <a:t>fordíthatóak</a:t>
            </a:r>
            <a:r>
              <a:rPr lang="hu-HU" sz="2000" dirty="0"/>
              <a:t>, </a:t>
            </a:r>
            <a:r>
              <a:rPr lang="hu-HU" sz="2000" dirty="0" err="1"/>
              <a:t>tesztelhetőek</a:t>
            </a:r>
            <a:r>
              <a:rPr lang="hu-HU" sz="2000" dirty="0"/>
              <a:t>, nem kell megvárni az egész projekt elkészültét ahhoz, hogy kiderüljön egy modul </a:t>
            </a:r>
            <a:r>
              <a:rPr lang="hu-HU" sz="2000" dirty="0" smtClean="0"/>
              <a:t>hibája</a:t>
            </a:r>
            <a:endParaRPr lang="hu-HU" sz="2000" dirty="0"/>
          </a:p>
          <a:p>
            <a:r>
              <a:rPr lang="hu-HU" sz="2000" dirty="0"/>
              <a:t>Ha egy modul belső szerkezetét át kell alakítani, akkor az anélkül megtehető, hogy az egész projektet teljesen át kéne </a:t>
            </a:r>
            <a:r>
              <a:rPr lang="hu-HU" sz="2000" dirty="0" smtClean="0"/>
              <a:t>alakítani</a:t>
            </a:r>
            <a:endParaRPr lang="hu-HU" sz="2000" dirty="0"/>
          </a:p>
          <a:p>
            <a:r>
              <a:rPr lang="hu-HU" sz="2000" dirty="0"/>
              <a:t>Ha egy modul konzisztenciája megszakad, egészen biztos, hogy csak a modulon belül lehet a hiba, ha kívülről nem lehet </a:t>
            </a:r>
            <a:r>
              <a:rPr lang="hu-HU" sz="2000" dirty="0" smtClean="0"/>
              <a:t>elrontani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1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Top-down módszer és a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08212" y="2032000"/>
            <a:ext cx="8915400" cy="4196722"/>
          </a:xfrm>
        </p:spPr>
        <p:txBody>
          <a:bodyPr>
            <a:normAutofit/>
          </a:bodyPr>
          <a:lstStyle/>
          <a:p>
            <a:r>
              <a:rPr lang="hu-HU" sz="2400" dirty="0"/>
              <a:t>A függvényeknél megtanultuk, hogy tekinthetünk rájuk </a:t>
            </a:r>
            <a:r>
              <a:rPr lang="hu-HU" sz="2400" dirty="0" smtClean="0"/>
              <a:t>átlátszatlanként:</a:t>
            </a:r>
          </a:p>
          <a:p>
            <a:endParaRPr lang="hu-HU" sz="2400" dirty="0" smtClean="0"/>
          </a:p>
          <a:p>
            <a:r>
              <a:rPr lang="hu-HU" sz="2400" dirty="0" smtClean="0"/>
              <a:t>egyfajta</a:t>
            </a:r>
            <a:r>
              <a:rPr lang="hu-HU" sz="2400" dirty="0"/>
              <a:t> </a:t>
            </a:r>
            <a:r>
              <a:rPr lang="hu-HU" sz="2400" i="1" dirty="0"/>
              <a:t>fekete dobozok</a:t>
            </a:r>
            <a:r>
              <a:rPr lang="hu-HU" sz="2400" dirty="0"/>
              <a:t>, melynek nem kell a működésébe </a:t>
            </a:r>
            <a:r>
              <a:rPr lang="hu-HU" sz="2400" dirty="0" err="1"/>
              <a:t>belelátnunk</a:t>
            </a:r>
            <a:r>
              <a:rPr lang="hu-HU" sz="2400" dirty="0"/>
              <a:t>, elég, ha tudjuk, milyen feladatot végeznek el, és hogyan kell használni </a:t>
            </a:r>
            <a:r>
              <a:rPr lang="hu-HU" sz="2400" dirty="0" smtClean="0"/>
              <a:t>őket</a:t>
            </a:r>
          </a:p>
          <a:p>
            <a:r>
              <a:rPr lang="hu-HU" sz="2400" dirty="0" smtClean="0"/>
              <a:t>Ez </a:t>
            </a:r>
            <a:r>
              <a:rPr lang="hu-HU" sz="2400" dirty="0"/>
              <a:t>a szemléletmód lehetővé tette, hogy top-down módszerrel tervezzünk programokat, nagy vonalakban lehetett vázolni, hogyan kell működniük, a pontos részletek ismerete </a:t>
            </a:r>
            <a:r>
              <a:rPr lang="hu-HU" sz="2400" dirty="0" smtClean="0"/>
              <a:t>nélkül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316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Magic</a:t>
            </a:r>
            <a:r>
              <a:rPr lang="hu-HU" dirty="0" smtClean="0"/>
              <a:t> </a:t>
            </a:r>
            <a:r>
              <a:rPr lang="hu-HU" dirty="0" err="1" smtClean="0"/>
              <a:t>box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019300"/>
            <a:ext cx="8915400" cy="3777622"/>
          </a:xfrm>
        </p:spPr>
        <p:txBody>
          <a:bodyPr>
            <a:normAutofit/>
          </a:bodyPr>
          <a:lstStyle/>
          <a:p>
            <a:r>
              <a:rPr lang="hu-HU" sz="2000" dirty="0"/>
              <a:t>Az objektumra – éppúgy, mint eddig a függvényre – tekinthetünk fekete dobozként, </a:t>
            </a:r>
            <a:r>
              <a:rPr lang="hu-HU" sz="2000" i="1" dirty="0" err="1"/>
              <a:t>magic</a:t>
            </a:r>
            <a:r>
              <a:rPr lang="hu-HU" sz="2000" i="1" dirty="0"/>
              <a:t> </a:t>
            </a:r>
            <a:r>
              <a:rPr lang="hu-HU" sz="2000" i="1" dirty="0" err="1" smtClean="0"/>
              <a:t>box</a:t>
            </a:r>
            <a:r>
              <a:rPr lang="hu-HU" sz="2000" dirty="0" smtClean="0"/>
              <a:t>-ként</a:t>
            </a:r>
          </a:p>
          <a:p>
            <a:r>
              <a:rPr lang="hu-HU" sz="2000" dirty="0" smtClean="0"/>
              <a:t>A </a:t>
            </a:r>
            <a:r>
              <a:rPr lang="hu-HU" sz="2000" dirty="0"/>
              <a:t>dobozba nem látunk bele, csak bedobhatjuk az érméket, a rajta lévő gombokat nyomogathatjuk, figyelhetjük a kijelzőt, és ha ügyesek voltunk, kipottyan az </a:t>
            </a:r>
            <a:r>
              <a:rPr lang="hu-HU" sz="2000" dirty="0" smtClean="0"/>
              <a:t>üdítő</a:t>
            </a:r>
            <a:endParaRPr lang="hu-HU" sz="2000" dirty="0"/>
          </a:p>
          <a:p>
            <a:r>
              <a:rPr lang="hu-HU" sz="2000" dirty="0" smtClean="0"/>
              <a:t>Maga </a:t>
            </a:r>
            <a:r>
              <a:rPr lang="hu-HU" sz="2000" dirty="0"/>
              <a:t>a doboz az, ami a bezárt dolgokat légmentesen elkülöníti a külvilágtól, a doboz kezelhető </a:t>
            </a:r>
            <a:r>
              <a:rPr lang="hu-HU" sz="2000" dirty="0" smtClean="0"/>
              <a:t>egységként</a:t>
            </a:r>
          </a:p>
          <a:p>
            <a:r>
              <a:rPr lang="hu-HU" sz="2000" dirty="0" smtClean="0"/>
              <a:t>Nem tudjuk és nem is kell tudnunk pl. az érméket, hogy válogatja szét</a:t>
            </a:r>
          </a:p>
          <a:p>
            <a:r>
              <a:rPr lang="hu-HU" sz="2000" dirty="0" smtClean="0"/>
              <a:t>Működését nem befolyásolja ha a keletibe vagy a nyugatiba van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350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OOP elvei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Egységbe </a:t>
            </a:r>
            <a:r>
              <a:rPr lang="hu-HU" sz="2400" dirty="0" smtClean="0"/>
              <a:t>zárás</a:t>
            </a:r>
          </a:p>
          <a:p>
            <a:endParaRPr lang="hu-HU" sz="2400" dirty="0"/>
          </a:p>
          <a:p>
            <a:r>
              <a:rPr lang="hu-HU" sz="2400" dirty="0" smtClean="0"/>
              <a:t>Adatrejtés</a:t>
            </a:r>
          </a:p>
          <a:p>
            <a:endParaRPr lang="hu-HU" sz="2400" dirty="0" smtClean="0"/>
          </a:p>
          <a:p>
            <a:r>
              <a:rPr lang="hu-HU" sz="2400" dirty="0" smtClean="0"/>
              <a:t>Felelősség</a:t>
            </a:r>
          </a:p>
          <a:p>
            <a:endParaRPr lang="hu-HU" sz="2400" dirty="0" smtClean="0"/>
          </a:p>
          <a:p>
            <a:r>
              <a:rPr lang="hu-HU" sz="2400" dirty="0"/>
              <a:t>Öröklés</a:t>
            </a:r>
          </a:p>
        </p:txBody>
      </p:sp>
    </p:spTree>
    <p:extLst>
      <p:ext uri="{BB962C8B-B14F-4D97-AF65-F5344CB8AC3E}">
        <p14:creationId xmlns:p14="http://schemas.microsoft.com/office/powerpoint/2010/main" val="2384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Egységbe zárás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egységbe zárás (</a:t>
            </a:r>
            <a:r>
              <a:rPr lang="hu-HU" sz="2400" dirty="0" err="1" smtClean="0"/>
              <a:t>encapsulation</a:t>
            </a:r>
            <a:r>
              <a:rPr lang="hu-HU" sz="2400" dirty="0" smtClean="0"/>
              <a:t>)</a:t>
            </a:r>
          </a:p>
          <a:p>
            <a:endParaRPr lang="hu-HU" sz="2400" dirty="0" smtClean="0"/>
          </a:p>
          <a:p>
            <a:r>
              <a:rPr lang="hu-HU" sz="2400" dirty="0" smtClean="0"/>
              <a:t>azt </a:t>
            </a:r>
            <a:r>
              <a:rPr lang="hu-HU" sz="2400" dirty="0"/>
              <a:t>jelenti, hogy az osztályba "becsomagoljuk" az adatokat és a rajta elvégezhető </a:t>
            </a:r>
            <a:r>
              <a:rPr lang="hu-HU" sz="2400" dirty="0" smtClean="0"/>
              <a:t>műveleteket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518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Adatrejtés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osztályunk két részből fog </a:t>
            </a:r>
            <a:r>
              <a:rPr lang="hu-HU" sz="2400" dirty="0" smtClean="0"/>
              <a:t>állni: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külső használó számára is elérhető </a:t>
            </a:r>
            <a:r>
              <a:rPr lang="hu-HU" sz="2000" b="1" dirty="0"/>
              <a:t>publikus interfész</a:t>
            </a:r>
            <a:r>
              <a:rPr lang="hu-HU" sz="2000" dirty="0"/>
              <a:t> (mire való, hogyan használható – a használójának ez a </a:t>
            </a:r>
            <a:r>
              <a:rPr lang="hu-HU" sz="2000" dirty="0" smtClean="0"/>
              <a:t>fontos)</a:t>
            </a:r>
          </a:p>
          <a:p>
            <a:endParaRPr lang="hu-HU" sz="2400" dirty="0" smtClean="0"/>
          </a:p>
          <a:p>
            <a:r>
              <a:rPr lang="hu-HU" sz="2400" dirty="0" smtClean="0"/>
              <a:t>az </a:t>
            </a:r>
            <a:r>
              <a:rPr lang="hu-HU" sz="2400" dirty="0"/>
              <a:t>implementáció (hogyan működik belül</a:t>
            </a:r>
            <a:r>
              <a:rPr lang="hu-HU" sz="2400" dirty="0" smtClean="0"/>
              <a:t>)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használó számára az utóbbi mellékes: mindegy, hogyan történik meg a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349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Felelőség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OOP alapgondolata, hogy minden osztálynak jól meghatározott felelőssége </a:t>
            </a:r>
            <a:r>
              <a:rPr lang="hu-HU" sz="2400" dirty="0" smtClean="0"/>
              <a:t>van</a:t>
            </a:r>
          </a:p>
          <a:p>
            <a:r>
              <a:rPr lang="hu-HU" sz="2400" dirty="0" smtClean="0"/>
              <a:t>mégpedig</a:t>
            </a:r>
            <a:r>
              <a:rPr lang="hu-HU" sz="2400" dirty="0"/>
              <a:t> </a:t>
            </a:r>
            <a:r>
              <a:rPr lang="hu-HU" sz="2400" b="1" dirty="0"/>
              <a:t>egyetlen dologért </a:t>
            </a:r>
            <a:r>
              <a:rPr lang="hu-HU" sz="2400" b="1" dirty="0" smtClean="0"/>
              <a:t>felelős</a:t>
            </a:r>
          </a:p>
          <a:p>
            <a:endParaRPr lang="hu-HU" sz="2400" b="1" dirty="0" smtClean="0"/>
          </a:p>
          <a:p>
            <a:r>
              <a:rPr lang="hu-HU" sz="2400" dirty="0" smtClean="0"/>
              <a:t>Ennek </a:t>
            </a:r>
            <a:r>
              <a:rPr lang="hu-HU" sz="2400" dirty="0"/>
              <a:t>a neve </a:t>
            </a:r>
            <a:r>
              <a:rPr lang="hu-HU" sz="2400" dirty="0" err="1"/>
              <a:t>Single</a:t>
            </a:r>
            <a:r>
              <a:rPr lang="hu-HU" sz="2400" dirty="0"/>
              <a:t> </a:t>
            </a:r>
            <a:r>
              <a:rPr lang="hu-HU" sz="2400" dirty="0" err="1"/>
              <a:t>Responsibility</a:t>
            </a:r>
            <a:r>
              <a:rPr lang="hu-HU" sz="2400" dirty="0"/>
              <a:t> </a:t>
            </a:r>
            <a:r>
              <a:rPr lang="hu-HU" sz="2400" dirty="0" err="1"/>
              <a:t>Principle</a:t>
            </a:r>
            <a:r>
              <a:rPr lang="hu-HU" sz="2400" dirty="0"/>
              <a:t>, röviden SRP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535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565</Words>
  <Application>Microsoft Office PowerPoint</Application>
  <PresentationFormat>Szélesvásznú</PresentationFormat>
  <Paragraphs>94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Szálak</vt:lpstr>
      <vt:lpstr>OOP alapok</vt:lpstr>
      <vt:lpstr>OOP felépítés</vt:lpstr>
      <vt:lpstr>Modulok</vt:lpstr>
      <vt:lpstr>Top-down módszer és a függvények</vt:lpstr>
      <vt:lpstr>Magic box</vt:lpstr>
      <vt:lpstr>OOP elvei</vt:lpstr>
      <vt:lpstr>Egységbe zárás</vt:lpstr>
      <vt:lpstr>Adatrejtés</vt:lpstr>
      <vt:lpstr>Felelőség</vt:lpstr>
      <vt:lpstr>Öröklés</vt:lpstr>
      <vt:lpstr>Kostruktor</vt:lpstr>
      <vt:lpstr>Gyerek-szülő kapcsolat (öröklés)</vt:lpstr>
      <vt:lpstr>PowerPoint-bemutató</vt:lpstr>
      <vt:lpstr>PowerPoint-bemutató</vt:lpstr>
      <vt:lpstr>Kapcsolatok</vt:lpstr>
      <vt:lpstr>Kapcsolatok diagrammal</vt:lpstr>
      <vt:lpstr>Változók</vt:lpstr>
      <vt:lpstr>Elérhetőségük</vt:lpstr>
      <vt:lpstr>UML - Unified Modeling Language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alapok</dc:title>
  <dc:creator>Vince</dc:creator>
  <cp:lastModifiedBy>Vince</cp:lastModifiedBy>
  <cp:revision>7</cp:revision>
  <dcterms:created xsi:type="dcterms:W3CDTF">2024-11-27T10:34:39Z</dcterms:created>
  <dcterms:modified xsi:type="dcterms:W3CDTF">2024-11-27T12:27:19Z</dcterms:modified>
</cp:coreProperties>
</file>