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57" r:id="rId12"/>
    <p:sldId id="258" r:id="rId13"/>
    <p:sldId id="259" r:id="rId14"/>
    <p:sldId id="260" r:id="rId15"/>
    <p:sldId id="261" r:id="rId16"/>
    <p:sldId id="262" r:id="rId17"/>
    <p:sldId id="264" r:id="rId18"/>
    <p:sldId id="265" r:id="rId19"/>
    <p:sldId id="266" r:id="rId20"/>
    <p:sldId id="267" r:id="rId21"/>
    <p:sldId id="277" r:id="rId22"/>
    <p:sldId id="278" r:id="rId23"/>
    <p:sldId id="26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Bevezetés az SQL-be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6140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Reláció - táblázat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22" y="1722443"/>
            <a:ext cx="5505262" cy="100005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8629" y="2950830"/>
            <a:ext cx="4106831" cy="1906743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229" y="2113363"/>
            <a:ext cx="5605555" cy="1894615"/>
          </a:xfrm>
          <a:prstGeom prst="rect">
            <a:avLst/>
          </a:prstGeom>
        </p:spPr>
      </p:pic>
      <p:sp>
        <p:nvSpPr>
          <p:cNvPr id="8" name="Tartalom helye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9" name="Tartalom hely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719" y="1273060"/>
            <a:ext cx="6724188" cy="512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368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SQL</a:t>
            </a:r>
            <a:r>
              <a:rPr lang="hu-HU" dirty="0"/>
              <a:t>, DDL, DQL, DML, DCL jelentése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310063"/>
            <a:ext cx="8915400" cy="3601159"/>
          </a:xfrm>
        </p:spPr>
        <p:txBody>
          <a:bodyPr>
            <a:normAutofit/>
          </a:bodyPr>
          <a:lstStyle/>
          <a:p>
            <a:r>
              <a:rPr lang="hu-HU" sz="2400" dirty="0"/>
              <a:t>DDL (Data </a:t>
            </a:r>
            <a:r>
              <a:rPr lang="hu-HU" sz="2400" b="1" dirty="0" err="1"/>
              <a:t>Definition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): Az adatbázis szerkezetének </a:t>
            </a:r>
            <a:r>
              <a:rPr lang="hu-HU" sz="2400" dirty="0" smtClean="0"/>
              <a:t>létrehozására</a:t>
            </a:r>
          </a:p>
          <a:p>
            <a:r>
              <a:rPr lang="hu-HU" sz="2400" dirty="0"/>
              <a:t>DML (Data </a:t>
            </a:r>
            <a:r>
              <a:rPr lang="hu-HU" sz="2400" b="1" dirty="0" err="1"/>
              <a:t>Manipulation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): Az adatok kezelésére </a:t>
            </a:r>
            <a:r>
              <a:rPr lang="hu-HU" sz="2400" dirty="0" smtClean="0"/>
              <a:t>szolgál</a:t>
            </a:r>
          </a:p>
          <a:p>
            <a:r>
              <a:rPr lang="hu-HU" sz="2400" dirty="0"/>
              <a:t>DQL (Data </a:t>
            </a:r>
            <a:r>
              <a:rPr lang="hu-HU" sz="2400" b="1" dirty="0" err="1"/>
              <a:t>Query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): Az adatok lekérdezésére </a:t>
            </a:r>
            <a:r>
              <a:rPr lang="hu-HU" sz="2400" dirty="0" smtClean="0"/>
              <a:t>használható</a:t>
            </a:r>
          </a:p>
          <a:p>
            <a:r>
              <a:rPr lang="hu-HU" sz="2400" dirty="0"/>
              <a:t>DCL (Data </a:t>
            </a:r>
            <a:r>
              <a:rPr lang="hu-HU" sz="2400" b="1" dirty="0" err="1"/>
              <a:t>Control</a:t>
            </a:r>
            <a:r>
              <a:rPr lang="hu-HU" sz="2400" dirty="0"/>
              <a:t> </a:t>
            </a:r>
            <a:r>
              <a:rPr lang="hu-HU" sz="2400" dirty="0" err="1"/>
              <a:t>Language</a:t>
            </a:r>
            <a:r>
              <a:rPr lang="hu-HU" sz="2400" dirty="0"/>
              <a:t>): Jogosultságok kezelésére </a:t>
            </a:r>
            <a:r>
              <a:rPr lang="hu-HU" sz="2400" dirty="0" smtClean="0"/>
              <a:t>szolgál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411002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DDL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CREATE TABLE - tábla </a:t>
            </a:r>
            <a:r>
              <a:rPr lang="hu-HU" sz="2800" dirty="0" smtClean="0"/>
              <a:t>létrehozás</a:t>
            </a:r>
          </a:p>
          <a:p>
            <a:endParaRPr lang="hu-HU" sz="2800" dirty="0" smtClean="0"/>
          </a:p>
          <a:p>
            <a:r>
              <a:rPr lang="hu-HU" sz="2800" dirty="0" smtClean="0"/>
              <a:t>ALTER </a:t>
            </a:r>
            <a:r>
              <a:rPr lang="hu-HU" sz="2800" dirty="0"/>
              <a:t>TABLE - tábla </a:t>
            </a:r>
            <a:r>
              <a:rPr lang="hu-HU" sz="2800" dirty="0" smtClean="0"/>
              <a:t>módosítás</a:t>
            </a:r>
          </a:p>
          <a:p>
            <a:endParaRPr lang="hu-HU" sz="2800" dirty="0" smtClean="0"/>
          </a:p>
          <a:p>
            <a:r>
              <a:rPr lang="hu-HU" sz="2800" dirty="0" smtClean="0"/>
              <a:t>DROP </a:t>
            </a:r>
            <a:r>
              <a:rPr lang="hu-HU" sz="2800" dirty="0"/>
              <a:t>TABLE - tábla törlése</a:t>
            </a:r>
          </a:p>
        </p:txBody>
      </p:sp>
    </p:spTree>
    <p:extLst>
      <p:ext uri="{BB962C8B-B14F-4D97-AF65-F5344CB8AC3E}">
        <p14:creationId xmlns:p14="http://schemas.microsoft.com/office/powerpoint/2010/main" val="287419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DML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INSERT INTO - adatok </a:t>
            </a:r>
            <a:r>
              <a:rPr lang="hu-HU" sz="2800" dirty="0" smtClean="0"/>
              <a:t>beszúrása</a:t>
            </a:r>
          </a:p>
          <a:p>
            <a:endParaRPr lang="hu-HU" sz="2800" dirty="0" smtClean="0"/>
          </a:p>
          <a:p>
            <a:r>
              <a:rPr lang="hu-HU" sz="2800" dirty="0" smtClean="0"/>
              <a:t>UPDATE </a:t>
            </a:r>
            <a:r>
              <a:rPr lang="hu-HU" sz="2800" dirty="0"/>
              <a:t>- adatok </a:t>
            </a:r>
            <a:r>
              <a:rPr lang="hu-HU" sz="2800" dirty="0" smtClean="0"/>
              <a:t>módosítása</a:t>
            </a:r>
          </a:p>
          <a:p>
            <a:endParaRPr lang="hu-HU" sz="2800" dirty="0" smtClean="0"/>
          </a:p>
          <a:p>
            <a:r>
              <a:rPr lang="hu-HU" sz="2800" dirty="0" smtClean="0"/>
              <a:t>DELETE </a:t>
            </a:r>
            <a:r>
              <a:rPr lang="hu-HU" sz="2800" dirty="0"/>
              <a:t>- adatok törlése</a:t>
            </a:r>
          </a:p>
        </p:txBody>
      </p:sp>
    </p:spTree>
    <p:extLst>
      <p:ext uri="{BB962C8B-B14F-4D97-AF65-F5344CB8AC3E}">
        <p14:creationId xmlns:p14="http://schemas.microsoft.com/office/powerpoint/2010/main" val="219712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DQL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SELECT - adatok lekérdezése</a:t>
            </a:r>
          </a:p>
        </p:txBody>
      </p:sp>
    </p:spTree>
    <p:extLst>
      <p:ext uri="{BB962C8B-B14F-4D97-AF65-F5344CB8AC3E}">
        <p14:creationId xmlns:p14="http://schemas.microsoft.com/office/powerpoint/2010/main" val="224351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DCl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GRANT - jogosultság </a:t>
            </a:r>
            <a:r>
              <a:rPr lang="hu-HU" sz="2800" dirty="0" smtClean="0"/>
              <a:t>adása</a:t>
            </a:r>
          </a:p>
          <a:p>
            <a:r>
              <a:rPr lang="hu-HU" sz="2800" dirty="0" smtClean="0"/>
              <a:t>REVOKE </a:t>
            </a:r>
            <a:r>
              <a:rPr lang="hu-HU" sz="2800" dirty="0"/>
              <a:t>- jogosultság megvonása</a:t>
            </a:r>
          </a:p>
        </p:txBody>
      </p:sp>
    </p:spTree>
    <p:extLst>
      <p:ext uri="{BB962C8B-B14F-4D97-AF65-F5344CB8AC3E}">
        <p14:creationId xmlns:p14="http://schemas.microsoft.com/office/powerpoint/2010/main" val="15974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PostgreSQL</a:t>
            </a:r>
            <a:r>
              <a:rPr lang="hu-HU" dirty="0" smtClean="0"/>
              <a:t> </a:t>
            </a:r>
            <a:r>
              <a:rPr lang="hu-HU" dirty="0"/>
              <a:t>és </a:t>
            </a:r>
            <a:r>
              <a:rPr lang="hu-HU" dirty="0" err="1"/>
              <a:t>DBeaver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A </a:t>
            </a:r>
            <a:r>
              <a:rPr lang="hu-HU" sz="2800" dirty="0" err="1"/>
              <a:t>PostgreSQL</a:t>
            </a:r>
            <a:r>
              <a:rPr lang="hu-HU" sz="2800" dirty="0"/>
              <a:t> egy nyílt forrású relációs </a:t>
            </a:r>
            <a:r>
              <a:rPr lang="hu-HU" sz="2800" dirty="0" smtClean="0"/>
              <a:t>adatbázis-kezelő</a:t>
            </a:r>
          </a:p>
          <a:p>
            <a:pPr lvl="1"/>
            <a:r>
              <a:rPr lang="hu-HU" sz="2400" dirty="0" smtClean="0"/>
              <a:t>skálázható </a:t>
            </a:r>
            <a:r>
              <a:rPr lang="hu-HU" sz="2400" dirty="0"/>
              <a:t>és megbízható megoldást nyújt nagy adatmennyiségek </a:t>
            </a:r>
            <a:r>
              <a:rPr lang="hu-HU" sz="2400" dirty="0" smtClean="0"/>
              <a:t>tárolására</a:t>
            </a:r>
          </a:p>
          <a:p>
            <a:pPr lvl="1"/>
            <a:endParaRPr lang="hu-HU" sz="2400" dirty="0" smtClean="0"/>
          </a:p>
          <a:p>
            <a:r>
              <a:rPr lang="hu-HU" sz="2800" dirty="0" smtClean="0"/>
              <a:t>A </a:t>
            </a:r>
            <a:r>
              <a:rPr lang="hu-HU" sz="2800" dirty="0" err="1"/>
              <a:t>DBeaver</a:t>
            </a:r>
            <a:r>
              <a:rPr lang="hu-HU" sz="2800" dirty="0"/>
              <a:t> egy grafikus adatbázis-kezelő </a:t>
            </a:r>
            <a:r>
              <a:rPr lang="hu-HU" sz="2800" dirty="0" smtClean="0"/>
              <a:t>eszköz</a:t>
            </a:r>
            <a:endParaRPr lang="hu-HU" sz="2800" dirty="0"/>
          </a:p>
          <a:p>
            <a:pPr lvl="1"/>
            <a:r>
              <a:rPr lang="hu-HU" sz="2400" dirty="0" smtClean="0"/>
              <a:t>megkönnyíti </a:t>
            </a:r>
            <a:r>
              <a:rPr lang="hu-HU" sz="2400" dirty="0"/>
              <a:t>az SQL parancsok írását és az adatbázisok vizualizálását.</a:t>
            </a:r>
          </a:p>
        </p:txBody>
      </p:sp>
    </p:spTree>
    <p:extLst>
      <p:ext uri="{BB962C8B-B14F-4D97-AF65-F5344CB8AC3E}">
        <p14:creationId xmlns:p14="http://schemas.microsoft.com/office/powerpoint/2010/main" val="206159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Adatbázistervezés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581664"/>
            <a:ext cx="8915400" cy="5029200"/>
          </a:xfrm>
        </p:spPr>
        <p:txBody>
          <a:bodyPr>
            <a:noAutofit/>
          </a:bodyPr>
          <a:lstStyle/>
          <a:p>
            <a:r>
              <a:rPr lang="hu-HU" sz="2400" dirty="0"/>
              <a:t>Először az adatbázisban </a:t>
            </a:r>
            <a:r>
              <a:rPr lang="hu-HU" sz="2400" dirty="0" err="1"/>
              <a:t>leképezendő</a:t>
            </a:r>
            <a:r>
              <a:rPr lang="hu-HU" sz="2400" dirty="0"/>
              <a:t> rendszert </a:t>
            </a:r>
            <a:r>
              <a:rPr lang="hu-HU" sz="2400" i="1" dirty="0"/>
              <a:t>elemzésnek</a:t>
            </a:r>
            <a:r>
              <a:rPr lang="hu-HU" sz="2400" dirty="0"/>
              <a:t> vetjük alá és meghatározzuk a tárolandó adatok </a:t>
            </a:r>
            <a:r>
              <a:rPr lang="hu-HU" sz="2400" dirty="0" smtClean="0"/>
              <a:t>körét</a:t>
            </a:r>
          </a:p>
          <a:p>
            <a:pPr lvl="1"/>
            <a:r>
              <a:rPr lang="hu-HU" sz="2000" dirty="0" smtClean="0"/>
              <a:t>azok </a:t>
            </a:r>
            <a:r>
              <a:rPr lang="hu-HU" sz="2000" dirty="0"/>
              <a:t>egymásközötti kapcsolatait és az adatbázissal szemben felmerülő igényeket (fogalmi séma - </a:t>
            </a:r>
            <a:r>
              <a:rPr lang="hu-HU" sz="2000" dirty="0" err="1"/>
              <a:t>Conceptual</a:t>
            </a:r>
            <a:r>
              <a:rPr lang="hu-HU" sz="2000" dirty="0"/>
              <a:t> </a:t>
            </a:r>
            <a:r>
              <a:rPr lang="hu-HU" sz="2000" dirty="0" err="1"/>
              <a:t>schema</a:t>
            </a:r>
            <a:r>
              <a:rPr lang="hu-HU" sz="2000" dirty="0" smtClean="0"/>
              <a:t>).</a:t>
            </a:r>
          </a:p>
          <a:p>
            <a:pPr lvl="1"/>
            <a:endParaRPr lang="hu-HU" sz="2000" dirty="0" smtClean="0"/>
          </a:p>
          <a:p>
            <a:r>
              <a:rPr lang="hu-HU" sz="2400" dirty="0" smtClean="0"/>
              <a:t>Ezután </a:t>
            </a:r>
            <a:r>
              <a:rPr lang="hu-HU" sz="2400" dirty="0"/>
              <a:t>következik a rendszer </a:t>
            </a:r>
            <a:r>
              <a:rPr lang="hu-HU" sz="2400" i="1" dirty="0" smtClean="0"/>
              <a:t>tervezés</a:t>
            </a:r>
          </a:p>
          <a:p>
            <a:pPr lvl="1"/>
            <a:r>
              <a:rPr lang="hu-HU" sz="2000" dirty="0" smtClean="0"/>
              <a:t>eredménye </a:t>
            </a:r>
            <a:r>
              <a:rPr lang="hu-HU" sz="2000" dirty="0"/>
              <a:t>az adatbázis logikai </a:t>
            </a:r>
            <a:r>
              <a:rPr lang="hu-HU" sz="2000" dirty="0" smtClean="0"/>
              <a:t>modellje</a:t>
            </a:r>
          </a:p>
          <a:p>
            <a:pPr lvl="1"/>
            <a:endParaRPr lang="hu-HU" sz="2000" dirty="0" smtClean="0"/>
          </a:p>
          <a:p>
            <a:r>
              <a:rPr lang="hu-HU" sz="2400" dirty="0" smtClean="0"/>
              <a:t>Végül </a:t>
            </a:r>
            <a:r>
              <a:rPr lang="hu-HU" sz="2400" dirty="0"/>
              <a:t>fizikai szinten </a:t>
            </a:r>
            <a:r>
              <a:rPr lang="hu-HU" sz="2400" i="1" dirty="0"/>
              <a:t>képezzük</a:t>
            </a:r>
            <a:r>
              <a:rPr lang="hu-HU" sz="2400" dirty="0"/>
              <a:t> </a:t>
            </a:r>
            <a:r>
              <a:rPr lang="hu-HU" sz="2400" i="1" dirty="0"/>
              <a:t>le</a:t>
            </a:r>
            <a:r>
              <a:rPr lang="hu-HU" sz="2400" dirty="0"/>
              <a:t> a logikai adatbázis </a:t>
            </a:r>
            <a:r>
              <a:rPr lang="hu-HU" sz="2400" dirty="0" smtClean="0"/>
              <a:t>modellt</a:t>
            </a:r>
          </a:p>
          <a:p>
            <a:pPr lvl="1"/>
            <a:r>
              <a:rPr lang="hu-HU" sz="2000" dirty="0" smtClean="0"/>
              <a:t>az </a:t>
            </a:r>
            <a:r>
              <a:rPr lang="hu-HU" sz="2000" dirty="0"/>
              <a:t>alkalmazott szoftver és hardver függvényében.</a:t>
            </a:r>
          </a:p>
        </p:txBody>
      </p:sp>
    </p:spTree>
    <p:extLst>
      <p:ext uri="{BB962C8B-B14F-4D97-AF65-F5344CB8AC3E}">
        <p14:creationId xmlns:p14="http://schemas.microsoft.com/office/powerpoint/2010/main" val="286001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közötti funkcionális </a:t>
            </a:r>
            <a:r>
              <a:rPr lang="hu-HU" dirty="0" smtClean="0"/>
              <a:t>kapcsolata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4230130"/>
          </a:xfrm>
        </p:spPr>
        <p:txBody>
          <a:bodyPr numCol="2">
            <a:normAutofit/>
          </a:bodyPr>
          <a:lstStyle/>
          <a:p>
            <a:r>
              <a:rPr lang="hu-HU" dirty="0"/>
              <a:t>SZEMÉLYI_SZÁM -&gt; </a:t>
            </a:r>
            <a:r>
              <a:rPr lang="hu-HU" dirty="0" smtClean="0"/>
              <a:t>NÉV</a:t>
            </a:r>
          </a:p>
          <a:p>
            <a:r>
              <a:rPr lang="hu-HU" dirty="0"/>
              <a:t>AUTÓ_RENDSZÁM -&gt; TIPUS, </a:t>
            </a:r>
            <a:r>
              <a:rPr lang="hu-HU" dirty="0" smtClean="0"/>
              <a:t>TULAJDONOS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r>
              <a:rPr lang="hu-HU" b="1" dirty="0" smtClean="0"/>
              <a:t>Nem áll fenn:</a:t>
            </a:r>
          </a:p>
          <a:p>
            <a:pPr lvl="1"/>
            <a:r>
              <a:rPr lang="hu-HU" dirty="0"/>
              <a:t>NÉV -&gt; SZÜLETÉSI_ÉV állítás nem igaz, mert több személynek lehet azonos neve, akik különböző időpontokban </a:t>
            </a:r>
            <a:r>
              <a:rPr lang="hu-HU" dirty="0" smtClean="0"/>
              <a:t>születtek.</a:t>
            </a:r>
          </a:p>
          <a:p>
            <a:pPr lvl="1"/>
            <a:r>
              <a:rPr lang="hu-HU" dirty="0" smtClean="0"/>
              <a:t>Néhány </a:t>
            </a:r>
            <a:r>
              <a:rPr lang="hu-HU" dirty="0"/>
              <a:t>évvel ezelőtt a SZEMÉLYI_SZÁM -&gt; AUTÓ_TIPUS funkcionális függőség igaz volt, mert mindenkinek csak egy autója </a:t>
            </a:r>
            <a:r>
              <a:rPr lang="hu-HU" dirty="0" smtClean="0"/>
              <a:t>lehetett, ma már más van…</a:t>
            </a:r>
            <a:endParaRPr lang="hu-HU" dirty="0"/>
          </a:p>
        </p:txBody>
      </p:sp>
      <p:sp>
        <p:nvSpPr>
          <p:cNvPr id="4" name="Szövegdoboz 3"/>
          <p:cNvSpPr txBox="1"/>
          <p:nvPr/>
        </p:nvSpPr>
        <p:spPr>
          <a:xfrm>
            <a:off x="1433385" y="5585254"/>
            <a:ext cx="10219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FÉRJ_SZEM_SZÁMA </a:t>
            </a:r>
            <a:r>
              <a:rPr lang="hu-HU" b="1" dirty="0"/>
              <a:t>-&gt;</a:t>
            </a:r>
            <a:r>
              <a:rPr lang="hu-HU" dirty="0"/>
              <a:t> FELESÉG_SZEM_SZÁMA </a:t>
            </a:r>
            <a:r>
              <a:rPr lang="hu-HU" dirty="0" smtClean="0"/>
              <a:t>- FELESÉG_SZEM_SZÉMA </a:t>
            </a:r>
            <a:r>
              <a:rPr lang="hu-HU" b="1" dirty="0"/>
              <a:t>&lt;-</a:t>
            </a:r>
            <a:r>
              <a:rPr lang="hu-HU" dirty="0"/>
              <a:t> </a:t>
            </a:r>
            <a:r>
              <a:rPr lang="hu-HU" dirty="0" smtClean="0"/>
              <a:t>FÉRJ_SZEM_SZÁMA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hu-HU" dirty="0" smtClean="0"/>
              <a:t>Mindkét </a:t>
            </a:r>
            <a:r>
              <a:rPr lang="hu-HU" dirty="0"/>
              <a:t>funkcionális kapcsolat igaz </a:t>
            </a:r>
            <a:r>
              <a:rPr lang="hu-HU" dirty="0" smtClean="0"/>
              <a:t>tehát: FÉRJ_SZEM_SZÁMA </a:t>
            </a:r>
            <a:r>
              <a:rPr lang="hu-HU" b="1" dirty="0"/>
              <a:t>&lt;-&gt;</a:t>
            </a:r>
            <a:r>
              <a:rPr lang="hu-HU" dirty="0"/>
              <a:t> FELESÉG_SZEM_SZÁMA</a:t>
            </a:r>
          </a:p>
        </p:txBody>
      </p:sp>
    </p:spTree>
    <p:extLst>
      <p:ext uri="{BB962C8B-B14F-4D97-AF65-F5344CB8AC3E}">
        <p14:creationId xmlns:p14="http://schemas.microsoft.com/office/powerpoint/2010/main" val="48796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Redundancia 		 -&gt; 	megszüntetése</a:t>
            </a:r>
            <a:br>
              <a:rPr lang="hu-HU" dirty="0" smtClean="0"/>
            </a:br>
            <a:r>
              <a:rPr lang="hu-HU" sz="1800" dirty="0"/>
              <a:t>= Ha valami ismételten újra előfordul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7048768" y="1905000"/>
            <a:ext cx="4350050" cy="3777622"/>
          </a:xfrm>
        </p:spPr>
        <p:txBody>
          <a:bodyPr>
            <a:noAutofit/>
          </a:bodyPr>
          <a:lstStyle/>
          <a:p>
            <a:r>
              <a:rPr lang="hu-HU" sz="2400" b="1" dirty="0" smtClean="0"/>
              <a:t>Redundancia</a:t>
            </a:r>
          </a:p>
          <a:p>
            <a:endParaRPr lang="hu-HU" sz="2400" dirty="0"/>
          </a:p>
          <a:p>
            <a:endParaRPr lang="hu-HU" sz="2400" dirty="0" smtClean="0"/>
          </a:p>
          <a:p>
            <a:endParaRPr lang="hu-HU" sz="2400" dirty="0"/>
          </a:p>
          <a:p>
            <a:endParaRPr lang="hu-HU" sz="2400" dirty="0" smtClean="0"/>
          </a:p>
          <a:p>
            <a:r>
              <a:rPr lang="hu-HU" sz="2400" b="1" dirty="0" smtClean="0"/>
              <a:t>Adatok többszörös tárolása</a:t>
            </a:r>
          </a:p>
          <a:p>
            <a:pPr lvl="1"/>
            <a:r>
              <a:rPr lang="hu-HU" sz="2000" dirty="0" smtClean="0"/>
              <a:t>Duplikált adattárolásra lehet van szükség</a:t>
            </a:r>
            <a:endParaRPr lang="hu-HU" sz="20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251" y="1905000"/>
            <a:ext cx="5142963" cy="1845276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702" y="4516681"/>
            <a:ext cx="4958512" cy="159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94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Adatbázison köznapi értelemben adatok valamely célszerűen rendezett, valamilyen szisztéma szerinti tárolását </a:t>
            </a:r>
            <a:r>
              <a:rPr lang="hu-HU" sz="2400" dirty="0" smtClean="0"/>
              <a:t>értjük</a:t>
            </a:r>
          </a:p>
          <a:p>
            <a:endParaRPr lang="hu-HU" sz="2400" dirty="0" smtClean="0"/>
          </a:p>
          <a:p>
            <a:r>
              <a:rPr lang="hu-HU" sz="2400" dirty="0"/>
              <a:t>Az adathalmaz csak akkor válik adatbázissá, ha az valamilyen rend szerint épül fel, mely lehetővé teszi az adatok értelmes </a:t>
            </a:r>
            <a:r>
              <a:rPr lang="hu-HU" sz="2400" dirty="0" smtClean="0"/>
              <a:t>kezelését</a:t>
            </a:r>
          </a:p>
          <a:p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669905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02074" y="525256"/>
            <a:ext cx="8911687" cy="1280890"/>
          </a:xfrm>
        </p:spPr>
        <p:txBody>
          <a:bodyPr/>
          <a:lstStyle/>
          <a:p>
            <a:r>
              <a:rPr lang="hu-HU" dirty="0"/>
              <a:t>Redundancia </a:t>
            </a:r>
            <a:r>
              <a:rPr lang="hu-HU" dirty="0" smtClean="0"/>
              <a:t>megszüntetése</a:t>
            </a:r>
            <a:br>
              <a:rPr lang="hu-HU" dirty="0" smtClean="0"/>
            </a:br>
            <a:r>
              <a:rPr lang="hu-HU" sz="2400" i="1" dirty="0" smtClean="0"/>
              <a:t>a </a:t>
            </a:r>
            <a:r>
              <a:rPr lang="hu-HU" sz="2400" i="1" dirty="0"/>
              <a:t>relációk normál alakjai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9527058" y="768178"/>
            <a:ext cx="2397212" cy="4563761"/>
          </a:xfrm>
        </p:spPr>
        <p:txBody>
          <a:bodyPr>
            <a:normAutofit/>
          </a:bodyPr>
          <a:lstStyle/>
          <a:p>
            <a:r>
              <a:rPr lang="hu-HU" sz="2000" dirty="0"/>
              <a:t>A normál formák képzése során </a:t>
            </a:r>
            <a:r>
              <a:rPr lang="hu-HU" sz="2000" dirty="0" smtClean="0"/>
              <a:t>leegyszerűsítve</a:t>
            </a:r>
          </a:p>
          <a:p>
            <a:pPr lvl="1"/>
            <a:r>
              <a:rPr lang="hu-HU" sz="1800" dirty="0" smtClean="0"/>
              <a:t>olyan </a:t>
            </a:r>
            <a:r>
              <a:rPr lang="hu-HU" sz="1800" dirty="0"/>
              <a:t>relációk felírása a cél, melyekben csak a reláció kulcsra vonatkozó tényeket tárolunk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92" y="1806146"/>
            <a:ext cx="3774078" cy="4236210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441" y="2413977"/>
            <a:ext cx="4994895" cy="394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7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9157" y="395510"/>
            <a:ext cx="8911687" cy="1280890"/>
          </a:xfrm>
        </p:spPr>
        <p:txBody>
          <a:bodyPr/>
          <a:lstStyle/>
          <a:p>
            <a:r>
              <a:rPr lang="hu-HU" dirty="0" smtClean="0"/>
              <a:t>Algebra műveletek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08738" y="1564105"/>
            <a:ext cx="8915400" cy="4920915"/>
          </a:xfrm>
        </p:spPr>
        <p:txBody>
          <a:bodyPr>
            <a:normAutofit/>
          </a:bodyPr>
          <a:lstStyle/>
          <a:p>
            <a:r>
              <a:rPr lang="hu-HU" sz="2800" dirty="0" smtClean="0"/>
              <a:t>Szelekció – </a:t>
            </a:r>
            <a:r>
              <a:rPr lang="hu-HU" sz="2000" dirty="0" smtClean="0"/>
              <a:t>egy adott feltétel</a:t>
            </a:r>
          </a:p>
          <a:p>
            <a:r>
              <a:rPr lang="hu-HU" sz="2800" dirty="0" smtClean="0"/>
              <a:t>Projekció – </a:t>
            </a:r>
            <a:r>
              <a:rPr lang="hu-HU" sz="2000" dirty="0" smtClean="0"/>
              <a:t>csak bizonyos oszlopok</a:t>
            </a:r>
          </a:p>
          <a:p>
            <a:r>
              <a:rPr lang="hu-HU" sz="2800" dirty="0" smtClean="0"/>
              <a:t>Descartes szorzat – </a:t>
            </a:r>
            <a:r>
              <a:rPr lang="hu-HU" sz="2000" dirty="0" smtClean="0"/>
              <a:t>kombináció egymás mellé</a:t>
            </a:r>
            <a:endParaRPr lang="hu-HU" sz="2800" dirty="0" smtClean="0"/>
          </a:p>
          <a:p>
            <a:r>
              <a:rPr lang="hu-HU" sz="2800" dirty="0" smtClean="0"/>
              <a:t>Összekapcsolás – </a:t>
            </a:r>
            <a:r>
              <a:rPr lang="hu-HU" sz="2000" dirty="0" smtClean="0"/>
              <a:t>1-2 reláció:1-1 </a:t>
            </a:r>
            <a:r>
              <a:rPr lang="hu-HU" sz="2000" dirty="0" err="1" smtClean="0"/>
              <a:t>attr</a:t>
            </a:r>
            <a:r>
              <a:rPr lang="hu-HU" sz="2000" dirty="0" smtClean="0"/>
              <a:t>. == </a:t>
            </a:r>
            <a:r>
              <a:rPr lang="hu-HU" sz="2000" dirty="0" err="1" smtClean="0"/>
              <a:t>vizsg</a:t>
            </a:r>
            <a:r>
              <a:rPr lang="hu-HU" sz="2000" dirty="0" smtClean="0"/>
              <a:t>.</a:t>
            </a:r>
          </a:p>
          <a:p>
            <a:endParaRPr lang="hu-HU" sz="2800" dirty="0" smtClean="0"/>
          </a:p>
          <a:p>
            <a:r>
              <a:rPr lang="hu-HU" sz="2800" dirty="0" smtClean="0"/>
              <a:t>Halmaz műveletek – </a:t>
            </a:r>
            <a:r>
              <a:rPr lang="hu-HU" sz="2000" dirty="0" smtClean="0"/>
              <a:t>legalább két operandus</a:t>
            </a:r>
            <a:endParaRPr lang="hu-HU" sz="2800" dirty="0" smtClean="0"/>
          </a:p>
          <a:p>
            <a:pPr lvl="1"/>
            <a:r>
              <a:rPr lang="hu-HU" sz="2400" dirty="0" smtClean="0"/>
              <a:t>Unió</a:t>
            </a:r>
          </a:p>
          <a:p>
            <a:pPr lvl="1"/>
            <a:r>
              <a:rPr lang="hu-HU" sz="2400" dirty="0" smtClean="0"/>
              <a:t>Metszet</a:t>
            </a:r>
          </a:p>
          <a:p>
            <a:pPr lvl="1"/>
            <a:r>
              <a:rPr lang="hu-HU" sz="2400" dirty="0" smtClean="0"/>
              <a:t>Különbség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177840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375611" y="0"/>
            <a:ext cx="10816389" cy="7049745"/>
          </a:xfrm>
        </p:spPr>
        <p:txBody>
          <a:bodyPr numCol="3">
            <a:noAutofit/>
          </a:bodyPr>
          <a:lstStyle/>
          <a:p>
            <a:r>
              <a:rPr lang="hu-HU" sz="1500" b="1" dirty="0"/>
              <a:t>CHAR</a:t>
            </a:r>
            <a:r>
              <a:rPr lang="hu-HU" sz="1500" dirty="0"/>
              <a:t> [(hossz)]</a:t>
            </a:r>
            <a:br>
              <a:rPr lang="hu-HU" sz="1500" dirty="0"/>
            </a:br>
            <a:r>
              <a:rPr lang="hu-HU" sz="1500" dirty="0"/>
              <a:t>megadott maximális hosszúságú karakterlánc, csak a karakterláncnak megfelelő hosszúságú területet foglalja el, szinonimája a VARCHAR. Maximum 255 karakterig.</a:t>
            </a:r>
          </a:p>
          <a:p>
            <a:r>
              <a:rPr lang="hu-HU" sz="1500" b="1" dirty="0"/>
              <a:t>NUMBER</a:t>
            </a:r>
            <a:r>
              <a:rPr lang="hu-HU" sz="1500" dirty="0"/>
              <a:t> [(szélesség, tizedes)]</a:t>
            </a:r>
            <a:br>
              <a:rPr lang="hu-HU" sz="1500" dirty="0"/>
            </a:br>
            <a:r>
              <a:rPr lang="hu-HU" sz="1500" dirty="0"/>
              <a:t>valós szám megadása, a szélesség mellett a tizedespont utáni jegyek száma is megadható, hasonlóan használható a FLOAT</a:t>
            </a:r>
          </a:p>
          <a:p>
            <a:r>
              <a:rPr lang="hu-HU" sz="1500" b="1" dirty="0"/>
              <a:t>INTEGER</a:t>
            </a:r>
            <a:r>
              <a:rPr lang="hu-HU" sz="1500" dirty="0"/>
              <a:t/>
            </a:r>
            <a:br>
              <a:rPr lang="hu-HU" sz="1500" dirty="0"/>
            </a:br>
            <a:r>
              <a:rPr lang="hu-HU" sz="1500" dirty="0"/>
              <a:t>egész típusú érték megadása, hozzá hasonló, de számábrázolási tartományában eltérő típus még a SMALLINT, szinonimája a DECIMAL</a:t>
            </a:r>
          </a:p>
          <a:p>
            <a:r>
              <a:rPr lang="hu-HU" sz="1500" b="1" dirty="0"/>
              <a:t>DATE</a:t>
            </a:r>
            <a:r>
              <a:rPr lang="hu-HU" sz="1500" dirty="0"/>
              <a:t/>
            </a:r>
            <a:br>
              <a:rPr lang="hu-HU" sz="1500" dirty="0"/>
            </a:br>
            <a:r>
              <a:rPr lang="hu-HU" sz="1500" dirty="0"/>
              <a:t>dátum megadása</a:t>
            </a:r>
          </a:p>
          <a:p>
            <a:r>
              <a:rPr lang="hu-HU" sz="1500" b="1" dirty="0"/>
              <a:t>RAW</a:t>
            </a:r>
            <a:br>
              <a:rPr lang="hu-HU" sz="1500" b="1" dirty="0"/>
            </a:br>
            <a:r>
              <a:rPr lang="hu-HU" sz="1500" dirty="0"/>
              <a:t>a karakterhez hasonló típus, de az adatok értelmezésére nincs semmilyen feltételezés, így segítségükkel tetszőleges bináris adatokat tárolhatunk, például ábrákat is. Maximális hossza 255.</a:t>
            </a:r>
          </a:p>
          <a:p>
            <a:r>
              <a:rPr lang="hu-HU" sz="1500" b="1" dirty="0"/>
              <a:t>LONG</a:t>
            </a:r>
            <a:r>
              <a:rPr lang="hu-HU" sz="1500" dirty="0"/>
              <a:t/>
            </a:r>
            <a:br>
              <a:rPr lang="hu-HU" sz="1500" dirty="0"/>
            </a:br>
            <a:r>
              <a:rPr lang="hu-HU" sz="1500" dirty="0"/>
              <a:t>Maximum 64 KByte hosszú szöveg. Relációnként csak egy ilyen lehet, és csak korlátozott helyeken használható</a:t>
            </a:r>
          </a:p>
          <a:p>
            <a:r>
              <a:rPr lang="hu-HU" sz="1500" b="1" dirty="0"/>
              <a:t>LONGRAW</a:t>
            </a:r>
            <a:r>
              <a:rPr lang="hu-HU" sz="1500" dirty="0"/>
              <a:t/>
            </a:r>
            <a:br>
              <a:rPr lang="hu-HU" sz="1500" dirty="0"/>
            </a:br>
            <a:r>
              <a:rPr lang="hu-HU" sz="1500" dirty="0"/>
              <a:t>Mint a RAW, de 64 KByte hosszú adat.</a:t>
            </a:r>
          </a:p>
          <a:p>
            <a:r>
              <a:rPr lang="hu-HU" sz="1500" b="1" dirty="0" smtClean="0"/>
              <a:t>NULL</a:t>
            </a:r>
            <a:r>
              <a:rPr lang="hu-HU" sz="1500" dirty="0" smtClean="0"/>
              <a:t> </a:t>
            </a:r>
            <a:r>
              <a:rPr lang="hu-HU" sz="1500" dirty="0"/>
              <a:t>az attribútum definíciójában arra utal, hogy az adat megadása nem </a:t>
            </a:r>
            <a:r>
              <a:rPr lang="hu-HU" sz="1500" dirty="0" err="1"/>
              <a:t>kötelző</a:t>
            </a:r>
            <a:r>
              <a:rPr lang="hu-HU" sz="1500" dirty="0"/>
              <a:t>, ez az alapértelmezés ezért a legritkább esetben írják ki.</a:t>
            </a:r>
          </a:p>
          <a:p>
            <a:r>
              <a:rPr lang="hu-HU" sz="1500" b="1" dirty="0"/>
              <a:t>NOT</a:t>
            </a:r>
            <a:r>
              <a:rPr lang="hu-HU" sz="1500" dirty="0"/>
              <a:t> </a:t>
            </a:r>
            <a:r>
              <a:rPr lang="hu-HU" sz="1500" b="1" dirty="0"/>
              <a:t>NULL</a:t>
            </a:r>
            <a:r>
              <a:rPr lang="hu-HU" sz="1500" dirty="0"/>
              <a:t> az attribútum definíciójában arra utal, hogy az adat megadása kötelező, azaz nem vihető be olyan sor a relációban, ahol az így definiált adat nincs kitöltve.</a:t>
            </a:r>
          </a:p>
          <a:p>
            <a:r>
              <a:rPr lang="hu-HU" sz="1500" b="1" dirty="0"/>
              <a:t>PRIMARY</a:t>
            </a:r>
            <a:r>
              <a:rPr lang="hu-HU" sz="1500" dirty="0"/>
              <a:t> </a:t>
            </a:r>
            <a:r>
              <a:rPr lang="hu-HU" sz="1500" b="1" dirty="0"/>
              <a:t>KEY</a:t>
            </a:r>
            <a:r>
              <a:rPr lang="hu-HU" sz="1500" dirty="0"/>
              <a:t> ez az oszlop a tábla elsődleges kulcsa.</a:t>
            </a:r>
          </a:p>
          <a:p>
            <a:r>
              <a:rPr lang="hu-HU" sz="1500" b="1" dirty="0"/>
              <a:t>UNIQUE</a:t>
            </a:r>
            <a:r>
              <a:rPr lang="hu-HU" sz="1500" dirty="0"/>
              <a:t> ez az oszlop a tábla kulcsa.</a:t>
            </a:r>
          </a:p>
          <a:p>
            <a:r>
              <a:rPr lang="hu-HU" sz="1500" b="1" dirty="0"/>
              <a:t>CHECK(feltétel</a:t>
            </a:r>
            <a:r>
              <a:rPr lang="hu-HU" sz="1500" dirty="0"/>
              <a:t>) csak feltételt kielégítő értékek kerülhetnek be az oszlopba.</a:t>
            </a:r>
          </a:p>
          <a:p>
            <a:r>
              <a:rPr lang="hu-HU" sz="1500" dirty="0"/>
              <a:t>[</a:t>
            </a:r>
            <a:r>
              <a:rPr lang="hu-HU" sz="1500" b="1" dirty="0"/>
              <a:t>FOREIGN</a:t>
            </a:r>
            <a:r>
              <a:rPr lang="hu-HU" sz="1500" dirty="0"/>
              <a:t> </a:t>
            </a:r>
            <a:r>
              <a:rPr lang="hu-HU" sz="1500" b="1" dirty="0"/>
              <a:t>KEY</a:t>
            </a:r>
            <a:r>
              <a:rPr lang="hu-HU" sz="1500" dirty="0"/>
              <a:t>] REFERENCES tábla [ (oszlop) ], ez az oszlop külső kulcs.</a:t>
            </a:r>
          </a:p>
          <a:p>
            <a:r>
              <a:rPr lang="hu-HU" sz="1500" dirty="0"/>
              <a:t>A tábla megszorításban több oszlopra vonatkozó korlátozásokat adhatunk meg.</a:t>
            </a:r>
          </a:p>
          <a:p>
            <a:r>
              <a:rPr lang="hu-HU" sz="1500" b="1" dirty="0"/>
              <a:t>PRIMARY</a:t>
            </a:r>
            <a:r>
              <a:rPr lang="hu-HU" sz="1500" dirty="0"/>
              <a:t> </a:t>
            </a:r>
            <a:r>
              <a:rPr lang="hu-HU" sz="1500" b="1" dirty="0"/>
              <a:t>KEY(oszlop1</a:t>
            </a:r>
            <a:r>
              <a:rPr lang="hu-HU" sz="1500" dirty="0"/>
              <a:t>[, oszlop2, ...]) ezek az oszlopok együtt alkotják az elsődleges kulcsot.</a:t>
            </a:r>
          </a:p>
          <a:p>
            <a:r>
              <a:rPr lang="hu-HU" sz="1500" b="1" dirty="0"/>
              <a:t>UNIQUE(oszlop1</a:t>
            </a:r>
            <a:r>
              <a:rPr lang="hu-HU" sz="1500" dirty="0"/>
              <a:t>[, oszlop2, ...]) ezek az oszlopok együtt kulcsot alkotnak.</a:t>
            </a:r>
          </a:p>
          <a:p>
            <a:r>
              <a:rPr lang="hu-HU" sz="1500" b="1" dirty="0"/>
              <a:t>CHECK(feltétel</a:t>
            </a:r>
            <a:r>
              <a:rPr lang="hu-HU" sz="1500" dirty="0"/>
              <a:t>) csak feltételt kielégítő sorok kerülhetnek be a táblába.</a:t>
            </a:r>
          </a:p>
          <a:p>
            <a:r>
              <a:rPr lang="hu-HU" sz="1500" b="1" dirty="0"/>
              <a:t>FOREIGN</a:t>
            </a:r>
            <a:r>
              <a:rPr lang="hu-HU" sz="1500" dirty="0"/>
              <a:t> KEY (oszlop1[, oszlop2, ...]) REFERENCES tábla(oszlop1[, oszlop2, ...]), az oszlopok külső kulcsot alkotnak a megadott tábla oszlopaihoz.</a:t>
            </a:r>
          </a:p>
          <a:p>
            <a:endParaRPr lang="hu-HU" sz="1500" dirty="0"/>
          </a:p>
        </p:txBody>
      </p:sp>
    </p:spTree>
    <p:extLst>
      <p:ext uri="{BB962C8B-B14F-4D97-AF65-F5344CB8AC3E}">
        <p14:creationId xmlns:p14="http://schemas.microsoft.com/office/powerpoint/2010/main" val="1944709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Letöltés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Win</a:t>
            </a:r>
            <a:r>
              <a:rPr lang="hu-HU" sz="2400" dirty="0" smtClean="0"/>
              <a:t>:</a:t>
            </a:r>
          </a:p>
          <a:p>
            <a:pPr lvl="1"/>
            <a:r>
              <a:rPr lang="hu-HU" sz="2000" dirty="0">
                <a:hlinkClick r:id="rId2"/>
              </a:rPr>
              <a:t>https://www.postgresql.org/download</a:t>
            </a:r>
            <a:r>
              <a:rPr lang="hu-HU" sz="2000" dirty="0" smtClean="0">
                <a:hlinkClick r:id="rId2"/>
              </a:rPr>
              <a:t>/</a:t>
            </a:r>
            <a:endParaRPr lang="hu-HU" sz="2000" dirty="0" smtClean="0"/>
          </a:p>
          <a:p>
            <a:pPr lvl="1"/>
            <a:endParaRPr lang="hu-HU" sz="2000" dirty="0" smtClean="0"/>
          </a:p>
          <a:p>
            <a:r>
              <a:rPr lang="hu-HU" sz="2400" dirty="0" err="1"/>
              <a:t>apt</a:t>
            </a:r>
            <a:r>
              <a:rPr lang="hu-HU" sz="2400" dirty="0"/>
              <a:t> </a:t>
            </a:r>
            <a:r>
              <a:rPr lang="hu-HU" sz="2400" dirty="0" err="1"/>
              <a:t>install</a:t>
            </a:r>
            <a:r>
              <a:rPr lang="hu-HU" sz="2400" dirty="0"/>
              <a:t> </a:t>
            </a:r>
            <a:r>
              <a:rPr lang="hu-HU" sz="2400" dirty="0" err="1"/>
              <a:t>postgresql</a:t>
            </a:r>
            <a:r>
              <a:rPr lang="hu-HU" sz="2400" dirty="0"/>
              <a:t> </a:t>
            </a:r>
            <a:r>
              <a:rPr lang="hu-HU" sz="2400" dirty="0" err="1" smtClean="0"/>
              <a:t>postgresql-contrib</a:t>
            </a:r>
            <a:endParaRPr lang="hu-HU" sz="2400" dirty="0" smtClean="0"/>
          </a:p>
          <a:p>
            <a:endParaRPr lang="hu-HU" sz="2400" dirty="0"/>
          </a:p>
          <a:p>
            <a:r>
              <a:rPr lang="hu-HU" sz="2400" dirty="0" smtClean="0"/>
              <a:t>Python kliens:</a:t>
            </a:r>
          </a:p>
          <a:p>
            <a:pPr lvl="1"/>
            <a:r>
              <a:rPr lang="hu-HU" sz="2000" dirty="0" err="1"/>
              <a:t>pip</a:t>
            </a:r>
            <a:r>
              <a:rPr lang="hu-HU" sz="2000" dirty="0"/>
              <a:t> </a:t>
            </a:r>
            <a:r>
              <a:rPr lang="hu-HU" sz="2000" dirty="0" err="1"/>
              <a:t>install</a:t>
            </a:r>
            <a:r>
              <a:rPr lang="hu-HU" sz="2000" dirty="0"/>
              <a:t> psycopg2</a:t>
            </a:r>
          </a:p>
        </p:txBody>
      </p:sp>
    </p:spTree>
    <p:extLst>
      <p:ext uri="{BB962C8B-B14F-4D97-AF65-F5344CB8AC3E}">
        <p14:creationId xmlns:p14="http://schemas.microsoft.com/office/powerpoint/2010/main" val="324399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9675" y="624110"/>
            <a:ext cx="10133620" cy="544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23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Adatbáziskezelő </a:t>
            </a:r>
            <a:r>
              <a:rPr lang="hu-HU" dirty="0"/>
              <a:t>rendszerek (DBMS)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400" b="1" dirty="0"/>
              <a:t>Hardverfüggetlenség</a:t>
            </a:r>
            <a:r>
              <a:rPr lang="hu-HU" sz="2400" dirty="0"/>
              <a:t> – Az alkalmazások működhetnek különböző számítógépeken és perifériákon módosítás </a:t>
            </a:r>
            <a:r>
              <a:rPr lang="hu-HU" sz="2400" dirty="0" smtClean="0"/>
              <a:t>nélkül</a:t>
            </a:r>
          </a:p>
          <a:p>
            <a:endParaRPr lang="hu-HU" sz="2400" dirty="0" smtClean="0"/>
          </a:p>
          <a:p>
            <a:r>
              <a:rPr lang="hu-HU" sz="2400" b="1" dirty="0" smtClean="0"/>
              <a:t>Adatelérési</a:t>
            </a:r>
            <a:r>
              <a:rPr lang="hu-HU" sz="2400" dirty="0" smtClean="0"/>
              <a:t> </a:t>
            </a:r>
            <a:r>
              <a:rPr lang="hu-HU" sz="2400" b="1" dirty="0"/>
              <a:t>függetlenség</a:t>
            </a:r>
            <a:r>
              <a:rPr lang="hu-HU" sz="2400" dirty="0"/>
              <a:t> – A DBMS kezeli az adatok tárolását és elérését, nem a </a:t>
            </a:r>
            <a:r>
              <a:rPr lang="hu-HU" sz="2400" dirty="0" smtClean="0"/>
              <a:t>fejlesztő</a:t>
            </a:r>
          </a:p>
          <a:p>
            <a:endParaRPr lang="hu-HU" sz="2400" dirty="0" smtClean="0"/>
          </a:p>
          <a:p>
            <a:r>
              <a:rPr lang="hu-HU" sz="2400" b="1" dirty="0" smtClean="0"/>
              <a:t>Adatstruktúra-függetlenség</a:t>
            </a:r>
            <a:r>
              <a:rPr lang="hu-HU" sz="2400" dirty="0" smtClean="0"/>
              <a:t> </a:t>
            </a:r>
            <a:r>
              <a:rPr lang="hu-HU" sz="2400" dirty="0"/>
              <a:t>– Az adatbázis módosulhat anélkül, hogy az alkalmazásokat át kellene írni.</a:t>
            </a:r>
          </a:p>
        </p:txBody>
      </p:sp>
    </p:spTree>
    <p:extLst>
      <p:ext uri="{BB962C8B-B14F-4D97-AF65-F5344CB8AC3E}">
        <p14:creationId xmlns:p14="http://schemas.microsoft.com/office/powerpoint/2010/main" val="36751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DBMS </a:t>
            </a:r>
            <a:r>
              <a:rPr lang="hu-HU" sz="2000" dirty="0" smtClean="0"/>
              <a:t>- </a:t>
            </a:r>
            <a:r>
              <a:rPr lang="hu-HU" sz="2000" dirty="0" err="1" smtClean="0"/>
              <a:t>MySQL</a:t>
            </a:r>
            <a:r>
              <a:rPr lang="hu-HU" sz="2000" dirty="0"/>
              <a:t>, </a:t>
            </a:r>
            <a:r>
              <a:rPr lang="hu-HU" sz="2000" dirty="0" err="1"/>
              <a:t>PostgreSQL</a:t>
            </a:r>
            <a:r>
              <a:rPr lang="hu-HU" sz="2000" dirty="0"/>
              <a:t>, </a:t>
            </a:r>
            <a:r>
              <a:rPr lang="hu-HU" sz="2000" dirty="0" err="1"/>
              <a:t>SQLite</a:t>
            </a:r>
            <a:r>
              <a:rPr lang="hu-HU" sz="2000" dirty="0"/>
              <a:t>, </a:t>
            </a:r>
            <a:r>
              <a:rPr lang="hu-HU" sz="2000" dirty="0" err="1" smtClean="0"/>
              <a:t>MongoDB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7912" y="1594754"/>
            <a:ext cx="8915400" cy="4564745"/>
          </a:xfrm>
        </p:spPr>
        <p:txBody>
          <a:bodyPr>
            <a:noAutofit/>
          </a:bodyPr>
          <a:lstStyle/>
          <a:p>
            <a:r>
              <a:rPr lang="hu-HU" sz="2400" b="1" dirty="0" smtClean="0"/>
              <a:t>Függetlenség</a:t>
            </a:r>
            <a:endParaRPr lang="hu-HU" sz="2400" dirty="0" smtClean="0"/>
          </a:p>
          <a:p>
            <a:pPr lvl="1"/>
            <a:r>
              <a:rPr lang="hu-HU" sz="2000" dirty="0" smtClean="0"/>
              <a:t>Elválasztja az adatokat a programoktól</a:t>
            </a:r>
          </a:p>
          <a:p>
            <a:endParaRPr lang="hu-HU" sz="2400" dirty="0" smtClean="0"/>
          </a:p>
          <a:p>
            <a:r>
              <a:rPr lang="hu-HU" sz="2400" b="1" dirty="0" smtClean="0"/>
              <a:t>Hierarchikus</a:t>
            </a:r>
            <a:r>
              <a:rPr lang="hu-HU" sz="2400" dirty="0" smtClean="0"/>
              <a:t> </a:t>
            </a:r>
            <a:r>
              <a:rPr lang="hu-HU" sz="2400" dirty="0"/>
              <a:t>– </a:t>
            </a:r>
            <a:r>
              <a:rPr lang="hu-HU" sz="2400" dirty="0" smtClean="0"/>
              <a:t>fastruktúra</a:t>
            </a:r>
          </a:p>
          <a:p>
            <a:r>
              <a:rPr lang="hu-HU" sz="2400" b="1" dirty="0" smtClean="0"/>
              <a:t>Hálózati</a:t>
            </a:r>
            <a:r>
              <a:rPr lang="hu-HU" sz="2400" dirty="0" smtClean="0"/>
              <a:t> </a:t>
            </a:r>
            <a:r>
              <a:rPr lang="hu-HU" sz="2400" dirty="0"/>
              <a:t>– komplex </a:t>
            </a:r>
            <a:r>
              <a:rPr lang="hu-HU" sz="2400" dirty="0" smtClean="0"/>
              <a:t>kapcsolatok</a:t>
            </a:r>
          </a:p>
          <a:p>
            <a:r>
              <a:rPr lang="hu-HU" sz="2400" b="1" dirty="0" smtClean="0"/>
              <a:t>Relációs</a:t>
            </a:r>
            <a:r>
              <a:rPr lang="hu-HU" sz="2400" dirty="0" smtClean="0"/>
              <a:t> </a:t>
            </a:r>
            <a:r>
              <a:rPr lang="hu-HU" sz="2400" dirty="0"/>
              <a:t>(RDBMS) – táblák és </a:t>
            </a:r>
            <a:r>
              <a:rPr lang="hu-HU" sz="2400" dirty="0" smtClean="0"/>
              <a:t>SQL</a:t>
            </a:r>
          </a:p>
          <a:p>
            <a:r>
              <a:rPr lang="hu-HU" sz="2400" b="1" dirty="0" smtClean="0"/>
              <a:t>Objektumorientált</a:t>
            </a:r>
            <a:r>
              <a:rPr lang="hu-HU" sz="2400" dirty="0" smtClean="0"/>
              <a:t> </a:t>
            </a:r>
            <a:r>
              <a:rPr lang="hu-HU" sz="2400" dirty="0"/>
              <a:t>– objektumok és </a:t>
            </a:r>
            <a:r>
              <a:rPr lang="hu-HU" sz="2400" dirty="0" smtClean="0"/>
              <a:t>osztályok</a:t>
            </a:r>
          </a:p>
          <a:p>
            <a:r>
              <a:rPr lang="hu-HU" sz="2400" dirty="0" smtClean="0"/>
              <a:t>Funkciók</a:t>
            </a:r>
            <a:r>
              <a:rPr lang="hu-HU" sz="2400" dirty="0"/>
              <a:t>: Tárolás, lekérdezés, módosítás, jogosultságkezelés, </a:t>
            </a:r>
            <a:r>
              <a:rPr lang="hu-HU" sz="2400" dirty="0" smtClean="0"/>
              <a:t>biztonság</a:t>
            </a:r>
          </a:p>
        </p:txBody>
      </p:sp>
    </p:spTree>
    <p:extLst>
      <p:ext uri="{BB962C8B-B14F-4D97-AF65-F5344CB8AC3E}">
        <p14:creationId xmlns:p14="http://schemas.microsoft.com/office/powerpoint/2010/main" val="64948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Hierarchikus adatbázis </a:t>
            </a:r>
            <a:r>
              <a:rPr lang="hu-HU" dirty="0" smtClean="0"/>
              <a:t>modell - 1:n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2232632"/>
            <a:ext cx="10403814" cy="226316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924" y="1389062"/>
            <a:ext cx="7089775" cy="493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7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Hálós adatbázis </a:t>
            </a:r>
            <a:r>
              <a:rPr lang="hu-HU" dirty="0" smtClean="0"/>
              <a:t>modell - n:m 1:n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3600" y="1905000"/>
            <a:ext cx="5410200" cy="341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Relációs adatbázis 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smtClean="0"/>
              <a:t>Nincsenek </a:t>
            </a:r>
            <a:r>
              <a:rPr lang="hu-HU" sz="2400" dirty="0"/>
              <a:t>előre definiált kapcsolatok az egyes adategységek </a:t>
            </a:r>
            <a:r>
              <a:rPr lang="hu-HU" sz="2400" dirty="0" smtClean="0"/>
              <a:t>között</a:t>
            </a:r>
          </a:p>
          <a:p>
            <a:endParaRPr lang="hu-HU" sz="2400" dirty="0" smtClean="0"/>
          </a:p>
          <a:p>
            <a:r>
              <a:rPr lang="hu-HU" sz="2400" dirty="0" smtClean="0"/>
              <a:t>A kapcsolatok </a:t>
            </a:r>
            <a:r>
              <a:rPr lang="hu-HU" sz="2400" dirty="0"/>
              <a:t>létrehozásához szükséges adatokat tároljuk </a:t>
            </a:r>
            <a:r>
              <a:rPr lang="hu-HU" sz="2400" dirty="0" smtClean="0"/>
              <a:t>többszörösen</a:t>
            </a:r>
          </a:p>
          <a:p>
            <a:endParaRPr lang="hu-HU" sz="2400" dirty="0" smtClean="0"/>
          </a:p>
          <a:p>
            <a:r>
              <a:rPr lang="hu-HU" sz="2400" dirty="0" smtClean="0"/>
              <a:t>Ezzel </a:t>
            </a:r>
            <a:r>
              <a:rPr lang="hu-HU" sz="2400" dirty="0"/>
              <a:t>egy sokkal rugalmasabb és általánosabb szerkezetet </a:t>
            </a:r>
            <a:r>
              <a:rPr lang="hu-HU" sz="2400" dirty="0" smtClean="0"/>
              <a:t>kapunk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76441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Objektum-relációs adatbázis modell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Egyrészt az objektum orientált megközelítésben használt </a:t>
            </a:r>
            <a:r>
              <a:rPr lang="hu-HU" sz="2400" i="1" dirty="0"/>
              <a:t>osztály</a:t>
            </a:r>
            <a:r>
              <a:rPr lang="hu-HU" sz="2400" dirty="0"/>
              <a:t>, </a:t>
            </a:r>
            <a:r>
              <a:rPr lang="hu-HU" sz="2400" i="1" dirty="0"/>
              <a:t>objektum</a:t>
            </a:r>
            <a:r>
              <a:rPr lang="hu-HU" sz="2400" dirty="0"/>
              <a:t>, </a:t>
            </a:r>
            <a:r>
              <a:rPr lang="hu-HU" sz="2400" i="1" dirty="0"/>
              <a:t>öröklődés</a:t>
            </a:r>
            <a:r>
              <a:rPr lang="hu-HU" sz="2400" dirty="0"/>
              <a:t> fogalmakat alkalmazza </a:t>
            </a:r>
            <a:r>
              <a:rPr lang="hu-HU" sz="2400" dirty="0" smtClean="0"/>
              <a:t>a </a:t>
            </a:r>
            <a:r>
              <a:rPr lang="hu-HU" sz="2400" dirty="0"/>
              <a:t>relációs adatbázis </a:t>
            </a:r>
            <a:r>
              <a:rPr lang="hu-HU" sz="2400" dirty="0" smtClean="0"/>
              <a:t>táblákra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lekérdező nyelvet is ez irányba </a:t>
            </a:r>
            <a:r>
              <a:rPr lang="hu-HU" sz="2000" dirty="0" smtClean="0"/>
              <a:t>bővíti</a:t>
            </a:r>
          </a:p>
          <a:p>
            <a:pPr lvl="1"/>
            <a:endParaRPr lang="hu-HU" sz="2000" dirty="0" smtClean="0"/>
          </a:p>
          <a:p>
            <a:r>
              <a:rPr lang="hu-HU" sz="2400" dirty="0" smtClean="0"/>
              <a:t>Másrészt </a:t>
            </a:r>
            <a:r>
              <a:rPr lang="hu-HU" sz="2400" dirty="0"/>
              <a:t>pedig támogatja az adatmodell bővítését </a:t>
            </a:r>
            <a:r>
              <a:rPr lang="hu-HU" sz="2400" i="1" dirty="0"/>
              <a:t>saját</a:t>
            </a:r>
            <a:r>
              <a:rPr lang="hu-HU" sz="2400" dirty="0"/>
              <a:t> </a:t>
            </a:r>
            <a:r>
              <a:rPr lang="hu-HU" sz="2400" i="1" dirty="0"/>
              <a:t>adattípusokkal</a:t>
            </a:r>
            <a:r>
              <a:rPr lang="hu-HU" sz="2400" dirty="0"/>
              <a:t> és azokat kezelő beépített </a:t>
            </a:r>
            <a:r>
              <a:rPr lang="hu-HU" sz="2400" i="1" dirty="0"/>
              <a:t>függvényekkel</a:t>
            </a:r>
          </a:p>
        </p:txBody>
      </p:sp>
    </p:spTree>
    <p:extLst>
      <p:ext uri="{BB962C8B-B14F-4D97-AF65-F5344CB8AC3E}">
        <p14:creationId xmlns:p14="http://schemas.microsoft.com/office/powerpoint/2010/main" val="386305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403</TotalTime>
  <Words>549</Words>
  <Application>Microsoft Office PowerPoint</Application>
  <PresentationFormat>Szélesvásznú</PresentationFormat>
  <Paragraphs>132</Paragraphs>
  <Slides>23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23</vt:i4>
      </vt:variant>
    </vt:vector>
  </HeadingPairs>
  <TitlesOfParts>
    <vt:vector size="27" baseType="lpstr">
      <vt:lpstr>Arial</vt:lpstr>
      <vt:lpstr>Century Gothic</vt:lpstr>
      <vt:lpstr>Wingdings 3</vt:lpstr>
      <vt:lpstr>Szálak</vt:lpstr>
      <vt:lpstr>Bevezetés az SQL-be</vt:lpstr>
      <vt:lpstr>Adatbázis</vt:lpstr>
      <vt:lpstr>PowerPoint-bemutató</vt:lpstr>
      <vt:lpstr>Adatbáziskezelő rendszerek (DBMS)</vt:lpstr>
      <vt:lpstr>DBMS - MySQL, PostgreSQL, SQLite, MongoDB </vt:lpstr>
      <vt:lpstr>Hierarchikus adatbázis modell - 1:n</vt:lpstr>
      <vt:lpstr>Hálós adatbázis modell - n:m 1:n</vt:lpstr>
      <vt:lpstr>Relációs adatbázis modell</vt:lpstr>
      <vt:lpstr>Objektum-relációs adatbázis modell</vt:lpstr>
      <vt:lpstr>Reláció - táblázat</vt:lpstr>
      <vt:lpstr>SQL, DDL, DQL, DML, DCL jelentése</vt:lpstr>
      <vt:lpstr>DDL</vt:lpstr>
      <vt:lpstr>DML</vt:lpstr>
      <vt:lpstr>DQL</vt:lpstr>
      <vt:lpstr>DCl</vt:lpstr>
      <vt:lpstr>PostgreSQL és DBeaver</vt:lpstr>
      <vt:lpstr>Adatbázistervezés</vt:lpstr>
      <vt:lpstr>Adatok közötti funkcionális kapcsolata</vt:lpstr>
      <vt:lpstr>Redundancia    -&gt;  megszüntetése = Ha valami ismételten újra előfordul </vt:lpstr>
      <vt:lpstr>Redundancia megszüntetése a relációk normál alakjai</vt:lpstr>
      <vt:lpstr>Algebra műveletek</vt:lpstr>
      <vt:lpstr>PowerPoint-bemutató</vt:lpstr>
      <vt:lpstr>Letöltés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Bevezetés az SQL-be</dc:title>
  <dc:creator>Vince</dc:creator>
  <cp:lastModifiedBy>Vince</cp:lastModifiedBy>
  <cp:revision>10</cp:revision>
  <dcterms:created xsi:type="dcterms:W3CDTF">2025-01-28T11:20:52Z</dcterms:created>
  <dcterms:modified xsi:type="dcterms:W3CDTF">2025-09-15T07:25:46Z</dcterms:modified>
</cp:coreProperties>
</file>