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mtClean="0"/>
              <a:t>JSON</a:t>
            </a:r>
            <a:r>
              <a:rPr lang="hu-HU" dirty="0" smtClean="0"/>
              <a:t>, </a:t>
            </a:r>
            <a:r>
              <a:rPr lang="hu-HU" dirty="0" err="1" smtClean="0"/>
              <a:t>Switch-case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2993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If-else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9255" y="2210970"/>
            <a:ext cx="5415798" cy="415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46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Match-</a:t>
            </a:r>
            <a:r>
              <a:rPr lang="hu-HU" dirty="0" err="1" smtClean="0"/>
              <a:t>case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155" y="1682020"/>
            <a:ext cx="5563352" cy="468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74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Match-</a:t>
            </a:r>
            <a:r>
              <a:rPr lang="hu-HU" dirty="0" err="1" smtClean="0"/>
              <a:t>case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6434" y="1905000"/>
            <a:ext cx="6707688" cy="445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824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254" y="1395663"/>
            <a:ext cx="7391316" cy="484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01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954378" y="4022411"/>
            <a:ext cx="3016305" cy="440415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Output: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475" y="906127"/>
            <a:ext cx="5803483" cy="5291881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378" y="4581274"/>
            <a:ext cx="3821522" cy="194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201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6575355"/>
              </p:ext>
            </p:extLst>
          </p:nvPr>
        </p:nvGraphicFramePr>
        <p:xfrm>
          <a:off x="2027737" y="1026695"/>
          <a:ext cx="9476874" cy="5502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8958">
                  <a:extLst>
                    <a:ext uri="{9D8B030D-6E8A-4147-A177-3AD203B41FA5}">
                      <a16:colId xmlns:a16="http://schemas.microsoft.com/office/drawing/2014/main" val="1732226679"/>
                    </a:ext>
                  </a:extLst>
                </a:gridCol>
                <a:gridCol w="3158958">
                  <a:extLst>
                    <a:ext uri="{9D8B030D-6E8A-4147-A177-3AD203B41FA5}">
                      <a16:colId xmlns:a16="http://schemas.microsoft.com/office/drawing/2014/main" val="941509101"/>
                    </a:ext>
                  </a:extLst>
                </a:gridCol>
                <a:gridCol w="3158958">
                  <a:extLst>
                    <a:ext uri="{9D8B030D-6E8A-4147-A177-3AD203B41FA5}">
                      <a16:colId xmlns:a16="http://schemas.microsoft.com/office/drawing/2014/main" val="2691618481"/>
                    </a:ext>
                  </a:extLst>
                </a:gridCol>
              </a:tblGrid>
              <a:tr h="1034947">
                <a:tc>
                  <a:txBody>
                    <a:bodyPr/>
                    <a:lstStyle/>
                    <a:p>
                      <a:r>
                        <a:rPr lang="hu-HU" dirty="0"/>
                        <a:t>Szempont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b="1" dirty="0" err="1"/>
                        <a:t>if-else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b="1" dirty="0" err="1"/>
                        <a:t>match-case</a:t>
                      </a:r>
                      <a:r>
                        <a:rPr lang="hu-HU" dirty="0"/>
                        <a:t> (Python 3.10+)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1429124"/>
                  </a:ext>
                </a:extLst>
              </a:tr>
              <a:tr h="1478494">
                <a:tc>
                  <a:txBody>
                    <a:bodyPr/>
                    <a:lstStyle/>
                    <a:p>
                      <a:r>
                        <a:rPr lang="hu-HU" b="1" dirty="0"/>
                        <a:t>Komplexitás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/>
                        <a:t>Könnyen bővíthető, de nehezebb olvasni hosszú láncoknál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Könnyen olvasható, különösen sok ág esetén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2975730"/>
                  </a:ext>
                </a:extLst>
              </a:tr>
              <a:tr h="1034947">
                <a:tc>
                  <a:txBody>
                    <a:bodyPr/>
                    <a:lstStyle/>
                    <a:p>
                      <a:r>
                        <a:rPr lang="hu-HU" b="1" dirty="0"/>
                        <a:t>Teljesítmény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/>
                        <a:t>Lassú lehet nagy számú feltételnél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Gyorsabb lehet, ha helyesen használják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7727491"/>
                  </a:ext>
                </a:extLst>
              </a:tr>
              <a:tr h="1034947">
                <a:tc>
                  <a:txBody>
                    <a:bodyPr/>
                    <a:lstStyle/>
                    <a:p>
                      <a:r>
                        <a:rPr lang="hu-HU" b="1" dirty="0"/>
                        <a:t>Használhatóság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/>
                        <a:t>Minden verzióban elérhető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Csak Python 3.10+ verziókban használható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6201400"/>
                  </a:ext>
                </a:extLst>
              </a:tr>
              <a:tr h="919108">
                <a:tc>
                  <a:txBody>
                    <a:bodyPr/>
                    <a:lstStyle/>
                    <a:p>
                      <a:r>
                        <a:rPr lang="hu-HU" b="1" dirty="0"/>
                        <a:t>Karbantarthatóság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Nehezebb, ha sok ágat tartalmaz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Könnyen bővíthető és olvasható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1335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146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demo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1488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JSON - </a:t>
            </a:r>
            <a:r>
              <a:rPr lang="hu-HU" i="1" dirty="0" smtClean="0"/>
              <a:t>JavaScript </a:t>
            </a:r>
            <a:r>
              <a:rPr lang="hu-HU" i="1" dirty="0" err="1" smtClean="0"/>
              <a:t>Object</a:t>
            </a:r>
            <a:r>
              <a:rPr lang="hu-HU" i="1" dirty="0" smtClean="0"/>
              <a:t> </a:t>
            </a:r>
            <a:r>
              <a:rPr lang="hu-HU" i="1" dirty="0" err="1" smtClean="0"/>
              <a:t>Notation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059822" y="1904999"/>
            <a:ext cx="5191209" cy="4335379"/>
          </a:xfrm>
        </p:spPr>
        <p:txBody>
          <a:bodyPr>
            <a:normAutofit lnSpcReduction="10000"/>
          </a:bodyPr>
          <a:lstStyle/>
          <a:p>
            <a:r>
              <a:rPr lang="hu-HU" sz="2400" dirty="0"/>
              <a:t>Alap adattípusai:</a:t>
            </a:r>
          </a:p>
          <a:p>
            <a:r>
              <a:rPr lang="hu-HU" sz="2400" dirty="0" err="1"/>
              <a:t>Double</a:t>
            </a:r>
            <a:r>
              <a:rPr lang="hu-HU" sz="2400" dirty="0"/>
              <a:t>, </a:t>
            </a:r>
            <a:r>
              <a:rPr lang="hu-HU" sz="2400" dirty="0" err="1"/>
              <a:t>string</a:t>
            </a:r>
            <a:r>
              <a:rPr lang="hu-HU" sz="2400" dirty="0"/>
              <a:t>, utf-8, </a:t>
            </a:r>
            <a:r>
              <a:rPr lang="hu-HU" sz="2400" dirty="0" err="1"/>
              <a:t>boolean</a:t>
            </a:r>
            <a:r>
              <a:rPr lang="hu-HU" sz="2400" dirty="0"/>
              <a:t>, tömb, null, </a:t>
            </a:r>
            <a:r>
              <a:rPr lang="hu-HU" sz="2400" dirty="0" err="1"/>
              <a:t>object</a:t>
            </a:r>
            <a:r>
              <a:rPr lang="hu-HU" sz="2400" dirty="0"/>
              <a:t> </a:t>
            </a:r>
            <a:r>
              <a:rPr lang="hu-HU" sz="2400" dirty="0" err="1"/>
              <a:t>stb</a:t>
            </a:r>
            <a:r>
              <a:rPr lang="hu-HU" sz="2400" dirty="0"/>
              <a:t>…</a:t>
            </a:r>
          </a:p>
          <a:p>
            <a:r>
              <a:rPr lang="hu-HU" sz="2400" dirty="0" err="1"/>
              <a:t>Object</a:t>
            </a:r>
            <a:r>
              <a:rPr lang="hu-HU" sz="2400" dirty="0"/>
              <a:t>:</a:t>
            </a:r>
          </a:p>
          <a:p>
            <a:pPr lvl="1"/>
            <a:r>
              <a:rPr lang="hu-HU" sz="2000" dirty="0"/>
              <a:t>Kulcs érték pár rendezetlen halmaza</a:t>
            </a:r>
          </a:p>
          <a:p>
            <a:r>
              <a:rPr lang="hu-HU" sz="2400" dirty="0"/>
              <a:t>Név/érték sorrendnek sincs jelentősége</a:t>
            </a:r>
          </a:p>
          <a:p>
            <a:r>
              <a:rPr lang="hu-HU" sz="2400" dirty="0"/>
              <a:t>Kulcs nem lehet </a:t>
            </a:r>
            <a:r>
              <a:rPr lang="hu-HU" sz="2400" dirty="0" err="1"/>
              <a:t>tuple</a:t>
            </a:r>
            <a:r>
              <a:rPr lang="hu-HU" sz="2400" dirty="0"/>
              <a:t> vagy </a:t>
            </a:r>
            <a:r>
              <a:rPr lang="hu-HU" sz="2400" dirty="0" err="1"/>
              <a:t>dict</a:t>
            </a:r>
            <a:endParaRPr lang="hu-HU" sz="2400" dirty="0"/>
          </a:p>
          <a:p>
            <a:r>
              <a:rPr lang="hu-HU" sz="2400" dirty="0"/>
              <a:t>API és adatátvitelnél gyakori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4134" y="1547130"/>
            <a:ext cx="3652666" cy="505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903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JSON </a:t>
            </a:r>
            <a:r>
              <a:rPr lang="hu-HU" dirty="0" err="1"/>
              <a:t>to</a:t>
            </a:r>
            <a:r>
              <a:rPr lang="hu-HU" dirty="0"/>
              <a:t> Python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A53010"/>
              </a:buClr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/>
            </a:r>
            <a:b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/>
            </a:r>
            <a:b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some JSON: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 =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'{ "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name":"John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", "age":30, "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city":"New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 York"}'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/>
            </a:r>
            <a:b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/>
            </a:r>
            <a:b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parse x: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y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json.loads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/>
            </a:r>
            <a:b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/>
            </a:r>
            <a:b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the result is a Python dictionary: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(y[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"age"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 # 30</a:t>
            </a:r>
            <a:endParaRPr lang="hu-HU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16560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 Python </a:t>
            </a:r>
            <a:r>
              <a:rPr lang="hu-HU" dirty="0" err="1"/>
              <a:t>to</a:t>
            </a:r>
            <a:r>
              <a:rPr lang="hu-HU" dirty="0"/>
              <a:t> JSON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buClr>
                <a:srgbClr val="A53010"/>
              </a:buClr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/>
            </a:r>
            <a:b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/>
            </a:r>
            <a:b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a Python object (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dict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):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 = {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/>
            </a:r>
            <a:b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"name"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"John"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/>
            </a:r>
            <a:b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"age"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/>
            </a:r>
            <a:b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"city"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"New York"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/>
            </a:r>
            <a:b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/>
            </a:r>
            <a:b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/>
            </a:r>
            <a:b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convert into JSON: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y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json.dumps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/>
            </a:r>
            <a:b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/>
            </a:r>
            <a:b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the result is a JSON string: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(y)</a:t>
            </a:r>
            <a:endParaRPr lang="hu-H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Clr>
                <a:srgbClr val="A53010"/>
              </a:buClr>
              <a:buNone/>
            </a:pP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	#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{"name": "John", "age": 30, "city": "New York"}</a:t>
            </a:r>
            <a:endParaRPr lang="hu-HU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06445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Konverzió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7158" y="1540043"/>
            <a:ext cx="8225055" cy="490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80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Konverzió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6123" y="2663157"/>
            <a:ext cx="10912004" cy="325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604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RFC - </a:t>
            </a:r>
            <a:r>
              <a:rPr lang="hu-HU" dirty="0" err="1"/>
              <a:t>Request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 smtClean="0"/>
              <a:t>Comments</a:t>
            </a:r>
            <a:r>
              <a:rPr lang="hu-HU" dirty="0" smtClean="0"/>
              <a:t> (internetszabvány)</a:t>
            </a:r>
            <a:endParaRPr lang="hu-H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008602" y="2310431"/>
            <a:ext cx="5496010" cy="1415772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8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Arial" panose="020B0604020202020204" pitchFamily="34" charset="0"/>
              </a:rPr>
              <a:t>weird_json</a:t>
            </a:r>
            <a:r>
              <a:rPr kumimoji="0" lang="hu-HU" altLang="hu-HU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Menlo"/>
              </a:rPr>
              <a:t> </a:t>
            </a:r>
            <a:r>
              <a:rPr kumimoji="0" lang="hu-HU" altLang="hu-HU" sz="4000" b="0" i="0" u="none" strike="noStrike" cap="none" normalizeH="0" baseline="0" dirty="0" smtClean="0">
                <a:ln>
                  <a:noFill/>
                </a:ln>
                <a:solidFill>
                  <a:srgbClr val="FF4689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hu-HU" altLang="hu-HU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Menlo"/>
              </a:rPr>
              <a:t> </a:t>
            </a:r>
            <a:r>
              <a:rPr kumimoji="0" lang="hu-HU" altLang="hu-HU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Menlo"/>
              </a:rPr>
              <a:t>'{"x": 1, "x": 2, "x": 3}‚</a:t>
            </a:r>
            <a:endParaRPr lang="hu-HU" altLang="hu-HU" sz="2400" dirty="0">
              <a:solidFill>
                <a:srgbClr val="F8F8F2"/>
              </a:solidFill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400" b="1" i="0" u="none" strike="noStrike" cap="none" normalizeH="0" baseline="0" dirty="0" smtClean="0">
                <a:ln>
                  <a:noFill/>
                </a:ln>
                <a:solidFill>
                  <a:srgbClr val="FF4689"/>
                </a:solidFill>
                <a:effectLst/>
                <a:latin typeface="Menlo"/>
              </a:rPr>
              <a:t>&gt;&gt;&gt; </a:t>
            </a:r>
            <a:r>
              <a:rPr kumimoji="0" lang="hu-HU" altLang="hu-HU" sz="28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Arial" panose="020B0604020202020204" pitchFamily="34" charset="0"/>
              </a:rPr>
              <a:t>json</a:t>
            </a:r>
            <a:r>
              <a:rPr kumimoji="0" lang="hu-HU" altLang="hu-HU" sz="4000" b="0" i="0" u="none" strike="noStrike" cap="none" normalizeH="0" baseline="0" dirty="0" err="1" smtClean="0">
                <a:ln>
                  <a:noFill/>
                </a:ln>
                <a:solidFill>
                  <a:srgbClr val="FF4689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hu-HU" altLang="hu-HU" sz="28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Arial" panose="020B0604020202020204" pitchFamily="34" charset="0"/>
              </a:rPr>
              <a:t>loads</a:t>
            </a:r>
            <a:r>
              <a:rPr kumimoji="0" lang="hu-HU" altLang="hu-HU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Menlo"/>
              </a:rPr>
              <a:t>(</a:t>
            </a:r>
            <a:r>
              <a:rPr kumimoji="0" lang="hu-HU" altLang="hu-HU" sz="28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Arial" panose="020B0604020202020204" pitchFamily="34" charset="0"/>
              </a:rPr>
              <a:t>weird_json</a:t>
            </a:r>
            <a:r>
              <a:rPr kumimoji="0" lang="hu-HU" altLang="hu-HU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Menlo"/>
              </a:rPr>
              <a:t>) </a:t>
            </a:r>
            <a:r>
              <a:rPr kumimoji="0" lang="hu-HU" altLang="hu-HU" sz="24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Menlo"/>
              </a:rPr>
              <a:t>{'x': 3}</a:t>
            </a:r>
            <a:r>
              <a:rPr kumimoji="0" lang="hu-HU" altLang="hu-H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hu-HU" altLang="hu-H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artalom helye 2"/>
          <p:cNvSpPr txBox="1">
            <a:spLocks/>
          </p:cNvSpPr>
          <p:nvPr/>
        </p:nvSpPr>
        <p:spPr>
          <a:xfrm>
            <a:off x="1771064" y="2310430"/>
            <a:ext cx="4004093" cy="3801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800" dirty="0" smtClean="0"/>
              <a:t>A kulcsnak nem kötelező egyedinek lennie -&gt; nincs hiba</a:t>
            </a:r>
          </a:p>
          <a:p>
            <a:r>
              <a:rPr lang="hu-HU" sz="2800" dirty="0" smtClean="0"/>
              <a:t>Utolsó értéket veszi fel ez esetben</a:t>
            </a:r>
          </a:p>
          <a:p>
            <a:r>
              <a:rPr lang="hu-HU" sz="2800" dirty="0" smtClean="0"/>
              <a:t>Nem ajánlatos…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3372338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Switch-case</a:t>
            </a:r>
            <a:r>
              <a:rPr lang="hu-HU" dirty="0" smtClean="0"/>
              <a:t> (&gt;=python3.10)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507958" y="1007882"/>
            <a:ext cx="9868317" cy="6002519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endParaRPr lang="hu-HU" sz="2400" b="1" dirty="0" smtClean="0"/>
          </a:p>
          <a:p>
            <a:endParaRPr lang="hu-HU" sz="2400" b="1" dirty="0" smtClean="0"/>
          </a:p>
          <a:p>
            <a:pPr lvl="1"/>
            <a:r>
              <a:rPr lang="hu-HU" sz="2200" dirty="0" smtClean="0"/>
              <a:t>Rugalmasság</a:t>
            </a:r>
            <a:r>
              <a:rPr lang="hu-HU" sz="2200" dirty="0"/>
              <a:t>: Az </a:t>
            </a:r>
            <a:r>
              <a:rPr lang="hu-HU" sz="2200" dirty="0" err="1"/>
              <a:t>if-else</a:t>
            </a:r>
            <a:r>
              <a:rPr lang="hu-HU" sz="2200" dirty="0"/>
              <a:t> szerkezet lehetőséget ad bármilyen logikai kifejezés </a:t>
            </a:r>
            <a:r>
              <a:rPr lang="hu-HU" sz="2200" dirty="0" smtClean="0"/>
              <a:t>használatára</a:t>
            </a:r>
          </a:p>
          <a:p>
            <a:pPr lvl="1"/>
            <a:r>
              <a:rPr lang="hu-HU" sz="2200" dirty="0" smtClean="0"/>
              <a:t>Általános </a:t>
            </a:r>
            <a:r>
              <a:rPr lang="hu-HU" sz="2200" dirty="0"/>
              <a:t>használat: Az </a:t>
            </a:r>
            <a:r>
              <a:rPr lang="hu-HU" sz="2200" dirty="0" err="1"/>
              <a:t>if-else</a:t>
            </a:r>
            <a:r>
              <a:rPr lang="hu-HU" sz="2200" dirty="0"/>
              <a:t> univerzális, minden programozási nyelvben </a:t>
            </a:r>
            <a:r>
              <a:rPr lang="hu-HU" sz="2200" dirty="0" smtClean="0"/>
              <a:t>elérhető</a:t>
            </a:r>
          </a:p>
          <a:p>
            <a:pPr lvl="1"/>
            <a:r>
              <a:rPr lang="hu-HU" sz="2200" dirty="0" smtClean="0"/>
              <a:t>Komplexitás </a:t>
            </a:r>
            <a:r>
              <a:rPr lang="hu-HU" sz="2200" dirty="0"/>
              <a:t>kezelése: Több összetett logikai feltételt is képes </a:t>
            </a:r>
            <a:r>
              <a:rPr lang="hu-HU" sz="2200" dirty="0" smtClean="0"/>
              <a:t>kezelni.</a:t>
            </a:r>
            <a:endParaRPr lang="hu-HU" sz="2400" dirty="0" smtClean="0"/>
          </a:p>
          <a:p>
            <a:endParaRPr lang="hu-HU" sz="2400" b="1" dirty="0" smtClean="0"/>
          </a:p>
          <a:p>
            <a:endParaRPr lang="hu-HU" sz="2400" b="1" dirty="0"/>
          </a:p>
          <a:p>
            <a:endParaRPr lang="hu-HU" sz="2400" b="1" dirty="0" smtClean="0"/>
          </a:p>
          <a:p>
            <a:pPr lvl="1"/>
            <a:r>
              <a:rPr lang="hu-HU" sz="2200" dirty="0" smtClean="0"/>
              <a:t>Olvashatóság</a:t>
            </a:r>
            <a:r>
              <a:rPr lang="hu-HU" sz="2200" dirty="0"/>
              <a:t>: Nagyobb számú </a:t>
            </a:r>
            <a:r>
              <a:rPr lang="hu-HU" sz="2200" dirty="0" err="1"/>
              <a:t>if-else</a:t>
            </a:r>
            <a:r>
              <a:rPr lang="hu-HU" sz="2200" dirty="0"/>
              <a:t> blokk esetén a kód átláthatósága csökkenhet, főleg, ha sok hasonló feltétel </a:t>
            </a:r>
            <a:r>
              <a:rPr lang="hu-HU" sz="2200" dirty="0" smtClean="0"/>
              <a:t>van</a:t>
            </a:r>
          </a:p>
          <a:p>
            <a:pPr lvl="1"/>
            <a:r>
              <a:rPr lang="hu-HU" sz="2200" dirty="0" smtClean="0"/>
              <a:t>Hatékonyság</a:t>
            </a:r>
            <a:r>
              <a:rPr lang="hu-HU" sz="2200" dirty="0"/>
              <a:t>: A sorban végzett összehasonlítások növekedése miatt a nagyobb </a:t>
            </a:r>
            <a:r>
              <a:rPr lang="hu-HU" sz="2200" dirty="0" err="1"/>
              <a:t>if-else</a:t>
            </a:r>
            <a:r>
              <a:rPr lang="hu-HU" sz="2200" dirty="0"/>
              <a:t> láncok lassabbak lehetnek.</a:t>
            </a:r>
          </a:p>
        </p:txBody>
      </p:sp>
    </p:spTree>
    <p:extLst>
      <p:ext uri="{BB962C8B-B14F-4D97-AF65-F5344CB8AC3E}">
        <p14:creationId xmlns:p14="http://schemas.microsoft.com/office/powerpoint/2010/main" val="2120171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Switch-case</a:t>
            </a:r>
            <a:r>
              <a:rPr lang="hu-HU" dirty="0" smtClean="0"/>
              <a:t> (</a:t>
            </a:r>
            <a:r>
              <a:rPr lang="hu-HU" dirty="0" err="1" smtClean="0"/>
              <a:t>match-case</a:t>
            </a:r>
            <a:r>
              <a:rPr lang="hu-HU" dirty="0" smtClean="0"/>
              <a:t>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32677" y="1868905"/>
            <a:ext cx="5496009" cy="3978442"/>
          </a:xfrm>
        </p:spPr>
        <p:txBody>
          <a:bodyPr>
            <a:noAutofit/>
          </a:bodyPr>
          <a:lstStyle/>
          <a:p>
            <a:r>
              <a:rPr lang="hu-HU" sz="2400" b="1" dirty="0"/>
              <a:t>előnyök</a:t>
            </a:r>
            <a:r>
              <a:rPr lang="hu-HU" sz="2400" b="1" dirty="0" smtClean="0"/>
              <a:t>:</a:t>
            </a:r>
          </a:p>
          <a:p>
            <a:r>
              <a:rPr lang="hu-HU" sz="2400" dirty="0" smtClean="0"/>
              <a:t>Olvashatóság</a:t>
            </a:r>
            <a:r>
              <a:rPr lang="hu-HU" sz="2400" dirty="0"/>
              <a:t>: Könnyen olvasható és érthető, különösen több </a:t>
            </a:r>
            <a:r>
              <a:rPr lang="hu-HU" sz="2400" dirty="0" smtClean="0"/>
              <a:t>elágazásnál</a:t>
            </a:r>
          </a:p>
          <a:p>
            <a:r>
              <a:rPr lang="hu-HU" sz="2400" dirty="0" smtClean="0"/>
              <a:t>Kód </a:t>
            </a:r>
            <a:r>
              <a:rPr lang="hu-HU" sz="2400" dirty="0"/>
              <a:t>tisztasága: A </a:t>
            </a:r>
            <a:r>
              <a:rPr lang="hu-HU" sz="2400" dirty="0" err="1"/>
              <a:t>match-case</a:t>
            </a:r>
            <a:r>
              <a:rPr lang="hu-HU" sz="2400" dirty="0"/>
              <a:t> szerkezet megkönnyíti az egyes ágak </a:t>
            </a:r>
            <a:r>
              <a:rPr lang="hu-HU" sz="2400" dirty="0" smtClean="0"/>
              <a:t>elkülönítését</a:t>
            </a:r>
          </a:p>
          <a:p>
            <a:r>
              <a:rPr lang="hu-HU" sz="2400" dirty="0" smtClean="0"/>
              <a:t>Teljesítmény</a:t>
            </a:r>
            <a:r>
              <a:rPr lang="hu-HU" sz="2400" dirty="0"/>
              <a:t>: A Python 3.10-es verziójában a </a:t>
            </a:r>
            <a:r>
              <a:rPr lang="hu-HU" sz="2400" dirty="0" err="1"/>
              <a:t>match-case</a:t>
            </a:r>
            <a:r>
              <a:rPr lang="hu-HU" sz="2400" dirty="0"/>
              <a:t> optimalizálva van, és gyorsabb lehet, mint az </a:t>
            </a:r>
            <a:r>
              <a:rPr lang="hu-HU" sz="2400" dirty="0" err="1"/>
              <a:t>if-else</a:t>
            </a:r>
            <a:r>
              <a:rPr lang="hu-HU" sz="2400" dirty="0"/>
              <a:t> </a:t>
            </a:r>
            <a:r>
              <a:rPr lang="hu-HU" sz="2400" dirty="0" smtClean="0"/>
              <a:t>láncok</a:t>
            </a:r>
            <a:endParaRPr lang="hu-HU" sz="2400" dirty="0"/>
          </a:p>
        </p:txBody>
      </p:sp>
      <p:sp>
        <p:nvSpPr>
          <p:cNvPr id="4" name="Tartalom helye 2"/>
          <p:cNvSpPr txBox="1">
            <a:spLocks/>
          </p:cNvSpPr>
          <p:nvPr/>
        </p:nvSpPr>
        <p:spPr>
          <a:xfrm>
            <a:off x="6528686" y="1832810"/>
            <a:ext cx="5496009" cy="39784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dirty="0"/>
              <a:t>hátrányok</a:t>
            </a:r>
            <a:r>
              <a:rPr lang="hu-HU" sz="2400" b="1" dirty="0" smtClean="0"/>
              <a:t>:</a:t>
            </a:r>
          </a:p>
          <a:p>
            <a:r>
              <a:rPr lang="hu-HU" sz="2400" dirty="0" smtClean="0"/>
              <a:t>Kompatibilitás</a:t>
            </a:r>
            <a:r>
              <a:rPr lang="hu-HU" sz="2400" dirty="0"/>
              <a:t>: A </a:t>
            </a:r>
            <a:r>
              <a:rPr lang="hu-HU" sz="2400" dirty="0" err="1"/>
              <a:t>match-case</a:t>
            </a:r>
            <a:r>
              <a:rPr lang="hu-HU" sz="2400" dirty="0"/>
              <a:t> csak Python 3.10 és újabb verzióiban elérhető, régebbi verziókban nem használható</a:t>
            </a:r>
            <a:r>
              <a:rPr lang="hu-HU" sz="2400" dirty="0" smtClean="0"/>
              <a:t>.</a:t>
            </a:r>
          </a:p>
          <a:p>
            <a:r>
              <a:rPr lang="hu-HU" sz="2400" dirty="0" smtClean="0"/>
              <a:t>Korlátozottság</a:t>
            </a:r>
            <a:r>
              <a:rPr lang="hu-HU" sz="2400" dirty="0"/>
              <a:t>: A </a:t>
            </a:r>
            <a:r>
              <a:rPr lang="hu-HU" sz="2400" dirty="0" err="1"/>
              <a:t>match-case</a:t>
            </a:r>
            <a:r>
              <a:rPr lang="hu-HU" sz="2400" dirty="0"/>
              <a:t> nem annyira rugalmas, mint az </a:t>
            </a:r>
            <a:r>
              <a:rPr lang="hu-HU" sz="2400" dirty="0" err="1"/>
              <a:t>if-else</a:t>
            </a:r>
            <a:r>
              <a:rPr lang="hu-HU" sz="2400" dirty="0"/>
              <a:t>, mivel az összehasonlításokat egy adott típuson (általában értékek) végzi.</a:t>
            </a:r>
          </a:p>
        </p:txBody>
      </p:sp>
    </p:spTree>
    <p:extLst>
      <p:ext uri="{BB962C8B-B14F-4D97-AF65-F5344CB8AC3E}">
        <p14:creationId xmlns:p14="http://schemas.microsoft.com/office/powerpoint/2010/main" val="46180174"/>
      </p:ext>
    </p:extLst>
  </p:cSld>
  <p:clrMapOvr>
    <a:masterClrMapping/>
  </p:clrMapOvr>
</p:sld>
</file>

<file path=ppt/theme/theme1.xml><?xml version="1.0" encoding="utf-8"?>
<a:theme xmlns:a="http://schemas.openxmlformats.org/drawingml/2006/main" name="Szálak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96</TotalTime>
  <Words>331</Words>
  <Application>Microsoft Office PowerPoint</Application>
  <PresentationFormat>Szélesvásznú</PresentationFormat>
  <Paragraphs>61</Paragraphs>
  <Slides>16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2" baseType="lpstr">
      <vt:lpstr>Arial</vt:lpstr>
      <vt:lpstr>Century Gothic</vt:lpstr>
      <vt:lpstr>Consolas</vt:lpstr>
      <vt:lpstr>Menlo</vt:lpstr>
      <vt:lpstr>Wingdings 3</vt:lpstr>
      <vt:lpstr>Szálak</vt:lpstr>
      <vt:lpstr>JSON, Switch-case</vt:lpstr>
      <vt:lpstr>JSON - JavaScript Object Notation</vt:lpstr>
      <vt:lpstr>JSON to Python</vt:lpstr>
      <vt:lpstr> Python to JSON</vt:lpstr>
      <vt:lpstr>Konverzió</vt:lpstr>
      <vt:lpstr>Konverzió</vt:lpstr>
      <vt:lpstr>RFC - Request for Comments (internetszabvány)</vt:lpstr>
      <vt:lpstr>Switch-case (&gt;=python3.10)</vt:lpstr>
      <vt:lpstr>Switch-case (match-case)</vt:lpstr>
      <vt:lpstr>If-else</vt:lpstr>
      <vt:lpstr>Match-case</vt:lpstr>
      <vt:lpstr>Match-case</vt:lpstr>
      <vt:lpstr>PowerPoint-bemutató</vt:lpstr>
      <vt:lpstr>Output:</vt:lpstr>
      <vt:lpstr>PowerPoint-bemutató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JSON, Switch-case</dc:title>
  <dc:creator>Vince</dc:creator>
  <cp:lastModifiedBy>Vince</cp:lastModifiedBy>
  <cp:revision>7</cp:revision>
  <dcterms:created xsi:type="dcterms:W3CDTF">2024-11-20T11:44:25Z</dcterms:created>
  <dcterms:modified xsi:type="dcterms:W3CDTF">2025-10-24T20:42:48Z</dcterms:modified>
</cp:coreProperties>
</file>