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Modulok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90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uniform(a, b)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Lebegőpontos számot generál a megadott a és b </a:t>
            </a:r>
            <a:r>
              <a:rPr lang="hu-HU" sz="2800" dirty="0" smtClean="0"/>
              <a:t>tartományban</a:t>
            </a:r>
          </a:p>
          <a:p>
            <a:endParaRPr lang="hu-HU" sz="2800" dirty="0"/>
          </a:p>
          <a:p>
            <a:r>
              <a:rPr lang="hu-HU" sz="2800" dirty="0"/>
              <a:t>print(</a:t>
            </a:r>
            <a:r>
              <a:rPr lang="hu-HU" sz="2800" dirty="0" err="1"/>
              <a:t>random.uniform</a:t>
            </a:r>
            <a:r>
              <a:rPr lang="hu-HU" sz="2800" dirty="0"/>
              <a:t>(1.5, 5.5))  # Például: 3.8432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6206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choice</a:t>
            </a:r>
            <a:r>
              <a:rPr lang="hu-HU" dirty="0"/>
              <a:t>(</a:t>
            </a:r>
            <a:r>
              <a:rPr lang="hu-HU" dirty="0" err="1"/>
              <a:t>seq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Véletlenszerűen választ egy elemet a </a:t>
            </a:r>
            <a:r>
              <a:rPr lang="hu-HU" sz="2400" dirty="0" err="1"/>
              <a:t>seq</a:t>
            </a:r>
            <a:r>
              <a:rPr lang="hu-HU" sz="2400" dirty="0"/>
              <a:t> szekvenciából (pl. lista, </a:t>
            </a:r>
            <a:r>
              <a:rPr lang="hu-HU" sz="2400" dirty="0" err="1"/>
              <a:t>sztring</a:t>
            </a:r>
            <a:r>
              <a:rPr lang="hu-HU" sz="2400" dirty="0"/>
              <a:t>, stb</a:t>
            </a:r>
            <a:r>
              <a:rPr lang="hu-HU" sz="2400" dirty="0" smtClean="0"/>
              <a:t>.)</a:t>
            </a:r>
          </a:p>
          <a:p>
            <a:endParaRPr lang="hu-HU" sz="2400" dirty="0"/>
          </a:p>
          <a:p>
            <a:endParaRPr lang="hu-HU" sz="2400" dirty="0" smtClean="0"/>
          </a:p>
          <a:p>
            <a:r>
              <a:rPr lang="hu-HU" sz="2400" dirty="0" err="1"/>
              <a:t>choices</a:t>
            </a:r>
            <a:r>
              <a:rPr lang="hu-HU" sz="2400" dirty="0"/>
              <a:t> = ['piros', 'zöld', 'kék']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random.choice</a:t>
            </a:r>
            <a:r>
              <a:rPr lang="hu-HU" sz="2400" dirty="0"/>
              <a:t>(</a:t>
            </a:r>
            <a:r>
              <a:rPr lang="hu-HU" sz="2400" dirty="0" err="1"/>
              <a:t>choices</a:t>
            </a:r>
            <a:r>
              <a:rPr lang="hu-HU" sz="2400" dirty="0"/>
              <a:t>))  # Például: zöld</a:t>
            </a:r>
          </a:p>
          <a:p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418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shuffle</a:t>
            </a:r>
            <a:r>
              <a:rPr lang="hu-HU" dirty="0"/>
              <a:t>(</a:t>
            </a:r>
            <a:r>
              <a:rPr lang="hu-HU" dirty="0" err="1"/>
              <a:t>list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Egy lista elemeit véletlenszerűen </a:t>
            </a:r>
            <a:r>
              <a:rPr lang="hu-HU" sz="2400" dirty="0" smtClean="0"/>
              <a:t>átrendezi</a:t>
            </a:r>
            <a:endParaRPr lang="hu-HU" sz="2400" dirty="0"/>
          </a:p>
          <a:p>
            <a:pPr marL="0" indent="0">
              <a:buNone/>
            </a:pPr>
            <a:endParaRPr lang="hu-HU" sz="2400" dirty="0" smtClean="0"/>
          </a:p>
          <a:p>
            <a:endParaRPr lang="hu-HU" sz="2400" dirty="0"/>
          </a:p>
          <a:p>
            <a:r>
              <a:rPr lang="hu-HU" sz="2400" dirty="0" err="1"/>
              <a:t>kartyak</a:t>
            </a:r>
            <a:r>
              <a:rPr lang="hu-HU" sz="2400" dirty="0"/>
              <a:t> = [1, 2, 3, 4, 5]</a:t>
            </a:r>
          </a:p>
          <a:p>
            <a:r>
              <a:rPr lang="hu-HU" sz="2400" dirty="0" err="1"/>
              <a:t>random.shuffle</a:t>
            </a:r>
            <a:r>
              <a:rPr lang="hu-HU" sz="2400" dirty="0"/>
              <a:t>(</a:t>
            </a:r>
            <a:r>
              <a:rPr lang="hu-HU" sz="2400" dirty="0" err="1"/>
              <a:t>kartyak</a:t>
            </a:r>
            <a:r>
              <a:rPr lang="hu-HU" sz="2400" dirty="0"/>
              <a:t>)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kartyak</a:t>
            </a:r>
            <a:r>
              <a:rPr lang="hu-HU" sz="2400" dirty="0"/>
              <a:t>)  # Például: [4, 1, 3, 5, 2]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46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(</a:t>
            </a:r>
            <a:r>
              <a:rPr lang="hu-HU" dirty="0" err="1"/>
              <a:t>seq</a:t>
            </a:r>
            <a:r>
              <a:rPr lang="hu-HU" dirty="0"/>
              <a:t>, k)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Véletlenszerűen kiválaszt k elemet a </a:t>
            </a:r>
            <a:r>
              <a:rPr lang="hu-HU" sz="2800" dirty="0" err="1" smtClean="0"/>
              <a:t>seq-ből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/>
              <a:t>nevek = ['Anna', 'Béla', 'Csaba', 'Dóra']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random.sample</a:t>
            </a:r>
            <a:r>
              <a:rPr lang="hu-HU" sz="2800" dirty="0"/>
              <a:t>(nevek, 2</a:t>
            </a:r>
            <a:r>
              <a:rPr lang="hu-HU" sz="2800" dirty="0" smtClean="0"/>
              <a:t>))</a:t>
            </a:r>
          </a:p>
          <a:p>
            <a:r>
              <a:rPr lang="hu-HU" sz="2800" dirty="0" smtClean="0"/>
              <a:t># </a:t>
            </a:r>
            <a:r>
              <a:rPr lang="hu-HU" sz="2800" dirty="0"/>
              <a:t>Például: ['Dóra', 'Béla']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28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Datetime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datetime</a:t>
            </a:r>
            <a:r>
              <a:rPr lang="hu-HU" sz="2400" dirty="0"/>
              <a:t> modul a dátummal és idővel kapcsolatos műveleteket </a:t>
            </a:r>
            <a:r>
              <a:rPr lang="hu-HU" sz="2400" dirty="0" smtClean="0"/>
              <a:t>támogatja</a:t>
            </a:r>
          </a:p>
          <a:p>
            <a:r>
              <a:rPr lang="hu-HU" sz="2400" dirty="0" smtClean="0"/>
              <a:t>Legfontosabb </a:t>
            </a:r>
            <a:r>
              <a:rPr lang="hu-HU" sz="2400" dirty="0"/>
              <a:t>objektumai a </a:t>
            </a:r>
            <a:r>
              <a:rPr lang="hu-HU" sz="2400" i="1" dirty="0" err="1"/>
              <a:t>date</a:t>
            </a:r>
            <a:r>
              <a:rPr lang="hu-HU" sz="2400" dirty="0"/>
              <a:t>, </a:t>
            </a:r>
            <a:r>
              <a:rPr lang="hu-HU" sz="2400" i="1" dirty="0" err="1"/>
              <a:t>time</a:t>
            </a:r>
            <a:r>
              <a:rPr lang="hu-HU" sz="2400" dirty="0"/>
              <a:t>, és </a:t>
            </a:r>
            <a:r>
              <a:rPr lang="hu-HU" sz="2400" i="1" dirty="0" err="1"/>
              <a:t>datetime</a:t>
            </a:r>
            <a:r>
              <a:rPr lang="hu-HU" sz="2400" dirty="0"/>
              <a:t> </a:t>
            </a:r>
            <a:r>
              <a:rPr lang="hu-HU" sz="2400" dirty="0" smtClean="0"/>
              <a:t>osztályok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6701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Aktuális dátum és idő lekérdezése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from </a:t>
            </a:r>
            <a:r>
              <a:rPr lang="en-US" sz="2400" dirty="0" err="1">
                <a:latin typeface="Bahnschrift" panose="020B0502040204020203" pitchFamily="34" charset="0"/>
              </a:rPr>
              <a:t>datetime</a:t>
            </a:r>
            <a:r>
              <a:rPr lang="en-US" sz="2400" dirty="0">
                <a:latin typeface="Bahnschrift" panose="020B0502040204020203" pitchFamily="34" charset="0"/>
              </a:rPr>
              <a:t> import </a:t>
            </a:r>
            <a:r>
              <a:rPr lang="en-US" sz="2400" dirty="0" err="1">
                <a:latin typeface="Bahnschrift" panose="020B0502040204020203" pitchFamily="34" charset="0"/>
              </a:rPr>
              <a:t>datetime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most = </a:t>
            </a:r>
            <a:r>
              <a:rPr lang="en-US" sz="2400" dirty="0" err="1">
                <a:latin typeface="Bahnschrift" panose="020B0502040204020203" pitchFamily="34" charset="0"/>
              </a:rPr>
              <a:t>datetime.now</a:t>
            </a:r>
            <a:r>
              <a:rPr lang="en-US" sz="2400" dirty="0">
                <a:latin typeface="Bahnschrift" panose="020B0502040204020203" pitchFamily="34" charset="0"/>
              </a:rPr>
              <a:t>()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print(most)  # </a:t>
            </a:r>
            <a:r>
              <a:rPr lang="en-US" sz="2400" dirty="0" err="1">
                <a:latin typeface="Bahnschrift" panose="020B0502040204020203" pitchFamily="34" charset="0"/>
              </a:rPr>
              <a:t>Például</a:t>
            </a:r>
            <a:r>
              <a:rPr lang="en-US" sz="2400" dirty="0">
                <a:latin typeface="Bahnschrift" panose="020B0502040204020203" pitchFamily="34" charset="0"/>
              </a:rPr>
              <a:t>: 2024-11-01 13:45:10.123456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2288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Csak az aktuális dátum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sz="2800" dirty="0" smtClean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from</a:t>
            </a:r>
            <a:r>
              <a:rPr lang="hu-HU" sz="2800" dirty="0" smtClean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mai_datum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date.today</a:t>
            </a:r>
            <a:r>
              <a:rPr lang="hu-HU" sz="28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mai_datum</a:t>
            </a:r>
            <a:r>
              <a:rPr lang="hu-HU" sz="2800" dirty="0">
                <a:latin typeface="Bahnschrift" panose="020B0502040204020203" pitchFamily="34" charset="0"/>
              </a:rPr>
              <a:t>)  # Például: 2024-11-01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Dátum és idő létrehozása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800" dirty="0" smtClean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from</a:t>
            </a:r>
            <a:r>
              <a:rPr lang="hu-HU" sz="2800" dirty="0" smtClean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egyedi_datum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(2023, 5, 17, 14, 30)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egyedi_datum</a:t>
            </a:r>
            <a:r>
              <a:rPr lang="hu-HU" sz="2800" dirty="0">
                <a:latin typeface="Bahnschrift" panose="020B0502040204020203" pitchFamily="34" charset="0"/>
              </a:rPr>
              <a:t>)  # 2023-05-17 14:30:00</a:t>
            </a: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4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Időeltérés (</a:t>
            </a:r>
            <a:r>
              <a:rPr lang="hu-HU" dirty="0" err="1"/>
              <a:t>timedelta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hu-HU" sz="2400" dirty="0" err="1" smtClean="0">
                <a:latin typeface="Bahnschrift" panose="020B0502040204020203" pitchFamily="34" charset="0"/>
              </a:rPr>
              <a:t>from</a:t>
            </a:r>
            <a:r>
              <a:rPr lang="hu-HU" sz="2400" dirty="0" smtClean="0">
                <a:latin typeface="Bahnschrift" panose="020B0502040204020203" pitchFamily="34" charset="0"/>
              </a:rPr>
              <a:t> </a:t>
            </a:r>
            <a:r>
              <a:rPr lang="hu-HU" sz="2400" dirty="0" err="1">
                <a:latin typeface="Bahnschrift" panose="020B0502040204020203" pitchFamily="34" charset="0"/>
              </a:rPr>
              <a:t>datetime</a:t>
            </a:r>
            <a:r>
              <a:rPr lang="hu-HU" sz="2400" dirty="0">
                <a:latin typeface="Bahnschrift" panose="020B0502040204020203" pitchFamily="34" charset="0"/>
              </a:rPr>
              <a:t> import </a:t>
            </a:r>
            <a:r>
              <a:rPr lang="hu-HU" sz="2400" dirty="0" err="1">
                <a:latin typeface="Bahnschrift" panose="020B0502040204020203" pitchFamily="34" charset="0"/>
              </a:rPr>
              <a:t>timedelta</a:t>
            </a:r>
            <a:endParaRPr lang="hu-HU" sz="2400" dirty="0">
              <a:latin typeface="Bahnschrift" panose="020B0502040204020203" pitchFamily="34" charset="0"/>
            </a:endParaRPr>
          </a:p>
          <a:p>
            <a:r>
              <a:rPr lang="hu-HU" sz="2400" dirty="0" err="1">
                <a:latin typeface="Bahnschrift" panose="020B0502040204020203" pitchFamily="34" charset="0"/>
              </a:rPr>
              <a:t>eltolas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timedelta</a:t>
            </a:r>
            <a:r>
              <a:rPr lang="hu-HU" sz="2400" dirty="0">
                <a:latin typeface="Bahnschrift" panose="020B0502040204020203" pitchFamily="34" charset="0"/>
              </a:rPr>
              <a:t>(</a:t>
            </a:r>
            <a:r>
              <a:rPr lang="hu-HU" sz="2400" dirty="0" err="1">
                <a:latin typeface="Bahnschrift" panose="020B0502040204020203" pitchFamily="34" charset="0"/>
              </a:rPr>
              <a:t>days</a:t>
            </a:r>
            <a:r>
              <a:rPr lang="hu-HU" sz="2400" dirty="0">
                <a:latin typeface="Bahnschrift" panose="020B0502040204020203" pitchFamily="34" charset="0"/>
              </a:rPr>
              <a:t>=10, </a:t>
            </a:r>
            <a:r>
              <a:rPr lang="hu-HU" sz="2400" dirty="0" err="1">
                <a:latin typeface="Bahnschrift" panose="020B0502040204020203" pitchFamily="34" charset="0"/>
              </a:rPr>
              <a:t>hours</a:t>
            </a:r>
            <a:r>
              <a:rPr lang="hu-HU" sz="2400" dirty="0">
                <a:latin typeface="Bahnschrift" panose="020B0502040204020203" pitchFamily="34" charset="0"/>
              </a:rPr>
              <a:t>=5)</a:t>
            </a:r>
          </a:p>
          <a:p>
            <a:r>
              <a:rPr lang="hu-HU" sz="2400" dirty="0" err="1">
                <a:latin typeface="Bahnschrift" panose="020B0502040204020203" pitchFamily="34" charset="0"/>
              </a:rPr>
              <a:t>uj_datum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mai_datum</a:t>
            </a:r>
            <a:r>
              <a:rPr lang="hu-HU" sz="2400" dirty="0">
                <a:latin typeface="Bahnschrift" panose="020B0502040204020203" pitchFamily="34" charset="0"/>
              </a:rPr>
              <a:t> + </a:t>
            </a:r>
            <a:r>
              <a:rPr lang="hu-HU" sz="2400" dirty="0" err="1">
                <a:latin typeface="Bahnschrift" panose="020B0502040204020203" pitchFamily="34" charset="0"/>
              </a:rPr>
              <a:t>eltolas</a:t>
            </a:r>
            <a:endParaRPr lang="hu-HU" sz="2400" dirty="0">
              <a:latin typeface="Bahnschrift" panose="020B0502040204020203" pitchFamily="34" charset="0"/>
            </a:endParaRP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uj_datum</a:t>
            </a:r>
            <a:r>
              <a:rPr lang="hu-HU" sz="2400" dirty="0">
                <a:latin typeface="Bahnschrift" panose="020B0502040204020203" pitchFamily="34" charset="0"/>
              </a:rPr>
              <a:t>)</a:t>
            </a:r>
          </a:p>
          <a:p>
            <a:endParaRPr lang="hu-H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6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Formázás </a:t>
            </a:r>
            <a:r>
              <a:rPr lang="hu-HU" dirty="0" err="1"/>
              <a:t>strftime</a:t>
            </a:r>
            <a:r>
              <a:rPr lang="hu-HU" dirty="0"/>
              <a:t> és </a:t>
            </a:r>
            <a:r>
              <a:rPr lang="hu-HU" dirty="0" err="1"/>
              <a:t>strptime</a:t>
            </a:r>
            <a:r>
              <a:rPr lang="hu-HU" dirty="0"/>
              <a:t> függvényekkel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71588" y="2233612"/>
            <a:ext cx="10233024" cy="3777622"/>
          </a:xfrm>
        </p:spPr>
        <p:txBody>
          <a:bodyPr numCol="2">
            <a:noAutofit/>
          </a:bodyPr>
          <a:lstStyle/>
          <a:p>
            <a:r>
              <a:rPr lang="hu-HU" sz="2400" dirty="0" err="1"/>
              <a:t>strftime</a:t>
            </a:r>
            <a:r>
              <a:rPr lang="hu-HU" sz="2400" dirty="0"/>
              <a:t>: Dátumot és időt szöveggé </a:t>
            </a:r>
            <a:r>
              <a:rPr lang="hu-HU" sz="2400" dirty="0" smtClean="0"/>
              <a:t>alakít</a:t>
            </a:r>
          </a:p>
          <a:p>
            <a:endParaRPr lang="hu-HU" sz="2400" dirty="0" smtClean="0"/>
          </a:p>
          <a:p>
            <a:r>
              <a:rPr lang="hu-HU" sz="2400" dirty="0" err="1">
                <a:latin typeface="Bahnschrift" panose="020B0502040204020203" pitchFamily="34" charset="0"/>
              </a:rPr>
              <a:t>datum_szoveg</a:t>
            </a:r>
            <a:r>
              <a:rPr lang="hu-HU" sz="2400" dirty="0">
                <a:latin typeface="Bahnschrift" panose="020B0502040204020203" pitchFamily="34" charset="0"/>
              </a:rPr>
              <a:t> = </a:t>
            </a:r>
            <a:r>
              <a:rPr lang="hu-HU" sz="2400" dirty="0" err="1">
                <a:latin typeface="Bahnschrift" panose="020B0502040204020203" pitchFamily="34" charset="0"/>
              </a:rPr>
              <a:t>most.strftime</a:t>
            </a:r>
            <a:r>
              <a:rPr lang="hu-HU" sz="2400" dirty="0">
                <a:latin typeface="Bahnschrift" panose="020B0502040204020203" pitchFamily="34" charset="0"/>
              </a:rPr>
              <a:t>('%Y-%m-%d %H:%M')</a:t>
            </a: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datum_szoveg</a:t>
            </a:r>
            <a:r>
              <a:rPr lang="hu-HU" sz="2400" dirty="0">
                <a:latin typeface="Bahnschrift" panose="020B0502040204020203" pitchFamily="34" charset="0"/>
              </a:rPr>
              <a:t>)  # Például: "2024-11-01 13:45"</a:t>
            </a:r>
          </a:p>
          <a:p>
            <a:endParaRPr lang="hu-HU" sz="2400" dirty="0" smtClean="0"/>
          </a:p>
          <a:p>
            <a:r>
              <a:rPr lang="hu-HU" sz="2400" dirty="0" err="1"/>
              <a:t>strptime</a:t>
            </a:r>
            <a:r>
              <a:rPr lang="hu-HU" sz="2400" dirty="0"/>
              <a:t>: Szöveget dátummá </a:t>
            </a:r>
            <a:r>
              <a:rPr lang="hu-HU" sz="2400" dirty="0" smtClean="0"/>
              <a:t>alakít</a:t>
            </a:r>
          </a:p>
          <a:p>
            <a:endParaRPr lang="hu-HU" sz="2400" dirty="0" smtClean="0">
              <a:latin typeface="Bahnschrift" panose="020B0502040204020203" pitchFamily="34" charset="0"/>
            </a:endParaRPr>
          </a:p>
          <a:p>
            <a:r>
              <a:rPr lang="hu-HU" sz="2400" dirty="0" err="1" smtClean="0">
                <a:latin typeface="Bahnschrift" panose="020B0502040204020203" pitchFamily="34" charset="0"/>
              </a:rPr>
              <a:t>datum</a:t>
            </a:r>
            <a:r>
              <a:rPr lang="hu-HU" sz="2400" dirty="0" smtClean="0">
                <a:latin typeface="Bahnschrift" panose="020B0502040204020203" pitchFamily="34" charset="0"/>
              </a:rPr>
              <a:t> </a:t>
            </a:r>
            <a:r>
              <a:rPr lang="hu-HU" sz="2400" dirty="0">
                <a:latin typeface="Bahnschrift" panose="020B0502040204020203" pitchFamily="34" charset="0"/>
              </a:rPr>
              <a:t>= </a:t>
            </a:r>
            <a:r>
              <a:rPr lang="hu-HU" sz="2400" dirty="0" err="1">
                <a:latin typeface="Bahnschrift" panose="020B0502040204020203" pitchFamily="34" charset="0"/>
              </a:rPr>
              <a:t>datetime.strptime</a:t>
            </a:r>
            <a:r>
              <a:rPr lang="hu-HU" sz="2400" dirty="0">
                <a:latin typeface="Bahnschrift" panose="020B0502040204020203" pitchFamily="34" charset="0"/>
              </a:rPr>
              <a:t>('2023-05-17', '%Y-%m-%d')</a:t>
            </a:r>
          </a:p>
          <a:p>
            <a:r>
              <a:rPr lang="hu-HU" sz="2400" dirty="0">
                <a:latin typeface="Bahnschrift" panose="020B0502040204020203" pitchFamily="34" charset="0"/>
              </a:rPr>
              <a:t>print(</a:t>
            </a:r>
            <a:r>
              <a:rPr lang="hu-HU" sz="2400" dirty="0" err="1">
                <a:latin typeface="Bahnschrift" panose="020B0502040204020203" pitchFamily="34" charset="0"/>
              </a:rPr>
              <a:t>datum</a:t>
            </a:r>
            <a:r>
              <a:rPr lang="hu-HU" sz="2400" dirty="0">
                <a:latin typeface="Bahnschrift" panose="020B0502040204020203" pitchFamily="34" charset="0"/>
              </a:rPr>
              <a:t>)  # 2023-05-17 00:00:00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6659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Python modulok használatával bővíthetjük programjaink </a:t>
            </a:r>
            <a:r>
              <a:rPr lang="hu-HU" sz="2400" dirty="0" smtClean="0"/>
              <a:t>funkcionalitását</a:t>
            </a:r>
          </a:p>
          <a:p>
            <a:r>
              <a:rPr lang="hu-HU" sz="2400" dirty="0" smtClean="0"/>
              <a:t>Modulok </a:t>
            </a:r>
            <a:r>
              <a:rPr lang="hu-HU" sz="2400" dirty="0"/>
              <a:t>alatt előre megírt kódrészleteket értünk, amelyeket Python könyvtárakban </a:t>
            </a:r>
            <a:r>
              <a:rPr lang="hu-HU" sz="2400" dirty="0" smtClean="0"/>
              <a:t>tárolnak</a:t>
            </a:r>
          </a:p>
          <a:p>
            <a:r>
              <a:rPr lang="hu-HU" sz="2400" dirty="0"/>
              <a:t>Í</a:t>
            </a:r>
            <a:r>
              <a:rPr lang="hu-HU" sz="2400" dirty="0" smtClean="0"/>
              <a:t>gy </a:t>
            </a:r>
            <a:r>
              <a:rPr lang="hu-HU" sz="2400" dirty="0"/>
              <a:t>ezeket nem kell minden alkalommal </a:t>
            </a:r>
            <a:r>
              <a:rPr lang="hu-HU" sz="2400" dirty="0" err="1" smtClean="0"/>
              <a:t>újraírni</a:t>
            </a:r>
            <a:endParaRPr lang="hu-HU" sz="2400" dirty="0" smtClean="0"/>
          </a:p>
          <a:p>
            <a:endParaRPr lang="hu-HU" sz="2400" dirty="0" smtClean="0"/>
          </a:p>
          <a:p>
            <a:r>
              <a:rPr lang="hu-HU" sz="2400" dirty="0" smtClean="0"/>
              <a:t>Programrészek szétválasztása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257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Locale</a:t>
            </a:r>
            <a:r>
              <a:rPr lang="hu-HU" dirty="0" smtClean="0"/>
              <a:t>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locale</a:t>
            </a:r>
            <a:r>
              <a:rPr lang="hu-HU" sz="2400" dirty="0"/>
              <a:t> modul a különböző nyelvek és területi beállítások kezelésében </a:t>
            </a:r>
            <a:r>
              <a:rPr lang="hu-HU" sz="2400" dirty="0" smtClean="0"/>
              <a:t>segít</a:t>
            </a:r>
          </a:p>
          <a:p>
            <a:r>
              <a:rPr lang="hu-HU" sz="2400" dirty="0" smtClean="0"/>
              <a:t>Például</a:t>
            </a:r>
          </a:p>
          <a:p>
            <a:pPr lvl="1"/>
            <a:r>
              <a:rPr lang="hu-HU" sz="2000" dirty="0" smtClean="0"/>
              <a:t>Dátum</a:t>
            </a:r>
          </a:p>
          <a:p>
            <a:pPr lvl="1"/>
            <a:r>
              <a:rPr lang="hu-HU" sz="2000" dirty="0" smtClean="0"/>
              <a:t>Idő</a:t>
            </a:r>
          </a:p>
          <a:p>
            <a:pPr lvl="1"/>
            <a:r>
              <a:rPr lang="hu-HU" sz="2000" dirty="0" smtClean="0"/>
              <a:t>Pénznem</a:t>
            </a:r>
          </a:p>
          <a:p>
            <a:pPr lvl="1"/>
            <a:r>
              <a:rPr lang="hu-HU" sz="2000" dirty="0" smtClean="0"/>
              <a:t>stb</a:t>
            </a:r>
            <a:r>
              <a:rPr lang="hu-HU" sz="2000" dirty="0"/>
              <a:t>. </a:t>
            </a:r>
            <a:r>
              <a:rPr lang="hu-HU" sz="2000" dirty="0" smtClean="0"/>
              <a:t>formázásában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712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környezet beállítása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latin typeface="Bahnschrift" panose="020B0502040204020203" pitchFamily="34" charset="0"/>
              </a:rPr>
              <a:t>import </a:t>
            </a:r>
            <a:r>
              <a:rPr lang="hu-HU" sz="2800" dirty="0" err="1">
                <a:latin typeface="Bahnschrift" panose="020B0502040204020203" pitchFamily="34" charset="0"/>
              </a:rPr>
              <a:t>locale</a:t>
            </a:r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from</a:t>
            </a:r>
            <a:r>
              <a:rPr lang="hu-HU" sz="2800" dirty="0"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r>
              <a:rPr lang="hu-HU" sz="2800" dirty="0">
                <a:latin typeface="Bahnschrift" panose="020B0502040204020203" pitchFamily="34" charset="0"/>
              </a:rPr>
              <a:t> import </a:t>
            </a:r>
            <a:r>
              <a:rPr lang="hu-HU" sz="2800" dirty="0" err="1">
                <a:latin typeface="Bahnschrift" panose="020B0502040204020203" pitchFamily="34" charset="0"/>
              </a:rPr>
              <a:t>datetime</a:t>
            </a:r>
            <a:endParaRPr lang="hu-HU" sz="2800" dirty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>
                <a:latin typeface="Bahnschrift" panose="020B0502040204020203" pitchFamily="34" charset="0"/>
              </a:rPr>
              <a:t>locale.setlocale</a:t>
            </a:r>
            <a:r>
              <a:rPr lang="hu-HU" sz="2800" dirty="0">
                <a:latin typeface="Bahnschrift" panose="020B0502040204020203" pitchFamily="34" charset="0"/>
              </a:rPr>
              <a:t>(</a:t>
            </a:r>
            <a:r>
              <a:rPr lang="hu-HU" sz="2800" dirty="0" err="1">
                <a:latin typeface="Bahnschrift" panose="020B0502040204020203" pitchFamily="34" charset="0"/>
              </a:rPr>
              <a:t>locale.LC_TIME</a:t>
            </a:r>
            <a:r>
              <a:rPr lang="hu-HU" sz="2800" dirty="0">
                <a:latin typeface="Bahnschrift" panose="020B0502040204020203" pitchFamily="34" charset="0"/>
              </a:rPr>
              <a:t>, '</a:t>
            </a:r>
            <a:r>
              <a:rPr lang="hu-HU" sz="2800" dirty="0" err="1">
                <a:latin typeface="Bahnschrift" panose="020B0502040204020203" pitchFamily="34" charset="0"/>
              </a:rPr>
              <a:t>hu_HU</a:t>
            </a:r>
            <a:r>
              <a:rPr lang="hu-HU" sz="2800" dirty="0">
                <a:latin typeface="Bahnschrift" panose="020B0502040204020203" pitchFamily="34" charset="0"/>
              </a:rPr>
              <a:t>')</a:t>
            </a:r>
          </a:p>
          <a:p>
            <a:r>
              <a:rPr lang="hu-HU" sz="2800" dirty="0" err="1">
                <a:latin typeface="Bahnschrift" panose="020B0502040204020203" pitchFamily="34" charset="0"/>
              </a:rPr>
              <a:t>datum</a:t>
            </a:r>
            <a:r>
              <a:rPr lang="hu-HU" sz="2800" dirty="0">
                <a:latin typeface="Bahnschrift" panose="020B0502040204020203" pitchFamily="34" charset="0"/>
              </a:rPr>
              <a:t> = </a:t>
            </a:r>
            <a:r>
              <a:rPr lang="hu-HU" sz="2800" dirty="0" err="1">
                <a:latin typeface="Bahnschrift" panose="020B0502040204020203" pitchFamily="34" charset="0"/>
              </a:rPr>
              <a:t>datetime.now</a:t>
            </a:r>
            <a:r>
              <a:rPr lang="hu-HU" sz="28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datum.strftime</a:t>
            </a:r>
            <a:r>
              <a:rPr lang="hu-HU" sz="2800" dirty="0">
                <a:latin typeface="Bahnschrift" panose="020B0502040204020203" pitchFamily="34" charset="0"/>
              </a:rPr>
              <a:t>('%A, %Y. %B %d.'))  # Például: </a:t>
            </a:r>
            <a:r>
              <a:rPr lang="hu-HU" sz="2800" dirty="0" smtClean="0">
                <a:latin typeface="Bahnschrift" panose="020B0502040204020203" pitchFamily="34" charset="0"/>
              </a:rPr>
              <a:t>„hétfő, </a:t>
            </a:r>
            <a:r>
              <a:rPr lang="hu-HU" sz="2800" dirty="0">
                <a:latin typeface="Bahnschrift" panose="020B0502040204020203" pitchFamily="34" charset="0"/>
              </a:rPr>
              <a:t>2024. november </a:t>
            </a:r>
            <a:r>
              <a:rPr lang="hu-HU" sz="2800" dirty="0" smtClean="0">
                <a:latin typeface="Bahnschrift" panose="020B0502040204020203" pitchFamily="34" charset="0"/>
              </a:rPr>
              <a:t>04."</a:t>
            </a:r>
            <a:endParaRPr lang="hu-HU" sz="2800" dirty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2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Pénznem és egyéb formázások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 a számok, pénznemek, százalékok helyes formázását is lehetővé teszi</a:t>
            </a:r>
            <a:r>
              <a:rPr lang="hu-H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 err="1" smtClean="0">
                <a:latin typeface="Bahnschrift" panose="020B0502040204020203" pitchFamily="34" charset="0"/>
              </a:rPr>
              <a:t>locale.setlocale</a:t>
            </a:r>
            <a:r>
              <a:rPr lang="hu-HU" sz="2800" dirty="0" smtClean="0">
                <a:latin typeface="Bahnschrift" panose="020B0502040204020203" pitchFamily="34" charset="0"/>
              </a:rPr>
              <a:t>(</a:t>
            </a:r>
            <a:r>
              <a:rPr lang="hu-HU" sz="2800" dirty="0" err="1" smtClean="0">
                <a:latin typeface="Bahnschrift" panose="020B0502040204020203" pitchFamily="34" charset="0"/>
              </a:rPr>
              <a:t>locale.LC_ALL</a:t>
            </a:r>
            <a:r>
              <a:rPr lang="hu-HU" sz="2800" dirty="0">
                <a:latin typeface="Bahnschrift" panose="020B0502040204020203" pitchFamily="34" charset="0"/>
              </a:rPr>
              <a:t>, '</a:t>
            </a:r>
            <a:r>
              <a:rPr lang="hu-HU" sz="2800" dirty="0" err="1">
                <a:latin typeface="Bahnschrift" panose="020B0502040204020203" pitchFamily="34" charset="0"/>
              </a:rPr>
              <a:t>hu_HU</a:t>
            </a:r>
            <a:r>
              <a:rPr lang="hu-HU" sz="2800" dirty="0">
                <a:latin typeface="Bahnschrift" panose="020B0502040204020203" pitchFamily="34" charset="0"/>
              </a:rPr>
              <a:t>')</a:t>
            </a: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locale.currency</a:t>
            </a:r>
            <a:r>
              <a:rPr lang="hu-HU" sz="2800" dirty="0">
                <a:latin typeface="Bahnschrift" panose="020B0502040204020203" pitchFamily="34" charset="0"/>
              </a:rPr>
              <a:t>(12345.67))  # Például: "12 345,67 Ft"</a:t>
            </a:r>
          </a:p>
          <a:p>
            <a:endParaRPr lang="hu-HU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2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Automatikus nyelvi beállítás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dirty="0"/>
              <a:t>A helyi beállítások lekérdezésére</a:t>
            </a:r>
            <a:r>
              <a:rPr lang="hu-HU" sz="3200" dirty="0" smtClean="0"/>
              <a:t>:</a:t>
            </a:r>
          </a:p>
          <a:p>
            <a:endParaRPr lang="hu-HU" sz="3200" dirty="0"/>
          </a:p>
          <a:p>
            <a:r>
              <a:rPr lang="hu-HU" sz="3200" dirty="0" err="1">
                <a:latin typeface="Bahnschrift" panose="020B0502040204020203" pitchFamily="34" charset="0"/>
              </a:rPr>
              <a:t>helyi_beallitas</a:t>
            </a:r>
            <a:r>
              <a:rPr lang="hu-HU" sz="3200" dirty="0">
                <a:latin typeface="Bahnschrift" panose="020B0502040204020203" pitchFamily="34" charset="0"/>
              </a:rPr>
              <a:t> = </a:t>
            </a:r>
            <a:r>
              <a:rPr lang="hu-HU" sz="3200" dirty="0" err="1">
                <a:latin typeface="Bahnschrift" panose="020B0502040204020203" pitchFamily="34" charset="0"/>
              </a:rPr>
              <a:t>locale.getdefaultlocale</a:t>
            </a:r>
            <a:r>
              <a:rPr lang="hu-HU" sz="3200" dirty="0">
                <a:latin typeface="Bahnschrift" panose="020B0502040204020203" pitchFamily="34" charset="0"/>
              </a:rPr>
              <a:t>()</a:t>
            </a:r>
          </a:p>
          <a:p>
            <a:r>
              <a:rPr lang="hu-HU" sz="3200" dirty="0">
                <a:latin typeface="Bahnschrift" panose="020B0502040204020203" pitchFamily="34" charset="0"/>
              </a:rPr>
              <a:t>print(</a:t>
            </a:r>
            <a:r>
              <a:rPr lang="hu-HU" sz="3200" dirty="0" err="1">
                <a:latin typeface="Bahnschrift" panose="020B0502040204020203" pitchFamily="34" charset="0"/>
              </a:rPr>
              <a:t>helyi_beallitas</a:t>
            </a:r>
            <a:r>
              <a:rPr lang="hu-HU" sz="3200" dirty="0" smtClean="0">
                <a:latin typeface="Bahnschrift" panose="020B0502040204020203" pitchFamily="34" charset="0"/>
              </a:rPr>
              <a:t>)</a:t>
            </a:r>
          </a:p>
          <a:p>
            <a:r>
              <a:rPr lang="hu-HU" sz="3200" dirty="0" smtClean="0">
                <a:latin typeface="Bahnschrift" panose="020B0502040204020203" pitchFamily="34" charset="0"/>
              </a:rPr>
              <a:t># </a:t>
            </a:r>
            <a:r>
              <a:rPr lang="hu-HU" sz="3200" dirty="0">
                <a:latin typeface="Bahnschrift" panose="020B0502040204020203" pitchFamily="34" charset="0"/>
              </a:rPr>
              <a:t>Például: ('</a:t>
            </a:r>
            <a:r>
              <a:rPr lang="hu-HU" sz="3200" dirty="0" err="1">
                <a:latin typeface="Bahnschrift" panose="020B0502040204020203" pitchFamily="34" charset="0"/>
              </a:rPr>
              <a:t>hu_HU</a:t>
            </a:r>
            <a:r>
              <a:rPr lang="hu-HU" sz="3200" dirty="0">
                <a:latin typeface="Bahnschrift" panose="020B0502040204020203" pitchFamily="34" charset="0"/>
              </a:rPr>
              <a:t>', 'UTF-8')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07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287817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Object</a:t>
            </a:r>
            <a:r>
              <a:rPr lang="hu-HU" dirty="0"/>
              <a:t>-Oriented </a:t>
            </a:r>
            <a:r>
              <a:rPr lang="hu-HU" dirty="0" err="1"/>
              <a:t>Programming</a:t>
            </a:r>
            <a:r>
              <a:rPr lang="hu-HU" dirty="0"/>
              <a:t> (</a:t>
            </a:r>
            <a:r>
              <a:rPr lang="hu-HU" dirty="0" smtClean="0"/>
              <a:t>OOP)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sz="1800" i="1" dirty="0" smtClean="0"/>
              <a:t>Objektum orientált programozás</a:t>
            </a:r>
            <a:endParaRPr lang="hu-HU" sz="18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5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import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>
                <a:latin typeface="Bahnschrift" panose="020B0502040204020203" pitchFamily="34" charset="0"/>
              </a:rPr>
              <a:t>import </a:t>
            </a:r>
            <a:r>
              <a:rPr lang="hu-HU" sz="2800" i="1" dirty="0" err="1">
                <a:latin typeface="Bahnschrift" panose="020B0502040204020203" pitchFamily="34" charset="0"/>
              </a:rPr>
              <a:t>modul_neve</a:t>
            </a:r>
            <a:endParaRPr lang="hu-HU" sz="2800" i="1" dirty="0">
              <a:latin typeface="Bahnschrift" panose="020B0502040204020203" pitchFamily="34" charset="0"/>
            </a:endParaRPr>
          </a:p>
          <a:p>
            <a:endParaRPr lang="hu-HU" sz="2800" dirty="0" smtClean="0">
              <a:latin typeface="Bahnschrift" panose="020B0502040204020203" pitchFamily="34" charset="0"/>
            </a:endParaRPr>
          </a:p>
          <a:p>
            <a:r>
              <a:rPr lang="hu-HU" sz="2800" dirty="0">
                <a:latin typeface="Bahnschrift" panose="020B0502040204020203" pitchFamily="34" charset="0"/>
              </a:rPr>
              <a:t>import </a:t>
            </a:r>
            <a:r>
              <a:rPr lang="hu-HU" sz="2800" dirty="0" err="1" smtClean="0">
                <a:latin typeface="Bahnschrift" panose="020B0502040204020203" pitchFamily="34" charset="0"/>
              </a:rPr>
              <a:t>math</a:t>
            </a:r>
            <a:endParaRPr lang="hu-HU" sz="2800" dirty="0" smtClean="0">
              <a:latin typeface="Bahnschrift" panose="020B0502040204020203" pitchFamily="34" charset="0"/>
            </a:endParaRPr>
          </a:p>
          <a:p>
            <a:endParaRPr lang="hu-HU" sz="2800" dirty="0">
              <a:latin typeface="Bahnschrift" panose="020B0502040204020203" pitchFamily="34" charset="0"/>
            </a:endParaRPr>
          </a:p>
          <a:p>
            <a:r>
              <a:rPr lang="hu-HU" sz="2800" dirty="0">
                <a:latin typeface="Bahnschrift" panose="020B0502040204020203" pitchFamily="34" charset="0"/>
              </a:rPr>
              <a:t>print(</a:t>
            </a:r>
            <a:r>
              <a:rPr lang="hu-HU" sz="2800" dirty="0" err="1">
                <a:latin typeface="Bahnschrift" panose="020B0502040204020203" pitchFamily="34" charset="0"/>
              </a:rPr>
              <a:t>math.sqrt</a:t>
            </a:r>
            <a:r>
              <a:rPr lang="hu-HU" sz="28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0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Közvetlen import elemre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i="1" dirty="0" err="1"/>
              <a:t>from</a:t>
            </a:r>
            <a:r>
              <a:rPr lang="hu-HU" sz="2800" i="1" dirty="0"/>
              <a:t> </a:t>
            </a:r>
            <a:r>
              <a:rPr lang="hu-HU" sz="2800" i="1" dirty="0" err="1"/>
              <a:t>modul_neve</a:t>
            </a:r>
            <a:r>
              <a:rPr lang="hu-HU" sz="2800" i="1" dirty="0"/>
              <a:t> import </a:t>
            </a:r>
            <a:r>
              <a:rPr lang="hu-HU" sz="2800" i="1" dirty="0" err="1"/>
              <a:t>fuggveny_nev</a:t>
            </a:r>
            <a:endParaRPr lang="hu-HU" sz="2800" i="1" dirty="0"/>
          </a:p>
          <a:p>
            <a:endParaRPr lang="hu-HU" sz="2800" dirty="0" smtClean="0"/>
          </a:p>
          <a:p>
            <a:endParaRPr lang="hu-HU" sz="2800" dirty="0"/>
          </a:p>
          <a:p>
            <a:r>
              <a:rPr lang="en-US" sz="2800" dirty="0">
                <a:latin typeface="Bahnschrift" panose="020B0502040204020203" pitchFamily="34" charset="0"/>
              </a:rPr>
              <a:t>from math import </a:t>
            </a:r>
            <a:r>
              <a:rPr lang="en-US" sz="2800" dirty="0" err="1">
                <a:latin typeface="Bahnschrift" panose="020B0502040204020203" pitchFamily="34" charset="0"/>
              </a:rPr>
              <a:t>sqrt</a:t>
            </a:r>
            <a:endParaRPr lang="en-US" sz="2800" dirty="0">
              <a:latin typeface="Bahnschrift" panose="020B0502040204020203" pitchFamily="34" charset="0"/>
            </a:endParaRPr>
          </a:p>
          <a:p>
            <a:r>
              <a:rPr lang="en-US" sz="2800" dirty="0">
                <a:latin typeface="Bahnschrift" panose="020B0502040204020203" pitchFamily="34" charset="0"/>
              </a:rPr>
              <a:t>print(</a:t>
            </a:r>
            <a:r>
              <a:rPr lang="en-US" sz="2800" dirty="0" err="1">
                <a:latin typeface="Bahnschrift" panose="020B0502040204020203" pitchFamily="34" charset="0"/>
              </a:rPr>
              <a:t>sqrt</a:t>
            </a:r>
            <a:r>
              <a:rPr lang="en-US" sz="28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0515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Rövidítés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i="1" dirty="0"/>
              <a:t>import </a:t>
            </a:r>
            <a:r>
              <a:rPr lang="hu-HU" sz="2400" i="1" dirty="0" err="1"/>
              <a:t>modul_neve</a:t>
            </a:r>
            <a:r>
              <a:rPr lang="hu-HU" sz="2400" i="1" dirty="0"/>
              <a:t> </a:t>
            </a:r>
            <a:r>
              <a:rPr lang="hu-HU" sz="2400" i="1" dirty="0" err="1"/>
              <a:t>as</a:t>
            </a:r>
            <a:r>
              <a:rPr lang="hu-HU" sz="2400" i="1" dirty="0"/>
              <a:t> </a:t>
            </a:r>
            <a:r>
              <a:rPr lang="hu-HU" sz="2400" i="1" dirty="0" err="1"/>
              <a:t>rovid_nev</a:t>
            </a:r>
            <a:endParaRPr lang="hu-HU" sz="2400" i="1" dirty="0"/>
          </a:p>
          <a:p>
            <a:endParaRPr lang="hu-HU" sz="2400" dirty="0" smtClean="0"/>
          </a:p>
          <a:p>
            <a:r>
              <a:rPr lang="en-US" sz="2400" dirty="0">
                <a:latin typeface="Bahnschrift" panose="020B0502040204020203" pitchFamily="34" charset="0"/>
              </a:rPr>
              <a:t>import </a:t>
            </a:r>
            <a:r>
              <a:rPr lang="en-US" sz="2400" dirty="0" err="1">
                <a:latin typeface="Bahnschrift" panose="020B0502040204020203" pitchFamily="34" charset="0"/>
              </a:rPr>
              <a:t>numpy</a:t>
            </a:r>
            <a:r>
              <a:rPr lang="en-US" sz="2400" dirty="0">
                <a:latin typeface="Bahnschrift" panose="020B0502040204020203" pitchFamily="34" charset="0"/>
              </a:rPr>
              <a:t> as np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print(</a:t>
            </a:r>
            <a:r>
              <a:rPr lang="en-US" sz="2400" dirty="0" err="1">
                <a:latin typeface="Bahnschrift" panose="020B0502040204020203" pitchFamily="34" charset="0"/>
              </a:rPr>
              <a:t>np.array</a:t>
            </a:r>
            <a:r>
              <a:rPr lang="en-US" sz="2400" dirty="0">
                <a:latin typeface="Bahnschrift" panose="020B0502040204020203" pitchFamily="34" charset="0"/>
              </a:rPr>
              <a:t>([1, 2, 3]))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666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Minden elem importja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200" i="1" dirty="0" err="1">
                <a:latin typeface="Bahnschrift" panose="020B0502040204020203" pitchFamily="34" charset="0"/>
              </a:rPr>
              <a:t>from</a:t>
            </a:r>
            <a:r>
              <a:rPr lang="hu-HU" sz="3200" i="1" dirty="0">
                <a:latin typeface="Bahnschrift" panose="020B0502040204020203" pitchFamily="34" charset="0"/>
              </a:rPr>
              <a:t> </a:t>
            </a:r>
            <a:r>
              <a:rPr lang="hu-HU" sz="3200" i="1" dirty="0" err="1">
                <a:latin typeface="Bahnschrift" panose="020B0502040204020203" pitchFamily="34" charset="0"/>
              </a:rPr>
              <a:t>modul_neve</a:t>
            </a:r>
            <a:r>
              <a:rPr lang="hu-HU" sz="3200" i="1" dirty="0">
                <a:latin typeface="Bahnschrift" panose="020B0502040204020203" pitchFamily="34" charset="0"/>
              </a:rPr>
              <a:t> import *</a:t>
            </a:r>
          </a:p>
          <a:p>
            <a:endParaRPr lang="hu-HU" sz="3200" dirty="0" smtClean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from math import *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print(</a:t>
            </a:r>
            <a:r>
              <a:rPr lang="en-US" sz="3200" dirty="0" err="1">
                <a:latin typeface="Bahnschrift" panose="020B0502040204020203" pitchFamily="34" charset="0"/>
              </a:rPr>
              <a:t>sqrt</a:t>
            </a:r>
            <a:r>
              <a:rPr lang="en-US" sz="3200" dirty="0">
                <a:latin typeface="Bahnschrift" panose="020B0502040204020203" pitchFamily="34" charset="0"/>
              </a:rPr>
              <a:t>(16))  # 4.0</a:t>
            </a:r>
          </a:p>
          <a:p>
            <a:endParaRPr lang="hu-H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Random 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random modul véletlenszerű események </a:t>
            </a:r>
            <a:r>
              <a:rPr lang="hu-HU" sz="2400" dirty="0" smtClean="0"/>
              <a:t>szimulálására</a:t>
            </a:r>
          </a:p>
          <a:p>
            <a:r>
              <a:rPr lang="hu-HU" sz="2400" dirty="0"/>
              <a:t>V</a:t>
            </a:r>
            <a:r>
              <a:rPr lang="hu-HU" sz="2400" dirty="0" smtClean="0"/>
              <a:t>életlen </a:t>
            </a:r>
            <a:r>
              <a:rPr lang="hu-HU" sz="2400" dirty="0"/>
              <a:t>számok generálására </a:t>
            </a:r>
            <a:r>
              <a:rPr lang="hu-HU" sz="2400" dirty="0" smtClean="0"/>
              <a:t>alkalmas</a:t>
            </a:r>
          </a:p>
          <a:p>
            <a:endParaRPr lang="hu-HU" sz="2400" dirty="0" smtClean="0"/>
          </a:p>
          <a:p>
            <a:r>
              <a:rPr lang="hu-HU" sz="2400" dirty="0" smtClean="0"/>
              <a:t>Néhány </a:t>
            </a:r>
            <a:r>
              <a:rPr lang="hu-HU" sz="2400" dirty="0"/>
              <a:t>fontos </a:t>
            </a:r>
            <a:r>
              <a:rPr lang="hu-HU" sz="2400" dirty="0" smtClean="0"/>
              <a:t>függvénye:</a:t>
            </a:r>
          </a:p>
          <a:p>
            <a:pPr lvl="1"/>
            <a:r>
              <a:rPr lang="hu-HU" sz="2000" dirty="0" smtClean="0"/>
              <a:t>Random, </a:t>
            </a:r>
            <a:r>
              <a:rPr lang="hu-HU" sz="2000" dirty="0" err="1" smtClean="0"/>
              <a:t>randint</a:t>
            </a:r>
            <a:r>
              <a:rPr lang="hu-HU" sz="2000" dirty="0" smtClean="0"/>
              <a:t>, uniform, </a:t>
            </a:r>
            <a:r>
              <a:rPr lang="hu-HU" sz="2000" dirty="0" err="1" smtClean="0"/>
              <a:t>choice</a:t>
            </a:r>
            <a:r>
              <a:rPr lang="hu-HU" sz="2000" dirty="0" smtClean="0"/>
              <a:t>, </a:t>
            </a:r>
            <a:r>
              <a:rPr lang="hu-HU" sz="2000" dirty="0" err="1" smtClean="0"/>
              <a:t>shuffle</a:t>
            </a:r>
            <a:r>
              <a:rPr lang="hu-HU" sz="2000" dirty="0" smtClean="0"/>
              <a:t>, </a:t>
            </a:r>
            <a:r>
              <a:rPr lang="hu-HU" sz="2000" dirty="0" err="1" smtClean="0"/>
              <a:t>sample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6191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</a:t>
            </a:r>
            <a:r>
              <a:rPr lang="hu-HU" dirty="0" smtClean="0"/>
              <a:t>andom()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Lebegőpontos számot generál 0 és 1 között</a:t>
            </a:r>
            <a:r>
              <a:rPr lang="hu-HU" sz="2400" dirty="0" smtClean="0"/>
              <a:t>.</a:t>
            </a:r>
          </a:p>
          <a:p>
            <a:endParaRPr lang="hu-HU" sz="2400" dirty="0"/>
          </a:p>
          <a:p>
            <a:r>
              <a:rPr lang="hu-HU" sz="2400" dirty="0"/>
              <a:t>import random</a:t>
            </a:r>
          </a:p>
          <a:p>
            <a:r>
              <a:rPr lang="hu-HU" sz="2400" dirty="0"/>
              <a:t>print(</a:t>
            </a:r>
            <a:r>
              <a:rPr lang="hu-HU" sz="2400" dirty="0" err="1"/>
              <a:t>random.random</a:t>
            </a:r>
            <a:r>
              <a:rPr lang="hu-HU" sz="2400" dirty="0"/>
              <a:t>())  # Például: 0.7688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93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randint</a:t>
            </a:r>
            <a:r>
              <a:rPr lang="hu-HU" dirty="0"/>
              <a:t>(a, b)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Egész számot generál az a és b közötti zárt intervallumban.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print(</a:t>
            </a:r>
            <a:r>
              <a:rPr lang="hu-HU" sz="2400" dirty="0" err="1" smtClean="0"/>
              <a:t>random.randint</a:t>
            </a:r>
            <a:r>
              <a:rPr lang="hu-HU" sz="2400" dirty="0" smtClean="0"/>
              <a:t>(1</a:t>
            </a:r>
            <a:r>
              <a:rPr lang="hu-HU" sz="2400" dirty="0"/>
              <a:t>, 10))  # Például: 7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9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</TotalTime>
  <Words>562</Words>
  <Application>Microsoft Office PowerPoint</Application>
  <PresentationFormat>Szélesvásznú</PresentationFormat>
  <Paragraphs>128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Century Gothic</vt:lpstr>
      <vt:lpstr>Times New Roman</vt:lpstr>
      <vt:lpstr>Wingdings 3</vt:lpstr>
      <vt:lpstr>Szálak</vt:lpstr>
      <vt:lpstr>Modulok</vt:lpstr>
      <vt:lpstr>Modulok</vt:lpstr>
      <vt:lpstr>Egyszerű import</vt:lpstr>
      <vt:lpstr>Közvetlen import elemre</vt:lpstr>
      <vt:lpstr>Rövidítés</vt:lpstr>
      <vt:lpstr>Minden elem importja</vt:lpstr>
      <vt:lpstr>Random modul</vt:lpstr>
      <vt:lpstr>random()</vt:lpstr>
      <vt:lpstr>randint(a, b)</vt:lpstr>
      <vt:lpstr>uniform(a, b)</vt:lpstr>
      <vt:lpstr>choice(seq)</vt:lpstr>
      <vt:lpstr>shuffle(list)</vt:lpstr>
      <vt:lpstr>sample(seq, k)</vt:lpstr>
      <vt:lpstr>Datetime modul</vt:lpstr>
      <vt:lpstr>Aktuális dátum és idő lekérdezése</vt:lpstr>
      <vt:lpstr>Csak az aktuális dátum</vt:lpstr>
      <vt:lpstr>Dátum és idő létrehozása</vt:lpstr>
      <vt:lpstr>Időeltérés (timedelta)</vt:lpstr>
      <vt:lpstr>Formázás strftime és strptime függvényekkel</vt:lpstr>
      <vt:lpstr>Locale modul</vt:lpstr>
      <vt:lpstr>Nyelvi környezet beállítása</vt:lpstr>
      <vt:lpstr>Pénznem és egyéb formázások</vt:lpstr>
      <vt:lpstr>Automatikus nyelvi beállítás</vt:lpstr>
      <vt:lpstr>Object-Oriented Programming (OOP)  Objektum orientált programozás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Modulok</dc:title>
  <dc:creator>Vince</dc:creator>
  <cp:lastModifiedBy>Vince</cp:lastModifiedBy>
  <cp:revision>7</cp:revision>
  <dcterms:created xsi:type="dcterms:W3CDTF">2024-11-01T14:46:34Z</dcterms:created>
  <dcterms:modified xsi:type="dcterms:W3CDTF">2025-10-09T13:00:32Z</dcterms:modified>
</cp:coreProperties>
</file>