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Bevezetés a Python-</a:t>
            </a:r>
            <a:r>
              <a:rPr lang="hu-HU" dirty="0" err="1" smtClean="0"/>
              <a:t>ba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Ősz 2024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268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Pszeudokód</a:t>
            </a:r>
            <a:r>
              <a:rPr lang="hu-HU" dirty="0" smtClean="0"/>
              <a:t>: egy algoritmus leírása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Kérj egy számot a felhasználótól, legyen ez </a:t>
            </a:r>
            <a:r>
              <a:rPr lang="hu-HU" sz="2400" i="1" dirty="0"/>
              <a:t>N</a:t>
            </a:r>
            <a:r>
              <a:rPr lang="hu-HU" sz="2400" dirty="0" smtClean="0"/>
              <a:t>.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i="1" dirty="0"/>
              <a:t>A</a:t>
            </a:r>
            <a:r>
              <a:rPr lang="hu-HU" sz="2400" dirty="0"/>
              <a:t> értéke legyen 1</a:t>
            </a:r>
            <a:r>
              <a:rPr lang="hu-HU" sz="2400" dirty="0" smtClean="0"/>
              <a:t>.</a:t>
            </a:r>
          </a:p>
          <a:p>
            <a:pPr marL="0" indent="0">
              <a:buNone/>
            </a:pPr>
            <a:r>
              <a:rPr lang="hu-HU" sz="2400" dirty="0"/>
              <a:t/>
            </a:r>
            <a:br>
              <a:rPr lang="hu-HU" sz="2400" dirty="0"/>
            </a:br>
            <a:r>
              <a:rPr lang="hu-HU" sz="2400" b="1" dirty="0"/>
              <a:t>Ellenőrzés:</a:t>
            </a:r>
            <a:r>
              <a:rPr lang="hu-HU" sz="2400" dirty="0"/>
              <a:t> Ha </a:t>
            </a:r>
            <a:r>
              <a:rPr lang="hu-HU" sz="2400" i="1" dirty="0"/>
              <a:t>N</a:t>
            </a:r>
            <a:r>
              <a:rPr lang="hu-HU" sz="2400" dirty="0"/>
              <a:t>=1, ugorj előre a „vége” címkéhez.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/>
              <a:t>Legyen </a:t>
            </a:r>
            <a:r>
              <a:rPr lang="hu-HU" sz="2400" i="1" dirty="0"/>
              <a:t>A</a:t>
            </a:r>
            <a:r>
              <a:rPr lang="hu-HU" sz="2400" dirty="0"/>
              <a:t> értéke mostantól </a:t>
            </a:r>
            <a:r>
              <a:rPr lang="hu-HU" sz="2400" i="1" dirty="0"/>
              <a:t>A</a:t>
            </a:r>
            <a:r>
              <a:rPr lang="hu-HU" sz="2400" dirty="0"/>
              <a:t>·</a:t>
            </a:r>
            <a:r>
              <a:rPr lang="hu-HU" sz="2400" i="1" dirty="0"/>
              <a:t>N</a:t>
            </a:r>
            <a:r>
              <a:rPr lang="hu-HU" sz="2400" dirty="0"/>
              <a:t>.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i="1" dirty="0"/>
              <a:t>N</a:t>
            </a:r>
            <a:r>
              <a:rPr lang="hu-HU" sz="2400" dirty="0"/>
              <a:t> értékét </a:t>
            </a:r>
            <a:r>
              <a:rPr lang="hu-HU" sz="2400" dirty="0" err="1"/>
              <a:t>csökkentsd</a:t>
            </a:r>
            <a:r>
              <a:rPr lang="hu-HU" sz="2400" dirty="0"/>
              <a:t> 1-gyel.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/>
              <a:t>Ugorj vissza az „ellenőrzés” címkéhez</a:t>
            </a:r>
            <a:r>
              <a:rPr lang="hu-HU" sz="2400" dirty="0" smtClean="0"/>
              <a:t>.</a:t>
            </a:r>
          </a:p>
          <a:p>
            <a:pPr marL="0" indent="0">
              <a:buNone/>
            </a:pPr>
            <a:r>
              <a:rPr lang="hu-HU" sz="2400" dirty="0"/>
              <a:t/>
            </a:r>
            <a:br>
              <a:rPr lang="hu-HU" sz="2400" dirty="0"/>
            </a:br>
            <a:r>
              <a:rPr lang="hu-HU" sz="2400" b="1" dirty="0"/>
              <a:t>Vége:</a:t>
            </a:r>
            <a:r>
              <a:rPr lang="hu-HU" sz="2400" dirty="0"/>
              <a:t> Írd ki </a:t>
            </a:r>
            <a:r>
              <a:rPr lang="hu-HU" sz="2400" i="1" dirty="0"/>
              <a:t>A</a:t>
            </a:r>
            <a:r>
              <a:rPr lang="hu-HU" sz="2400" dirty="0"/>
              <a:t> értékét.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2433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programok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67318" y="1904999"/>
            <a:ext cx="4020135" cy="4608095"/>
          </a:xfrm>
        </p:spPr>
        <p:txBody>
          <a:bodyPr>
            <a:normAutofit/>
          </a:bodyPr>
          <a:lstStyle/>
          <a:p>
            <a:r>
              <a:rPr lang="hu-HU" sz="2400" b="1" dirty="0"/>
              <a:t>A programkódok</a:t>
            </a:r>
          </a:p>
          <a:p>
            <a:r>
              <a:rPr lang="hu-HU" sz="2400" dirty="0"/>
              <a:t>Számítógép által </a:t>
            </a:r>
            <a:r>
              <a:rPr lang="hu-HU" sz="2400" dirty="0" smtClean="0"/>
              <a:t>érthető</a:t>
            </a:r>
            <a:r>
              <a:rPr lang="hu-HU" sz="2400" dirty="0"/>
              <a:t> </a:t>
            </a:r>
            <a:r>
              <a:rPr lang="hu-HU" sz="2400" dirty="0" smtClean="0"/>
              <a:t>programozás nyelveken</a:t>
            </a:r>
            <a:endParaRPr lang="hu-HU" sz="2400" dirty="0"/>
          </a:p>
          <a:p>
            <a:r>
              <a:rPr lang="hu-HU" sz="2400" dirty="0"/>
              <a:t>A nyelv elemeit meg kell tanulni: szótár: szavak, amelyekkel fogalmazunk, </a:t>
            </a:r>
            <a:r>
              <a:rPr lang="hu-HU" sz="2400" i="1" dirty="0"/>
              <a:t>szintaxis:</a:t>
            </a:r>
            <a:r>
              <a:rPr lang="hu-HU" sz="2400" dirty="0"/>
              <a:t> a nyelvtani szabályok</a:t>
            </a:r>
          </a:p>
          <a:p>
            <a:endParaRPr lang="hu-HU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97738" y="2254928"/>
            <a:ext cx="5374105" cy="3077766"/>
          </a:xfrm>
          <a:prstGeom prst="rect">
            <a:avLst/>
          </a:prstGeom>
          <a:solidFill>
            <a:srgbClr val="E9F1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# legnagyobb közös osztó</a:t>
            </a:r>
            <a:endParaRPr lang="hu-HU" altLang="hu-HU" sz="2000" dirty="0">
              <a:solidFill>
                <a:srgbClr val="181818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177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1775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"a? "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177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1775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"b? "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rgbClr val="18181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3333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 b != 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2000" dirty="0">
                <a:solidFill>
                  <a:srgbClr val="181818"/>
                </a:solidFill>
                <a:latin typeface="Consolas" panose="020B0609020204030204" pitchFamily="49" charset="0"/>
              </a:rPr>
              <a:t> </a:t>
            </a:r>
            <a:r>
              <a:rPr lang="hu-HU" altLang="hu-HU" sz="2000" dirty="0" smtClean="0">
                <a:solidFill>
                  <a:srgbClr val="181818"/>
                </a:solidFill>
                <a:latin typeface="Consolas" panose="020B0609020204030204" pitchFamily="49" charset="0"/>
              </a:rPr>
              <a:t>   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t =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    b = a %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    a =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rgbClr val="18181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1775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hu-HU" altLang="hu-HU" sz="20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lnko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="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rgbClr val="181818"/>
                </a:solidFill>
                <a:effectLst/>
                <a:latin typeface="Consolas" panose="020B0609020204030204" pitchFamily="49" charset="0"/>
              </a:rPr>
              <a:t>, a)</a:t>
            </a:r>
            <a:r>
              <a:rPr kumimoji="0" lang="hu-HU" altLang="hu-H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88588" y="2837921"/>
            <a:ext cx="8911687" cy="1280890"/>
          </a:xfrm>
        </p:spPr>
        <p:txBody>
          <a:bodyPr>
            <a:normAutofit/>
          </a:bodyPr>
          <a:lstStyle/>
          <a:p>
            <a:r>
              <a:rPr lang="hu-HU" sz="6000" dirty="0" smtClean="0"/>
              <a:t>Hello </a:t>
            </a:r>
            <a:r>
              <a:rPr lang="hu-HU" sz="6000" dirty="0" err="1" smtClean="0"/>
              <a:t>world</a:t>
            </a:r>
            <a:r>
              <a:rPr lang="hu-HU" sz="6000" dirty="0" smtClean="0"/>
              <a:t>!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287405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története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Guido van </a:t>
            </a:r>
            <a:r>
              <a:rPr lang="hu-HU" dirty="0" err="1" smtClean="0"/>
              <a:t>Rossum</a:t>
            </a:r>
            <a:r>
              <a:rPr lang="hu-HU" dirty="0" smtClean="0"/>
              <a:t> holland programozó</a:t>
            </a:r>
          </a:p>
          <a:p>
            <a:r>
              <a:rPr lang="hu-HU" dirty="0" smtClean="0"/>
              <a:t>Monty Python – egyszerű és szórakoztató</a:t>
            </a:r>
            <a:br>
              <a:rPr lang="hu-HU" dirty="0" smtClean="0"/>
            </a:br>
            <a:endParaRPr lang="hu-HU" dirty="0" smtClean="0"/>
          </a:p>
          <a:p>
            <a:r>
              <a:rPr lang="hu-HU" dirty="0" smtClean="0"/>
              <a:t>Verziók: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1991 1.0 nyilvános változat</a:t>
            </a:r>
            <a:br>
              <a:rPr lang="hu-HU" dirty="0" smtClean="0"/>
            </a:br>
            <a:r>
              <a:rPr lang="hu-HU" dirty="0" smtClean="0"/>
              <a:t>1994 1.x verzió</a:t>
            </a:r>
            <a:br>
              <a:rPr lang="hu-HU" dirty="0" smtClean="0"/>
            </a:br>
            <a:r>
              <a:rPr lang="hu-HU" dirty="0" smtClean="0"/>
              <a:t>2000 2.x verzió</a:t>
            </a:r>
            <a:br>
              <a:rPr lang="hu-HU" dirty="0" smtClean="0"/>
            </a:br>
            <a:r>
              <a:rPr lang="hu-HU" dirty="0" smtClean="0"/>
              <a:t>2008 3.x verzió</a:t>
            </a:r>
          </a:p>
        </p:txBody>
      </p:sp>
    </p:spTree>
    <p:extLst>
      <p:ext uri="{BB962C8B-B14F-4D97-AF65-F5344CB8AC3E}">
        <p14:creationId xmlns:p14="http://schemas.microsoft.com/office/powerpoint/2010/main" val="13351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Főbb 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Általános célú, magas szintű ( </a:t>
            </a:r>
            <a:r>
              <a:rPr lang="hu-HU" dirty="0" err="1" smtClean="0"/>
              <a:t>vs</a:t>
            </a:r>
            <a:r>
              <a:rPr lang="hu-HU" dirty="0" smtClean="0"/>
              <a:t> c++ assembly )</a:t>
            </a:r>
          </a:p>
          <a:p>
            <a:r>
              <a:rPr lang="hu-HU" dirty="0" smtClean="0"/>
              <a:t>Dinamikus típusok</a:t>
            </a:r>
          </a:p>
          <a:p>
            <a:r>
              <a:rPr lang="hu-HU" dirty="0" smtClean="0"/>
              <a:t>Automatikus memóriakezelés</a:t>
            </a:r>
          </a:p>
          <a:p>
            <a:r>
              <a:rPr lang="hu-HU" dirty="0" smtClean="0"/>
              <a:t>Paradigma támogatottság</a:t>
            </a:r>
            <a:br>
              <a:rPr lang="hu-HU" dirty="0" smtClean="0"/>
            </a:br>
            <a:r>
              <a:rPr lang="hu-HU" dirty="0" smtClean="0"/>
              <a:t>imperatív (utasítások sorrendje)</a:t>
            </a:r>
            <a:br>
              <a:rPr lang="hu-HU" dirty="0" smtClean="0"/>
            </a:br>
            <a:r>
              <a:rPr lang="hu-HU" dirty="0" smtClean="0"/>
              <a:t>procedurális (eljárás orientált, függvények, metódusok)</a:t>
            </a:r>
            <a:br>
              <a:rPr lang="hu-HU" dirty="0" smtClean="0"/>
            </a:br>
            <a:r>
              <a:rPr lang="hu-HU" dirty="0" smtClean="0"/>
              <a:t>objektum orientált</a:t>
            </a:r>
          </a:p>
          <a:p>
            <a:r>
              <a:rPr lang="hu-HU" dirty="0" err="1" smtClean="0"/>
              <a:t>Identálás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tab</a:t>
            </a:r>
            <a:r>
              <a:rPr lang="hu-HU" dirty="0" smtClean="0"/>
              <a:t> vagy szóközök szerepe)</a:t>
            </a:r>
          </a:p>
        </p:txBody>
      </p:sp>
    </p:spTree>
    <p:extLst>
      <p:ext uri="{BB962C8B-B14F-4D97-AF65-F5344CB8AC3E}">
        <p14:creationId xmlns:p14="http://schemas.microsoft.com/office/powerpoint/2010/main" val="220643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 és hátrányok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Előnyök:</a:t>
            </a:r>
          </a:p>
          <a:p>
            <a:r>
              <a:rPr lang="hu-HU" dirty="0" smtClean="0"/>
              <a:t>Egyszerű</a:t>
            </a:r>
          </a:p>
          <a:p>
            <a:r>
              <a:rPr lang="hu-HU" dirty="0" smtClean="0"/>
              <a:t>Gyors fejlődési lehetőség</a:t>
            </a:r>
          </a:p>
          <a:p>
            <a:r>
              <a:rPr lang="hu-HU" dirty="0" smtClean="0"/>
              <a:t>Széleskörű alkalmazás</a:t>
            </a:r>
          </a:p>
          <a:p>
            <a:r>
              <a:rPr lang="hu-HU" dirty="0" smtClean="0"/>
              <a:t>Sok-sok könyvtár</a:t>
            </a:r>
          </a:p>
          <a:p>
            <a:r>
              <a:rPr lang="hu-HU" dirty="0" smtClean="0"/>
              <a:t>Aktív közösség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Hátrányok</a:t>
            </a:r>
            <a:endParaRPr lang="hu-HU" dirty="0"/>
          </a:p>
          <a:p>
            <a:r>
              <a:rPr lang="hu-HU" dirty="0" smtClean="0"/>
              <a:t>C++ képest lassabb</a:t>
            </a:r>
          </a:p>
          <a:p>
            <a:r>
              <a:rPr lang="hu-HU" dirty="0" smtClean="0"/>
              <a:t>Nem minden problémára ideális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624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Alkalmazási területek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Adatelemzés, adatbányászat (</a:t>
            </a:r>
            <a:r>
              <a:rPr lang="hu-HU" dirty="0" err="1" smtClean="0"/>
              <a:t>numpy</a:t>
            </a:r>
            <a:r>
              <a:rPr lang="hu-HU" dirty="0" smtClean="0"/>
              <a:t>, </a:t>
            </a:r>
            <a:r>
              <a:rPr lang="hu-HU" dirty="0" err="1" smtClean="0"/>
              <a:t>pandas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r>
              <a:rPr lang="hu-HU" dirty="0" smtClean="0"/>
              <a:t> (</a:t>
            </a:r>
            <a:r>
              <a:rPr lang="hu-HU" dirty="0" err="1" smtClean="0"/>
              <a:t>Tensorflow</a:t>
            </a:r>
            <a:r>
              <a:rPr lang="hu-HU" dirty="0" smtClean="0"/>
              <a:t>, </a:t>
            </a:r>
            <a:r>
              <a:rPr lang="hu-HU" dirty="0" err="1" smtClean="0"/>
              <a:t>PyTorch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Automatizáció</a:t>
            </a:r>
            <a:r>
              <a:rPr lang="hu-HU" dirty="0" smtClean="0"/>
              <a:t> (</a:t>
            </a:r>
            <a:r>
              <a:rPr lang="hu-HU" dirty="0" err="1" smtClean="0"/>
              <a:t>Selenium</a:t>
            </a:r>
            <a:r>
              <a:rPr lang="hu-HU" dirty="0" smtClean="0"/>
              <a:t>)</a:t>
            </a:r>
          </a:p>
          <a:p>
            <a:r>
              <a:rPr lang="hu-HU" dirty="0" smtClean="0"/>
              <a:t>Jelfeldolgozás (</a:t>
            </a:r>
            <a:r>
              <a:rPr lang="hu-HU" dirty="0" err="1" smtClean="0"/>
              <a:t>OpenCV</a:t>
            </a:r>
            <a:r>
              <a:rPr lang="hu-HU" dirty="0" smtClean="0"/>
              <a:t>)</a:t>
            </a:r>
          </a:p>
          <a:p>
            <a:r>
              <a:rPr lang="hu-HU" dirty="0" smtClean="0"/>
              <a:t>Webfejlesztés (</a:t>
            </a:r>
            <a:r>
              <a:rPr lang="hu-HU" dirty="0" err="1" smtClean="0"/>
              <a:t>Django</a:t>
            </a:r>
            <a:r>
              <a:rPr lang="hu-HU" dirty="0" smtClean="0"/>
              <a:t>, </a:t>
            </a:r>
            <a:r>
              <a:rPr lang="hu-HU" dirty="0" err="1" smtClean="0"/>
              <a:t>Flask</a:t>
            </a:r>
            <a:r>
              <a:rPr lang="hu-HU" dirty="0" smtClean="0"/>
              <a:t>)</a:t>
            </a:r>
          </a:p>
          <a:p>
            <a:r>
              <a:rPr lang="hu-HU" dirty="0" smtClean="0"/>
              <a:t>GUI (</a:t>
            </a:r>
            <a:r>
              <a:rPr lang="hu-HU" dirty="0" err="1" smtClean="0"/>
              <a:t>tkinter</a:t>
            </a:r>
            <a:r>
              <a:rPr lang="hu-HU" dirty="0" smtClean="0"/>
              <a:t>, </a:t>
            </a:r>
            <a:r>
              <a:rPr lang="hu-HU" dirty="0" err="1" smtClean="0"/>
              <a:t>PyQt</a:t>
            </a:r>
            <a:r>
              <a:rPr lang="hu-HU" dirty="0" smtClean="0"/>
              <a:t>)</a:t>
            </a:r>
          </a:p>
          <a:p>
            <a:r>
              <a:rPr lang="hu-HU" dirty="0" smtClean="0"/>
              <a:t>Játékfejlesztés (</a:t>
            </a:r>
            <a:r>
              <a:rPr lang="hu-HU" dirty="0" err="1" smtClean="0"/>
              <a:t>PyGame</a:t>
            </a:r>
            <a:r>
              <a:rPr lang="hu-HU" dirty="0" smtClean="0"/>
              <a:t>)</a:t>
            </a:r>
          </a:p>
          <a:p>
            <a:r>
              <a:rPr lang="hu-HU" dirty="0" smtClean="0"/>
              <a:t>Robotika</a:t>
            </a:r>
          </a:p>
          <a:p>
            <a:r>
              <a:rPr lang="hu-HU" dirty="0" smtClean="0"/>
              <a:t>Orvostudomány</a:t>
            </a:r>
          </a:p>
          <a:p>
            <a:r>
              <a:rPr lang="hu-HU" dirty="0" smtClean="0"/>
              <a:t>És még és még és még…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337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Könyvajánló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Donald </a:t>
            </a:r>
            <a:r>
              <a:rPr lang="hu-HU" b="1" dirty="0" err="1"/>
              <a:t>Knuth</a:t>
            </a:r>
            <a:r>
              <a:rPr lang="hu-HU" b="1" dirty="0"/>
              <a:t>: The Art of Computer </a:t>
            </a:r>
            <a:r>
              <a:rPr lang="hu-HU" b="1" dirty="0" err="1"/>
              <a:t>Programming</a:t>
            </a:r>
            <a:endParaRPr lang="hu-HU" dirty="0"/>
          </a:p>
          <a:p>
            <a:r>
              <a:rPr lang="hu-HU" b="1" dirty="0"/>
              <a:t>Mark Lutz: </a:t>
            </a:r>
            <a:r>
              <a:rPr lang="hu-HU" b="1" dirty="0" err="1"/>
              <a:t>Learning</a:t>
            </a:r>
            <a:r>
              <a:rPr lang="hu-HU" b="1" dirty="0"/>
              <a:t> Python</a:t>
            </a:r>
            <a:endParaRPr lang="hu-HU" dirty="0"/>
          </a:p>
          <a:p>
            <a:r>
              <a:rPr lang="hu-HU" b="1" dirty="0" err="1"/>
              <a:t>Luciano</a:t>
            </a:r>
            <a:r>
              <a:rPr lang="hu-HU" b="1" dirty="0"/>
              <a:t> </a:t>
            </a:r>
            <a:r>
              <a:rPr lang="hu-HU" b="1" dirty="0" err="1"/>
              <a:t>Ramalho</a:t>
            </a:r>
            <a:r>
              <a:rPr lang="hu-HU" b="1" dirty="0"/>
              <a:t>: </a:t>
            </a:r>
            <a:r>
              <a:rPr lang="hu-HU" b="1" dirty="0" err="1"/>
              <a:t>Fluent</a:t>
            </a:r>
            <a:r>
              <a:rPr lang="hu-HU" b="1" dirty="0"/>
              <a:t> Python</a:t>
            </a:r>
            <a:endParaRPr lang="hu-HU" dirty="0"/>
          </a:p>
          <a:p>
            <a:r>
              <a:rPr lang="hu-HU" b="1" dirty="0"/>
              <a:t>David </a:t>
            </a:r>
            <a:r>
              <a:rPr lang="hu-HU" b="1" dirty="0" err="1"/>
              <a:t>Beazley</a:t>
            </a:r>
            <a:r>
              <a:rPr lang="hu-HU" b="1" dirty="0"/>
              <a:t> és </a:t>
            </a:r>
            <a:r>
              <a:rPr lang="hu-HU" b="1" dirty="0" err="1"/>
              <a:t>Brian</a:t>
            </a:r>
            <a:r>
              <a:rPr lang="hu-HU" b="1" dirty="0"/>
              <a:t> K. Jones: Python </a:t>
            </a:r>
            <a:r>
              <a:rPr lang="hu-HU" b="1" dirty="0" err="1"/>
              <a:t>Cookbook</a:t>
            </a:r>
            <a:endParaRPr lang="hu-HU" dirty="0"/>
          </a:p>
          <a:p>
            <a:r>
              <a:rPr lang="hu-HU" b="1" dirty="0"/>
              <a:t>Eric </a:t>
            </a:r>
            <a:r>
              <a:rPr lang="hu-HU" b="1" dirty="0" err="1"/>
              <a:t>Matthes</a:t>
            </a:r>
            <a:r>
              <a:rPr lang="hu-HU" b="1" dirty="0"/>
              <a:t>: Python </a:t>
            </a:r>
            <a:r>
              <a:rPr lang="hu-HU" b="1" dirty="0" err="1"/>
              <a:t>Crash</a:t>
            </a:r>
            <a:r>
              <a:rPr lang="hu-HU" b="1" dirty="0"/>
              <a:t> </a:t>
            </a:r>
            <a:r>
              <a:rPr lang="hu-HU" b="1" dirty="0" err="1"/>
              <a:t>Course</a:t>
            </a:r>
            <a:endParaRPr lang="hu-HU" dirty="0"/>
          </a:p>
          <a:p>
            <a:r>
              <a:rPr lang="hu-HU" b="1" dirty="0" err="1"/>
              <a:t>Al</a:t>
            </a:r>
            <a:r>
              <a:rPr lang="hu-HU" b="1" dirty="0"/>
              <a:t> </a:t>
            </a:r>
            <a:r>
              <a:rPr lang="hu-HU" b="1" dirty="0" err="1"/>
              <a:t>Sweigart</a:t>
            </a:r>
            <a:r>
              <a:rPr lang="hu-HU" b="1" dirty="0"/>
              <a:t>: </a:t>
            </a:r>
            <a:r>
              <a:rPr lang="hu-HU" b="1" dirty="0" err="1"/>
              <a:t>Automate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Boring </a:t>
            </a:r>
            <a:r>
              <a:rPr lang="hu-HU" b="1" dirty="0" err="1"/>
              <a:t>Stuff</a:t>
            </a:r>
            <a:r>
              <a:rPr lang="hu-HU" b="1" dirty="0"/>
              <a:t> </a:t>
            </a:r>
            <a:r>
              <a:rPr lang="hu-HU" b="1" dirty="0" err="1"/>
              <a:t>with</a:t>
            </a:r>
            <a:r>
              <a:rPr lang="hu-HU" b="1" dirty="0"/>
              <a:t> Python</a:t>
            </a:r>
            <a:endParaRPr lang="hu-HU" dirty="0"/>
          </a:p>
          <a:p>
            <a:r>
              <a:rPr lang="hu-HU" b="1" dirty="0"/>
              <a:t>Allen B. </a:t>
            </a:r>
            <a:r>
              <a:rPr lang="hu-HU" b="1" dirty="0" err="1"/>
              <a:t>Downey</a:t>
            </a:r>
            <a:r>
              <a:rPr lang="hu-HU" b="1" dirty="0"/>
              <a:t>: </a:t>
            </a:r>
            <a:r>
              <a:rPr lang="hu-HU" b="1" dirty="0" err="1"/>
              <a:t>Think</a:t>
            </a:r>
            <a:r>
              <a:rPr lang="hu-HU" b="1" dirty="0"/>
              <a:t> Python</a:t>
            </a:r>
            <a:endParaRPr lang="hu-HU" dirty="0"/>
          </a:p>
          <a:p>
            <a:r>
              <a:rPr lang="hu-HU" b="1" dirty="0"/>
              <a:t>Paul Barry: Head </a:t>
            </a:r>
            <a:r>
              <a:rPr lang="hu-HU" b="1" dirty="0" err="1"/>
              <a:t>First</a:t>
            </a:r>
            <a:r>
              <a:rPr lang="hu-HU" b="1" dirty="0"/>
              <a:t> Python</a:t>
            </a:r>
            <a:endParaRPr lang="hu-HU" dirty="0"/>
          </a:p>
          <a:p>
            <a:r>
              <a:rPr lang="hu-HU" b="1" dirty="0" err="1"/>
              <a:t>Zed</a:t>
            </a:r>
            <a:r>
              <a:rPr lang="hu-HU" b="1" dirty="0"/>
              <a:t> A. Shaw: </a:t>
            </a:r>
            <a:r>
              <a:rPr lang="hu-HU" b="1" dirty="0" err="1"/>
              <a:t>Learn</a:t>
            </a:r>
            <a:r>
              <a:rPr lang="hu-HU" b="1" dirty="0"/>
              <a:t> Python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Hard</a:t>
            </a:r>
            <a:r>
              <a:rPr lang="hu-HU" b="1" dirty="0"/>
              <a:t> </a:t>
            </a:r>
            <a:r>
              <a:rPr lang="hu-HU" b="1" dirty="0" err="1"/>
              <a:t>Way</a:t>
            </a:r>
            <a:endParaRPr lang="hu-HU" dirty="0"/>
          </a:p>
          <a:p>
            <a:r>
              <a:rPr lang="hu-HU" b="1" dirty="0" err="1"/>
              <a:t>Wes</a:t>
            </a:r>
            <a:r>
              <a:rPr lang="hu-HU" b="1" dirty="0"/>
              <a:t> </a:t>
            </a:r>
            <a:r>
              <a:rPr lang="hu-HU" b="1" dirty="0" err="1"/>
              <a:t>McKinney</a:t>
            </a:r>
            <a:r>
              <a:rPr lang="hu-HU" b="1" dirty="0"/>
              <a:t>: Python </a:t>
            </a:r>
            <a:r>
              <a:rPr lang="hu-HU" b="1" dirty="0" err="1"/>
              <a:t>for</a:t>
            </a:r>
            <a:r>
              <a:rPr lang="hu-HU" b="1" dirty="0"/>
              <a:t> Data </a:t>
            </a:r>
            <a:r>
              <a:rPr lang="hu-HU" b="1" dirty="0" err="1"/>
              <a:t>Analysis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13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Tudás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48590" y="1328724"/>
            <a:ext cx="4537491" cy="4253929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Deklaratív tudás</a:t>
            </a:r>
            <a:endParaRPr lang="hu-HU" dirty="0"/>
          </a:p>
          <a:p>
            <a:pPr lvl="0"/>
            <a:r>
              <a:rPr lang="hu-HU" dirty="0"/>
              <a:t>„Mi az, ami igaz?”</a:t>
            </a:r>
          </a:p>
          <a:p>
            <a:pPr lvl="0"/>
            <a:r>
              <a:rPr lang="hu-HU" dirty="0"/>
              <a:t>Állításokat tesz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smtClean="0"/>
              <a:t>Példa</a:t>
            </a:r>
            <a:r>
              <a:rPr lang="hu-HU" b="1" dirty="0"/>
              <a:t>: egy szám </a:t>
            </a:r>
            <a:r>
              <a:rPr lang="hu-HU" b="1" dirty="0" smtClean="0"/>
              <a:t>négyzetgyöke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/>
              <a:t>x</a:t>
            </a:r>
            <a:r>
              <a:rPr lang="hu-HU" dirty="0"/>
              <a:t> gyöke egy olyan </a:t>
            </a:r>
            <a:r>
              <a:rPr lang="hu-HU" b="1" dirty="0"/>
              <a:t>y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amire </a:t>
            </a:r>
            <a:r>
              <a:rPr lang="hu-HU" b="1" dirty="0"/>
              <a:t>y</a:t>
            </a:r>
            <a:r>
              <a:rPr lang="hu-HU" b="1" baseline="30000" dirty="0"/>
              <a:t>2</a:t>
            </a:r>
            <a:r>
              <a:rPr lang="hu-HU" b="1" dirty="0"/>
              <a:t>=x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és </a:t>
            </a:r>
            <a:r>
              <a:rPr lang="hu-HU" b="1" dirty="0"/>
              <a:t>y≥0</a:t>
            </a:r>
            <a:endParaRPr lang="hu-HU" dirty="0"/>
          </a:p>
          <a:p>
            <a:endParaRPr lang="hu-HU" dirty="0" smtClean="0"/>
          </a:p>
          <a:p>
            <a:r>
              <a:rPr lang="hu-HU" dirty="0"/>
              <a:t>Deklaratív tudás: egy számról meg tudjuk mondani, hogy egy másik négyzetgyöke-e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286081" y="1264555"/>
            <a:ext cx="4892841" cy="4588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/>
              <a:t>Imperatív tudás</a:t>
            </a:r>
            <a:endParaRPr lang="hu-HU" dirty="0"/>
          </a:p>
          <a:p>
            <a:pPr lvl="0"/>
            <a:r>
              <a:rPr lang="hu-HU" dirty="0"/>
              <a:t>„Hogyan kell csinálni?”</a:t>
            </a:r>
          </a:p>
          <a:p>
            <a:pPr lvl="0"/>
            <a:r>
              <a:rPr lang="hu-HU" dirty="0"/>
              <a:t>Módszereket </a:t>
            </a:r>
            <a:r>
              <a:rPr lang="hu-HU" dirty="0" smtClean="0"/>
              <a:t>ad</a:t>
            </a:r>
          </a:p>
          <a:p>
            <a:pPr marL="0" lvl="0" indent="0">
              <a:buNone/>
            </a:pPr>
            <a:endParaRPr lang="hu-HU" dirty="0" smtClean="0"/>
          </a:p>
          <a:p>
            <a:pPr marL="0" lvl="0" indent="0">
              <a:buNone/>
            </a:pPr>
            <a:endParaRPr lang="hu-HU" dirty="0" smtClean="0"/>
          </a:p>
          <a:p>
            <a:pPr lvl="0"/>
            <a:r>
              <a:rPr lang="hu-HU" dirty="0" smtClean="0"/>
              <a:t>Tippeljük </a:t>
            </a:r>
            <a:r>
              <a:rPr lang="hu-HU" dirty="0"/>
              <a:t>meg, mennyi: </a:t>
            </a:r>
            <a:r>
              <a:rPr lang="hu-HU" b="1" dirty="0"/>
              <a:t>y'</a:t>
            </a:r>
            <a:r>
              <a:rPr lang="hu-HU" dirty="0"/>
              <a:t>.</a:t>
            </a:r>
            <a:br>
              <a:rPr lang="hu-HU" dirty="0"/>
            </a:br>
            <a:r>
              <a:rPr lang="hu-HU" dirty="0"/>
              <a:t>A tipp javítható: </a:t>
            </a:r>
            <a:r>
              <a:rPr lang="hu-HU" b="1" dirty="0"/>
              <a:t>(</a:t>
            </a:r>
            <a:r>
              <a:rPr lang="hu-HU" b="1" dirty="0" err="1"/>
              <a:t>y'+x</a:t>
            </a:r>
            <a:r>
              <a:rPr lang="hu-HU" b="1" dirty="0"/>
              <a:t>/y')/2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Javítgassuk, amíg nem elég jó.</a:t>
            </a:r>
          </a:p>
          <a:p>
            <a:pPr marL="0" lvl="0" indent="0">
              <a:buNone/>
            </a:pPr>
            <a:endParaRPr lang="hu-HU" dirty="0"/>
          </a:p>
          <a:p>
            <a:r>
              <a:rPr lang="hu-HU" dirty="0"/>
              <a:t>Imperatív tudás: meg tudjuk vele határozni egy tetszőleges szám gyökét.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470484" y="5852596"/>
            <a:ext cx="882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Deklaratív </a:t>
            </a:r>
            <a:r>
              <a:rPr lang="hu-HU" dirty="0" err="1" smtClean="0"/>
              <a:t>prog</a:t>
            </a:r>
            <a:r>
              <a:rPr lang="hu-HU" dirty="0" smtClean="0"/>
              <a:t> nyelv </a:t>
            </a:r>
            <a:r>
              <a:rPr lang="hu-HU" dirty="0" err="1" smtClean="0"/>
              <a:t>pl</a:t>
            </a:r>
            <a:r>
              <a:rPr lang="hu-HU" dirty="0" smtClean="0"/>
              <a:t> az SQL (mely adatok kellenek, program találja ki a hogyan kell kikeresni részt.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047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Specifikáció és algoritmus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9802" y="1904999"/>
            <a:ext cx="7212514" cy="4576011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Specifikáció: mit kell csináljon</a:t>
            </a:r>
            <a:endParaRPr lang="hu-HU" dirty="0"/>
          </a:p>
          <a:p>
            <a:pPr lvl="0"/>
            <a:r>
              <a:rPr lang="hu-HU" dirty="0"/>
              <a:t>Mi lesz a </a:t>
            </a:r>
            <a:r>
              <a:rPr lang="hu-HU" i="1" dirty="0"/>
              <a:t>bemenete,</a:t>
            </a:r>
            <a:r>
              <a:rPr lang="hu-HU" dirty="0"/>
              <a:t> mi a </a:t>
            </a:r>
            <a:r>
              <a:rPr lang="hu-HU" i="1" dirty="0"/>
              <a:t>kimenete</a:t>
            </a:r>
            <a:r>
              <a:rPr lang="hu-HU" dirty="0"/>
              <a:t>, mi ezek között az összefüggés</a:t>
            </a:r>
          </a:p>
          <a:p>
            <a:pPr lvl="0"/>
            <a:r>
              <a:rPr lang="hu-HU" dirty="0"/>
              <a:t>Ez általában </a:t>
            </a:r>
            <a:r>
              <a:rPr lang="hu-HU" i="1" dirty="0"/>
              <a:t>deklaratívan</a:t>
            </a:r>
            <a:r>
              <a:rPr lang="hu-HU" dirty="0"/>
              <a:t> </a:t>
            </a:r>
            <a:r>
              <a:rPr lang="hu-HU" dirty="0" smtClean="0"/>
              <a:t>adott</a:t>
            </a:r>
          </a:p>
          <a:p>
            <a:pPr lvl="0"/>
            <a:endParaRPr lang="hu-HU" dirty="0"/>
          </a:p>
          <a:p>
            <a:pPr marL="0" indent="0">
              <a:buNone/>
            </a:pPr>
            <a:r>
              <a:rPr lang="hu-HU" b="1" dirty="0"/>
              <a:t>Algoritmus: hogyan csinálja</a:t>
            </a:r>
            <a:endParaRPr lang="hu-HU" dirty="0"/>
          </a:p>
          <a:p>
            <a:pPr lvl="0"/>
            <a:r>
              <a:rPr lang="hu-HU" dirty="0"/>
              <a:t>A megoldás „lépésről lépésre” leírása: </a:t>
            </a:r>
            <a:r>
              <a:rPr lang="hu-HU" i="1" dirty="0"/>
              <a:t>imperatív</a:t>
            </a:r>
            <a:r>
              <a:rPr lang="hu-HU" dirty="0"/>
              <a:t> módon</a:t>
            </a:r>
          </a:p>
          <a:p>
            <a:pPr lvl="0"/>
            <a:r>
              <a:rPr lang="hu-HU" dirty="0"/>
              <a:t>Ezt nekünk kell kitalálni.</a:t>
            </a:r>
            <a:br>
              <a:rPr lang="hu-HU" dirty="0"/>
            </a:br>
            <a:r>
              <a:rPr lang="hu-HU" dirty="0"/>
              <a:t>Nincs rá általános módszer.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b="1" dirty="0" smtClean="0"/>
              <a:t>			Művészet</a:t>
            </a:r>
            <a:r>
              <a:rPr lang="hu-HU" b="1" dirty="0"/>
              <a:t>? Tudomány? Mérnöki feladat</a:t>
            </a:r>
            <a:r>
              <a:rPr lang="hu-HU" b="1" dirty="0" smtClean="0"/>
              <a:t>?</a:t>
            </a: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212" y="1725779"/>
            <a:ext cx="3743980" cy="266975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126856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Algoritmus definíció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61347" y="1395664"/>
            <a:ext cx="5839328" cy="2068866"/>
          </a:xfrm>
        </p:spPr>
        <p:txBody>
          <a:bodyPr>
            <a:noAutofit/>
          </a:bodyPr>
          <a:lstStyle/>
          <a:p>
            <a:r>
              <a:rPr lang="hu-HU" sz="1600" dirty="0"/>
              <a:t>Módszer a feladat megoldására.</a:t>
            </a:r>
          </a:p>
          <a:p>
            <a:r>
              <a:rPr lang="hu-HU" sz="1600" dirty="0"/>
              <a:t>Utasítássorozat megengedett lépésekből</a:t>
            </a:r>
          </a:p>
          <a:p>
            <a:r>
              <a:rPr lang="hu-HU" sz="1600" dirty="0"/>
              <a:t>Mechanikusan végrehajtható</a:t>
            </a:r>
          </a:p>
          <a:p>
            <a:r>
              <a:rPr lang="hu-HU" sz="1600" dirty="0"/>
              <a:t>Véges sok lépésből áll</a:t>
            </a:r>
          </a:p>
          <a:p>
            <a:r>
              <a:rPr lang="hu-HU" sz="1600" dirty="0"/>
              <a:t>Mindig egyértelműen adott a következő lépés</a:t>
            </a:r>
          </a:p>
          <a:p>
            <a:r>
              <a:rPr lang="hu-HU" sz="1600" dirty="0"/>
              <a:t>Minden időpontban véges sok memória </a:t>
            </a:r>
            <a:r>
              <a:rPr lang="hu-HU" sz="1600" dirty="0" smtClean="0"/>
              <a:t>kell</a:t>
            </a:r>
            <a:endParaRPr lang="hu-HU" sz="1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63" y="3297075"/>
            <a:ext cx="11361010" cy="357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51988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359</Words>
  <Application>Microsoft Office PowerPoint</Application>
  <PresentationFormat>Szélesvásznú</PresentationFormat>
  <Paragraphs>100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Szálak</vt:lpstr>
      <vt:lpstr>Bevezetés a Python-ba</vt:lpstr>
      <vt:lpstr>Python története</vt:lpstr>
      <vt:lpstr>Főbb tulajdonságok</vt:lpstr>
      <vt:lpstr>Előnyök és hátrányok</vt:lpstr>
      <vt:lpstr>Alkalmazási területek</vt:lpstr>
      <vt:lpstr>Könyvajánló</vt:lpstr>
      <vt:lpstr>Tudás fajtái</vt:lpstr>
      <vt:lpstr>Specifikáció és algoritmus</vt:lpstr>
      <vt:lpstr>Algoritmus definíció</vt:lpstr>
      <vt:lpstr>Pszeudokód: egy algoritmus leírása</vt:lpstr>
      <vt:lpstr>A programok</vt:lpstr>
      <vt:lpstr>Hello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Python-ba</dc:title>
  <dc:creator>Vince</dc:creator>
  <cp:lastModifiedBy>Vince</cp:lastModifiedBy>
  <cp:revision>4</cp:revision>
  <dcterms:created xsi:type="dcterms:W3CDTF">2024-10-09T13:39:11Z</dcterms:created>
  <dcterms:modified xsi:type="dcterms:W3CDTF">2024-10-09T14:08:03Z</dcterms:modified>
</cp:coreProperties>
</file>