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268" y="2093976"/>
            <a:ext cx="5063489" cy="111937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296" y="2703576"/>
            <a:ext cx="7486650" cy="11193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0"/>
            <a:ext cx="7492746" cy="7185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3924" y="0"/>
            <a:ext cx="645414" cy="7185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8259" y="358140"/>
            <a:ext cx="6432042" cy="7871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3195" y="358140"/>
            <a:ext cx="566153" cy="7871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6167" y="784859"/>
            <a:ext cx="4953761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7046" y="-12446"/>
            <a:ext cx="722990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694" y="1985163"/>
            <a:ext cx="6924040" cy="4057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57046" y="-12446"/>
            <a:ext cx="7229906" cy="430887"/>
          </a:xfrm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914515" cy="54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eX Gyre Bonum"/>
              <a:cs typeface="TeX Gyre Bonum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Eszközei: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Algoritmusleíró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eszközök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Folyamatábra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Struktogram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Jackson-diagramok</a:t>
            </a:r>
            <a:endParaRPr sz="3200" dirty="0">
              <a:latin typeface="Times New Roman"/>
              <a:cs typeface="Times New Roman"/>
            </a:endParaRPr>
          </a:p>
          <a:p>
            <a:pPr marL="755015" marR="840105" lvl="1" indent="-28575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3200" b="1" dirty="0">
                <a:latin typeface="Times New Roman"/>
                <a:cs typeface="Times New Roman"/>
              </a:rPr>
              <a:t>Leírás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mondatszerű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elemekkel 	(pszeudokód)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Leírás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programozási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nyelven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7389495" cy="5804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lang="hu-HU" sz="24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2400" dirty="0">
              <a:latin typeface="TeX Gyre Bonum"/>
              <a:cs typeface="TeX Gyre Bonum"/>
            </a:endParaRPr>
          </a:p>
          <a:p>
            <a:pPr marL="355600" marR="140335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Milyen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építőkövekből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épül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egy </a:t>
            </a:r>
            <a:r>
              <a:rPr sz="3200" spc="-10" dirty="0">
                <a:latin typeface="Times New Roman"/>
                <a:cs typeface="Times New Roman"/>
              </a:rPr>
              <a:t>algoritmus?</a:t>
            </a:r>
            <a:endParaRPr sz="32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Állítás: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Néhány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alapvető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(vezérlési 	</a:t>
            </a:r>
            <a:r>
              <a:rPr sz="3200" dirty="0">
                <a:latin typeface="Times New Roman"/>
                <a:cs typeface="Times New Roman"/>
              </a:rPr>
              <a:t>szerkezet)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segítségével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minden 	</a:t>
            </a:r>
            <a:r>
              <a:rPr sz="3200" dirty="0">
                <a:latin typeface="Times New Roman"/>
                <a:cs typeface="Times New Roman"/>
              </a:rPr>
              <a:t>algoritmus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elkészíthető.</a:t>
            </a:r>
            <a:endParaRPr sz="3200" dirty="0">
              <a:latin typeface="Times New Roman"/>
              <a:cs typeface="Times New Roman"/>
            </a:endParaRPr>
          </a:p>
          <a:p>
            <a:pPr marL="755015" marR="50292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programozás,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amely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csak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ezeket 	használja:</a:t>
            </a:r>
            <a:endParaRPr sz="3200" dirty="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STRUKTÚRÁLT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PROGRAMOZÁS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559" y="376427"/>
            <a:ext cx="7895590" cy="699135"/>
            <a:chOff x="670559" y="376427"/>
            <a:chExt cx="7895590" cy="6991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" y="376427"/>
              <a:ext cx="4299966" cy="454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492" y="376427"/>
              <a:ext cx="374129" cy="454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180" y="376427"/>
              <a:ext cx="3696462" cy="4549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4" y="620268"/>
              <a:ext cx="328409" cy="454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5095" y="620268"/>
              <a:ext cx="2836926" cy="4549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423417"/>
            <a:ext cx="7591425" cy="464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endParaRPr lang="hu-H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endParaRPr lang="hu-HU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r>
              <a:rPr sz="2400" dirty="0" err="1" smtClean="0">
                <a:latin typeface="Times New Roman"/>
                <a:cs typeface="Times New Roman"/>
              </a:rPr>
              <a:t>Melyek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ezek az</a:t>
            </a:r>
            <a:r>
              <a:rPr sz="2400" spc="-10" dirty="0">
                <a:latin typeface="Times New Roman"/>
                <a:cs typeface="Times New Roman"/>
              </a:rPr>
              <a:t> építőkövek?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Tevékenységek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egymásutánja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(bambán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dolgozunk):</a:t>
            </a:r>
            <a:endParaRPr sz="2000" dirty="0">
              <a:latin typeface="Times New Roman"/>
              <a:cs typeface="Times New Roman"/>
            </a:endParaRPr>
          </a:p>
          <a:p>
            <a:pPr marL="478155" algn="ctr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SZEKVENCIA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Valamilyen döntésre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kényszerül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végrehajtás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során:</a:t>
            </a:r>
            <a:endParaRPr sz="2000" dirty="0">
              <a:latin typeface="Times New Roman"/>
              <a:cs typeface="Times New Roman"/>
            </a:endParaRPr>
          </a:p>
          <a:p>
            <a:pPr marL="476884"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ELÁGAZÁS</a:t>
            </a:r>
            <a:r>
              <a:rPr sz="20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(SZELEKCIÓ)</a:t>
            </a:r>
            <a:endParaRPr sz="2000" dirty="0">
              <a:latin typeface="Times New Roman"/>
              <a:cs typeface="Times New Roman"/>
            </a:endParaRPr>
          </a:p>
          <a:p>
            <a:pPr marL="26390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(van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egy-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két-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többágú)</a:t>
            </a:r>
            <a:endParaRPr sz="2000" dirty="0">
              <a:latin typeface="Times New Roman"/>
              <a:cs typeface="Times New Roman"/>
            </a:endParaRPr>
          </a:p>
          <a:p>
            <a:pPr marL="756285" marR="118745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Valamilyen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programrészletet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többször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végrehajtani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(általában </a:t>
            </a:r>
            <a:r>
              <a:rPr sz="2000" dirty="0">
                <a:latin typeface="Times New Roman"/>
                <a:cs typeface="Times New Roman"/>
              </a:rPr>
              <a:t>feltételtől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függően):</a:t>
            </a:r>
            <a:endParaRPr sz="2000" dirty="0">
              <a:latin typeface="Times New Roman"/>
              <a:cs typeface="Times New Roman"/>
            </a:endParaRPr>
          </a:p>
          <a:p>
            <a:pPr marL="477520"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CIKLUS</a:t>
            </a:r>
            <a:r>
              <a:rPr sz="2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(ITERÁCIÓ)</a:t>
            </a:r>
            <a:endParaRPr sz="2000" dirty="0">
              <a:latin typeface="Times New Roman"/>
              <a:cs typeface="Times New Roman"/>
            </a:endParaRPr>
          </a:p>
          <a:p>
            <a:pPr marL="47752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(többféle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létezik)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részekre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bontása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alprogramokra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(később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tárgyaljuk)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509319"/>
          </a:xfrm>
          <a:prstGeom prst="rect">
            <a:avLst/>
          </a:prstGeom>
        </p:spPr>
        <p:txBody>
          <a:bodyPr vert="horz" wrap="square" lIns="0" tIns="138633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948688"/>
            <a:ext cx="7374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Szekvencia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megvalósítása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folyamatábrával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2923" y="3397008"/>
            <a:ext cx="1107186" cy="5112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634740" y="4366259"/>
            <a:ext cx="158496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20"/>
              </a:spcBef>
            </a:pPr>
            <a:r>
              <a:rPr sz="1800" spc="-10" dirty="0">
                <a:latin typeface="Times New Roman"/>
                <a:cs typeface="Times New Roman"/>
              </a:rPr>
              <a:t>utasítás2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2923" y="5558028"/>
            <a:ext cx="1107186" cy="51128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89120" y="3933444"/>
            <a:ext cx="76200" cy="433070"/>
          </a:xfrm>
          <a:custGeom>
            <a:avLst/>
            <a:gdLst/>
            <a:ahLst/>
            <a:cxnLst/>
            <a:rect l="l" t="t" r="r" b="b"/>
            <a:pathLst>
              <a:path w="76200" h="433070">
                <a:moveTo>
                  <a:pt x="31750" y="356615"/>
                </a:moveTo>
                <a:lnTo>
                  <a:pt x="0" y="356615"/>
                </a:lnTo>
                <a:lnTo>
                  <a:pt x="38100" y="432815"/>
                </a:lnTo>
                <a:lnTo>
                  <a:pt x="69850" y="369315"/>
                </a:lnTo>
                <a:lnTo>
                  <a:pt x="31750" y="369315"/>
                </a:lnTo>
                <a:lnTo>
                  <a:pt x="31750" y="356615"/>
                </a:lnTo>
                <a:close/>
              </a:path>
              <a:path w="76200" h="433070">
                <a:moveTo>
                  <a:pt x="44450" y="0"/>
                </a:moveTo>
                <a:lnTo>
                  <a:pt x="31750" y="0"/>
                </a:lnTo>
                <a:lnTo>
                  <a:pt x="31750" y="369315"/>
                </a:lnTo>
                <a:lnTo>
                  <a:pt x="44450" y="369315"/>
                </a:lnTo>
                <a:lnTo>
                  <a:pt x="44450" y="0"/>
                </a:lnTo>
                <a:close/>
              </a:path>
              <a:path w="76200" h="433070">
                <a:moveTo>
                  <a:pt x="76200" y="356615"/>
                </a:moveTo>
                <a:lnTo>
                  <a:pt x="44450" y="356615"/>
                </a:lnTo>
                <a:lnTo>
                  <a:pt x="44450" y="369315"/>
                </a:lnTo>
                <a:lnTo>
                  <a:pt x="69850" y="369315"/>
                </a:lnTo>
                <a:lnTo>
                  <a:pt x="76200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120" y="5013959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091"/>
                </a:moveTo>
                <a:lnTo>
                  <a:pt x="0" y="355091"/>
                </a:lnTo>
                <a:lnTo>
                  <a:pt x="38100" y="431291"/>
                </a:lnTo>
                <a:lnTo>
                  <a:pt x="69850" y="367791"/>
                </a:lnTo>
                <a:lnTo>
                  <a:pt x="31750" y="367791"/>
                </a:lnTo>
                <a:lnTo>
                  <a:pt x="31750" y="355091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7791"/>
                </a:lnTo>
                <a:lnTo>
                  <a:pt x="44450" y="367791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091"/>
                </a:moveTo>
                <a:lnTo>
                  <a:pt x="44450" y="355091"/>
                </a:lnTo>
                <a:lnTo>
                  <a:pt x="44450" y="367791"/>
                </a:lnTo>
                <a:lnTo>
                  <a:pt x="69850" y="367791"/>
                </a:lnTo>
                <a:lnTo>
                  <a:pt x="76200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9120" y="6092952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092"/>
                </a:moveTo>
                <a:lnTo>
                  <a:pt x="0" y="355092"/>
                </a:lnTo>
                <a:lnTo>
                  <a:pt x="38100" y="431292"/>
                </a:lnTo>
                <a:lnTo>
                  <a:pt x="69850" y="367792"/>
                </a:lnTo>
                <a:lnTo>
                  <a:pt x="31750" y="367792"/>
                </a:lnTo>
                <a:lnTo>
                  <a:pt x="31750" y="355092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7792"/>
                </a:lnTo>
                <a:lnTo>
                  <a:pt x="44450" y="367792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092"/>
                </a:moveTo>
                <a:lnTo>
                  <a:pt x="44450" y="355092"/>
                </a:lnTo>
                <a:lnTo>
                  <a:pt x="44450" y="367792"/>
                </a:lnTo>
                <a:lnTo>
                  <a:pt x="69850" y="367792"/>
                </a:lnTo>
                <a:lnTo>
                  <a:pt x="76200" y="355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9120" y="27813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50" y="428244"/>
                </a:moveTo>
                <a:lnTo>
                  <a:pt x="0" y="428244"/>
                </a:lnTo>
                <a:lnTo>
                  <a:pt x="38100" y="504444"/>
                </a:lnTo>
                <a:lnTo>
                  <a:pt x="69850" y="440944"/>
                </a:lnTo>
                <a:lnTo>
                  <a:pt x="31750" y="440944"/>
                </a:lnTo>
                <a:lnTo>
                  <a:pt x="31750" y="428244"/>
                </a:lnTo>
                <a:close/>
              </a:path>
              <a:path w="76200" h="504825">
                <a:moveTo>
                  <a:pt x="44450" y="0"/>
                </a:moveTo>
                <a:lnTo>
                  <a:pt x="31750" y="0"/>
                </a:lnTo>
                <a:lnTo>
                  <a:pt x="31750" y="440944"/>
                </a:lnTo>
                <a:lnTo>
                  <a:pt x="44450" y="440944"/>
                </a:lnTo>
                <a:lnTo>
                  <a:pt x="44450" y="0"/>
                </a:lnTo>
                <a:close/>
              </a:path>
              <a:path w="76200" h="504825">
                <a:moveTo>
                  <a:pt x="76200" y="428244"/>
                </a:moveTo>
                <a:lnTo>
                  <a:pt x="44450" y="428244"/>
                </a:lnTo>
                <a:lnTo>
                  <a:pt x="44450" y="440944"/>
                </a:lnTo>
                <a:lnTo>
                  <a:pt x="69850" y="440944"/>
                </a:lnTo>
                <a:lnTo>
                  <a:pt x="76200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5844" y="1931034"/>
            <a:ext cx="530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Elágazás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megvalósítása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folyamatábrával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994" y="5956808"/>
            <a:ext cx="63976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ágak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valamelyike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maradhat: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egyágú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elágazás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ts val="2160"/>
              </a:lnSpc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Többágú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elágazásra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nincs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folyamatábra-</a:t>
            </a:r>
            <a:r>
              <a:rPr sz="2000" dirty="0">
                <a:latin typeface="Times New Roman"/>
                <a:cs typeface="Times New Roman"/>
              </a:rPr>
              <a:t>jelölés,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több </a:t>
            </a:r>
            <a:r>
              <a:rPr sz="2000" spc="-10" dirty="0">
                <a:latin typeface="Times New Roman"/>
                <a:cs typeface="Times New Roman"/>
              </a:rPr>
              <a:t>kétágú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elágazással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írható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46385" y="3207829"/>
            <a:ext cx="2026285" cy="875665"/>
            <a:chOff x="3846385" y="3207829"/>
            <a:chExt cx="2026285" cy="875665"/>
          </a:xfrm>
        </p:grpSpPr>
        <p:sp>
          <p:nvSpPr>
            <p:cNvPr id="12" name="object 12"/>
            <p:cNvSpPr/>
            <p:nvPr/>
          </p:nvSpPr>
          <p:spPr>
            <a:xfrm>
              <a:off x="3851147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60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3775" y="3433584"/>
              <a:ext cx="944118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071116" y="4555248"/>
            <a:ext cx="1424305" cy="786130"/>
            <a:chOff x="2071116" y="4555248"/>
            <a:chExt cx="1424305" cy="7861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1116" y="4555248"/>
              <a:ext cx="1424178" cy="511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1116" y="4829568"/>
              <a:ext cx="1315974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24455" y="4507991"/>
            <a:ext cx="1583690" cy="393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0805" marR="365760"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60364" y="4555248"/>
            <a:ext cx="1482090" cy="786130"/>
            <a:chOff x="5960364" y="4555248"/>
            <a:chExt cx="1482090" cy="78613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0364" y="4555248"/>
              <a:ext cx="1424178" cy="511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0364" y="4829568"/>
              <a:ext cx="1482089" cy="51128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012179" y="4507991"/>
            <a:ext cx="1583690" cy="393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2075" marR="307340"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78835" y="2708148"/>
            <a:ext cx="3963670" cy="1800860"/>
            <a:chOff x="2878835" y="2708148"/>
            <a:chExt cx="3963670" cy="1800860"/>
          </a:xfrm>
        </p:grpSpPr>
        <p:sp>
          <p:nvSpPr>
            <p:cNvPr id="24" name="object 24"/>
            <p:cNvSpPr/>
            <p:nvPr/>
          </p:nvSpPr>
          <p:spPr>
            <a:xfrm>
              <a:off x="2878836" y="2708147"/>
              <a:ext cx="3963670" cy="1800860"/>
            </a:xfrm>
            <a:custGeom>
              <a:avLst/>
              <a:gdLst/>
              <a:ahLst/>
              <a:cxnLst/>
              <a:rect l="l" t="t" r="r" b="b"/>
              <a:pathLst>
                <a:path w="3963670" h="1800860">
                  <a:moveTo>
                    <a:pt x="973074" y="932434"/>
                  </a:moveTo>
                  <a:lnTo>
                    <a:pt x="31750" y="932434"/>
                  </a:lnTo>
                  <a:lnTo>
                    <a:pt x="31750" y="1724533"/>
                  </a:lnTo>
                  <a:lnTo>
                    <a:pt x="0" y="1724533"/>
                  </a:lnTo>
                  <a:lnTo>
                    <a:pt x="38100" y="1800733"/>
                  </a:lnTo>
                  <a:lnTo>
                    <a:pt x="69850" y="1737233"/>
                  </a:lnTo>
                  <a:lnTo>
                    <a:pt x="76200" y="1724533"/>
                  </a:lnTo>
                  <a:lnTo>
                    <a:pt x="44450" y="1724533"/>
                  </a:lnTo>
                  <a:lnTo>
                    <a:pt x="44450" y="945134"/>
                  </a:lnTo>
                  <a:lnTo>
                    <a:pt x="973074" y="945134"/>
                  </a:lnTo>
                  <a:lnTo>
                    <a:pt x="973074" y="938784"/>
                  </a:lnTo>
                  <a:lnTo>
                    <a:pt x="973074" y="932434"/>
                  </a:lnTo>
                  <a:close/>
                </a:path>
                <a:path w="3963670" h="1800860">
                  <a:moveTo>
                    <a:pt x="2019300" y="428244"/>
                  </a:moveTo>
                  <a:lnTo>
                    <a:pt x="1987550" y="428244"/>
                  </a:lnTo>
                  <a:lnTo>
                    <a:pt x="1987550" y="0"/>
                  </a:lnTo>
                  <a:lnTo>
                    <a:pt x="1974850" y="0"/>
                  </a:lnTo>
                  <a:lnTo>
                    <a:pt x="1974850" y="428244"/>
                  </a:lnTo>
                  <a:lnTo>
                    <a:pt x="1943100" y="428244"/>
                  </a:lnTo>
                  <a:lnTo>
                    <a:pt x="1981200" y="504444"/>
                  </a:lnTo>
                  <a:lnTo>
                    <a:pt x="2012950" y="440944"/>
                  </a:lnTo>
                  <a:lnTo>
                    <a:pt x="2019300" y="428244"/>
                  </a:lnTo>
                  <a:close/>
                </a:path>
                <a:path w="3963670" h="1800860">
                  <a:moveTo>
                    <a:pt x="3963289" y="1724533"/>
                  </a:moveTo>
                  <a:lnTo>
                    <a:pt x="3931539" y="1724533"/>
                  </a:lnTo>
                  <a:lnTo>
                    <a:pt x="3931539" y="945134"/>
                  </a:lnTo>
                  <a:lnTo>
                    <a:pt x="3931539" y="938784"/>
                  </a:lnTo>
                  <a:lnTo>
                    <a:pt x="3931539" y="932434"/>
                  </a:lnTo>
                  <a:lnTo>
                    <a:pt x="2988564" y="932434"/>
                  </a:lnTo>
                  <a:lnTo>
                    <a:pt x="2988564" y="945134"/>
                  </a:lnTo>
                  <a:lnTo>
                    <a:pt x="3918839" y="945134"/>
                  </a:lnTo>
                  <a:lnTo>
                    <a:pt x="3918839" y="1724533"/>
                  </a:lnTo>
                  <a:lnTo>
                    <a:pt x="3887089" y="1724533"/>
                  </a:lnTo>
                  <a:lnTo>
                    <a:pt x="3925189" y="1800733"/>
                  </a:lnTo>
                  <a:lnTo>
                    <a:pt x="3956939" y="1737233"/>
                  </a:lnTo>
                  <a:lnTo>
                    <a:pt x="3963289" y="1724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923" y="3255276"/>
              <a:ext cx="369557" cy="5112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714750" y="3310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3955" y="3183648"/>
            <a:ext cx="419849" cy="51128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875782" y="3239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94076" y="5300471"/>
            <a:ext cx="3916045" cy="546100"/>
            <a:chOff x="2894076" y="5300471"/>
            <a:chExt cx="3916045" cy="54610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9909" y="5675185"/>
              <a:ext cx="171068" cy="17106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94076" y="5300471"/>
              <a:ext cx="3916045" cy="509270"/>
            </a:xfrm>
            <a:custGeom>
              <a:avLst/>
              <a:gdLst/>
              <a:ahLst/>
              <a:cxnLst/>
              <a:rect l="l" t="t" r="r" b="b"/>
              <a:pathLst>
                <a:path w="3916045" h="509270">
                  <a:moveTo>
                    <a:pt x="1741424" y="471043"/>
                  </a:moveTo>
                  <a:lnTo>
                    <a:pt x="1728724" y="464693"/>
                  </a:lnTo>
                  <a:lnTo>
                    <a:pt x="1665224" y="432943"/>
                  </a:lnTo>
                  <a:lnTo>
                    <a:pt x="1665224" y="464693"/>
                  </a:lnTo>
                  <a:lnTo>
                    <a:pt x="15875" y="464693"/>
                  </a:lnTo>
                  <a:lnTo>
                    <a:pt x="15875" y="17018"/>
                  </a:lnTo>
                  <a:lnTo>
                    <a:pt x="15875" y="10668"/>
                  </a:lnTo>
                  <a:lnTo>
                    <a:pt x="15875" y="4318"/>
                  </a:lnTo>
                  <a:lnTo>
                    <a:pt x="0" y="4318"/>
                  </a:lnTo>
                  <a:lnTo>
                    <a:pt x="0" y="17018"/>
                  </a:lnTo>
                  <a:lnTo>
                    <a:pt x="3175" y="17018"/>
                  </a:lnTo>
                  <a:lnTo>
                    <a:pt x="3175" y="477393"/>
                  </a:lnTo>
                  <a:lnTo>
                    <a:pt x="1665224" y="477393"/>
                  </a:lnTo>
                  <a:lnTo>
                    <a:pt x="1665224" y="509143"/>
                  </a:lnTo>
                  <a:lnTo>
                    <a:pt x="1728724" y="477393"/>
                  </a:lnTo>
                  <a:lnTo>
                    <a:pt x="1741424" y="471043"/>
                  </a:lnTo>
                  <a:close/>
                </a:path>
                <a:path w="3916045" h="509270">
                  <a:moveTo>
                    <a:pt x="3915664" y="0"/>
                  </a:moveTo>
                  <a:lnTo>
                    <a:pt x="3902964" y="0"/>
                  </a:lnTo>
                  <a:lnTo>
                    <a:pt x="3902964" y="454025"/>
                  </a:lnTo>
                  <a:lnTo>
                    <a:pt x="1958340" y="454025"/>
                  </a:lnTo>
                  <a:lnTo>
                    <a:pt x="1958340" y="422275"/>
                  </a:lnTo>
                  <a:lnTo>
                    <a:pt x="1882140" y="460375"/>
                  </a:lnTo>
                  <a:lnTo>
                    <a:pt x="1958340" y="498475"/>
                  </a:lnTo>
                  <a:lnTo>
                    <a:pt x="1958340" y="466725"/>
                  </a:lnTo>
                  <a:lnTo>
                    <a:pt x="3915664" y="466725"/>
                  </a:lnTo>
                  <a:lnTo>
                    <a:pt x="3915664" y="460375"/>
                  </a:lnTo>
                  <a:lnTo>
                    <a:pt x="3915664" y="454037"/>
                  </a:lnTo>
                  <a:lnTo>
                    <a:pt x="391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Cím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933273"/>
            <a:ext cx="7498080" cy="28860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Ciklusok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megvalósítása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folyamatábrával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megismétlésre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kerülő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utasítások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összefoglaló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neve: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CIKLUSMAG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spc="-10" dirty="0">
                <a:latin typeface="Times New Roman"/>
                <a:cs typeface="Times New Roman"/>
              </a:rPr>
              <a:t>Fajtái: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Elöltesztelő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feltételes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Hátultesztelő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feltételes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Számlálós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(növekményes)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ciklus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(speciális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elöltesztelő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2044" y="3953099"/>
            <a:ext cx="318198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nem </a:t>
            </a:r>
            <a:r>
              <a:rPr sz="3200" dirty="0">
                <a:latin typeface="Times New Roman"/>
                <a:cs typeface="Times New Roman"/>
              </a:rPr>
              <a:t>biztos,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hogy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3976128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9508" y="403174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207829"/>
            <a:ext cx="2026285" cy="875665"/>
            <a:chOff x="5862637" y="3207829"/>
            <a:chExt cx="2026285" cy="875665"/>
          </a:xfrm>
        </p:grpSpPr>
        <p:sp>
          <p:nvSpPr>
            <p:cNvPr id="7" name="object 7"/>
            <p:cNvSpPr/>
            <p:nvPr/>
          </p:nvSpPr>
          <p:spPr>
            <a:xfrm>
              <a:off x="5867400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8504" y="3433584"/>
              <a:ext cx="1491233" cy="51128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1991" y="5224081"/>
            <a:ext cx="1642110" cy="838200"/>
            <a:chOff x="6031991" y="5224081"/>
            <a:chExt cx="1642110" cy="838200"/>
          </a:xfrm>
        </p:grpSpPr>
        <p:sp>
          <p:nvSpPr>
            <p:cNvPr id="11" name="object 11"/>
            <p:cNvSpPr/>
            <p:nvPr/>
          </p:nvSpPr>
          <p:spPr>
            <a:xfrm>
              <a:off x="6085331" y="5228844"/>
              <a:ext cx="1583690" cy="792480"/>
            </a:xfrm>
            <a:custGeom>
              <a:avLst/>
              <a:gdLst/>
              <a:ahLst/>
              <a:cxnLst/>
              <a:rect l="l" t="t" r="r" b="b"/>
              <a:pathLst>
                <a:path w="1583690" h="792479">
                  <a:moveTo>
                    <a:pt x="0" y="792479"/>
                  </a:moveTo>
                  <a:lnTo>
                    <a:pt x="1583436" y="792479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991" y="5276088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550408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2450" y="2708148"/>
            <a:ext cx="2547620" cy="3547110"/>
            <a:chOff x="5632450" y="2708148"/>
            <a:chExt cx="2547620" cy="3547110"/>
          </a:xfrm>
        </p:grpSpPr>
        <p:sp>
          <p:nvSpPr>
            <p:cNvPr id="16" name="object 16"/>
            <p:cNvSpPr/>
            <p:nvPr/>
          </p:nvSpPr>
          <p:spPr>
            <a:xfrm>
              <a:off x="5632450" y="2708147"/>
              <a:ext cx="1282065" cy="3547110"/>
            </a:xfrm>
            <a:custGeom>
              <a:avLst/>
              <a:gdLst/>
              <a:ahLst/>
              <a:cxnLst/>
              <a:rect l="l" t="t" r="r" b="b"/>
              <a:pathLst>
                <a:path w="1282065" h="3547110">
                  <a:moveTo>
                    <a:pt x="1250950" y="3313684"/>
                  </a:moveTo>
                  <a:lnTo>
                    <a:pt x="1238250" y="3313684"/>
                  </a:lnTo>
                  <a:lnTo>
                    <a:pt x="1238250" y="3534372"/>
                  </a:lnTo>
                  <a:lnTo>
                    <a:pt x="12700" y="3534372"/>
                  </a:lnTo>
                  <a:lnTo>
                    <a:pt x="12700" y="945134"/>
                  </a:lnTo>
                  <a:lnTo>
                    <a:pt x="158750" y="945134"/>
                  </a:lnTo>
                  <a:lnTo>
                    <a:pt x="158750" y="976884"/>
                  </a:lnTo>
                  <a:lnTo>
                    <a:pt x="222250" y="945134"/>
                  </a:lnTo>
                  <a:lnTo>
                    <a:pt x="234950" y="938784"/>
                  </a:lnTo>
                  <a:lnTo>
                    <a:pt x="222250" y="932434"/>
                  </a:lnTo>
                  <a:lnTo>
                    <a:pt x="158750" y="900684"/>
                  </a:lnTo>
                  <a:lnTo>
                    <a:pt x="158750" y="932434"/>
                  </a:lnTo>
                  <a:lnTo>
                    <a:pt x="0" y="932434"/>
                  </a:lnTo>
                  <a:lnTo>
                    <a:pt x="0" y="3547084"/>
                  </a:lnTo>
                  <a:lnTo>
                    <a:pt x="1250950" y="3547072"/>
                  </a:lnTo>
                  <a:lnTo>
                    <a:pt x="1250950" y="3540722"/>
                  </a:lnTo>
                  <a:lnTo>
                    <a:pt x="1250950" y="3534372"/>
                  </a:lnTo>
                  <a:lnTo>
                    <a:pt x="1250950" y="3313684"/>
                  </a:lnTo>
                  <a:close/>
                </a:path>
                <a:path w="1282065" h="3547110">
                  <a:moveTo>
                    <a:pt x="1280414" y="428244"/>
                  </a:moveTo>
                  <a:lnTo>
                    <a:pt x="1248664" y="428244"/>
                  </a:lnTo>
                  <a:lnTo>
                    <a:pt x="1248664" y="0"/>
                  </a:lnTo>
                  <a:lnTo>
                    <a:pt x="1235964" y="0"/>
                  </a:lnTo>
                  <a:lnTo>
                    <a:pt x="1235964" y="428244"/>
                  </a:lnTo>
                  <a:lnTo>
                    <a:pt x="1204214" y="428244"/>
                  </a:lnTo>
                  <a:lnTo>
                    <a:pt x="1242314" y="504444"/>
                  </a:lnTo>
                  <a:lnTo>
                    <a:pt x="1274064" y="440944"/>
                  </a:lnTo>
                  <a:lnTo>
                    <a:pt x="1280414" y="428244"/>
                  </a:lnTo>
                  <a:close/>
                </a:path>
                <a:path w="1282065" h="3547110">
                  <a:moveTo>
                    <a:pt x="1281938" y="2444750"/>
                  </a:moveTo>
                  <a:lnTo>
                    <a:pt x="1250188" y="2444750"/>
                  </a:lnTo>
                  <a:lnTo>
                    <a:pt x="1250188" y="1951101"/>
                  </a:lnTo>
                  <a:lnTo>
                    <a:pt x="1250188" y="1938401"/>
                  </a:lnTo>
                  <a:lnTo>
                    <a:pt x="1248664" y="1938401"/>
                  </a:lnTo>
                  <a:lnTo>
                    <a:pt x="1248664" y="1370076"/>
                  </a:lnTo>
                  <a:lnTo>
                    <a:pt x="1235964" y="1370076"/>
                  </a:lnTo>
                  <a:lnTo>
                    <a:pt x="1235964" y="1951101"/>
                  </a:lnTo>
                  <a:lnTo>
                    <a:pt x="1237488" y="1951101"/>
                  </a:lnTo>
                  <a:lnTo>
                    <a:pt x="1237488" y="2444750"/>
                  </a:lnTo>
                  <a:lnTo>
                    <a:pt x="1205738" y="2444750"/>
                  </a:lnTo>
                  <a:lnTo>
                    <a:pt x="1243838" y="2520962"/>
                  </a:lnTo>
                  <a:lnTo>
                    <a:pt x="1275588" y="2457450"/>
                  </a:lnTo>
                  <a:lnTo>
                    <a:pt x="1281938" y="244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7" y="3255276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92288" y="3310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3652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4" y="0"/>
                </a:moveTo>
                <a:lnTo>
                  <a:pt x="428244" y="76200"/>
                </a:lnTo>
                <a:lnTo>
                  <a:pt x="491744" y="44450"/>
                </a:lnTo>
                <a:lnTo>
                  <a:pt x="440944" y="44450"/>
                </a:lnTo>
                <a:lnTo>
                  <a:pt x="440944" y="31750"/>
                </a:lnTo>
                <a:lnTo>
                  <a:pt x="491744" y="31750"/>
                </a:lnTo>
                <a:lnTo>
                  <a:pt x="428244" y="0"/>
                </a:lnTo>
                <a:close/>
              </a:path>
              <a:path w="504825" h="76200">
                <a:moveTo>
                  <a:pt x="428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  <a:path w="504825" h="76200">
                <a:moveTo>
                  <a:pt x="491744" y="31750"/>
                </a:moveTo>
                <a:lnTo>
                  <a:pt x="440944" y="31750"/>
                </a:lnTo>
                <a:lnTo>
                  <a:pt x="440944" y="44450"/>
                </a:lnTo>
                <a:lnTo>
                  <a:pt x="491744" y="44450"/>
                </a:lnTo>
                <a:lnTo>
                  <a:pt x="504444" y="38100"/>
                </a:lnTo>
                <a:lnTo>
                  <a:pt x="491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3782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Hátultesztelő</a:t>
            </a:r>
            <a:r>
              <a:rPr sz="3200" spc="-6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megvalósítása folyamatábrával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467068"/>
            <a:ext cx="4062095" cy="119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egyszer </a:t>
            </a:r>
            <a:r>
              <a:rPr sz="3200" dirty="0">
                <a:latin typeface="Times New Roman"/>
                <a:cs typeface="Times New Roman"/>
              </a:rPr>
              <a:t>biztosan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3620" y="4840236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5953" y="4895469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95453" y="4792789"/>
            <a:ext cx="2026285" cy="875665"/>
            <a:chOff x="6295453" y="4792789"/>
            <a:chExt cx="2026285" cy="875665"/>
          </a:xfrm>
        </p:grpSpPr>
        <p:sp>
          <p:nvSpPr>
            <p:cNvPr id="7" name="object 7"/>
            <p:cNvSpPr/>
            <p:nvPr/>
          </p:nvSpPr>
          <p:spPr>
            <a:xfrm>
              <a:off x="6300215" y="479755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843" y="5017020"/>
              <a:ext cx="1491233" cy="51128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464808" y="3495865"/>
            <a:ext cx="1642110" cy="836294"/>
            <a:chOff x="6464808" y="3495865"/>
            <a:chExt cx="1642110" cy="836294"/>
          </a:xfrm>
        </p:grpSpPr>
        <p:sp>
          <p:nvSpPr>
            <p:cNvPr id="11" name="object 11"/>
            <p:cNvSpPr/>
            <p:nvPr/>
          </p:nvSpPr>
          <p:spPr>
            <a:xfrm>
              <a:off x="6516624" y="3500628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79">
                  <a:moveTo>
                    <a:pt x="0" y="792480"/>
                  </a:moveTo>
                  <a:lnTo>
                    <a:pt x="1584959" y="792480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808" y="3546360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4808" y="3820680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208519" y="2997707"/>
            <a:ext cx="1344295" cy="3058160"/>
            <a:chOff x="7208519" y="2997707"/>
            <a:chExt cx="1344295" cy="3058160"/>
          </a:xfrm>
        </p:grpSpPr>
        <p:sp>
          <p:nvSpPr>
            <p:cNvPr id="16" name="object 16"/>
            <p:cNvSpPr/>
            <p:nvPr/>
          </p:nvSpPr>
          <p:spPr>
            <a:xfrm>
              <a:off x="7271004" y="2997707"/>
              <a:ext cx="1282065" cy="2898775"/>
            </a:xfrm>
            <a:custGeom>
              <a:avLst/>
              <a:gdLst/>
              <a:ahLst/>
              <a:cxnLst/>
              <a:rect l="l" t="t" r="r" b="b"/>
              <a:pathLst>
                <a:path w="1282065" h="2898775">
                  <a:moveTo>
                    <a:pt x="76200" y="1724025"/>
                  </a:moveTo>
                  <a:lnTo>
                    <a:pt x="44450" y="1724025"/>
                  </a:lnTo>
                  <a:lnTo>
                    <a:pt x="44450" y="1295400"/>
                  </a:lnTo>
                  <a:lnTo>
                    <a:pt x="31750" y="1295400"/>
                  </a:lnTo>
                  <a:lnTo>
                    <a:pt x="31750" y="1724025"/>
                  </a:lnTo>
                  <a:lnTo>
                    <a:pt x="0" y="1724025"/>
                  </a:lnTo>
                  <a:lnTo>
                    <a:pt x="38100" y="1800225"/>
                  </a:lnTo>
                  <a:lnTo>
                    <a:pt x="69850" y="1736725"/>
                  </a:lnTo>
                  <a:lnTo>
                    <a:pt x="76200" y="1724025"/>
                  </a:lnTo>
                  <a:close/>
                </a:path>
                <a:path w="1282065" h="2898775">
                  <a:moveTo>
                    <a:pt x="1281557" y="267970"/>
                  </a:moveTo>
                  <a:lnTo>
                    <a:pt x="44450" y="26797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26720"/>
                  </a:lnTo>
                  <a:lnTo>
                    <a:pt x="1524" y="426720"/>
                  </a:lnTo>
                  <a:lnTo>
                    <a:pt x="2286" y="428244"/>
                  </a:lnTo>
                  <a:lnTo>
                    <a:pt x="0" y="428244"/>
                  </a:lnTo>
                  <a:lnTo>
                    <a:pt x="38100" y="504444"/>
                  </a:lnTo>
                  <a:lnTo>
                    <a:pt x="39243" y="502158"/>
                  </a:lnTo>
                  <a:lnTo>
                    <a:pt x="39624" y="502920"/>
                  </a:lnTo>
                  <a:lnTo>
                    <a:pt x="71374" y="439420"/>
                  </a:lnTo>
                  <a:lnTo>
                    <a:pt x="77724" y="426720"/>
                  </a:lnTo>
                  <a:lnTo>
                    <a:pt x="45974" y="426720"/>
                  </a:lnTo>
                  <a:lnTo>
                    <a:pt x="45974" y="280670"/>
                  </a:lnTo>
                  <a:lnTo>
                    <a:pt x="1268857" y="280670"/>
                  </a:lnTo>
                  <a:lnTo>
                    <a:pt x="1268857" y="2885770"/>
                  </a:lnTo>
                  <a:lnTo>
                    <a:pt x="44450" y="2885770"/>
                  </a:lnTo>
                  <a:lnTo>
                    <a:pt x="44450" y="2665095"/>
                  </a:lnTo>
                  <a:lnTo>
                    <a:pt x="31750" y="2665095"/>
                  </a:lnTo>
                  <a:lnTo>
                    <a:pt x="31750" y="2898470"/>
                  </a:lnTo>
                  <a:lnTo>
                    <a:pt x="1281557" y="2898483"/>
                  </a:lnTo>
                  <a:lnTo>
                    <a:pt x="1281557" y="2892133"/>
                  </a:lnTo>
                  <a:lnTo>
                    <a:pt x="44450" y="2892120"/>
                  </a:lnTo>
                  <a:lnTo>
                    <a:pt x="1268857" y="2892120"/>
                  </a:lnTo>
                  <a:lnTo>
                    <a:pt x="1281557" y="2892133"/>
                  </a:lnTo>
                  <a:lnTo>
                    <a:pt x="1281557" y="2885783"/>
                  </a:lnTo>
                  <a:lnTo>
                    <a:pt x="1281557" y="280670"/>
                  </a:lnTo>
                  <a:lnTo>
                    <a:pt x="1281557" y="274320"/>
                  </a:lnTo>
                  <a:lnTo>
                    <a:pt x="1281557" y="267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8519" y="5544311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41234" y="560049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5772" y="3230879"/>
            <a:ext cx="1941830" cy="2036445"/>
          </a:xfrm>
          <a:custGeom>
            <a:avLst/>
            <a:gdLst/>
            <a:ahLst/>
            <a:cxnLst/>
            <a:rect l="l" t="t" r="r" b="b"/>
            <a:pathLst>
              <a:path w="1941829" h="2036445">
                <a:moveTo>
                  <a:pt x="502920" y="1991614"/>
                </a:moveTo>
                <a:lnTo>
                  <a:pt x="76200" y="1991614"/>
                </a:lnTo>
                <a:lnTo>
                  <a:pt x="76200" y="1959864"/>
                </a:lnTo>
                <a:lnTo>
                  <a:pt x="0" y="1997964"/>
                </a:lnTo>
                <a:lnTo>
                  <a:pt x="76200" y="2036064"/>
                </a:lnTo>
                <a:lnTo>
                  <a:pt x="76200" y="2004314"/>
                </a:lnTo>
                <a:lnTo>
                  <a:pt x="502920" y="2004314"/>
                </a:lnTo>
                <a:lnTo>
                  <a:pt x="502920" y="1991614"/>
                </a:lnTo>
                <a:close/>
              </a:path>
              <a:path w="1941829" h="2036445">
                <a:moveTo>
                  <a:pt x="1941576" y="31750"/>
                </a:moveTo>
                <a:lnTo>
                  <a:pt x="1586484" y="31750"/>
                </a:lnTo>
                <a:lnTo>
                  <a:pt x="1586484" y="0"/>
                </a:lnTo>
                <a:lnTo>
                  <a:pt x="1510284" y="38100"/>
                </a:lnTo>
                <a:lnTo>
                  <a:pt x="1586484" y="76200"/>
                </a:lnTo>
                <a:lnTo>
                  <a:pt x="1586484" y="44450"/>
                </a:lnTo>
                <a:lnTo>
                  <a:pt x="1941576" y="44450"/>
                </a:lnTo>
                <a:lnTo>
                  <a:pt x="19415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3356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190500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Számlálós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megvalósítása folyamatábrával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023525"/>
            <a:ext cx="318135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ciklusmag</a:t>
            </a:r>
            <a:r>
              <a:rPr sz="3200" spc="-25" dirty="0">
                <a:latin typeface="Times New Roman"/>
                <a:cs typeface="Times New Roman"/>
              </a:rPr>
              <a:t> nem </a:t>
            </a:r>
            <a:r>
              <a:rPr sz="3200" dirty="0">
                <a:latin typeface="Times New Roman"/>
                <a:cs typeface="Times New Roman"/>
              </a:rPr>
              <a:t>biztos,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hogy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3976128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9508" y="403174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207829"/>
            <a:ext cx="2032635" cy="875665"/>
            <a:chOff x="5862637" y="3207829"/>
            <a:chExt cx="2032635" cy="875665"/>
          </a:xfrm>
        </p:grpSpPr>
        <p:sp>
          <p:nvSpPr>
            <p:cNvPr id="7" name="object 7"/>
            <p:cNvSpPr/>
            <p:nvPr/>
          </p:nvSpPr>
          <p:spPr>
            <a:xfrm>
              <a:off x="5867400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5268" y="3456432"/>
              <a:ext cx="1559814" cy="45491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1991" y="5224081"/>
            <a:ext cx="1642110" cy="838200"/>
            <a:chOff x="6031991" y="5224081"/>
            <a:chExt cx="1642110" cy="838200"/>
          </a:xfrm>
        </p:grpSpPr>
        <p:sp>
          <p:nvSpPr>
            <p:cNvPr id="11" name="object 11"/>
            <p:cNvSpPr/>
            <p:nvPr/>
          </p:nvSpPr>
          <p:spPr>
            <a:xfrm>
              <a:off x="6085331" y="5228844"/>
              <a:ext cx="1583690" cy="792480"/>
            </a:xfrm>
            <a:custGeom>
              <a:avLst/>
              <a:gdLst/>
              <a:ahLst/>
              <a:cxnLst/>
              <a:rect l="l" t="t" r="r" b="b"/>
              <a:pathLst>
                <a:path w="1583690" h="792479">
                  <a:moveTo>
                    <a:pt x="0" y="792479"/>
                  </a:moveTo>
                  <a:lnTo>
                    <a:pt x="1583436" y="792479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991" y="5276088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550408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2450" y="2708148"/>
            <a:ext cx="2547620" cy="3547110"/>
            <a:chOff x="5632450" y="2708148"/>
            <a:chExt cx="2547620" cy="3547110"/>
          </a:xfrm>
        </p:grpSpPr>
        <p:sp>
          <p:nvSpPr>
            <p:cNvPr id="16" name="object 16"/>
            <p:cNvSpPr/>
            <p:nvPr/>
          </p:nvSpPr>
          <p:spPr>
            <a:xfrm>
              <a:off x="5632450" y="2708147"/>
              <a:ext cx="1282065" cy="3547110"/>
            </a:xfrm>
            <a:custGeom>
              <a:avLst/>
              <a:gdLst/>
              <a:ahLst/>
              <a:cxnLst/>
              <a:rect l="l" t="t" r="r" b="b"/>
              <a:pathLst>
                <a:path w="1282065" h="3547110">
                  <a:moveTo>
                    <a:pt x="1250950" y="3313684"/>
                  </a:moveTo>
                  <a:lnTo>
                    <a:pt x="1238250" y="3313684"/>
                  </a:lnTo>
                  <a:lnTo>
                    <a:pt x="1238250" y="3534372"/>
                  </a:lnTo>
                  <a:lnTo>
                    <a:pt x="12700" y="3534372"/>
                  </a:lnTo>
                  <a:lnTo>
                    <a:pt x="12700" y="945134"/>
                  </a:lnTo>
                  <a:lnTo>
                    <a:pt x="158750" y="945134"/>
                  </a:lnTo>
                  <a:lnTo>
                    <a:pt x="158750" y="976884"/>
                  </a:lnTo>
                  <a:lnTo>
                    <a:pt x="222250" y="945134"/>
                  </a:lnTo>
                  <a:lnTo>
                    <a:pt x="234950" y="938784"/>
                  </a:lnTo>
                  <a:lnTo>
                    <a:pt x="222250" y="932434"/>
                  </a:lnTo>
                  <a:lnTo>
                    <a:pt x="158750" y="900684"/>
                  </a:lnTo>
                  <a:lnTo>
                    <a:pt x="158750" y="932434"/>
                  </a:lnTo>
                  <a:lnTo>
                    <a:pt x="0" y="932434"/>
                  </a:lnTo>
                  <a:lnTo>
                    <a:pt x="0" y="3547084"/>
                  </a:lnTo>
                  <a:lnTo>
                    <a:pt x="1250950" y="3547072"/>
                  </a:lnTo>
                  <a:lnTo>
                    <a:pt x="1250950" y="3540722"/>
                  </a:lnTo>
                  <a:lnTo>
                    <a:pt x="1250950" y="3534372"/>
                  </a:lnTo>
                  <a:lnTo>
                    <a:pt x="1250950" y="3313684"/>
                  </a:lnTo>
                  <a:close/>
                </a:path>
                <a:path w="1282065" h="3547110">
                  <a:moveTo>
                    <a:pt x="1280414" y="428244"/>
                  </a:moveTo>
                  <a:lnTo>
                    <a:pt x="1248664" y="428244"/>
                  </a:lnTo>
                  <a:lnTo>
                    <a:pt x="1248664" y="0"/>
                  </a:lnTo>
                  <a:lnTo>
                    <a:pt x="1235964" y="0"/>
                  </a:lnTo>
                  <a:lnTo>
                    <a:pt x="1235964" y="428244"/>
                  </a:lnTo>
                  <a:lnTo>
                    <a:pt x="1204214" y="428244"/>
                  </a:lnTo>
                  <a:lnTo>
                    <a:pt x="1242314" y="504444"/>
                  </a:lnTo>
                  <a:lnTo>
                    <a:pt x="1274064" y="440944"/>
                  </a:lnTo>
                  <a:lnTo>
                    <a:pt x="1280414" y="428244"/>
                  </a:lnTo>
                  <a:close/>
                </a:path>
                <a:path w="1282065" h="3547110">
                  <a:moveTo>
                    <a:pt x="1281938" y="2444750"/>
                  </a:moveTo>
                  <a:lnTo>
                    <a:pt x="1250188" y="2444750"/>
                  </a:lnTo>
                  <a:lnTo>
                    <a:pt x="1250188" y="1951101"/>
                  </a:lnTo>
                  <a:lnTo>
                    <a:pt x="1250188" y="1938401"/>
                  </a:lnTo>
                  <a:lnTo>
                    <a:pt x="1248664" y="1938401"/>
                  </a:lnTo>
                  <a:lnTo>
                    <a:pt x="1248664" y="1370076"/>
                  </a:lnTo>
                  <a:lnTo>
                    <a:pt x="1235964" y="1370076"/>
                  </a:lnTo>
                  <a:lnTo>
                    <a:pt x="1235964" y="1951101"/>
                  </a:lnTo>
                  <a:lnTo>
                    <a:pt x="1237488" y="1951101"/>
                  </a:lnTo>
                  <a:lnTo>
                    <a:pt x="1237488" y="2444750"/>
                  </a:lnTo>
                  <a:lnTo>
                    <a:pt x="1205738" y="2444750"/>
                  </a:lnTo>
                  <a:lnTo>
                    <a:pt x="1243838" y="2520962"/>
                  </a:lnTo>
                  <a:lnTo>
                    <a:pt x="1275588" y="2457450"/>
                  </a:lnTo>
                  <a:lnTo>
                    <a:pt x="1281938" y="244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7" y="3255276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92288" y="3310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3652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4" y="0"/>
                </a:moveTo>
                <a:lnTo>
                  <a:pt x="428244" y="76200"/>
                </a:lnTo>
                <a:lnTo>
                  <a:pt x="491744" y="44450"/>
                </a:lnTo>
                <a:lnTo>
                  <a:pt x="440944" y="44450"/>
                </a:lnTo>
                <a:lnTo>
                  <a:pt x="440944" y="31750"/>
                </a:lnTo>
                <a:lnTo>
                  <a:pt x="491744" y="31750"/>
                </a:lnTo>
                <a:lnTo>
                  <a:pt x="428244" y="0"/>
                </a:lnTo>
                <a:close/>
              </a:path>
              <a:path w="504825" h="76200">
                <a:moveTo>
                  <a:pt x="428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  <a:path w="504825" h="76200">
                <a:moveTo>
                  <a:pt x="491744" y="31750"/>
                </a:moveTo>
                <a:lnTo>
                  <a:pt x="440944" y="31750"/>
                </a:lnTo>
                <a:lnTo>
                  <a:pt x="440944" y="44450"/>
                </a:lnTo>
                <a:lnTo>
                  <a:pt x="491744" y="44450"/>
                </a:lnTo>
                <a:lnTo>
                  <a:pt x="504444" y="38100"/>
                </a:lnTo>
                <a:lnTo>
                  <a:pt x="491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851508"/>
            <a:ext cx="4968240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201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Egyéb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folyamatábra-elemek 	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Bevitel,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kiírás: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44" y="4290186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eleje,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vége: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3933" y="2807017"/>
            <a:ext cx="1646555" cy="869315"/>
            <a:chOff x="5563933" y="2807017"/>
            <a:chExt cx="1646555" cy="869315"/>
          </a:xfrm>
        </p:grpSpPr>
        <p:sp>
          <p:nvSpPr>
            <p:cNvPr id="12" name="object 12"/>
            <p:cNvSpPr/>
            <p:nvPr/>
          </p:nvSpPr>
          <p:spPr>
            <a:xfrm>
              <a:off x="5568696" y="2811779"/>
              <a:ext cx="1637030" cy="859790"/>
            </a:xfrm>
            <a:custGeom>
              <a:avLst/>
              <a:gdLst/>
              <a:ahLst/>
              <a:cxnLst/>
              <a:rect l="l" t="t" r="r" b="b"/>
              <a:pathLst>
                <a:path w="1637029" h="859789">
                  <a:moveTo>
                    <a:pt x="0" y="859536"/>
                  </a:moveTo>
                  <a:lnTo>
                    <a:pt x="327405" y="0"/>
                  </a:lnTo>
                  <a:lnTo>
                    <a:pt x="1636776" y="0"/>
                  </a:lnTo>
                  <a:lnTo>
                    <a:pt x="1309370" y="859536"/>
                  </a:lnTo>
                  <a:lnTo>
                    <a:pt x="0" y="859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3100" y="3011436"/>
              <a:ext cx="624077" cy="51128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84545" y="3067558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0700" y="4730305"/>
            <a:ext cx="1365885" cy="610235"/>
            <a:chOff x="5600700" y="4730305"/>
            <a:chExt cx="1365885" cy="610235"/>
          </a:xfrm>
        </p:grpSpPr>
        <p:sp>
          <p:nvSpPr>
            <p:cNvPr id="16" name="object 16"/>
            <p:cNvSpPr/>
            <p:nvPr/>
          </p:nvSpPr>
          <p:spPr>
            <a:xfrm>
              <a:off x="5623559" y="4735067"/>
              <a:ext cx="1338580" cy="600710"/>
            </a:xfrm>
            <a:custGeom>
              <a:avLst/>
              <a:gdLst/>
              <a:ahLst/>
              <a:cxnLst/>
              <a:rect l="l" t="t" r="r" b="b"/>
              <a:pathLst>
                <a:path w="1338579" h="600710">
                  <a:moveTo>
                    <a:pt x="0" y="100075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5" y="0"/>
                  </a:lnTo>
                  <a:lnTo>
                    <a:pt x="1237995" y="0"/>
                  </a:lnTo>
                  <a:lnTo>
                    <a:pt x="1276939" y="7868"/>
                  </a:lnTo>
                  <a:lnTo>
                    <a:pt x="1308750" y="29321"/>
                  </a:lnTo>
                  <a:lnTo>
                    <a:pt x="1330203" y="61132"/>
                  </a:lnTo>
                  <a:lnTo>
                    <a:pt x="1338071" y="100075"/>
                  </a:lnTo>
                  <a:lnTo>
                    <a:pt x="1338071" y="500379"/>
                  </a:lnTo>
                  <a:lnTo>
                    <a:pt x="1330203" y="539323"/>
                  </a:lnTo>
                  <a:lnTo>
                    <a:pt x="1308750" y="571134"/>
                  </a:lnTo>
                  <a:lnTo>
                    <a:pt x="1276939" y="592587"/>
                  </a:lnTo>
                  <a:lnTo>
                    <a:pt x="1237995" y="600455"/>
                  </a:lnTo>
                  <a:lnTo>
                    <a:pt x="100075" y="600455"/>
                  </a:lnTo>
                  <a:lnTo>
                    <a:pt x="61132" y="592587"/>
                  </a:lnTo>
                  <a:lnTo>
                    <a:pt x="29321" y="571134"/>
                  </a:lnTo>
                  <a:lnTo>
                    <a:pt x="7868" y="539323"/>
                  </a:lnTo>
                  <a:lnTo>
                    <a:pt x="0" y="500379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4823472"/>
              <a:ext cx="738377" cy="51128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139940" y="4756213"/>
            <a:ext cx="1365885" cy="610235"/>
            <a:chOff x="7139940" y="4756213"/>
            <a:chExt cx="1365885" cy="610235"/>
          </a:xfrm>
        </p:grpSpPr>
        <p:sp>
          <p:nvSpPr>
            <p:cNvPr id="20" name="object 20"/>
            <p:cNvSpPr/>
            <p:nvPr/>
          </p:nvSpPr>
          <p:spPr>
            <a:xfrm>
              <a:off x="7162800" y="4760976"/>
              <a:ext cx="1338580" cy="600710"/>
            </a:xfrm>
            <a:custGeom>
              <a:avLst/>
              <a:gdLst/>
              <a:ahLst/>
              <a:cxnLst/>
              <a:rect l="l" t="t" r="r" b="b"/>
              <a:pathLst>
                <a:path w="1338579" h="600710">
                  <a:moveTo>
                    <a:pt x="0" y="100075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5" y="0"/>
                  </a:lnTo>
                  <a:lnTo>
                    <a:pt x="1237996" y="0"/>
                  </a:lnTo>
                  <a:lnTo>
                    <a:pt x="1276939" y="7868"/>
                  </a:lnTo>
                  <a:lnTo>
                    <a:pt x="1308750" y="29321"/>
                  </a:lnTo>
                  <a:lnTo>
                    <a:pt x="1330203" y="61132"/>
                  </a:lnTo>
                  <a:lnTo>
                    <a:pt x="1338072" y="100075"/>
                  </a:lnTo>
                  <a:lnTo>
                    <a:pt x="1338072" y="500380"/>
                  </a:lnTo>
                  <a:lnTo>
                    <a:pt x="1330203" y="539323"/>
                  </a:lnTo>
                  <a:lnTo>
                    <a:pt x="1308750" y="571134"/>
                  </a:lnTo>
                  <a:lnTo>
                    <a:pt x="1276939" y="592587"/>
                  </a:lnTo>
                  <a:lnTo>
                    <a:pt x="1237996" y="600456"/>
                  </a:lnTo>
                  <a:lnTo>
                    <a:pt x="100075" y="600456"/>
                  </a:lnTo>
                  <a:lnTo>
                    <a:pt x="61132" y="592587"/>
                  </a:lnTo>
                  <a:lnTo>
                    <a:pt x="29321" y="571134"/>
                  </a:lnTo>
                  <a:lnTo>
                    <a:pt x="7868" y="539323"/>
                  </a:lnTo>
                  <a:lnTo>
                    <a:pt x="0" y="500380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940" y="4849380"/>
              <a:ext cx="724661" cy="511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993990"/>
          </a:xfrm>
          <a:prstGeom prst="rect">
            <a:avLst/>
          </a:prstGeom>
        </p:spPr>
        <p:txBody>
          <a:bodyPr vert="horz" wrap="square" lIns="0" tIns="374777" rIns="0" bIns="0" rtlCol="0">
            <a:spAutoFit/>
          </a:bodyPr>
          <a:lstStyle/>
          <a:p>
            <a:pPr marL="1299210">
              <a:lnSpc>
                <a:spcPct val="100000"/>
              </a:lnSpc>
              <a:spcBef>
                <a:spcPts val="95"/>
              </a:spcBef>
            </a:pP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1145844" y="2001138"/>
            <a:ext cx="673862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Adat: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objektum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számunkra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fontos tulajdonsága.</a:t>
            </a:r>
            <a:endParaRPr sz="3200" dirty="0">
              <a:latin typeface="Times New Roman"/>
              <a:cs typeface="Times New Roman"/>
            </a:endParaRPr>
          </a:p>
          <a:p>
            <a:pPr marL="354965" marR="16891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Ismeret: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adatok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olyan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összessége, </a:t>
            </a:r>
            <a:r>
              <a:rPr sz="3200" dirty="0">
                <a:latin typeface="Times New Roman"/>
                <a:cs typeface="Times New Roman"/>
              </a:rPr>
              <a:t>amelyet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ember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képes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észlelni, </a:t>
            </a:r>
            <a:r>
              <a:rPr sz="3200" dirty="0">
                <a:latin typeface="Times New Roman"/>
                <a:cs typeface="Times New Roman"/>
              </a:rPr>
              <a:t>érzékelni,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összefüggéseiben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látni.</a:t>
            </a:r>
            <a:endParaRPr sz="3200" dirty="0">
              <a:latin typeface="Times New Roman"/>
              <a:cs typeface="Times New Roman"/>
            </a:endParaRPr>
          </a:p>
          <a:p>
            <a:pPr marL="354965" marR="377825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Információ: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Új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ismeretet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tartalmazó adathalmaz.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313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Algoritmusleírás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beszélt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nyelvhez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közeli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leírás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Logikája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hasonlít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Pascal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nyelvhez</a:t>
            </a:r>
            <a:endParaRPr sz="3200" dirty="0">
              <a:latin typeface="Times New Roman"/>
              <a:cs typeface="Times New Roman"/>
            </a:endParaRPr>
          </a:p>
          <a:p>
            <a:pPr marL="755015" marR="58419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összetartozó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elemeket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oszlopban 	</a:t>
            </a:r>
            <a:r>
              <a:rPr sz="3200" dirty="0">
                <a:latin typeface="Times New Roman"/>
                <a:cs typeface="Times New Roman"/>
              </a:rPr>
              <a:t>kezdjük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(tabulált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írásmód)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635" indent="-343535">
              <a:lnSpc>
                <a:spcPct val="100000"/>
              </a:lnSpc>
              <a:spcBef>
                <a:spcPts val="397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397635" indent="-343535">
              <a:lnSpc>
                <a:spcPct val="100000"/>
              </a:lnSpc>
              <a:spcBef>
                <a:spcPts val="3979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12065" marR="1397635">
              <a:lnSpc>
                <a:spcPct val="100000"/>
              </a:lnSpc>
              <a:spcBef>
                <a:spcPts val="3979"/>
              </a:spcBef>
              <a:tabLst>
                <a:tab pos="355600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A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leírás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szabályainak </a:t>
            </a:r>
            <a:r>
              <a:rPr sz="3200" dirty="0">
                <a:latin typeface="Times New Roman"/>
                <a:cs typeface="Times New Roman"/>
              </a:rPr>
              <a:t>definiálásához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ún.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metanyelvi </a:t>
            </a:r>
            <a:r>
              <a:rPr sz="3200" dirty="0">
                <a:latin typeface="Times New Roman"/>
                <a:cs typeface="Times New Roman"/>
              </a:rPr>
              <a:t>szimbólumokat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használunk: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  <a:buFont typeface="Times New Roman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&lt;…&gt;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helyettesíteni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valamit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[…]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kötelező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elem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234564"/>
            <a:ext cx="617664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Szekvencia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1&gt;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2&gt;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89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56714" indent="-343535">
              <a:lnSpc>
                <a:spcPts val="9220"/>
              </a:lnSpc>
              <a:spcBef>
                <a:spcPts val="930"/>
              </a:spcBef>
              <a:buChar char="•"/>
              <a:tabLst>
                <a:tab pos="4699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12065" marR="1656714">
              <a:lnSpc>
                <a:spcPts val="9220"/>
              </a:lnSpc>
              <a:spcBef>
                <a:spcPts val="930"/>
              </a:spcBef>
              <a:tabLst>
                <a:tab pos="4699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Elágazás</a:t>
            </a:r>
            <a:r>
              <a:rPr sz="3200" spc="-4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 	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&lt;feltétel&gt;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akkor</a:t>
            </a:r>
            <a:endParaRPr sz="3200" dirty="0">
              <a:latin typeface="Times New Roman"/>
              <a:cs typeface="Times New Roman"/>
            </a:endParaRPr>
          </a:p>
          <a:p>
            <a:pPr marL="876935">
              <a:lnSpc>
                <a:spcPts val="3400"/>
              </a:lnSpc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1&gt;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Times New Roman"/>
                <a:cs typeface="Times New Roman"/>
              </a:rPr>
              <a:t>[Egyébként</a:t>
            </a:r>
            <a:endParaRPr sz="3200" dirty="0">
              <a:latin typeface="Times New Roman"/>
              <a:cs typeface="Times New Roman"/>
            </a:endParaRPr>
          </a:p>
          <a:p>
            <a:pPr marL="469900" marR="3743325" indent="4064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2&gt;] </a:t>
            </a:r>
            <a:r>
              <a:rPr sz="3200" dirty="0">
                <a:latin typeface="Times New Roman"/>
                <a:cs typeface="Times New Roman"/>
              </a:rPr>
              <a:t>Elágazás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949653"/>
            <a:ext cx="4408805" cy="3808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Elágazás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mondatszerű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elemekkel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spc="-50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Többágú: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Elágazás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1&gt;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2&gt;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n&gt;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[Egyébként</a:t>
            </a:r>
            <a:endParaRPr sz="2000">
              <a:latin typeface="Times New Roman"/>
              <a:cs typeface="Times New Roman"/>
            </a:endParaRPr>
          </a:p>
          <a:p>
            <a:pPr marL="469900" marR="1661160" indent="2540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n+1&gt;] </a:t>
            </a:r>
            <a:r>
              <a:rPr sz="2000" dirty="0">
                <a:latin typeface="Times New Roman"/>
                <a:cs typeface="Times New Roman"/>
              </a:rPr>
              <a:t>Elágazás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vége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4633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0489" indent="-343535">
              <a:lnSpc>
                <a:spcPts val="9220"/>
              </a:lnSpc>
              <a:spcBef>
                <a:spcPts val="365"/>
              </a:spcBef>
              <a:buChar char="•"/>
              <a:tabLst>
                <a:tab pos="4699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12065" marR="110489">
              <a:lnSpc>
                <a:spcPts val="9220"/>
              </a:lnSpc>
              <a:spcBef>
                <a:spcPts val="365"/>
              </a:spcBef>
              <a:tabLst>
                <a:tab pos="4699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Elöltesztelő</a:t>
            </a:r>
            <a:r>
              <a:rPr sz="3200" spc="-5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 	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amíg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&lt;feltétel</a:t>
            </a:r>
            <a:endParaRPr sz="3200" dirty="0">
              <a:latin typeface="Times New Roman"/>
              <a:cs typeface="Times New Roman"/>
            </a:endParaRPr>
          </a:p>
          <a:p>
            <a:pPr marL="876935">
              <a:lnSpc>
                <a:spcPts val="3404"/>
              </a:lnSpc>
            </a:pPr>
            <a:r>
              <a:rPr sz="3200" dirty="0">
                <a:latin typeface="Times New Roman"/>
                <a:cs typeface="Times New Roman"/>
              </a:rPr>
              <a:t>&lt;ciklusmag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utasítása(i)&gt;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019757"/>
            <a:ext cx="754380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Hátultesztelő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Ciklus</a:t>
            </a:r>
            <a:endParaRPr sz="3200">
              <a:latin typeface="Times New Roman"/>
              <a:cs typeface="Times New Roman"/>
            </a:endParaRPr>
          </a:p>
          <a:p>
            <a:pPr marL="469900" marR="2642870" indent="40640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&lt;ciklusmag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utasítása(i)&gt; </a:t>
            </a:r>
            <a:r>
              <a:rPr sz="3200" dirty="0">
                <a:latin typeface="Times New Roman"/>
                <a:cs typeface="Times New Roman"/>
              </a:rPr>
              <a:t>Amíg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&lt;feltétel&gt;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38605"/>
            <a:chOff x="748283" y="0"/>
            <a:chExt cx="7671434" cy="1538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6850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6850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24611"/>
              <a:ext cx="6432042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24611"/>
              <a:ext cx="566153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51331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305634"/>
            <a:ext cx="7068184" cy="231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Számlálós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Ciklus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&lt;változónév&gt;:=&lt;kezdőérték&gt;-</a:t>
            </a:r>
            <a:r>
              <a:rPr sz="2200" dirty="0">
                <a:latin typeface="Times New Roman"/>
                <a:cs typeface="Times New Roman"/>
              </a:rPr>
              <a:t>től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&lt;végérték&gt;-</a:t>
            </a:r>
            <a:r>
              <a:rPr sz="2200" spc="-25" dirty="0">
                <a:latin typeface="Times New Roman"/>
                <a:cs typeface="Times New Roman"/>
              </a:rPr>
              <a:t>ig</a:t>
            </a:r>
            <a:endParaRPr sz="22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&lt;ciklusmag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utasítása(i)&gt;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Ciklus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vége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069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823594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Egyéb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algoritmuselemek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mondatszerű elemekkel</a:t>
            </a:r>
            <a:endParaRPr sz="3200" dirty="0">
              <a:latin typeface="Times New Roman"/>
              <a:cs typeface="Times New Roman"/>
            </a:endParaRPr>
          </a:p>
          <a:p>
            <a:pPr marL="755015" marR="4892040" lvl="1" indent="-285750">
              <a:lnSpc>
                <a:spcPts val="4610"/>
              </a:lnSpc>
              <a:spcBef>
                <a:spcPts val="280"/>
              </a:spcBef>
              <a:buChar char="–"/>
              <a:tabLst>
                <a:tab pos="756285" algn="l"/>
              </a:tabLst>
            </a:pPr>
            <a:r>
              <a:rPr sz="3200" spc="-10" dirty="0">
                <a:latin typeface="Times New Roman"/>
                <a:cs typeface="Times New Roman"/>
              </a:rPr>
              <a:t>Beolvasás: 	</a:t>
            </a:r>
            <a:r>
              <a:rPr sz="3200" dirty="0">
                <a:latin typeface="Times New Roman"/>
                <a:cs typeface="Times New Roman"/>
              </a:rPr>
              <a:t>Be: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….</a:t>
            </a:r>
            <a:endParaRPr sz="3200" dirty="0">
              <a:latin typeface="Times New Roman"/>
              <a:cs typeface="Times New Roman"/>
            </a:endParaRPr>
          </a:p>
          <a:p>
            <a:pPr marL="285750" marR="5549265" lvl="1" indent="-285750" algn="r">
              <a:lnSpc>
                <a:spcPct val="100000"/>
              </a:lnSpc>
              <a:spcBef>
                <a:spcPts val="484"/>
              </a:spcBef>
              <a:buChar char="–"/>
              <a:tabLst>
                <a:tab pos="285750" algn="l"/>
              </a:tabLst>
            </a:pPr>
            <a:r>
              <a:rPr sz="3200" spc="-10" dirty="0">
                <a:latin typeface="Times New Roman"/>
                <a:cs typeface="Times New Roman"/>
              </a:rPr>
              <a:t>Kiírás:</a:t>
            </a:r>
            <a:endParaRPr sz="3200" dirty="0">
              <a:latin typeface="Times New Roman"/>
              <a:cs typeface="Times New Roman"/>
            </a:endParaRPr>
          </a:p>
          <a:p>
            <a:pPr marR="5630545" algn="r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Times New Roman"/>
                <a:cs typeface="Times New Roman"/>
              </a:rPr>
              <a:t>Ki: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234564"/>
            <a:ext cx="6972934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0584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helyezkedhetnek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 </a:t>
            </a:r>
            <a:r>
              <a:rPr sz="3200" dirty="0">
                <a:latin typeface="Times New Roman"/>
                <a:cs typeface="Times New Roman"/>
              </a:rPr>
              <a:t>futásához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szükséges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adatok?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Háttértáron</a:t>
            </a:r>
            <a:endParaRPr sz="3200">
              <a:latin typeface="Times New Roman"/>
              <a:cs typeface="Times New Roman"/>
            </a:endParaRPr>
          </a:p>
          <a:p>
            <a:pPr marL="1612900" marR="5080" indent="-2286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–&gt;fájlkezelés,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külön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foglalkozunk </a:t>
            </a:r>
            <a:r>
              <a:rPr sz="3200" spc="-20" dirty="0">
                <a:latin typeface="Times New Roman"/>
                <a:cs typeface="Times New Roman"/>
              </a:rPr>
              <a:t>vele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Operatív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tárban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(memória,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RAM)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1239977"/>
            <a:ext cx="7378065" cy="334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Program: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számítógép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számára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érthető </a:t>
            </a:r>
            <a:r>
              <a:rPr sz="2800" b="1" dirty="0">
                <a:latin typeface="Times New Roman"/>
                <a:cs typeface="Times New Roman"/>
              </a:rPr>
              <a:t>utasítások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sorozata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amely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adatok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megfelelő </a:t>
            </a:r>
            <a:r>
              <a:rPr sz="2800" dirty="0">
                <a:latin typeface="Times New Roman"/>
                <a:cs typeface="Times New Roman"/>
              </a:rPr>
              <a:t>számításaival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mozgatásaival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feladat </a:t>
            </a:r>
            <a:r>
              <a:rPr sz="2800" dirty="0">
                <a:latin typeface="Times New Roman"/>
                <a:cs typeface="Times New Roman"/>
              </a:rPr>
              <a:t>megoldását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célozza.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Következtetés: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80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latin typeface="Times New Roman"/>
                <a:cs typeface="Times New Roman"/>
              </a:rPr>
              <a:t>PROGRAM=ADAT+ALGORITMUS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21868" y="2002662"/>
            <a:ext cx="7372984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Memóriában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elhelyezkedő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adatok</a:t>
            </a:r>
            <a:r>
              <a:rPr sz="2800" spc="-10" dirty="0">
                <a:latin typeface="Times New Roman"/>
                <a:cs typeface="Times New Roman"/>
              </a:rPr>
              <a:t> kezelése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Két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alapvetően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különböző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fajtája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van: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485"/>
              </a:spcBef>
              <a:buFont typeface="Times New Roman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Times New Roman"/>
                <a:cs typeface="Times New Roman"/>
              </a:rPr>
              <a:t>Ami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változik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futása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során: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állandó,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konstans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többször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használjuk, </a:t>
            </a:r>
            <a:r>
              <a:rPr sz="2800" dirty="0">
                <a:latin typeface="Times New Roman"/>
                <a:cs typeface="Times New Roman"/>
              </a:rPr>
              <a:t>érdemes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nevet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adni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neki)</a:t>
            </a:r>
            <a:endParaRPr sz="2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485"/>
              </a:spcBef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Ami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változik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futás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során: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változó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91069"/>
            <a:ext cx="7061200" cy="375475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Változók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tulajdonságai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Neve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ezzel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hivatkozhatunk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rá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azonosító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har char="–"/>
              <a:tabLst>
                <a:tab pos="756285" algn="l"/>
                <a:tab pos="6506209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bizonyos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szakaszában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használható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csak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érvényességi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kör,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hatáskör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555625" lvl="1" indent="-287020">
              <a:lnSpc>
                <a:spcPts val="2590"/>
              </a:lnSpc>
              <a:spcBef>
                <a:spcPts val="58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futási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ideje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alatt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mindig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létezik (</a:t>
            </a:r>
            <a:r>
              <a:rPr sz="2400" b="1" spc="-10" dirty="0">
                <a:latin typeface="Times New Roman"/>
                <a:cs typeface="Times New Roman"/>
              </a:rPr>
              <a:t>élettartam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172085" lvl="1" indent="-287020">
              <a:lnSpc>
                <a:spcPct val="90000"/>
              </a:lnSpc>
              <a:spcBef>
                <a:spcPts val="54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Meghatározott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értékeket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fel, </a:t>
            </a:r>
            <a:r>
              <a:rPr sz="2400" spc="-10" dirty="0">
                <a:latin typeface="Times New Roman"/>
                <a:cs typeface="Times New Roman"/>
              </a:rPr>
              <a:t>meghatározott </a:t>
            </a:r>
            <a:r>
              <a:rPr sz="2400" dirty="0">
                <a:latin typeface="Times New Roman"/>
                <a:cs typeface="Times New Roman"/>
              </a:rPr>
              <a:t>műveletek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végezhetők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meghatározott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méretű </a:t>
            </a:r>
            <a:r>
              <a:rPr sz="2400" dirty="0">
                <a:latin typeface="Times New Roman"/>
                <a:cs typeface="Times New Roman"/>
              </a:rPr>
              <a:t>helyet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foglal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memóriában,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meghatározott </a:t>
            </a:r>
            <a:r>
              <a:rPr sz="2400" dirty="0">
                <a:latin typeface="Times New Roman"/>
                <a:cs typeface="Times New Roman"/>
              </a:rPr>
              <a:t>szerkezete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típus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19945"/>
            <a:ext cx="3959225" cy="31756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Néhány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egyszerűbb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típus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Egész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Valós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Karakter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Karakterlánc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Logikai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20523"/>
            <a:ext cx="7238365" cy="491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70104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kódolása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(megírása)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valamilyen </a:t>
            </a: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történik.</a:t>
            </a:r>
            <a:endParaRPr sz="2800" dirty="0">
              <a:latin typeface="Times New Roman"/>
              <a:cs typeface="Times New Roman"/>
            </a:endParaRPr>
          </a:p>
          <a:p>
            <a:pPr marL="355600" marR="60325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Ahhoz,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tudjuk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választani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általunk </a:t>
            </a:r>
            <a:r>
              <a:rPr sz="2800" dirty="0">
                <a:latin typeface="Times New Roman"/>
                <a:cs typeface="Times New Roman"/>
              </a:rPr>
              <a:t>használni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kívánt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nyelvet,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tudnunk </a:t>
            </a:r>
            <a:r>
              <a:rPr sz="2800" dirty="0">
                <a:latin typeface="Times New Roman"/>
                <a:cs typeface="Times New Roman"/>
              </a:rPr>
              <a:t>kellene,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milyenek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vannak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egyáltalán</a:t>
            </a:r>
            <a:endParaRPr sz="2800" dirty="0">
              <a:latin typeface="Times New Roman"/>
              <a:cs typeface="Times New Roman"/>
            </a:endParaRPr>
          </a:p>
          <a:p>
            <a:pPr marL="355600" marR="24384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És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lehet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ezeket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jellemezni, csoportosítani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r>
              <a:rPr lang="hu-HU" i="1" spc="-10" dirty="0" smtClean="0"/>
              <a:t/>
            </a:r>
            <a:br>
              <a:rPr lang="hu-HU" i="1" spc="-10" dirty="0" smtClean="0"/>
            </a:b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883400" cy="4157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839469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675"/>
              </a:spcBef>
              <a:buAutoNum type="romanUcPeriod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Emberközeliség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181100" algn="l"/>
              </a:tabLst>
            </a:pPr>
            <a:r>
              <a:rPr sz="2400" dirty="0">
                <a:latin typeface="Times New Roman"/>
                <a:cs typeface="Times New Roman"/>
              </a:rPr>
              <a:t>Alacsony </a:t>
            </a:r>
            <a:r>
              <a:rPr sz="2400" spc="-10" dirty="0">
                <a:latin typeface="Times New Roman"/>
                <a:cs typeface="Times New Roman"/>
              </a:rPr>
              <a:t>szintű</a:t>
            </a:r>
            <a:endParaRPr sz="2400">
              <a:latin typeface="Times New Roman"/>
              <a:cs typeface="Times New Roman"/>
            </a:endParaRPr>
          </a:p>
          <a:p>
            <a:pPr marL="1536065" lvl="2" indent="-609600">
              <a:lnSpc>
                <a:spcPct val="100000"/>
              </a:lnSpc>
              <a:spcBef>
                <a:spcPts val="495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Gépi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kód</a:t>
            </a:r>
            <a:endParaRPr sz="20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45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és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számok</a:t>
            </a:r>
            <a:endParaRPr sz="18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30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ember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számára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szinte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kezelhetetlen</a:t>
            </a:r>
            <a:endParaRPr sz="18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34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programozó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közvetlenül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processzor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utasításait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írja</a:t>
            </a:r>
            <a:endParaRPr sz="1800">
              <a:latin typeface="Times New Roman"/>
              <a:cs typeface="Times New Roman"/>
            </a:endParaRPr>
          </a:p>
          <a:p>
            <a:pPr marL="1536065" lvl="2" indent="-609600">
              <a:lnSpc>
                <a:spcPct val="100000"/>
              </a:lnSpc>
              <a:spcBef>
                <a:spcPts val="470"/>
              </a:spcBef>
              <a:buAutoNum type="alphaLcParenR"/>
              <a:tabLst>
                <a:tab pos="1536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Assembly</a:t>
            </a:r>
            <a:endParaRPr sz="2000">
              <a:latin typeface="Times New Roman"/>
              <a:cs typeface="Times New Roman"/>
            </a:endParaRPr>
          </a:p>
          <a:p>
            <a:pPr marL="1891664" marR="704215" lvl="3" indent="-508000">
              <a:lnSpc>
                <a:spcPct val="100000"/>
              </a:lnSpc>
              <a:spcBef>
                <a:spcPts val="445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gépi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kódú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utasításoknak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pár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karakterből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álló </a:t>
            </a:r>
            <a:r>
              <a:rPr sz="1800" dirty="0">
                <a:latin typeface="Times New Roman"/>
                <a:cs typeface="Times New Roman"/>
              </a:rPr>
              <a:t>szimbólumok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felelnek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(mnemonik)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048375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I.</a:t>
            </a:r>
            <a:r>
              <a:rPr sz="2800" dirty="0">
                <a:latin typeface="Times New Roman"/>
                <a:cs typeface="Times New Roman"/>
              </a:rPr>
              <a:t>	Emberközeliség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2.</a:t>
            </a:r>
            <a:r>
              <a:rPr sz="2400" dirty="0">
                <a:latin typeface="Times New Roman"/>
                <a:cs typeface="Times New Roman"/>
              </a:rPr>
              <a:t>	Magas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szintű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4481931"/>
            <a:ext cx="1149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71036"/>
            <a:ext cx="617220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beszélt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emberi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nyelvhez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(általában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angolhoz)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közeli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programozási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622300" marR="16446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ipari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méretű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programozás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hívta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életre </a:t>
            </a:r>
            <a:r>
              <a:rPr sz="2000" spc="-20" dirty="0">
                <a:latin typeface="Times New Roman"/>
                <a:cs typeface="Times New Roman"/>
              </a:rPr>
              <a:t>őket </a:t>
            </a:r>
            <a:r>
              <a:rPr sz="2000" dirty="0">
                <a:latin typeface="Times New Roman"/>
                <a:cs typeface="Times New Roman"/>
              </a:rPr>
              <a:t>Néhány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példa: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 Pascal,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Java,</a:t>
            </a:r>
            <a:r>
              <a:rPr sz="2000" spc="-20" dirty="0">
                <a:latin typeface="Times New Roman"/>
                <a:cs typeface="Times New Roman"/>
              </a:rPr>
              <a:t> PL-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Ada…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2054027"/>
          <a:ext cx="7220584" cy="428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3030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II.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csoportosítási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Strukturáltság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Strukturált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Csak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strukturált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programozás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eszközeit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megvalósító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74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utasításai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vannak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marR="24130" indent="-609600">
                        <a:lnSpc>
                          <a:spcPct val="100000"/>
                        </a:lnSpc>
                        <a:spcBef>
                          <a:spcPts val="114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Támogatja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részekre,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alprogramokra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bontását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(eljárások,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függvények)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ct val="100000"/>
                        </a:lnSpc>
                        <a:spcBef>
                          <a:spcPts val="114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Pascal,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Java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Nem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strukturált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ts val="2335"/>
                        </a:lnSpc>
                        <a:spcBef>
                          <a:spcPts val="120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Assembly,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eredeti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nyelv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58544" y="2442794"/>
            <a:ext cx="38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III.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994" y="2871597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544" y="1931412"/>
            <a:ext cx="6837680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marR="5080" indent="-812800">
              <a:lnSpc>
                <a:spcPct val="120000"/>
              </a:lnSpc>
              <a:spcBef>
                <a:spcPts val="95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 </a:t>
            </a:r>
            <a:r>
              <a:rPr sz="2400" dirty="0">
                <a:latin typeface="Times New Roman"/>
                <a:cs typeface="Times New Roman"/>
              </a:rPr>
              <a:t>Alkalmazási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kör</a:t>
            </a:r>
            <a:r>
              <a:rPr sz="2400" spc="-10" dirty="0">
                <a:latin typeface="Times New Roman"/>
                <a:cs typeface="Times New Roman"/>
              </a:rPr>
              <a:t> szerint</a:t>
            </a:r>
            <a:endParaRPr sz="2400">
              <a:latin typeface="Times New Roman"/>
              <a:cs typeface="Times New Roman"/>
            </a:endParaRPr>
          </a:p>
          <a:p>
            <a:pPr marL="11684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Times New Roman"/>
                <a:cs typeface="Times New Roman"/>
              </a:rPr>
              <a:t>Általános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célú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3780726"/>
            <a:ext cx="106045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4499609"/>
            <a:ext cx="217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486079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94" y="5464555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3232784"/>
            <a:ext cx="6299200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27355" indent="-609600">
              <a:lnSpc>
                <a:spcPct val="100000"/>
              </a:lnSpc>
              <a:spcBef>
                <a:spcPts val="100"/>
              </a:spcBef>
              <a:buChar char="•"/>
              <a:tabLst>
                <a:tab pos="622300" algn="l"/>
              </a:tabLst>
            </a:pPr>
            <a:r>
              <a:rPr sz="1800" dirty="0">
                <a:latin typeface="Times New Roman"/>
                <a:cs typeface="Times New Roman"/>
              </a:rPr>
              <a:t>Elméletileg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bármilyen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programozási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feladat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megoldására alkalmas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Emiatt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azonban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nincs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optimalizálva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egy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speciális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feladatra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Pascal,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BASIC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Speciális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célú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Times New Roman"/>
                <a:cs typeface="Times New Roman"/>
              </a:rPr>
              <a:t>Általában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egy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feladatra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optimalizáltak,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szövegfeldolgozás,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szimuláció,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adatbáziskezelés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PROLOG,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dBase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02994" y="2663774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544" y="1931034"/>
            <a:ext cx="683768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indent="-812165">
              <a:lnSpc>
                <a:spcPct val="100000"/>
              </a:lnSpc>
              <a:spcBef>
                <a:spcPts val="100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</a:t>
            </a:r>
            <a:endParaRPr sz="2400">
              <a:latin typeface="Times New Roman"/>
              <a:cs typeface="Times New Roman"/>
            </a:endParaRPr>
          </a:p>
          <a:p>
            <a:pPr marL="812165" indent="-812165">
              <a:lnSpc>
                <a:spcPct val="100000"/>
              </a:lnSpc>
              <a:buAutoNum type="romanUcPeriod" startAt="4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Fejlettség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szerint</a:t>
            </a:r>
            <a:endParaRPr sz="2400">
              <a:latin typeface="Times New Roman"/>
              <a:cs typeface="Times New Roman"/>
            </a:endParaRPr>
          </a:p>
          <a:p>
            <a:pPr marL="1421765" lvl="1" indent="-2533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217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5497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4043248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4316729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4623054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994" y="5115001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542188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591565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2994" y="2970657"/>
            <a:ext cx="690562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8865" indent="-608965">
              <a:lnSpc>
                <a:spcPts val="2155"/>
              </a:lnSpc>
              <a:spcBef>
                <a:spcPts val="100"/>
              </a:spcBef>
              <a:buChar char="•"/>
              <a:tabLst>
                <a:tab pos="1078865" algn="l"/>
              </a:tabLst>
            </a:pPr>
            <a:r>
              <a:rPr sz="1800" dirty="0">
                <a:latin typeface="Times New Roman"/>
                <a:cs typeface="Times New Roman"/>
              </a:rPr>
              <a:t>Gépi</a:t>
            </a:r>
            <a:r>
              <a:rPr sz="1800" spc="-25" dirty="0">
                <a:latin typeface="Times New Roman"/>
                <a:cs typeface="Times New Roman"/>
              </a:rPr>
              <a:t> kód</a:t>
            </a:r>
            <a:endParaRPr sz="1800">
              <a:latin typeface="Times New Roman"/>
              <a:cs typeface="Times New Roman"/>
            </a:endParaRPr>
          </a:p>
          <a:p>
            <a:pPr marL="723900" indent="-711200">
              <a:lnSpc>
                <a:spcPts val="2395"/>
              </a:lnSpc>
              <a:buFont typeface="Wingdings"/>
              <a:buChar char=""/>
              <a:tabLst>
                <a:tab pos="723900" algn="l"/>
              </a:tabLst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601345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Már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vannak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vezérlési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szerkezetek,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el </a:t>
            </a:r>
            <a:r>
              <a:rPr sz="1800" dirty="0">
                <a:latin typeface="Times New Roman"/>
                <a:cs typeface="Times New Roman"/>
              </a:rPr>
              <a:t>vannak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nevezve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ts val="2160"/>
              </a:lnSpc>
            </a:pPr>
            <a:r>
              <a:rPr sz="1800" dirty="0">
                <a:latin typeface="Times New Roman"/>
                <a:cs typeface="Times New Roman"/>
              </a:rPr>
              <a:t>Pl. Assembly,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ALGOL60,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FORTRAN</a:t>
            </a:r>
            <a:endParaRPr sz="1800">
              <a:latin typeface="Times New Roman"/>
              <a:cs typeface="Times New Roman"/>
            </a:endParaRPr>
          </a:p>
          <a:p>
            <a:pPr marL="977265" lvl="1" indent="-253365">
              <a:lnSpc>
                <a:spcPts val="2400"/>
              </a:lnSpc>
              <a:buAutoNum type="arabicPeriod" startAt="3"/>
              <a:tabLst>
                <a:tab pos="9772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918210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magas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szintű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programnyelvek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többsége,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struktúrált </a:t>
            </a:r>
            <a:r>
              <a:rPr sz="1800" dirty="0">
                <a:latin typeface="Times New Roman"/>
                <a:cs typeface="Times New Roman"/>
              </a:rPr>
              <a:t>utasításaival,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alprogramok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lehetőségével</a:t>
            </a:r>
            <a:endParaRPr sz="1800">
              <a:latin typeface="Times New Roman"/>
              <a:cs typeface="Times New Roman"/>
            </a:endParaRPr>
          </a:p>
          <a:p>
            <a:pPr marL="977265" lvl="1" indent="-253365">
              <a:lnSpc>
                <a:spcPts val="2390"/>
              </a:lnSpc>
              <a:buAutoNum type="arabicPeriod" startAt="4"/>
              <a:tabLst>
                <a:tab pos="9772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5080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Programgenerátorok,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beépített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adatbáziskezelőt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tartalmaznak,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szoftver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háttérben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írja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kódot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helyettünk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Basic,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C++,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Delphi,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2050075"/>
          <a:ext cx="7167245" cy="395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788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V.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csoportosítási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Fordítás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típusa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0" dirty="0">
                          <a:latin typeface="Wingdings"/>
                          <a:cs typeface="Wingdings"/>
                        </a:rPr>
                        <a:t>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forráskódot,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amit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programozó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létrehoz,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futtatáshoz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gépi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kódba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kell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alakítani,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ez 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fordítás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Értelmező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(interpreter)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típusú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85"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5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fordítás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program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futása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közben,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adott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lefuttatása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előtt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történik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futtatás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emiatt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lassúbb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2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szintaktikai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(nyelvtani)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programhibák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csak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futás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közben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derülnek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ki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0575" marR="99060" indent="-609600">
                        <a:lnSpc>
                          <a:spcPct val="100000"/>
                        </a:lnSpc>
                        <a:spcBef>
                          <a:spcPts val="30"/>
                        </a:spcBef>
                        <a:buChar char="•"/>
                        <a:tabLst>
                          <a:tab pos="79057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Pl.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korai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BASIC-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(Commodore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64,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ZX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Spectrum,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Quick Basic)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844" y="1917318"/>
            <a:ext cx="7205980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Algoritmus: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feladat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megoldásának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leírása.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Követelmények: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milyen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legyen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algoritmus?</a:t>
            </a:r>
            <a:endParaRPr sz="2800">
              <a:latin typeface="Times New Roman"/>
              <a:cs typeface="Times New Roman"/>
            </a:endParaRPr>
          </a:p>
          <a:p>
            <a:pPr marL="756285" marR="426084" lvl="1" indent="-287020">
              <a:lnSpc>
                <a:spcPts val="23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Általános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legyen,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lehetőleg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feladattípusra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adjon megoldást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Véges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számú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lépésben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vezessen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eredményre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(időben </a:t>
            </a:r>
            <a:r>
              <a:rPr sz="2400" dirty="0">
                <a:latin typeface="Times New Roman"/>
                <a:cs typeface="Times New Roman"/>
              </a:rPr>
              <a:t>és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terjedelemre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véges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legyen)</a:t>
            </a:r>
            <a:endParaRPr sz="2400">
              <a:latin typeface="Times New Roman"/>
              <a:cs typeface="Times New Roman"/>
            </a:endParaRPr>
          </a:p>
          <a:p>
            <a:pPr marL="756285" marR="456565" lvl="1" indent="-287020">
              <a:lnSpc>
                <a:spcPct val="80000"/>
              </a:lnSpc>
              <a:spcBef>
                <a:spcPts val="6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Megfelelő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bemenő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adatokra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megfelelő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kimenetet adjon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048375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V.</a:t>
            </a:r>
            <a:r>
              <a:rPr sz="2800" dirty="0">
                <a:latin typeface="Times New Roman"/>
                <a:cs typeface="Times New Roman"/>
              </a:rPr>
              <a:t>	Fordítás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típusa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b)</a:t>
            </a:r>
            <a:r>
              <a:rPr sz="2400" dirty="0">
                <a:latin typeface="Times New Roman"/>
                <a:cs typeface="Times New Roman"/>
              </a:rPr>
              <a:t>	Fordító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(compiler)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típusú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nyelvek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273497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10293"/>
            <a:ext cx="6250940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585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 fordítás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program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előtt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történik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futtatás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emiatt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gyorsabb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gépi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kódú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fut)</a:t>
            </a:r>
            <a:endParaRPr sz="200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000"/>
              </a:lnSpc>
              <a:spcBef>
                <a:spcPts val="480"/>
              </a:spcBef>
              <a:buChar char="•"/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szintaktikai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(nyelvtani)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programhibák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már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előtt kiderülnek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Pl.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Pascal, C,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Delphi…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02994" y="2767406"/>
            <a:ext cx="222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544" y="1931035"/>
            <a:ext cx="6837680" cy="1167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12165" indent="-812165">
              <a:lnSpc>
                <a:spcPct val="100000"/>
              </a:lnSpc>
              <a:spcBef>
                <a:spcPts val="385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tabLst>
                <a:tab pos="812165" algn="l"/>
              </a:tabLst>
            </a:pPr>
            <a:r>
              <a:rPr sz="2400" spc="-25" dirty="0">
                <a:latin typeface="Times New Roman"/>
                <a:cs typeface="Times New Roman"/>
              </a:rPr>
              <a:t>VI.</a:t>
            </a:r>
            <a:r>
              <a:rPr sz="2400" dirty="0">
                <a:latin typeface="Times New Roman"/>
                <a:cs typeface="Times New Roman"/>
              </a:rPr>
              <a:t>	Számítási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szerint</a:t>
            </a:r>
            <a:endParaRPr sz="2400">
              <a:latin typeface="Times New Roman"/>
              <a:cs typeface="Times New Roman"/>
            </a:endParaRPr>
          </a:p>
          <a:p>
            <a:pPr marL="116840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Times New Roman"/>
                <a:cs typeface="Times New Roman"/>
              </a:rPr>
              <a:t>Neumann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elvű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96944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4781891"/>
            <a:ext cx="106045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3101721"/>
            <a:ext cx="6428740" cy="2912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79500" marR="411480" indent="-609600">
              <a:lnSpc>
                <a:spcPts val="1939"/>
              </a:lnSpc>
              <a:spcBef>
                <a:spcPts val="345"/>
              </a:spcBef>
              <a:buChar char="•"/>
              <a:tabLst>
                <a:tab pos="107950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felépítése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erőteljesen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kihasználja,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hogy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számítógép,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futni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Neumann-elvű </a:t>
            </a:r>
            <a:r>
              <a:rPr sz="1800" dirty="0">
                <a:latin typeface="Times New Roman"/>
                <a:cs typeface="Times New Roman"/>
              </a:rPr>
              <a:t>(címezhető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memória,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változók,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stb)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A ma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létező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legtöbb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nyelv</a:t>
            </a:r>
            <a:r>
              <a:rPr sz="1800" spc="-20" dirty="0">
                <a:latin typeface="Times New Roman"/>
                <a:cs typeface="Times New Roman"/>
              </a:rPr>
              <a:t> ilyen</a:t>
            </a:r>
            <a:endParaRPr sz="1800">
              <a:latin typeface="Times New Roman"/>
              <a:cs typeface="Times New Roman"/>
            </a:endParaRPr>
          </a:p>
          <a:p>
            <a:pPr marL="723900" marR="568960" indent="-711835">
              <a:lnSpc>
                <a:spcPts val="2160"/>
              </a:lnSpc>
              <a:spcBef>
                <a:spcPts val="509"/>
              </a:spcBef>
              <a:tabLst>
                <a:tab pos="723900" algn="l"/>
              </a:tabLst>
            </a:pPr>
            <a:r>
              <a:rPr sz="2000" spc="-25" dirty="0">
                <a:latin typeface="Times New Roman"/>
                <a:cs typeface="Times New Roman"/>
              </a:rPr>
              <a:t>b)</a:t>
            </a:r>
            <a:r>
              <a:rPr sz="2000" dirty="0">
                <a:latin typeface="Times New Roman"/>
                <a:cs typeface="Times New Roman"/>
              </a:rPr>
              <a:t>	Automata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elvű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nyelvek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(ipari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robot,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festőautomata programozásához</a:t>
            </a:r>
            <a:endParaRPr sz="20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adatok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állapotok,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illetve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bemeneteken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mérhető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értékek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A végrehajtás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állapotok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sorozata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20"/>
              </a:spcBef>
            </a:pPr>
            <a:r>
              <a:rPr sz="1800" spc="-10" dirty="0">
                <a:latin typeface="Times New Roman"/>
                <a:cs typeface="Times New Roman"/>
              </a:rPr>
              <a:t>Tevékenységorientált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Pl: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grafikus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része,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ipari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robotok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nyelvei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1985163"/>
          <a:ext cx="6846570" cy="405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VI.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csoportosítási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Számítási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modell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egy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kifejezés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végrehajtás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ennek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kiértékelése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Erős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matematikai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kidolgozottság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jellemzi ezeket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nyelveket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 és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adatok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különülnek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(nincsenek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változók)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Vezérlési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szerkezetek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helyett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kifejezések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és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rekurzió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PROLOG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Funkcionális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 rowSpan="6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adatok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állapotok,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illetve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bemeneteken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mérhető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értékek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2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egy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2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végrehajtás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függvénykiértékelés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Erős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matematikai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kidolgozottság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Nincsenek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változók,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helyette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függvényparaméterek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67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745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szövegkezelő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része,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FORTH,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LISP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917318"/>
            <a:ext cx="6048375" cy="15881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824865" marR="5080" indent="-812800">
              <a:lnSpc>
                <a:spcPts val="2690"/>
              </a:lnSpc>
              <a:spcBef>
                <a:spcPts val="740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VI.</a:t>
            </a:r>
            <a:r>
              <a:rPr sz="2800" dirty="0">
                <a:latin typeface="Times New Roman"/>
                <a:cs typeface="Times New Roman"/>
              </a:rPr>
              <a:t>	Számítási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e)</a:t>
            </a:r>
            <a:r>
              <a:rPr sz="2400" dirty="0">
                <a:latin typeface="Times New Roman"/>
                <a:cs typeface="Times New Roman"/>
              </a:rPr>
              <a:t>	Objektumelvű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nyelvek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798311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481196"/>
            <a:ext cx="637413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har char="•"/>
              <a:tabLst>
                <a:tab pos="621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Objektum=tulajdonságai+műveletei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Az adat és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kód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választható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szét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Objektumtípus=osztály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objektumpéldányok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eljárásokkal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kommunikálnak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Eseményvezérelt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programozás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jellemzi</a:t>
            </a:r>
            <a:endParaRPr sz="2000">
              <a:latin typeface="Times New Roman"/>
              <a:cs typeface="Times New Roman"/>
            </a:endParaRPr>
          </a:p>
          <a:p>
            <a:pPr marL="622300" marR="77470" indent="-609600" algn="just">
              <a:lnSpc>
                <a:spcPct val="80000"/>
              </a:lnSpc>
              <a:spcBef>
                <a:spcPts val="480"/>
              </a:spcBef>
              <a:buChar char="•"/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Öröklés: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származtatott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objektumtípus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rendelkezik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egy </a:t>
            </a:r>
            <a:r>
              <a:rPr sz="2000" dirty="0">
                <a:latin typeface="Times New Roman"/>
                <a:cs typeface="Times New Roman"/>
              </a:rPr>
              <a:t>másik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összes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tulajdonságával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és </a:t>
            </a:r>
            <a:r>
              <a:rPr sz="2000" spc="-10" dirty="0">
                <a:latin typeface="Times New Roman"/>
                <a:cs typeface="Times New Roman"/>
              </a:rPr>
              <a:t>műveletével, </a:t>
            </a:r>
            <a:r>
              <a:rPr sz="2000" dirty="0">
                <a:latin typeface="Times New Roman"/>
                <a:cs typeface="Times New Roman"/>
              </a:rPr>
              <a:t>de újak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lehetnek</a:t>
            </a:r>
            <a:r>
              <a:rPr sz="2000" spc="-20" dirty="0">
                <a:latin typeface="Times New Roman"/>
                <a:cs typeface="Times New Roman"/>
              </a:rPr>
              <a:t> neki</a:t>
            </a:r>
            <a:endParaRPr sz="2000">
              <a:latin typeface="Times New Roman"/>
              <a:cs typeface="Times New Roman"/>
            </a:endParaRPr>
          </a:p>
          <a:p>
            <a:pPr marL="6223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Pl.:Turbo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Pascal</a:t>
            </a:r>
            <a:r>
              <a:rPr sz="2000" spc="-10" dirty="0">
                <a:latin typeface="Times New Roman"/>
                <a:cs typeface="Times New Roman"/>
              </a:rPr>
              <a:t> 6.0-</a:t>
            </a:r>
            <a:r>
              <a:rPr sz="2000" dirty="0">
                <a:latin typeface="Times New Roman"/>
                <a:cs typeface="Times New Roman"/>
              </a:rPr>
              <a:t>tól,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 Delphi,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Smalltalk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959991"/>
            <a:ext cx="7301865" cy="4236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24865" marR="1257935" indent="-812800">
              <a:lnSpc>
                <a:spcPts val="3020"/>
              </a:lnSpc>
              <a:spcBef>
                <a:spcPts val="480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295"/>
              </a:spcBef>
              <a:buAutoNum type="romanUcPeriod" startAt="6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Típusosság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1536065" marR="5080" lvl="1" indent="-609600">
              <a:lnSpc>
                <a:spcPts val="2160"/>
              </a:lnSpc>
              <a:spcBef>
                <a:spcPts val="545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Erősen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típusos: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minden változó,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típusát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meg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adni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használat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előtt,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ezt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deklarációnak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hívják.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(Pl.: </a:t>
            </a:r>
            <a:r>
              <a:rPr sz="2000" dirty="0">
                <a:latin typeface="Times New Roman"/>
                <a:cs typeface="Times New Roman"/>
              </a:rPr>
              <a:t>Pascal,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C)</a:t>
            </a:r>
            <a:endParaRPr sz="2000">
              <a:latin typeface="Times New Roman"/>
              <a:cs typeface="Times New Roman"/>
            </a:endParaRPr>
          </a:p>
          <a:p>
            <a:pPr marL="1536065" marR="69215" lvl="1" indent="-609600">
              <a:lnSpc>
                <a:spcPts val="2160"/>
              </a:lnSpc>
              <a:spcBef>
                <a:spcPts val="484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Gyengén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típusos: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Vannak előre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definiált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típusok </a:t>
            </a:r>
            <a:r>
              <a:rPr sz="2000" dirty="0">
                <a:latin typeface="Times New Roman"/>
                <a:cs typeface="Times New Roman"/>
              </a:rPr>
              <a:t>(szöveges,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numerikus),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pontos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közben </a:t>
            </a:r>
            <a:r>
              <a:rPr sz="2000" dirty="0">
                <a:latin typeface="Times New Roman"/>
                <a:cs typeface="Times New Roman"/>
              </a:rPr>
              <a:t>derül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 (Pl.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hogy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változó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egész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vagy valós</a:t>
            </a:r>
            <a:r>
              <a:rPr sz="2000" spc="-10" dirty="0">
                <a:latin typeface="Times New Roman"/>
                <a:cs typeface="Times New Roman"/>
              </a:rPr>
              <a:t> típusú). </a:t>
            </a:r>
            <a:r>
              <a:rPr sz="2000" dirty="0">
                <a:latin typeface="Times New Roman"/>
                <a:cs typeface="Times New Roman"/>
              </a:rPr>
              <a:t>Bizonyos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típusokat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deklarálni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(tömb).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Ilyen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BASIC.</a:t>
            </a:r>
            <a:endParaRPr sz="2000">
              <a:latin typeface="Times New Roman"/>
              <a:cs typeface="Times New Roman"/>
            </a:endParaRPr>
          </a:p>
          <a:p>
            <a:pPr marL="1536065" marR="29209" lvl="1" indent="-609600">
              <a:lnSpc>
                <a:spcPts val="2160"/>
              </a:lnSpc>
              <a:spcBef>
                <a:spcPts val="480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Nem típusos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nyelvek: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változók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típusát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kell </a:t>
            </a:r>
            <a:r>
              <a:rPr sz="2000" dirty="0">
                <a:latin typeface="Times New Roman"/>
                <a:cs typeface="Times New Roman"/>
              </a:rPr>
              <a:t>megadni,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sőt,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bizonyos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esetekben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nincsenek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változók.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1208" y="447802"/>
            <a:ext cx="6559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dirty="0"/>
              <a:t>0.</a:t>
            </a:r>
            <a:r>
              <a:rPr i="1" spc="-80" dirty="0"/>
              <a:t> </a:t>
            </a:r>
            <a:r>
              <a:rPr i="1" dirty="0"/>
              <a:t>Feladatmegoldás</a:t>
            </a:r>
            <a:r>
              <a:rPr i="1" spc="-60" dirty="0"/>
              <a:t> </a:t>
            </a:r>
            <a:r>
              <a:rPr i="1" spc="-10" dirty="0"/>
              <a:t>számítógéppel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151797"/>
            <a:ext cx="7188200" cy="3902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24535" indent="-711835">
              <a:lnSpc>
                <a:spcPct val="100000"/>
              </a:lnSpc>
              <a:spcBef>
                <a:spcPts val="455"/>
              </a:spcBef>
              <a:buAutoNum type="romanUcPeriod"/>
              <a:tabLst>
                <a:tab pos="724535" algn="l"/>
              </a:tabLst>
            </a:pPr>
            <a:r>
              <a:rPr sz="2800" dirty="0">
                <a:latin typeface="Times New Roman"/>
                <a:cs typeface="Times New Roman"/>
              </a:rPr>
              <a:t>Mintapélda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valós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életből: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házépítés</a:t>
            </a:r>
            <a:endParaRPr sz="2800">
              <a:latin typeface="Times New Roman"/>
              <a:cs typeface="Times New Roman"/>
            </a:endParaRPr>
          </a:p>
          <a:p>
            <a:pPr marL="1079500" marR="809625" lvl="1" indent="-609600">
              <a:lnSpc>
                <a:spcPts val="2590"/>
              </a:lnSpc>
              <a:spcBef>
                <a:spcPts val="63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Igényfelmérés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(szempontok: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család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mérete, </a:t>
            </a:r>
            <a:r>
              <a:rPr sz="2400" dirty="0">
                <a:latin typeface="Times New Roman"/>
                <a:cs typeface="Times New Roman"/>
              </a:rPr>
              <a:t>elképzelés,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pénz)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Tervezés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(alaprajz,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anyagigény)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Szervezés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(ütemterv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vagy</a:t>
            </a:r>
            <a:r>
              <a:rPr sz="2400" spc="-10" dirty="0">
                <a:latin typeface="Times New Roman"/>
                <a:cs typeface="Times New Roman"/>
              </a:rPr>
              <a:t> vállalkozó)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Építkezés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(anyagbeszerzés,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kivitelezés)</a:t>
            </a:r>
            <a:endParaRPr sz="2400">
              <a:latin typeface="Times New Roman"/>
              <a:cs typeface="Times New Roman"/>
            </a:endParaRPr>
          </a:p>
          <a:p>
            <a:pPr marL="1079500" marR="461645" lvl="1" indent="-609600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Használatba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vétel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(szemrevételezés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szépség, </a:t>
            </a:r>
            <a:r>
              <a:rPr sz="2400" dirty="0">
                <a:latin typeface="Times New Roman"/>
                <a:cs typeface="Times New Roman"/>
              </a:rPr>
              <a:t>kipróbálás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jóság)</a:t>
            </a:r>
            <a:endParaRPr sz="2400">
              <a:latin typeface="Times New Roman"/>
              <a:cs typeface="Times New Roman"/>
            </a:endParaRPr>
          </a:p>
          <a:p>
            <a:pPr marL="1079500" marR="5080" lvl="1" indent="-609600">
              <a:lnSpc>
                <a:spcPts val="2590"/>
              </a:lnSpc>
              <a:spcBef>
                <a:spcPts val="58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Beköltözés,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bentlakás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(módosítgatás,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újabb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hibák, karbantartás)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358140"/>
            <a:ext cx="700201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907813"/>
          </a:xfrm>
          <a:prstGeom prst="rect">
            <a:avLst/>
          </a:prstGeom>
        </p:spPr>
        <p:txBody>
          <a:bodyPr vert="horz" wrap="square" lIns="0" tIns="472313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18428" y="2446487"/>
            <a:ext cx="2014220" cy="9309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Times New Roman"/>
                <a:cs typeface="Times New Roman"/>
              </a:rPr>
              <a:t>Eredmény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Times New Roman"/>
                <a:cs typeface="Times New Roman"/>
              </a:rPr>
              <a:t>specifikáció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adat-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algoritmusleírás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1952370"/>
            <a:ext cx="5629275" cy="1726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4865" algn="l"/>
              </a:tabLst>
            </a:pPr>
            <a:r>
              <a:rPr sz="3200" spc="-25" dirty="0">
                <a:latin typeface="Times New Roman"/>
                <a:cs typeface="Times New Roman"/>
              </a:rPr>
              <a:t>II.</a:t>
            </a:r>
            <a:r>
              <a:rPr sz="3200" dirty="0">
                <a:latin typeface="Times New Roman"/>
                <a:cs typeface="Times New Roman"/>
              </a:rPr>
              <a:t>	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programkészítés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1800" spc="-2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25" dirty="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3379089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spc="-25" dirty="0">
                <a:latin typeface="Times New Roman"/>
                <a:cs typeface="Times New Roman"/>
              </a:rPr>
              <a:t>kód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(reprezentáció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428" y="3625977"/>
            <a:ext cx="146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implementáció)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8428" y="3899635"/>
            <a:ext cx="1988820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hibalista</a:t>
            </a:r>
            <a:r>
              <a:rPr sz="1800" spc="-10" dirty="0">
                <a:latin typeface="Times New Roman"/>
                <a:cs typeface="Times New Roman"/>
              </a:rPr>
              <a:t> (diagnózis) </a:t>
            </a:r>
            <a:r>
              <a:rPr sz="1800" dirty="0">
                <a:latin typeface="Times New Roman"/>
                <a:cs typeface="Times New Roman"/>
              </a:rPr>
              <a:t>hibahely,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(terápia) </a:t>
            </a:r>
            <a:r>
              <a:rPr sz="1800" dirty="0">
                <a:latin typeface="Times New Roman"/>
                <a:cs typeface="Times New Roman"/>
              </a:rPr>
              <a:t>helyes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3899635"/>
            <a:ext cx="196850" cy="12338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25" dirty="0">
                <a:latin typeface="Times New Roman"/>
                <a:cs typeface="Times New Roman"/>
              </a:rPr>
              <a:t>4.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25" dirty="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6.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8428" y="5134813"/>
            <a:ext cx="1035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jó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5437123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8.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8428" y="5738876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használható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6040628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594" y="2446487"/>
            <a:ext cx="3025775" cy="4196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Times New Roman"/>
                <a:cs typeface="Times New Roman"/>
              </a:rPr>
              <a:t>Tevékenység</a:t>
            </a:r>
            <a:endParaRPr sz="1800">
              <a:latin typeface="Times New Roman"/>
              <a:cs typeface="Times New Roman"/>
            </a:endParaRPr>
          </a:p>
          <a:p>
            <a:pPr marL="139065" marR="302260" algn="just">
              <a:lnSpc>
                <a:spcPct val="110000"/>
              </a:lnSpc>
            </a:pPr>
            <a:r>
              <a:rPr sz="1800" dirty="0">
                <a:latin typeface="Times New Roman"/>
                <a:cs typeface="Times New Roman"/>
              </a:rPr>
              <a:t>Specifikálás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(miből?,mit?) </a:t>
            </a:r>
            <a:r>
              <a:rPr sz="1800" dirty="0">
                <a:latin typeface="Times New Roman"/>
                <a:cs typeface="Times New Roman"/>
              </a:rPr>
              <a:t>Tervezés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(mivel?,hogyan?) </a:t>
            </a:r>
            <a:r>
              <a:rPr sz="1800" dirty="0">
                <a:latin typeface="Times New Roman"/>
                <a:cs typeface="Times New Roman"/>
              </a:rPr>
              <a:t>Kódolás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géppel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hogyan?)</a:t>
            </a:r>
            <a:endParaRPr sz="1800">
              <a:latin typeface="Times New Roman"/>
              <a:cs typeface="Times New Roman"/>
            </a:endParaRPr>
          </a:p>
          <a:p>
            <a:pPr marL="139065" marR="5080">
              <a:lnSpc>
                <a:spcPct val="110000"/>
              </a:lnSpc>
              <a:spcBef>
                <a:spcPts val="1945"/>
              </a:spcBef>
              <a:tabLst>
                <a:tab pos="1155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Tesztelés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(hibás?) </a:t>
            </a:r>
            <a:r>
              <a:rPr sz="1800" dirty="0">
                <a:latin typeface="Times New Roman"/>
                <a:cs typeface="Times New Roman"/>
              </a:rPr>
              <a:t>Hibakeresés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hiba?) </a:t>
            </a:r>
            <a:r>
              <a:rPr sz="1800" dirty="0">
                <a:latin typeface="Times New Roman"/>
                <a:cs typeface="Times New Roman"/>
              </a:rPr>
              <a:t>Hibajavítás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(hogyan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jó?) </a:t>
            </a:r>
            <a:r>
              <a:rPr sz="1800" spc="-10" dirty="0">
                <a:latin typeface="Times New Roman"/>
                <a:cs typeface="Times New Roman"/>
              </a:rPr>
              <a:t>Minőségvizsgálat,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hatékonyság (jobbítható?)</a:t>
            </a:r>
            <a:endParaRPr sz="1800">
              <a:latin typeface="Times New Roman"/>
              <a:cs typeface="Times New Roman"/>
            </a:endParaRPr>
          </a:p>
          <a:p>
            <a:pPr marL="68580" marR="40640" indent="69850">
              <a:lnSpc>
                <a:spcPct val="11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Dokumentálás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(hogy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működik, </a:t>
            </a:r>
            <a:r>
              <a:rPr sz="1800" dirty="0">
                <a:latin typeface="Times New Roman"/>
                <a:cs typeface="Times New Roman"/>
              </a:rPr>
              <a:t>hogyan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használni?)</a:t>
            </a:r>
            <a:endParaRPr sz="1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Használat,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karbantartás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(még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mindig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jó?)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8428" y="6342075"/>
            <a:ext cx="155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időtálló</a:t>
            </a:r>
            <a:r>
              <a:rPr sz="1800" spc="-10" dirty="0">
                <a:latin typeface="Times New Roman"/>
                <a:cs typeface="Times New Roman"/>
              </a:rPr>
              <a:t> program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2948" y="784859"/>
              <a:ext cx="3140202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20523"/>
            <a:ext cx="7442834" cy="6803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00"/>
              </a:lnSpc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hu-HU" sz="3200" spc="-10" dirty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spc="-10" dirty="0" err="1" smtClean="0">
                <a:latin typeface="Times New Roman"/>
                <a:cs typeface="Times New Roman"/>
              </a:rPr>
              <a:t>Részei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384300" marR="757555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Bemenő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adatok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(értékhalmaz, </a:t>
            </a:r>
            <a:r>
              <a:rPr sz="3200" dirty="0">
                <a:latin typeface="Times New Roman"/>
                <a:cs typeface="Times New Roman"/>
              </a:rPr>
              <a:t>mértékegység)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összefüggéseik (</a:t>
            </a:r>
            <a:r>
              <a:rPr sz="3200" b="1" spc="-10" dirty="0">
                <a:latin typeface="Times New Roman"/>
                <a:cs typeface="Times New Roman"/>
              </a:rPr>
              <a:t>előfeltétel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84300" marR="508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Eredmények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kiszámítási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szabályuk (</a:t>
            </a:r>
            <a:r>
              <a:rPr sz="3200" b="1" spc="-10" dirty="0">
                <a:latin typeface="Times New Roman"/>
                <a:cs typeface="Times New Roman"/>
              </a:rPr>
              <a:t>utófeltétel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84300" marR="2002789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megoldással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szembeni követelmények</a:t>
            </a:r>
            <a:endParaRPr sz="3200" dirty="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Korlátozó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tényezők</a:t>
            </a:r>
            <a:endParaRPr sz="3200" dirty="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A használt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fogalmak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definíciói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6275" y="38100"/>
            <a:ext cx="6273800" cy="1409065"/>
            <a:chOff x="1446275" y="38100"/>
            <a:chExt cx="6273800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75" y="38100"/>
              <a:ext cx="6121146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3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5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19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5452" y="769619"/>
              <a:ext cx="2695194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756400" cy="5334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200" spc="-10" dirty="0" err="1" smtClean="0">
                <a:latin typeface="Times New Roman"/>
                <a:cs typeface="Times New Roman"/>
              </a:rPr>
              <a:t>Tulajdonságai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Egyértelmű,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pontos,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teljes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Rövid,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tömör,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formalizált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Szemléletes,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érthető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30"/>
              </a:spcBef>
              <a:buFont typeface="Wingdings"/>
              <a:buChar char="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Specifikációs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eszközök: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Szöveges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leírás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Matematikai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leírás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6275" y="38100"/>
            <a:ext cx="6273800" cy="1409065"/>
            <a:chOff x="1446275" y="38100"/>
            <a:chExt cx="6273800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75" y="38100"/>
              <a:ext cx="6121146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3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5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19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3487" y="769619"/>
              <a:ext cx="2119122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756400" cy="3295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feladat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együtt: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Algoritmustervezés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Adatszerkezet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megtervezése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8A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1395</Words>
  <Application>Microsoft Office PowerPoint</Application>
  <PresentationFormat>Diavetítés a képernyőre (4:3 oldalarány)</PresentationFormat>
  <Paragraphs>365</Paragraphs>
  <Slides>44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49" baseType="lpstr">
      <vt:lpstr>Calibri</vt:lpstr>
      <vt:lpstr>TeX Gyre Bonum</vt:lpstr>
      <vt:lpstr>Times New Roman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0. Feladatmegoldás számítógéppel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Vince</cp:lastModifiedBy>
  <cp:revision>1</cp:revision>
  <dcterms:created xsi:type="dcterms:W3CDTF">2024-10-21T13:23:35Z</dcterms:created>
  <dcterms:modified xsi:type="dcterms:W3CDTF">2025-10-01T18:10:21Z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2020-11-05T00:00:00Z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2024-10-21T00:00:00Z</vt:filetime>
  </property>
  <property fmtid="{D5CDD505-2E9C-101B-9397-08002B2CF9AE}" pid="5" name="Producer">
    <vt:lpwstr>3-Heights(TM) PDF Security Shell 4.8.25.2 (http://www.pdf-tools.com)</vt:lpwstr>
  </property>
</Properties>
</file>