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4" r:id="rId29"/>
    <p:sldId id="285" r:id="rId30"/>
    <p:sldId id="286" r:id="rId31"/>
    <p:sldId id="287" r:id="rId32"/>
    <p:sldId id="290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mtClean="0"/>
              <a:t>Kivételkezelés</a:t>
            </a:r>
            <a:r>
              <a:rPr lang="hu-HU" dirty="0" smtClean="0"/>
              <a:t>, modulok, fájlkezelés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0654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Van-e szám a </a:t>
            </a:r>
            <a:r>
              <a:rPr lang="hu-HU" dirty="0" err="1" smtClean="0"/>
              <a:t>string-ben</a:t>
            </a:r>
            <a:r>
              <a:rPr lang="hu-HU" dirty="0" smtClean="0"/>
              <a:t>?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814859"/>
            <a:ext cx="7638521" cy="441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1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Lehetőleg ezt ne erőltessük…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52145" y="1905000"/>
            <a:ext cx="8915400" cy="3777622"/>
          </a:xfrm>
        </p:spPr>
        <p:txBody>
          <a:bodyPr/>
          <a:lstStyle/>
          <a:p>
            <a:r>
              <a:rPr lang="hu-HU" sz="2800" dirty="0" smtClean="0"/>
              <a:t>Kivételkezelés arra való, hogy </a:t>
            </a:r>
            <a:r>
              <a:rPr lang="hu-HU" sz="2800" b="1" i="1" dirty="0" smtClean="0"/>
              <a:t>kivételes</a:t>
            </a:r>
            <a:r>
              <a:rPr lang="hu-HU" sz="2800" dirty="0" smtClean="0"/>
              <a:t>, </a:t>
            </a:r>
            <a:r>
              <a:rPr lang="hu-HU" sz="2800" b="1" i="1" dirty="0" smtClean="0"/>
              <a:t>váratlan</a:t>
            </a:r>
            <a:r>
              <a:rPr lang="hu-HU" sz="2800" dirty="0" smtClean="0"/>
              <a:t> helyzeteket oldjunk meg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52" y="2968095"/>
            <a:ext cx="12086848" cy="353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49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Lista bejárás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2107" y="1905000"/>
            <a:ext cx="11037360" cy="4299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55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 szám beolvasása, amíg sikerül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Előbb-utóbb sikertelen lesz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830512"/>
            <a:ext cx="7780329" cy="370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05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Tartalom helye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 smtClean="0"/>
              <a:t>Ha nem szám -&gt; </a:t>
            </a:r>
            <a:r>
              <a:rPr lang="hu-HU" sz="2800" dirty="0" err="1" smtClean="0"/>
              <a:t>ValueError</a:t>
            </a:r>
            <a:endParaRPr lang="hu-HU" sz="2800" dirty="0" smtClean="0"/>
          </a:p>
          <a:p>
            <a:r>
              <a:rPr lang="hu-HU" sz="2800" dirty="0" smtClean="0"/>
              <a:t>Ha nem érkezik adat -&gt; </a:t>
            </a:r>
            <a:r>
              <a:rPr lang="hu-HU" sz="2800" dirty="0" err="1" smtClean="0"/>
              <a:t>EOFError</a:t>
            </a:r>
            <a:endParaRPr lang="hu-HU" sz="2800" dirty="0" smtClean="0"/>
          </a:p>
          <a:p>
            <a:r>
              <a:rPr lang="hu-HU" sz="2800" dirty="0" smtClean="0"/>
              <a:t>Ciklus is megszakad, hiszen a </a:t>
            </a:r>
            <a:r>
              <a:rPr lang="hu-HU" sz="2800" dirty="0" err="1" smtClean="0"/>
              <a:t>try</a:t>
            </a:r>
            <a:r>
              <a:rPr lang="hu-HU" sz="2800" dirty="0" smtClean="0"/>
              <a:t> blokkban van benne</a:t>
            </a:r>
          </a:p>
          <a:p>
            <a:r>
              <a:rPr lang="hu-HU" sz="2800" dirty="0" smtClean="0"/>
              <a:t>Itt is lehet a </a:t>
            </a:r>
            <a:r>
              <a:rPr lang="hu-HU" sz="2800" b="1" dirty="0" err="1" smtClean="0"/>
              <a:t>pass</a:t>
            </a:r>
            <a:r>
              <a:rPr lang="hu-HU" sz="2800" dirty="0" smtClean="0"/>
              <a:t> kulcsszót használni, ha semmit sem szeretnék a kivételnél tenni</a:t>
            </a:r>
          </a:p>
          <a:p>
            <a:r>
              <a:rPr lang="hu-HU" sz="2800" dirty="0" smtClean="0"/>
              <a:t>Így hibaüzenet sem lesz</a:t>
            </a:r>
            <a:endParaRPr lang="hu-HU" sz="2800" dirty="0"/>
          </a:p>
        </p:txBody>
      </p:sp>
      <p:pic>
        <p:nvPicPr>
          <p:cNvPr id="7" name="Tartalom hely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624110"/>
            <a:ext cx="8911688" cy="128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07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745" y="2895600"/>
            <a:ext cx="8670247" cy="3556000"/>
          </a:xfrm>
          <a:prstGeom prst="rect">
            <a:avLst/>
          </a:prstGeom>
        </p:spPr>
      </p:pic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Addig menjünk amíg számot nem kapunk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Végtelenciklusnak tűnik, de nem az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5681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Procedurális/hierarchikus programozás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35212" y="1905000"/>
            <a:ext cx="8915400" cy="3777622"/>
          </a:xfrm>
        </p:spPr>
        <p:txBody>
          <a:bodyPr>
            <a:noAutofit/>
          </a:bodyPr>
          <a:lstStyle/>
          <a:p>
            <a:r>
              <a:rPr lang="hu-HU" sz="2800" dirty="0"/>
              <a:t>funkcionális </a:t>
            </a:r>
            <a:r>
              <a:rPr lang="hu-HU" sz="2800" dirty="0" err="1" smtClean="0"/>
              <a:t>dekompozíció</a:t>
            </a:r>
            <a:r>
              <a:rPr lang="hu-HU" sz="2800" dirty="0" smtClean="0"/>
              <a:t> egy tervezési elv</a:t>
            </a:r>
          </a:p>
          <a:p>
            <a:r>
              <a:rPr lang="hu-HU" sz="2800" dirty="0" smtClean="0"/>
              <a:t>Másik neve: top-down</a:t>
            </a:r>
          </a:p>
          <a:p>
            <a:r>
              <a:rPr lang="hu-HU" sz="2800" dirty="0" smtClean="0"/>
              <a:t>Lényeg: részfeladatra bontjuk a problémát</a:t>
            </a:r>
          </a:p>
          <a:p>
            <a:pPr marL="0" indent="0">
              <a:buNone/>
            </a:pPr>
            <a:endParaRPr lang="hu-HU" sz="2800" dirty="0"/>
          </a:p>
          <a:p>
            <a:pPr marL="0" indent="0" algn="just">
              <a:buNone/>
            </a:pPr>
            <a:r>
              <a:rPr lang="hu-HU" sz="2800" dirty="0"/>
              <a:t>„Az egyik dolog, </a:t>
            </a:r>
            <a:r>
              <a:rPr lang="hu-HU" sz="2800" dirty="0" smtClean="0"/>
              <a:t>amit </a:t>
            </a:r>
            <a:r>
              <a:rPr lang="hu-HU" sz="2800" dirty="0"/>
              <a:t>a programozásban meg kell tanulnunk, az az, hogyan hagyjuk figyelmen kívül a részleteket.”</a:t>
            </a:r>
          </a:p>
          <a:p>
            <a:pPr marL="0" indent="0" algn="just">
              <a:buNone/>
            </a:pPr>
            <a:r>
              <a:rPr lang="hu-HU" sz="2800" dirty="0"/>
              <a:t>– </a:t>
            </a:r>
            <a:r>
              <a:rPr lang="hu-HU" sz="2800" dirty="0" err="1"/>
              <a:t>Gerald</a:t>
            </a:r>
            <a:r>
              <a:rPr lang="hu-HU" sz="2800" dirty="0"/>
              <a:t> J. </a:t>
            </a:r>
            <a:r>
              <a:rPr lang="hu-HU" sz="2800" dirty="0" err="1"/>
              <a:t>Sussman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156316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413" y="2321454"/>
            <a:ext cx="11639712" cy="314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2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Előjel függvény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8444"/>
            <a:ext cx="11599334" cy="4207933"/>
          </a:xfrm>
          <a:prstGeom prst="rect">
            <a:avLst/>
          </a:prstGeom>
        </p:spPr>
      </p:pic>
      <p:sp>
        <p:nvSpPr>
          <p:cNvPr id="6" name="Tartalom helye 5"/>
          <p:cNvSpPr>
            <a:spLocks noGrp="1"/>
          </p:cNvSpPr>
          <p:nvPr>
            <p:ph idx="1"/>
          </p:nvPr>
        </p:nvSpPr>
        <p:spPr>
          <a:xfrm>
            <a:off x="5524230" y="2348755"/>
            <a:ext cx="5877455" cy="3777622"/>
          </a:xfrm>
        </p:spPr>
        <p:txBody>
          <a:bodyPr>
            <a:normAutofit/>
          </a:bodyPr>
          <a:lstStyle/>
          <a:p>
            <a:r>
              <a:rPr lang="hu-HU" sz="2400" dirty="0"/>
              <a:t>egy változóba különböző értékeket </a:t>
            </a:r>
            <a:r>
              <a:rPr lang="hu-HU" sz="2400" dirty="0" smtClean="0"/>
              <a:t>teszünk (egy lehetséges megoldás)</a:t>
            </a:r>
          </a:p>
          <a:p>
            <a:r>
              <a:rPr lang="hu-HU" sz="2400" dirty="0"/>
              <a:t>Az esetszétválasztás során az </a:t>
            </a:r>
            <a:r>
              <a:rPr lang="hu-HU" sz="2400" dirty="0" err="1"/>
              <a:t>sgn</a:t>
            </a:r>
            <a:r>
              <a:rPr lang="hu-HU" sz="2400" dirty="0"/>
              <a:t> változó +1, -1 vagy 0 értéket </a:t>
            </a:r>
            <a:r>
              <a:rPr lang="hu-HU" sz="2400" dirty="0" smtClean="0"/>
              <a:t>kap</a:t>
            </a:r>
          </a:p>
          <a:p>
            <a:r>
              <a:rPr lang="hu-HU" sz="2400" dirty="0"/>
              <a:t>Bármely ágon halad is a végrehajtás, a változó biztosan létrejön, és végül visszatérünk az </a:t>
            </a:r>
            <a:r>
              <a:rPr lang="hu-HU" sz="2400" dirty="0" smtClean="0"/>
              <a:t>értékével</a:t>
            </a: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212305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Előjel, máshogy</a:t>
            </a:r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195" y="2454804"/>
            <a:ext cx="7708983" cy="3962930"/>
          </a:xfrm>
          <a:prstGeom prst="rect">
            <a:avLst/>
          </a:prstGeom>
        </p:spPr>
      </p:pic>
      <p:sp>
        <p:nvSpPr>
          <p:cNvPr id="5" name="Tartalom helye 4"/>
          <p:cNvSpPr>
            <a:spLocks noGrp="1"/>
          </p:cNvSpPr>
          <p:nvPr>
            <p:ph idx="1"/>
          </p:nvPr>
        </p:nvSpPr>
        <p:spPr>
          <a:xfrm>
            <a:off x="5266266" y="2658532"/>
            <a:ext cx="6468534" cy="3759202"/>
          </a:xfrm>
        </p:spPr>
        <p:txBody>
          <a:bodyPr>
            <a:normAutofit/>
          </a:bodyPr>
          <a:lstStyle/>
          <a:p>
            <a:r>
              <a:rPr lang="hu-HU" sz="3200" dirty="0" smtClean="0"/>
              <a:t>A változó ebben az esetben felesleges</a:t>
            </a:r>
          </a:p>
          <a:p>
            <a:r>
              <a:rPr lang="hu-HU" sz="3200" dirty="0" smtClean="0"/>
              <a:t>Több </a:t>
            </a:r>
            <a:r>
              <a:rPr lang="hu-HU" sz="3200" dirty="0" err="1" smtClean="0"/>
              <a:t>return</a:t>
            </a:r>
            <a:r>
              <a:rPr lang="hu-HU" sz="3200" dirty="0" smtClean="0"/>
              <a:t> értékünk is lehet</a:t>
            </a:r>
          </a:p>
          <a:p>
            <a:r>
              <a:rPr lang="hu-HU" sz="3200" dirty="0" smtClean="0"/>
              <a:t>Függvény értékhatározó, de vezérlésátadó utasítás is a </a:t>
            </a:r>
            <a:r>
              <a:rPr lang="hu-HU" sz="3200" dirty="0" err="1" smtClean="0"/>
              <a:t>return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220634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Kivételek kezelése</a:t>
            </a:r>
            <a:endParaRPr lang="hu-HU" dirty="0"/>
          </a:p>
        </p:txBody>
      </p:sp>
      <p:pic>
        <p:nvPicPr>
          <p:cNvPr id="5" name="Tartalom helye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3106" y="1490133"/>
            <a:ext cx="11617097" cy="484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56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9650" y="1905000"/>
            <a:ext cx="7812770" cy="383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67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418925" y="1643569"/>
            <a:ext cx="4129609" cy="3626157"/>
          </a:xfrm>
        </p:spPr>
        <p:txBody>
          <a:bodyPr>
            <a:normAutofit/>
          </a:bodyPr>
          <a:lstStyle/>
          <a:p>
            <a:r>
              <a:rPr lang="hu-HU" sz="2800" dirty="0" smtClean="0"/>
              <a:t>Változó és a </a:t>
            </a:r>
            <a:r>
              <a:rPr lang="hu-HU" sz="2800" dirty="0" err="1" smtClean="0"/>
              <a:t>break</a:t>
            </a:r>
            <a:r>
              <a:rPr lang="hu-HU" sz="2800" dirty="0" smtClean="0"/>
              <a:t> utasítás is eltűnt így</a:t>
            </a:r>
            <a:br>
              <a:rPr lang="hu-HU" sz="2800" dirty="0" smtClean="0"/>
            </a:br>
            <a:r>
              <a:rPr lang="hu-HU" sz="2800" dirty="0"/>
              <a:t/>
            </a:r>
            <a:br>
              <a:rPr lang="hu-HU" sz="2800" dirty="0"/>
            </a:br>
            <a:r>
              <a:rPr lang="hu-HU" sz="2800" dirty="0" smtClean="0"/>
              <a:t>Felesleges a változó</a:t>
            </a:r>
            <a:br>
              <a:rPr lang="hu-HU" sz="2800" dirty="0" smtClean="0"/>
            </a:br>
            <a:r>
              <a:rPr lang="hu-HU" sz="2800" dirty="0"/>
              <a:t/>
            </a:r>
            <a:br>
              <a:rPr lang="hu-HU" sz="2800" dirty="0"/>
            </a:br>
            <a:r>
              <a:rPr lang="hu-HU" sz="2800" dirty="0" smtClean="0"/>
              <a:t>Ciklus megáll a </a:t>
            </a:r>
            <a:r>
              <a:rPr lang="hu-HU" sz="2800" dirty="0" err="1" smtClean="0"/>
              <a:t>return</a:t>
            </a:r>
            <a:r>
              <a:rPr lang="hu-HU" sz="2800" dirty="0" smtClean="0"/>
              <a:t>-él</a:t>
            </a:r>
            <a:endParaRPr lang="hu-HU" sz="2800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3771" y="1459717"/>
            <a:ext cx="6186487" cy="428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Kivételek dobása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Kivételt létrehozni a kivételtípusa("üzenet") függvényhívással </a:t>
            </a:r>
            <a:r>
              <a:rPr lang="hu-HU" sz="2400" dirty="0" err="1" smtClean="0"/>
              <a:t>lehe</a:t>
            </a:r>
            <a:endParaRPr lang="hu-HU" sz="2400" dirty="0" smtClean="0"/>
          </a:p>
          <a:p>
            <a:r>
              <a:rPr lang="hu-HU" sz="2400" dirty="0" err="1"/>
              <a:t>ValueError</a:t>
            </a:r>
            <a:r>
              <a:rPr lang="hu-HU" sz="2400" dirty="0"/>
              <a:t>("</a:t>
            </a:r>
            <a:r>
              <a:rPr lang="hu-HU" sz="2400" dirty="0" err="1"/>
              <a:t>lnko</a:t>
            </a:r>
            <a:r>
              <a:rPr lang="hu-HU" sz="2400" dirty="0"/>
              <a:t>() csak pozitív számok") létrehoz egy </a:t>
            </a:r>
            <a:r>
              <a:rPr lang="hu-HU" sz="2400" dirty="0" err="1"/>
              <a:t>ValueError</a:t>
            </a:r>
            <a:r>
              <a:rPr lang="hu-HU" sz="2400" dirty="0"/>
              <a:t> típusú </a:t>
            </a:r>
            <a:r>
              <a:rPr lang="hu-HU" sz="2400" dirty="0" smtClean="0"/>
              <a:t>kivételt</a:t>
            </a:r>
          </a:p>
          <a:p>
            <a:r>
              <a:rPr lang="hu-HU" sz="2400" dirty="0"/>
              <a:t>A kivétel dobása, azaz a </a:t>
            </a:r>
            <a:r>
              <a:rPr lang="hu-HU" sz="2400" dirty="0" err="1"/>
              <a:t>raise</a:t>
            </a:r>
            <a:r>
              <a:rPr lang="hu-HU" sz="2400" dirty="0"/>
              <a:t> hatására a vezérlés átadódik a legközelebbi </a:t>
            </a:r>
            <a:r>
              <a:rPr lang="hu-HU" sz="2400" dirty="0" err="1"/>
              <a:t>except</a:t>
            </a:r>
            <a:r>
              <a:rPr lang="hu-HU" sz="2400" dirty="0"/>
              <a:t> </a:t>
            </a:r>
            <a:r>
              <a:rPr lang="hu-HU" sz="2400" dirty="0" smtClean="0"/>
              <a:t>blokkhoz</a:t>
            </a:r>
          </a:p>
          <a:p>
            <a:r>
              <a:rPr lang="hu-HU" sz="2400" dirty="0"/>
              <a:t>program végrehajtása folytatódik az őt hívó main() függvényben, mivel ott volt a legközelebbi alkalmas </a:t>
            </a:r>
            <a:r>
              <a:rPr lang="hu-HU" sz="2400" dirty="0" err="1"/>
              <a:t>except</a:t>
            </a:r>
            <a:r>
              <a:rPr lang="hu-HU" sz="2400" dirty="0"/>
              <a:t> blokk</a:t>
            </a:r>
          </a:p>
        </p:txBody>
      </p:sp>
    </p:spTree>
    <p:extLst>
      <p:ext uri="{BB962C8B-B14F-4D97-AF65-F5344CB8AC3E}">
        <p14:creationId xmlns:p14="http://schemas.microsoft.com/office/powerpoint/2010/main" val="839878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8875" y="624110"/>
            <a:ext cx="8311654" cy="570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3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199746" y="1264555"/>
            <a:ext cx="8915400" cy="3777622"/>
          </a:xfrm>
        </p:spPr>
        <p:txBody>
          <a:bodyPr>
            <a:noAutofit/>
          </a:bodyPr>
          <a:lstStyle/>
          <a:p>
            <a:r>
              <a:rPr lang="hu-HU" sz="2400" dirty="0"/>
              <a:t>Látszik, hogy a </a:t>
            </a:r>
            <a:r>
              <a:rPr lang="hu-HU" sz="2400" dirty="0" err="1"/>
              <a:t>raise</a:t>
            </a:r>
            <a:r>
              <a:rPr lang="hu-HU" sz="2400" dirty="0"/>
              <a:t> segítségével a hibakezeléshez olyan vezérlésátadást tudunk csinálni, ami függvényeken </a:t>
            </a:r>
            <a:r>
              <a:rPr lang="hu-HU" sz="2400" dirty="0" smtClean="0"/>
              <a:t>átível</a:t>
            </a:r>
          </a:p>
          <a:p>
            <a:r>
              <a:rPr lang="hu-HU" sz="2400" dirty="0"/>
              <a:t>legtöbbször így is szokott lenni: a </a:t>
            </a:r>
            <a:r>
              <a:rPr lang="hu-HU" sz="2400" dirty="0" err="1"/>
              <a:t>raise</a:t>
            </a:r>
            <a:r>
              <a:rPr lang="hu-HU" sz="2400" dirty="0"/>
              <a:t> és az </a:t>
            </a:r>
            <a:r>
              <a:rPr lang="hu-HU" sz="2400" dirty="0" err="1"/>
              <a:t>except</a:t>
            </a:r>
            <a:r>
              <a:rPr lang="hu-HU" sz="2400" dirty="0"/>
              <a:t> blokkok általában nem ugyanabban a függvényben </a:t>
            </a:r>
            <a:r>
              <a:rPr lang="hu-HU" sz="2400" dirty="0" smtClean="0"/>
              <a:t>vannak</a:t>
            </a:r>
          </a:p>
          <a:p>
            <a:r>
              <a:rPr lang="hu-HU" sz="2400" dirty="0"/>
              <a:t>Ha ugyanott tudnánk kezelni a hibát, ahol észleltük, akkor egy sima </a:t>
            </a:r>
            <a:r>
              <a:rPr lang="hu-HU" sz="2400" dirty="0" err="1"/>
              <a:t>if</a:t>
            </a:r>
            <a:r>
              <a:rPr lang="hu-HU" sz="2400" dirty="0"/>
              <a:t>-fel megoldhattuk volna a </a:t>
            </a:r>
            <a:r>
              <a:rPr lang="hu-HU" sz="2400" dirty="0" smtClean="0"/>
              <a:t>problémát</a:t>
            </a:r>
          </a:p>
          <a:p>
            <a:r>
              <a:rPr lang="hu-HU" sz="2400" dirty="0"/>
              <a:t>De nem ez a feladat! Az </a:t>
            </a:r>
            <a:r>
              <a:rPr lang="hu-HU" sz="2400" dirty="0" err="1"/>
              <a:t>lnko</a:t>
            </a:r>
            <a:r>
              <a:rPr lang="hu-HU" sz="2400" dirty="0"/>
              <a:t>() függvénynek nem dolga üzeneteket írni a képernyőre, hanem egy számot kell </a:t>
            </a:r>
            <a:r>
              <a:rPr lang="hu-HU" sz="2400" dirty="0" smtClean="0"/>
              <a:t>visszaadnia</a:t>
            </a:r>
          </a:p>
          <a:p>
            <a:r>
              <a:rPr lang="hu-HU" sz="2400" dirty="0"/>
              <a:t>És ha ez nem megy, akkor a hibát kivétellel tudja jelezni a hívójának</a:t>
            </a:r>
          </a:p>
        </p:txBody>
      </p:sp>
    </p:spTree>
    <p:extLst>
      <p:ext uri="{BB962C8B-B14F-4D97-AF65-F5344CB8AC3E}">
        <p14:creationId xmlns:p14="http://schemas.microsoft.com/office/powerpoint/2010/main" val="2558763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Fájlkezelés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Pythonban a fájlkezelés az </a:t>
            </a:r>
            <a:r>
              <a:rPr lang="hu-HU" dirty="0" err="1"/>
              <a:t>open</a:t>
            </a:r>
            <a:r>
              <a:rPr lang="hu-HU" dirty="0"/>
              <a:t>() függvénnyel történik, amely egy </a:t>
            </a:r>
            <a:r>
              <a:rPr lang="hu-HU" dirty="0" err="1"/>
              <a:t>IOBase</a:t>
            </a:r>
            <a:r>
              <a:rPr lang="hu-HU" dirty="0"/>
              <a:t> típusú objektumot ad vissza</a:t>
            </a:r>
            <a:r>
              <a:rPr lang="hu-HU" dirty="0" smtClean="0"/>
              <a:t>.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fajl_objektum.write</a:t>
            </a:r>
            <a:r>
              <a:rPr lang="hu-HU" dirty="0"/>
              <a:t>() metódussal írhatunk, míg a </a:t>
            </a:r>
            <a:r>
              <a:rPr lang="hu-HU" dirty="0" err="1" smtClean="0"/>
              <a:t>fajl_objektum.close</a:t>
            </a:r>
            <a:r>
              <a:rPr lang="hu-HU" dirty="0"/>
              <a:t>() zárja a fájlt, ezzel biztosítva az adatok mentését</a:t>
            </a:r>
            <a:r>
              <a:rPr lang="hu-HU" dirty="0" smtClean="0"/>
              <a:t>.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625" y="3814762"/>
            <a:ext cx="6728492" cy="2687638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6912" y="4548898"/>
            <a:ext cx="4553959" cy="1219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3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open</a:t>
            </a:r>
            <a:r>
              <a:rPr lang="hu-HU" b="1" dirty="0"/>
              <a:t>() Paraméterek és Módok</a:t>
            </a:r>
            <a:r>
              <a:rPr lang="hu-HU" dirty="0"/>
              <a:t/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z="2400" b="1" dirty="0" smtClean="0"/>
              <a:t>Első </a:t>
            </a:r>
            <a:r>
              <a:rPr lang="hu-HU" sz="2400" b="1" dirty="0"/>
              <a:t>paraméter:</a:t>
            </a:r>
            <a:r>
              <a:rPr lang="hu-HU" sz="2400" dirty="0"/>
              <a:t> fájlnév (pl. "hello.txt</a:t>
            </a:r>
            <a:r>
              <a:rPr lang="hu-HU" sz="2400" dirty="0" smtClean="0"/>
              <a:t>").</a:t>
            </a:r>
          </a:p>
          <a:p>
            <a:pPr lvl="0"/>
            <a:endParaRPr lang="hu-HU" sz="2400" dirty="0"/>
          </a:p>
          <a:p>
            <a:pPr lvl="0"/>
            <a:r>
              <a:rPr lang="hu-HU" sz="2400" b="1" dirty="0"/>
              <a:t>Második paraméter:</a:t>
            </a:r>
            <a:r>
              <a:rPr lang="hu-HU" sz="2400" dirty="0"/>
              <a:t> megnyitási mód:</a:t>
            </a:r>
          </a:p>
          <a:p>
            <a:pPr lvl="1"/>
            <a:r>
              <a:rPr lang="hu-HU" sz="2400" dirty="0"/>
              <a:t>w (</a:t>
            </a:r>
            <a:r>
              <a:rPr lang="hu-HU" sz="2400" dirty="0" err="1"/>
              <a:t>write</a:t>
            </a:r>
            <a:r>
              <a:rPr lang="hu-HU" sz="2400" dirty="0"/>
              <a:t>) – Írás, új fájl létrehozása vagy felülírása.</a:t>
            </a:r>
          </a:p>
          <a:p>
            <a:pPr lvl="1"/>
            <a:r>
              <a:rPr lang="hu-HU" sz="2400" dirty="0"/>
              <a:t>r (</a:t>
            </a:r>
            <a:r>
              <a:rPr lang="hu-HU" sz="2400" dirty="0" err="1"/>
              <a:t>read</a:t>
            </a:r>
            <a:r>
              <a:rPr lang="hu-HU" sz="2400" dirty="0"/>
              <a:t>) – Olvasás.</a:t>
            </a:r>
          </a:p>
          <a:p>
            <a:pPr lvl="1"/>
            <a:r>
              <a:rPr lang="hu-HU" sz="2400" dirty="0"/>
              <a:t>a (</a:t>
            </a:r>
            <a:r>
              <a:rPr lang="hu-HU" sz="2400" dirty="0" err="1"/>
              <a:t>append</a:t>
            </a:r>
            <a:r>
              <a:rPr lang="hu-HU" sz="2400" dirty="0"/>
              <a:t>) – Hozzáfűzés.</a:t>
            </a:r>
          </a:p>
          <a:p>
            <a:pPr lvl="1"/>
            <a:r>
              <a:rPr lang="hu-HU" sz="2400" dirty="0"/>
              <a:t>r+, w+ – Írás és olvasás.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656898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Szöveges és Bináris Fájlok Különbsége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199745" y="1524000"/>
            <a:ext cx="8915400" cy="3777622"/>
          </a:xfrm>
        </p:spPr>
        <p:txBody>
          <a:bodyPr>
            <a:noAutofit/>
          </a:bodyPr>
          <a:lstStyle/>
          <a:p>
            <a:r>
              <a:rPr lang="hu-HU" sz="2400" dirty="0"/>
              <a:t>Szöveges fájl: ASCII vagy Unicode karaktereket tárol, emberek számára olvasható</a:t>
            </a:r>
            <a:r>
              <a:rPr lang="hu-HU" sz="2400" dirty="0" smtClean="0"/>
              <a:t>.</a:t>
            </a:r>
          </a:p>
          <a:p>
            <a:r>
              <a:rPr lang="hu-HU" sz="2400" dirty="0" smtClean="0"/>
              <a:t>Bináris </a:t>
            </a:r>
            <a:r>
              <a:rPr lang="hu-HU" sz="2400" dirty="0"/>
              <a:t>fájl: a memória „nyers képét” tárolja, nagyobb hatékonysággal</a:t>
            </a:r>
            <a:r>
              <a:rPr lang="hu-HU" sz="2400" dirty="0" smtClean="0"/>
              <a:t>.</a:t>
            </a:r>
          </a:p>
          <a:p>
            <a:r>
              <a:rPr lang="hu-HU" sz="2400" dirty="0" smtClean="0"/>
              <a:t>TFH: adott egy int és a benne tárolt érték pl. 12345</a:t>
            </a:r>
          </a:p>
          <a:p>
            <a:r>
              <a:rPr lang="hu-HU" sz="2400" dirty="0" smtClean="0"/>
              <a:t>Szövegesen ASCII kódja kerül a fájlba (5 bájt)</a:t>
            </a:r>
          </a:p>
          <a:p>
            <a:r>
              <a:rPr lang="hu-HU" sz="2400" dirty="0" smtClean="0"/>
              <a:t>Ha binárisan akkor annyi bájtot írunk, ahány az int változó foglal</a:t>
            </a:r>
          </a:p>
          <a:p>
            <a:r>
              <a:rPr lang="hu-HU" sz="2400" dirty="0" smtClean="0"/>
              <a:t>Pontosan azok a bájtokat ahol a memóriaterületen vannak</a:t>
            </a:r>
          </a:p>
          <a:p>
            <a:r>
              <a:rPr lang="hu-HU" sz="2400" dirty="0"/>
              <a:t>pl. az 57, 48, 0, 0 bájtok (ilyen sorrendben), mert 57 + 48*256 + 0*65536 + 0*16777216 = 12345</a:t>
            </a:r>
          </a:p>
        </p:txBody>
      </p:sp>
    </p:spTree>
    <p:extLst>
      <p:ext uri="{BB962C8B-B14F-4D97-AF65-F5344CB8AC3E}">
        <p14:creationId xmlns:p14="http://schemas.microsoft.com/office/powerpoint/2010/main" val="11999590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Fájlok és a hibakezelés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400829" y="1905000"/>
            <a:ext cx="8915400" cy="3777622"/>
          </a:xfrm>
        </p:spPr>
        <p:txBody>
          <a:bodyPr/>
          <a:lstStyle/>
          <a:p>
            <a:r>
              <a:rPr lang="hu-HU" sz="2400" dirty="0" smtClean="0"/>
              <a:t>Egy fájl egész számokat tartalmaz, adjuk ezeket össze</a:t>
            </a:r>
          </a:p>
          <a:p>
            <a:endParaRPr lang="hu-HU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629" y="2547937"/>
            <a:ext cx="5678718" cy="3852863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3266" y="2728598"/>
            <a:ext cx="1272235" cy="331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22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Finally</a:t>
            </a:r>
            <a:r>
              <a:rPr lang="hu-HU" dirty="0" smtClean="0"/>
              <a:t> blokk – mindig lefut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799" y="1838300"/>
            <a:ext cx="5452533" cy="436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18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Kivétel elkapása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150533" y="1676400"/>
            <a:ext cx="9354079" cy="4234822"/>
          </a:xfrm>
        </p:spPr>
        <p:txBody>
          <a:bodyPr>
            <a:noAutofit/>
          </a:bodyPr>
          <a:lstStyle/>
          <a:p>
            <a:r>
              <a:rPr lang="hu-HU" sz="2400" dirty="0" smtClean="0"/>
              <a:t>Hiba keletkezés pillanatában egy kivétel (</a:t>
            </a:r>
            <a:r>
              <a:rPr lang="hu-HU" sz="2400" dirty="0" err="1" smtClean="0"/>
              <a:t>exception</a:t>
            </a:r>
            <a:r>
              <a:rPr lang="hu-HU" sz="2400" dirty="0" smtClean="0"/>
              <a:t>) típusú objektum jön </a:t>
            </a:r>
            <a:r>
              <a:rPr lang="hu-HU" sz="2400" dirty="0"/>
              <a:t>létre  (an </a:t>
            </a:r>
            <a:r>
              <a:rPr lang="hu-HU" sz="2400" dirty="0" err="1"/>
              <a:t>exception</a:t>
            </a:r>
            <a:r>
              <a:rPr lang="hu-HU" sz="2400" dirty="0"/>
              <a:t> is </a:t>
            </a:r>
            <a:r>
              <a:rPr lang="hu-HU" sz="2400" dirty="0" err="1"/>
              <a:t>raised</a:t>
            </a:r>
            <a:r>
              <a:rPr lang="hu-HU" sz="2400" dirty="0" smtClean="0"/>
              <a:t>)</a:t>
            </a:r>
          </a:p>
          <a:p>
            <a:r>
              <a:rPr lang="hu-HU" sz="2400" dirty="0" smtClean="0"/>
              <a:t>Ezzel tudjuk el kapni (</a:t>
            </a:r>
            <a:r>
              <a:rPr lang="hu-HU" sz="2400" dirty="0" err="1" smtClean="0"/>
              <a:t>catch</a:t>
            </a:r>
            <a:r>
              <a:rPr lang="hu-HU" sz="2400" dirty="0" smtClean="0"/>
              <a:t>) és kezelni tudjuk (</a:t>
            </a:r>
            <a:r>
              <a:rPr lang="hu-HU" sz="2400" dirty="0" err="1" smtClean="0"/>
              <a:t>handling</a:t>
            </a:r>
            <a:r>
              <a:rPr lang="hu-HU" sz="2400" dirty="0" smtClean="0"/>
              <a:t> an </a:t>
            </a:r>
            <a:r>
              <a:rPr lang="hu-HU" sz="2400" dirty="0" err="1" smtClean="0"/>
              <a:t>exception</a:t>
            </a:r>
            <a:r>
              <a:rPr lang="hu-HU" sz="2400" dirty="0" smtClean="0"/>
              <a:t>)</a:t>
            </a:r>
          </a:p>
          <a:p>
            <a:r>
              <a:rPr lang="hu-HU" sz="2400" dirty="0" err="1" smtClean="0"/>
              <a:t>Try-except</a:t>
            </a:r>
            <a:r>
              <a:rPr lang="hu-HU" sz="2400" dirty="0" smtClean="0"/>
              <a:t> blokk kulcsszópárral történik</a:t>
            </a:r>
          </a:p>
          <a:p>
            <a:r>
              <a:rPr lang="hu-HU" sz="2400" dirty="0"/>
              <a:t>A </a:t>
            </a:r>
            <a:r>
              <a:rPr lang="hu-HU" sz="2400" dirty="0" err="1"/>
              <a:t>try</a:t>
            </a:r>
            <a:r>
              <a:rPr lang="hu-HU" sz="2400" dirty="0"/>
              <a:t> blokkba tesszük azt az utasítássorozatot, ahol probléma </a:t>
            </a:r>
            <a:r>
              <a:rPr lang="hu-HU" sz="2400" dirty="0" smtClean="0"/>
              <a:t>lehet</a:t>
            </a:r>
          </a:p>
          <a:p>
            <a:r>
              <a:rPr lang="hu-HU" sz="2400" dirty="0"/>
              <a:t>Hiba keletkezése esetén az </a:t>
            </a:r>
            <a:r>
              <a:rPr lang="hu-HU" sz="2400" dirty="0" err="1"/>
              <a:t>except</a:t>
            </a:r>
            <a:r>
              <a:rPr lang="hu-HU" sz="2400" dirty="0"/>
              <a:t> kulcsszóval megjelölt blokknál folytatódik a program.</a:t>
            </a:r>
            <a:endParaRPr lang="hu-HU" sz="2400" dirty="0" smtClean="0"/>
          </a:p>
        </p:txBody>
      </p:sp>
    </p:spTree>
    <p:extLst>
      <p:ext uri="{BB962C8B-B14F-4D97-AF65-F5344CB8AC3E}">
        <p14:creationId xmlns:p14="http://schemas.microsoft.com/office/powerpoint/2010/main" val="2958191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With</a:t>
            </a:r>
            <a:r>
              <a:rPr lang="hu-HU" dirty="0" smtClean="0"/>
              <a:t> blokk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Az ilyen helyzetek kezelésére találták ki a </a:t>
            </a:r>
            <a:r>
              <a:rPr lang="hu-HU" sz="2400" dirty="0" err="1"/>
              <a:t>with</a:t>
            </a:r>
            <a:r>
              <a:rPr lang="hu-HU" sz="2400" dirty="0"/>
              <a:t> kulcsszót, az ún. context </a:t>
            </a:r>
            <a:r>
              <a:rPr lang="hu-HU" sz="2400" dirty="0" err="1" smtClean="0"/>
              <a:t>manager</a:t>
            </a:r>
            <a:r>
              <a:rPr lang="hu-HU" sz="2400" dirty="0" smtClean="0"/>
              <a:t>-t.</a:t>
            </a:r>
          </a:p>
          <a:p>
            <a:r>
              <a:rPr lang="hu-HU" sz="2400" dirty="0" smtClean="0"/>
              <a:t>Egy </a:t>
            </a:r>
            <a:r>
              <a:rPr lang="hu-HU" sz="2400" dirty="0" err="1"/>
              <a:t>with</a:t>
            </a:r>
            <a:r>
              <a:rPr lang="hu-HU" sz="2400" dirty="0"/>
              <a:t> blokk megadásával a fájl bezárását és a hibakezelést automatikussá tehetjük, anélkül hogy külön </a:t>
            </a:r>
            <a:r>
              <a:rPr lang="hu-HU" sz="2400" dirty="0" err="1"/>
              <a:t>try</a:t>
            </a:r>
            <a:r>
              <a:rPr lang="hu-HU" sz="2400" dirty="0"/>
              <a:t>–</a:t>
            </a:r>
            <a:r>
              <a:rPr lang="hu-HU" sz="2400" dirty="0" err="1"/>
              <a:t>except</a:t>
            </a:r>
            <a:r>
              <a:rPr lang="hu-HU" sz="2400" dirty="0"/>
              <a:t>, vagy </a:t>
            </a:r>
            <a:r>
              <a:rPr lang="hu-HU" sz="2400" dirty="0" err="1"/>
              <a:t>try</a:t>
            </a:r>
            <a:r>
              <a:rPr lang="hu-HU" sz="2400" dirty="0"/>
              <a:t>–</a:t>
            </a:r>
            <a:r>
              <a:rPr lang="hu-HU" sz="2400" dirty="0" err="1"/>
              <a:t>finally</a:t>
            </a:r>
            <a:r>
              <a:rPr lang="hu-HU" sz="2400" dirty="0"/>
              <a:t> blokkot kellene írnunk</a:t>
            </a:r>
            <a:r>
              <a:rPr lang="hu-HU" sz="2400" dirty="0" smtClean="0"/>
              <a:t>.</a:t>
            </a:r>
            <a:br>
              <a:rPr lang="hu-HU" sz="2400" dirty="0" smtClean="0"/>
            </a:br>
            <a:endParaRPr lang="hu-HU" sz="2400" dirty="0"/>
          </a:p>
          <a:p>
            <a:r>
              <a:rPr lang="hu-HU" sz="2400" dirty="0"/>
              <a:t>Miért jó ez</a:t>
            </a:r>
            <a:r>
              <a:rPr lang="hu-HU" sz="2400" dirty="0" smtClean="0"/>
              <a:t>?</a:t>
            </a:r>
            <a:endParaRPr lang="hu-HU" sz="2400" dirty="0"/>
          </a:p>
          <a:p>
            <a:pPr lvl="1"/>
            <a:r>
              <a:rPr lang="hu-HU" sz="2000" dirty="0"/>
              <a:t>Nem kell </a:t>
            </a:r>
            <a:r>
              <a:rPr lang="hu-HU" sz="2000" dirty="0" err="1"/>
              <a:t>f.close</a:t>
            </a:r>
            <a:r>
              <a:rPr lang="hu-HU" sz="2000" dirty="0"/>
              <a:t>() – automatikus.</a:t>
            </a:r>
          </a:p>
          <a:p>
            <a:pPr lvl="1"/>
            <a:r>
              <a:rPr lang="hu-HU" sz="2000" dirty="0"/>
              <a:t>Nem kell </a:t>
            </a:r>
            <a:r>
              <a:rPr lang="hu-HU" sz="2000" dirty="0" err="1"/>
              <a:t>try</a:t>
            </a:r>
            <a:r>
              <a:rPr lang="hu-HU" sz="2000" dirty="0"/>
              <a:t>–</a:t>
            </a:r>
            <a:r>
              <a:rPr lang="hu-HU" sz="2000" dirty="0" err="1"/>
              <a:t>finally</a:t>
            </a:r>
            <a:r>
              <a:rPr lang="hu-HU" sz="2000" dirty="0"/>
              <a:t> sem.</a:t>
            </a:r>
          </a:p>
        </p:txBody>
      </p:sp>
    </p:spTree>
    <p:extLst>
      <p:ext uri="{BB962C8B-B14F-4D97-AF65-F5344CB8AC3E}">
        <p14:creationId xmlns:p14="http://schemas.microsoft.com/office/powerpoint/2010/main" val="2902404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Megnyitás </a:t>
            </a:r>
            <a:r>
              <a:rPr lang="hu-HU" dirty="0" err="1" smtClean="0"/>
              <a:t>with</a:t>
            </a:r>
            <a:r>
              <a:rPr lang="hu-HU" dirty="0" smtClean="0"/>
              <a:t>-el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5774" y="2593975"/>
            <a:ext cx="7015692" cy="243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264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Beépítet</a:t>
            </a:r>
            <a:r>
              <a:rPr lang="hu-HU" dirty="0" smtClean="0"/>
              <a:t> hibajelzések (+60)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074862" y="1633537"/>
            <a:ext cx="8915400" cy="3777622"/>
          </a:xfrm>
        </p:spPr>
        <p:txBody>
          <a:bodyPr numCol="3">
            <a:noAutofit/>
          </a:bodyPr>
          <a:lstStyle/>
          <a:p>
            <a:r>
              <a:rPr lang="hu-HU" sz="1200" dirty="0" err="1"/>
              <a:t>AssertionError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az </a:t>
            </a:r>
            <a:r>
              <a:rPr lang="hu-HU" sz="1200" dirty="0" err="1"/>
              <a:t>assert</a:t>
            </a:r>
            <a:r>
              <a:rPr lang="hu-HU" sz="1200" dirty="0"/>
              <a:t> utasítás sikertelen</a:t>
            </a:r>
            <a:br>
              <a:rPr lang="hu-HU" sz="1200" dirty="0"/>
            </a:br>
            <a:r>
              <a:rPr lang="hu-HU" sz="1200" dirty="0" err="1"/>
              <a:t>AttributeError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Helytelen attribútumra való hivatkozás vagy értékadás.</a:t>
            </a:r>
            <a:br>
              <a:rPr lang="hu-HU" sz="1200" dirty="0"/>
            </a:br>
            <a:r>
              <a:rPr lang="hu-HU" sz="1200" dirty="0" err="1"/>
              <a:t>EOFError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Közvetlen </a:t>
            </a:r>
            <a:r>
              <a:rPr lang="hu-HU" sz="1200" dirty="0" err="1"/>
              <a:t>fájlvége</a:t>
            </a:r>
            <a:r>
              <a:rPr lang="hu-HU" sz="1200" dirty="0"/>
              <a:t>, melyet input() vagy </a:t>
            </a:r>
            <a:r>
              <a:rPr lang="hu-HU" sz="1200" dirty="0" err="1"/>
              <a:t>raw_input</a:t>
            </a:r>
            <a:r>
              <a:rPr lang="hu-HU" sz="1200" dirty="0"/>
              <a:t>() generál.</a:t>
            </a:r>
            <a:br>
              <a:rPr lang="hu-HU" sz="1200" dirty="0"/>
            </a:br>
            <a:r>
              <a:rPr lang="hu-HU" sz="1200" dirty="0" err="1"/>
              <a:t>FloatingPointError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sikertelen lebegőpontos számítás</a:t>
            </a:r>
            <a:br>
              <a:rPr lang="hu-HU" sz="1200" dirty="0"/>
            </a:br>
            <a:r>
              <a:rPr lang="hu-HU" sz="1200" dirty="0" err="1"/>
              <a:t>IOError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I/O-kapcsolatos I/O </a:t>
            </a:r>
            <a:r>
              <a:rPr lang="hu-HU" sz="1200" dirty="0" err="1"/>
              <a:t>mûveletek</a:t>
            </a:r>
            <a:r>
              <a:rPr lang="hu-HU" sz="1200" dirty="0"/>
              <a:t> hiba.</a:t>
            </a:r>
            <a:br>
              <a:rPr lang="hu-HU" sz="1200" dirty="0"/>
            </a:br>
            <a:r>
              <a:rPr lang="hu-HU" sz="1200" dirty="0" err="1"/>
              <a:t>ImportError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´import'-</a:t>
            </a:r>
            <a:r>
              <a:rPr lang="hu-HU" sz="1200" dirty="0" err="1"/>
              <a:t>álási</a:t>
            </a:r>
            <a:r>
              <a:rPr lang="hu-HU" sz="1200" dirty="0"/>
              <a:t> hiba, nem találja a modult vagy a nevet</a:t>
            </a:r>
            <a:br>
              <a:rPr lang="hu-HU" sz="1200" dirty="0"/>
            </a:br>
            <a:r>
              <a:rPr lang="hu-HU" sz="1200" dirty="0" err="1"/>
              <a:t>IndexError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Szekvencia indexelése nem az értéktartományon kívül esik.</a:t>
            </a:r>
            <a:br>
              <a:rPr lang="hu-HU" sz="1200" dirty="0"/>
            </a:br>
            <a:r>
              <a:rPr lang="hu-HU" sz="1200" dirty="0" err="1"/>
              <a:t>KeyError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Nem </a:t>
            </a:r>
            <a:r>
              <a:rPr lang="hu-HU" sz="1200" dirty="0" err="1"/>
              <a:t>létezõ</a:t>
            </a:r>
            <a:r>
              <a:rPr lang="hu-HU" sz="1200" dirty="0"/>
              <a:t> táblaváltozó (</a:t>
            </a:r>
            <a:r>
              <a:rPr lang="hu-HU" sz="1200" dirty="0" err="1"/>
              <a:t>dictionary</a:t>
            </a:r>
            <a:r>
              <a:rPr lang="hu-HU" sz="1200" dirty="0"/>
              <a:t> típusú változó) kulcsra hivatkozunk.</a:t>
            </a:r>
            <a:br>
              <a:rPr lang="hu-HU" sz="1200" dirty="0"/>
            </a:br>
            <a:r>
              <a:rPr lang="hu-HU" sz="1200" dirty="0" err="1"/>
              <a:t>KeyboardInterrupt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Felhasználó a megszakítás </a:t>
            </a:r>
            <a:r>
              <a:rPr lang="hu-HU" sz="1200" dirty="0" err="1"/>
              <a:t>billentyû</a:t>
            </a:r>
            <a:r>
              <a:rPr lang="hu-HU" sz="1200" dirty="0"/>
              <a:t> esetében (gyakran ´</a:t>
            </a:r>
            <a:r>
              <a:rPr lang="hu-HU" sz="1200" dirty="0" err="1"/>
              <a:t>Control</a:t>
            </a:r>
            <a:r>
              <a:rPr lang="hu-HU" sz="1200" dirty="0"/>
              <a:t>-C')</a:t>
            </a:r>
            <a:br>
              <a:rPr lang="hu-HU" sz="1200" dirty="0"/>
            </a:br>
            <a:r>
              <a:rPr lang="hu-HU" sz="1200" dirty="0" err="1"/>
              <a:t>MemoryError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Kimerült visszaállíthatatlan memória.</a:t>
            </a:r>
            <a:br>
              <a:rPr lang="hu-HU" sz="1200" dirty="0"/>
            </a:br>
            <a:r>
              <a:rPr lang="hu-HU" sz="1200" dirty="0" err="1"/>
              <a:t>NameError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Nem meghatározott lokális vagy globális név keresésekor.</a:t>
            </a:r>
            <a:br>
              <a:rPr lang="hu-HU" sz="1200" dirty="0"/>
            </a:br>
            <a:r>
              <a:rPr lang="hu-HU" sz="1200" dirty="0" err="1"/>
              <a:t>NotImplementedError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az örökölt osztályban a megvalósítandó absztrakt metódus nem valósult meg</a:t>
            </a:r>
            <a:br>
              <a:rPr lang="hu-HU" sz="1200" dirty="0"/>
            </a:br>
            <a:r>
              <a:rPr lang="hu-HU" sz="1200" dirty="0" err="1"/>
              <a:t>OsError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az operáció rendszerrel kapcsolatos hiba</a:t>
            </a:r>
            <a:br>
              <a:rPr lang="hu-HU" sz="1200" dirty="0"/>
            </a:br>
            <a:r>
              <a:rPr lang="hu-HU" sz="1200" dirty="0" err="1"/>
              <a:t>OverflowError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Nagyon nagy aritmetikai </a:t>
            </a:r>
            <a:r>
              <a:rPr lang="hu-HU" sz="1200" dirty="0" err="1"/>
              <a:t>mûvelet</a:t>
            </a:r>
            <a:r>
              <a:rPr lang="hu-HU" sz="1200" dirty="0"/>
              <a:t> esetében.</a:t>
            </a:r>
            <a:br>
              <a:rPr lang="hu-HU" sz="1200" dirty="0"/>
            </a:br>
            <a:r>
              <a:rPr lang="hu-HU" sz="1200" dirty="0" err="1"/>
              <a:t>RuntimeError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Elavult mindenre használható módszer; helyette definiáljunk egy alkalmas hibaüzenetet.</a:t>
            </a:r>
            <a:br>
              <a:rPr lang="hu-HU" sz="1200" dirty="0"/>
            </a:br>
            <a:r>
              <a:rPr lang="hu-HU" sz="1200" dirty="0" err="1"/>
              <a:t>StopIteration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Egy </a:t>
            </a:r>
            <a:r>
              <a:rPr lang="hu-HU" sz="1200" dirty="0" err="1"/>
              <a:t>iterator</a:t>
            </a:r>
            <a:r>
              <a:rPr lang="hu-HU" sz="1200" dirty="0"/>
              <a:t> </a:t>
            </a:r>
            <a:r>
              <a:rPr lang="hu-HU" sz="1200" dirty="0" err="1"/>
              <a:t>next</a:t>
            </a:r>
            <a:r>
              <a:rPr lang="hu-HU" sz="1200" dirty="0"/>
              <a:t>() metódusa sehova sem mutat</a:t>
            </a:r>
            <a:br>
              <a:rPr lang="hu-HU" sz="1200" dirty="0"/>
            </a:br>
            <a:r>
              <a:rPr lang="hu-HU" sz="1200" dirty="0" err="1"/>
              <a:t>SyntaxError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Az </a:t>
            </a:r>
            <a:r>
              <a:rPr lang="hu-HU" sz="1200" dirty="0" err="1"/>
              <a:t>elemzõ</a:t>
            </a:r>
            <a:r>
              <a:rPr lang="hu-HU" sz="1200" dirty="0"/>
              <a:t> szintaktikai hibát talált.</a:t>
            </a:r>
            <a:br>
              <a:rPr lang="hu-HU" sz="1200" dirty="0"/>
            </a:br>
            <a:r>
              <a:rPr lang="hu-HU" sz="1200" dirty="0" err="1"/>
              <a:t>SystemError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Nem végzetes </a:t>
            </a:r>
            <a:r>
              <a:rPr lang="hu-HU" sz="1200" dirty="0" err="1"/>
              <a:t>interpreterhiba</a:t>
            </a:r>
            <a:r>
              <a:rPr lang="hu-HU" sz="1200" dirty="0"/>
              <a:t>, ún. "</a:t>
            </a:r>
            <a:r>
              <a:rPr lang="hu-HU" sz="1200" dirty="0" err="1"/>
              <a:t>bug</a:t>
            </a:r>
            <a:r>
              <a:rPr lang="hu-HU" sz="1200" dirty="0"/>
              <a:t>", kérjük jelentse.</a:t>
            </a:r>
            <a:br>
              <a:rPr lang="hu-HU" sz="1200" dirty="0"/>
            </a:br>
            <a:r>
              <a:rPr lang="hu-HU" sz="1200" dirty="0" err="1"/>
              <a:t>SystemExit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´</a:t>
            </a:r>
            <a:r>
              <a:rPr lang="hu-HU" sz="1200" dirty="0" err="1"/>
              <a:t>sys.exit</a:t>
            </a:r>
            <a:r>
              <a:rPr lang="hu-HU" sz="1200" dirty="0"/>
              <a:t>()' meghívásakor</a:t>
            </a:r>
            <a:br>
              <a:rPr lang="hu-HU" sz="1200" dirty="0"/>
            </a:br>
            <a:r>
              <a:rPr lang="hu-HU" sz="1200" dirty="0" err="1"/>
              <a:t>TypeError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Beépített operátornak vagy függvénynek helytelen típust adunk át.</a:t>
            </a:r>
            <a:br>
              <a:rPr lang="hu-HU" sz="1200" dirty="0"/>
            </a:br>
            <a:r>
              <a:rPr lang="hu-HU" sz="1200" dirty="0" err="1"/>
              <a:t>UnboundLocalError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a függvény vagy metódus megpróbál hozzáférni egy lokális változóhoz, de annak nincs értéke</a:t>
            </a:r>
            <a:br>
              <a:rPr lang="hu-HU" sz="1200" dirty="0"/>
            </a:br>
            <a:r>
              <a:rPr lang="hu-HU" sz="1200" dirty="0" err="1"/>
              <a:t>ValueError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Argumentum hiba esetén, melyet a </a:t>
            </a:r>
            <a:r>
              <a:rPr lang="hu-HU" sz="1200" dirty="0" err="1"/>
              <a:t>TypeError</a:t>
            </a:r>
            <a:r>
              <a:rPr lang="hu-HU" sz="1200" dirty="0"/>
              <a:t> nem tartalmaz vagy annál pontosabban meghatározott.</a:t>
            </a:r>
            <a:br>
              <a:rPr lang="hu-HU" sz="1200" dirty="0"/>
            </a:br>
            <a:r>
              <a:rPr lang="hu-HU" sz="1200" dirty="0" err="1"/>
              <a:t>ZeroDivisionError</a:t>
            </a:r>
            <a:r>
              <a:rPr lang="hu-HU" sz="1200" dirty="0"/>
              <a:t/>
            </a:r>
            <a:br>
              <a:rPr lang="hu-HU" sz="1200" dirty="0"/>
            </a:br>
            <a:r>
              <a:rPr lang="hu-HU" sz="1200" dirty="0"/>
              <a:t>    Osztásnál vagy </a:t>
            </a:r>
            <a:r>
              <a:rPr lang="hu-HU" sz="1200" dirty="0" err="1"/>
              <a:t>moduló</a:t>
            </a:r>
            <a:r>
              <a:rPr lang="hu-HU" sz="1200" dirty="0"/>
              <a:t> </a:t>
            </a:r>
            <a:r>
              <a:rPr lang="hu-HU" sz="1200" dirty="0" err="1"/>
              <a:t>mûveletnél</a:t>
            </a:r>
            <a:r>
              <a:rPr lang="hu-HU" sz="1200" dirty="0"/>
              <a:t> 0 második argumentum esetében.</a:t>
            </a:r>
          </a:p>
        </p:txBody>
      </p:sp>
    </p:spTree>
    <p:extLst>
      <p:ext uri="{BB962C8B-B14F-4D97-AF65-F5344CB8AC3E}">
        <p14:creationId xmlns:p14="http://schemas.microsoft.com/office/powerpoint/2010/main" val="2328214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1058" y="1905000"/>
            <a:ext cx="10955945" cy="289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511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Kivételobjektum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000" dirty="0" err="1"/>
              <a:t>except</a:t>
            </a:r>
            <a:r>
              <a:rPr lang="hu-HU" sz="2000" dirty="0"/>
              <a:t> kulcsszó után megadhatjuk, hogy milyen típusú hibákat szeretnénk </a:t>
            </a:r>
            <a:r>
              <a:rPr lang="hu-HU" sz="2000" dirty="0" smtClean="0"/>
              <a:t>elkapni</a:t>
            </a:r>
          </a:p>
          <a:p>
            <a:r>
              <a:rPr lang="hu-HU" sz="2000" dirty="0"/>
              <a:t>kivételobjektumot milyen nevű változón keresztül szeretnénk </a:t>
            </a:r>
            <a:r>
              <a:rPr lang="hu-HU" sz="2000" dirty="0" smtClean="0"/>
              <a:t>elérni</a:t>
            </a:r>
          </a:p>
          <a:p>
            <a:r>
              <a:rPr lang="hu-HU" sz="2000" dirty="0" smtClean="0"/>
              <a:t>Kivételobjektumot -&gt; információ a hibáról, keletkezés helyéről</a:t>
            </a:r>
          </a:p>
          <a:p>
            <a:r>
              <a:rPr lang="hu-HU" sz="2000" dirty="0" err="1" smtClean="0"/>
              <a:t>EOFError</a:t>
            </a:r>
            <a:r>
              <a:rPr lang="hu-HU" sz="2000" dirty="0" smtClean="0"/>
              <a:t> – nincs </a:t>
            </a:r>
            <a:r>
              <a:rPr lang="hu-HU" sz="2000" dirty="0" err="1" smtClean="0"/>
              <a:t>mitbeolvasni</a:t>
            </a:r>
            <a:endParaRPr lang="hu-HU" sz="2000" dirty="0" smtClean="0"/>
          </a:p>
          <a:p>
            <a:r>
              <a:rPr lang="hu-HU" sz="2000" dirty="0" err="1" smtClean="0"/>
              <a:t>ValueError</a:t>
            </a:r>
            <a:r>
              <a:rPr lang="hu-HU" sz="2000" dirty="0" smtClean="0"/>
              <a:t> – </a:t>
            </a:r>
            <a:r>
              <a:rPr lang="hu-HU" sz="2000" dirty="0" err="1" smtClean="0"/>
              <a:t>pl</a:t>
            </a:r>
            <a:r>
              <a:rPr lang="hu-HU" sz="2000" dirty="0" smtClean="0"/>
              <a:t> int() </a:t>
            </a:r>
            <a:r>
              <a:rPr lang="hu-HU" sz="2000" dirty="0" err="1" smtClean="0"/>
              <a:t>konrvertálás</a:t>
            </a:r>
            <a:r>
              <a:rPr lang="hu-HU" sz="2000" dirty="0" smtClean="0"/>
              <a:t> nem lehetséges</a:t>
            </a:r>
          </a:p>
          <a:p>
            <a:r>
              <a:rPr lang="hu-HU" sz="2000" dirty="0" smtClean="0"/>
              <a:t>Többféle hibát elkapni is lehet -&gt; </a:t>
            </a:r>
            <a:r>
              <a:rPr lang="hu-HU" sz="2000" dirty="0" err="1" smtClean="0"/>
              <a:t>except</a:t>
            </a:r>
            <a:r>
              <a:rPr lang="hu-HU" sz="2000" dirty="0" smtClean="0"/>
              <a:t> (</a:t>
            </a:r>
            <a:r>
              <a:rPr lang="hu-HU" sz="2000" dirty="0" err="1" smtClean="0"/>
              <a:t>ValueError</a:t>
            </a:r>
            <a:r>
              <a:rPr lang="hu-HU" sz="2000" dirty="0" smtClean="0"/>
              <a:t>, </a:t>
            </a:r>
            <a:r>
              <a:rPr lang="hu-HU" sz="2000" dirty="0" err="1" smtClean="0"/>
              <a:t>EOFError</a:t>
            </a:r>
            <a:r>
              <a:rPr lang="hu-HU" sz="2000" dirty="0" smtClean="0"/>
              <a:t>)</a:t>
            </a:r>
          </a:p>
          <a:p>
            <a:r>
              <a:rPr lang="hu-HU" sz="2000" dirty="0" smtClean="0"/>
              <a:t>Minden hiba -&gt; </a:t>
            </a:r>
            <a:r>
              <a:rPr lang="hu-HU" sz="2000" dirty="0" err="1" smtClean="0"/>
              <a:t>except</a:t>
            </a:r>
            <a:r>
              <a:rPr lang="hu-HU" sz="2000" dirty="0" smtClean="0"/>
              <a:t> </a:t>
            </a:r>
            <a:r>
              <a:rPr lang="hu-HU" sz="2000" dirty="0" err="1" smtClean="0"/>
              <a:t>Exception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68299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612" y="1603640"/>
            <a:ext cx="10925574" cy="344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27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Futási idejű hibák (általában)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100667" y="2184400"/>
            <a:ext cx="10403945" cy="3777622"/>
          </a:xfrm>
        </p:spPr>
        <p:txBody>
          <a:bodyPr>
            <a:normAutofit/>
          </a:bodyPr>
          <a:lstStyle/>
          <a:p>
            <a:r>
              <a:rPr lang="hu-HU" sz="2800" dirty="0" err="1"/>
              <a:t>ValueError</a:t>
            </a:r>
            <a:r>
              <a:rPr lang="hu-HU" sz="2800" dirty="0"/>
              <a:t>: konverziók esetén, pl. int("almafa")</a:t>
            </a:r>
          </a:p>
          <a:p>
            <a:r>
              <a:rPr lang="hu-HU" sz="2800" dirty="0" err="1"/>
              <a:t>TypeError</a:t>
            </a:r>
            <a:r>
              <a:rPr lang="hu-HU" sz="2800" dirty="0"/>
              <a:t>: hibás adatok a művelethez, pl. "alma" * "körte"</a:t>
            </a:r>
          </a:p>
          <a:p>
            <a:r>
              <a:rPr lang="hu-HU" sz="2800" dirty="0" err="1"/>
              <a:t>ZeroDivisionError</a:t>
            </a:r>
            <a:r>
              <a:rPr lang="hu-HU" sz="2800" dirty="0"/>
              <a:t>: nullával osztás, pl. 1/0</a:t>
            </a:r>
          </a:p>
          <a:p>
            <a:r>
              <a:rPr lang="hu-HU" sz="2800" dirty="0" err="1"/>
              <a:t>IndexError</a:t>
            </a:r>
            <a:r>
              <a:rPr lang="hu-HU" sz="2800" dirty="0"/>
              <a:t>: túlindexelés</a:t>
            </a:r>
          </a:p>
          <a:p>
            <a:r>
              <a:rPr lang="hu-HU" sz="2800" dirty="0" err="1"/>
              <a:t>EOFError</a:t>
            </a:r>
            <a:r>
              <a:rPr lang="hu-HU" sz="2800" dirty="0"/>
              <a:t>: fájl </a:t>
            </a:r>
            <a:r>
              <a:rPr lang="hu-HU" sz="2800" dirty="0" smtClean="0"/>
              <a:t>vége</a:t>
            </a:r>
          </a:p>
          <a:p>
            <a:r>
              <a:rPr lang="hu-HU" sz="2800" dirty="0" smtClean="0"/>
              <a:t>…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51433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Programozási hibák (általában)</a:t>
            </a:r>
            <a:br>
              <a:rPr lang="hu-HU" dirty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3200" dirty="0" err="1"/>
              <a:t>ModuleNotFoundError</a:t>
            </a:r>
            <a:r>
              <a:rPr lang="hu-HU" sz="3200" dirty="0"/>
              <a:t>: import nemlétezőmodul esetén</a:t>
            </a:r>
          </a:p>
          <a:p>
            <a:r>
              <a:rPr lang="hu-HU" sz="3200" dirty="0" err="1"/>
              <a:t>NameError</a:t>
            </a:r>
            <a:r>
              <a:rPr lang="hu-HU" sz="3200" dirty="0"/>
              <a:t>: nem létező változó esetén</a:t>
            </a:r>
          </a:p>
          <a:p>
            <a:r>
              <a:rPr lang="hu-HU" sz="3200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17589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2800" dirty="0" smtClean="0"/>
              <a:t>Futás idejű hiba és programozási hiba</a:t>
            </a:r>
          </a:p>
          <a:p>
            <a:r>
              <a:rPr lang="hu-HU" sz="2800" dirty="0" smtClean="0"/>
              <a:t>Futási: helytelen bemenet, programkóddal nincs baj</a:t>
            </a:r>
          </a:p>
          <a:p>
            <a:r>
              <a:rPr lang="hu-HU" sz="2800" dirty="0" smtClean="0"/>
              <a:t>A programozási hiba: valamit a kódban javítani kell</a:t>
            </a:r>
          </a:p>
          <a:p>
            <a:r>
              <a:rPr lang="hu-HU" sz="2800" dirty="0" smtClean="0"/>
              <a:t>Nem teljesen elválasztható…</a:t>
            </a:r>
          </a:p>
          <a:p>
            <a:r>
              <a:rPr lang="hu-HU" sz="2800" dirty="0" err="1" smtClean="0"/>
              <a:t>Pl</a:t>
            </a:r>
            <a:r>
              <a:rPr lang="hu-HU" sz="2800" dirty="0" smtClean="0"/>
              <a:t> print(1/0) – futási hiba, de a kód sosem lesz helyes…</a:t>
            </a:r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42417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111</TotalTime>
  <Words>843</Words>
  <Application>Microsoft Office PowerPoint</Application>
  <PresentationFormat>Szélesvásznú</PresentationFormat>
  <Paragraphs>102</Paragraphs>
  <Slides>32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32</vt:i4>
      </vt:variant>
    </vt:vector>
  </HeadingPairs>
  <TitlesOfParts>
    <vt:vector size="36" baseType="lpstr">
      <vt:lpstr>Arial</vt:lpstr>
      <vt:lpstr>Century Gothic</vt:lpstr>
      <vt:lpstr>Wingdings 3</vt:lpstr>
      <vt:lpstr>Szálak</vt:lpstr>
      <vt:lpstr>Kivételkezelés, modulok, fájlkezelés</vt:lpstr>
      <vt:lpstr>Kivételek kezelése</vt:lpstr>
      <vt:lpstr>Kivétel elkapása</vt:lpstr>
      <vt:lpstr>PowerPoint-bemutató</vt:lpstr>
      <vt:lpstr>Kivételobjektum</vt:lpstr>
      <vt:lpstr>PowerPoint-bemutató</vt:lpstr>
      <vt:lpstr>Futási idejű hibák (általában) </vt:lpstr>
      <vt:lpstr>Programozási hibák (általában) </vt:lpstr>
      <vt:lpstr>PowerPoint-bemutató</vt:lpstr>
      <vt:lpstr>Van-e szám a string-ben?</vt:lpstr>
      <vt:lpstr>Lehetőleg ezt ne erőltessük…</vt:lpstr>
      <vt:lpstr>Lista bejárás</vt:lpstr>
      <vt:lpstr>Feladat szám beolvasása, amíg sikerül</vt:lpstr>
      <vt:lpstr>PowerPoint-bemutató</vt:lpstr>
      <vt:lpstr>Addig menjünk amíg számot nem kapunk</vt:lpstr>
      <vt:lpstr>Procedurális/hierarchikus programozás</vt:lpstr>
      <vt:lpstr>PowerPoint-bemutató</vt:lpstr>
      <vt:lpstr>Előjel függvény</vt:lpstr>
      <vt:lpstr>Előjel, máshogy</vt:lpstr>
      <vt:lpstr>PowerPoint-bemutató</vt:lpstr>
      <vt:lpstr>Változó és a break utasítás is eltűnt így  Felesleges a változó  Ciklus megáll a return-él</vt:lpstr>
      <vt:lpstr>Kivételek dobása</vt:lpstr>
      <vt:lpstr>PowerPoint-bemutató</vt:lpstr>
      <vt:lpstr>PowerPoint-bemutató</vt:lpstr>
      <vt:lpstr>Fájlkezelés</vt:lpstr>
      <vt:lpstr>open() Paraméterek és Módok </vt:lpstr>
      <vt:lpstr>Szöveges és Bináris Fájlok Különbsége</vt:lpstr>
      <vt:lpstr>Fájlok és a hibakezelés</vt:lpstr>
      <vt:lpstr>Finally blokk – mindig lefut</vt:lpstr>
      <vt:lpstr>With blokk</vt:lpstr>
      <vt:lpstr>Megnyitás with-el</vt:lpstr>
      <vt:lpstr>Beépítet hibajelzések (+60)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Kivételkezelés, modulok, fájlkezelés</dc:title>
  <dc:creator>Vince</dc:creator>
  <cp:lastModifiedBy>Vince</cp:lastModifiedBy>
  <cp:revision>10</cp:revision>
  <dcterms:created xsi:type="dcterms:W3CDTF">2024-10-30T11:58:46Z</dcterms:created>
  <dcterms:modified xsi:type="dcterms:W3CDTF">2025-10-01T18:10:06Z</dcterms:modified>
</cp:coreProperties>
</file>