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6" r:id="rId19"/>
    <p:sldId id="272" r:id="rId20"/>
    <p:sldId id="275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15236-2038-BD42-A9E1-FF5CC1E578FA}" type="datetimeFigureOut">
              <a:rPr lang="en-US" smtClean="0"/>
              <a:pPr/>
              <a:t>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A7137-E26D-3F4D-A5C5-EF2884821F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D16EF-D470-6F44-B276-E47F132BB0F9}" type="datetimeFigureOut">
              <a:rPr lang="en-US" smtClean="0"/>
              <a:pPr/>
              <a:t>1/7/13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462D2-D825-5840-BB92-6570317801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C-Programming, Part 2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Lecture 13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1E91A-0A79-8F4A-9D43-BA50073BDF11}" type="slidenum">
              <a:rPr lang="en-US"/>
              <a:pPr/>
              <a:t>20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BCCD-1345-BE42-A56F-01E86D8AE8D7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81E1-BC7A-384C-9FD8-18A90CB215F6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DE83-A3F7-8D49-917A-7498074180DD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005A-73CD-4C48-B02C-05A58F67C020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6D8-1C92-AA48-98BE-476331A8FA9E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A49-43BC-4042-BE42-7CF425883289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AECC-C570-7043-8842-361208B87963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D75B-9C5E-E742-B71C-0FBA0FB8DE64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94F2-D4F9-8C4D-A281-83467B085344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9437-61FC-F045-AEB0-E82BC8105FBE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8272-13F8-A346-A8C9-E1179E9E4DFC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9023"/>
            <a:ext cx="8229600" cy="729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5524"/>
            <a:ext cx="8229600" cy="5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45" y="64893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B2AD-88EA-814B-B694-89DDFFD14707}" type="datetime1">
              <a:rPr lang="en-US" smtClean="0"/>
              <a:pPr/>
              <a:t>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0240" y="64893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3550-D9B4-9F44-8573-7FCEF43B05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duino.cc/en/Reference/HomePag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ysics.ucsd.edu/~tmurphy/phys120b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np.ucsd.edu/phy120b/tour_12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 120B: 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</a:p>
          <a:p>
            <a:r>
              <a:rPr lang="en-US" dirty="0" smtClean="0"/>
              <a:t>Crash Course for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Crash Course in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Rudimentary 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immediately know</a:t>
            </a:r>
          </a:p>
          <a:p>
            <a:pPr lvl="1"/>
            <a:r>
              <a:rPr lang="en-US" dirty="0" smtClean="0"/>
              <a:t>anything after </a:t>
            </a:r>
            <a:r>
              <a:rPr lang="en-US" dirty="0" smtClean="0">
                <a:solidFill>
                  <a:srgbClr val="3366FF"/>
                </a:solidFill>
              </a:rPr>
              <a:t>//</a:t>
            </a:r>
            <a:r>
              <a:rPr lang="en-US" dirty="0" smtClean="0"/>
              <a:t> on a line is ignored as a comment</a:t>
            </a:r>
          </a:p>
          <a:p>
            <a:pPr lvl="1"/>
            <a:r>
              <a:rPr lang="en-US" dirty="0" smtClean="0"/>
              <a:t>braces </a:t>
            </a:r>
            <a:r>
              <a:rPr lang="en-US" dirty="0" smtClean="0">
                <a:solidFill>
                  <a:srgbClr val="008000"/>
                </a:solidFill>
              </a:rPr>
              <a:t>{ }</a:t>
            </a:r>
            <a:r>
              <a:rPr lang="en-US" dirty="0" smtClean="0"/>
              <a:t> encapsulate blocks</a:t>
            </a:r>
          </a:p>
          <a:p>
            <a:pPr lvl="1"/>
            <a:r>
              <a:rPr lang="en-US" dirty="0" smtClean="0"/>
              <a:t>semicolons </a:t>
            </a:r>
            <a:r>
              <a:rPr lang="en-US" dirty="0" smtClean="0">
                <a:solidFill>
                  <a:srgbClr val="008000"/>
                </a:solidFill>
              </a:rPr>
              <a:t>;</a:t>
            </a:r>
            <a:r>
              <a:rPr lang="en-US" dirty="0" smtClean="0"/>
              <a:t> must appear after every command</a:t>
            </a:r>
          </a:p>
          <a:p>
            <a:pPr lvl="2"/>
            <a:r>
              <a:rPr lang="en-US" dirty="0" smtClean="0"/>
              <a:t>exceptions are</a:t>
            </a:r>
            <a:r>
              <a:rPr lang="en-US" dirty="0" smtClean="0"/>
              <a:t> conditionals, loop invocations, subroutine titles, </a:t>
            </a:r>
            <a:r>
              <a:rPr lang="en-US" dirty="0" err="1" smtClean="0"/>
              <a:t>precompiler</a:t>
            </a:r>
            <a:r>
              <a:rPr lang="en-US" dirty="0" smtClean="0"/>
              <a:t> things like 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#include</a:t>
            </a:r>
            <a:r>
              <a:rPr lang="en-US" dirty="0" smtClean="0"/>
              <a:t>, 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#define</a:t>
            </a:r>
            <a:r>
              <a:rPr lang="en-US" dirty="0" smtClean="0"/>
              <a:t>, and a few others</a:t>
            </a:r>
          </a:p>
          <a:p>
            <a:pPr lvl="1"/>
            <a:r>
              <a:rPr lang="en-US" dirty="0" smtClean="0"/>
              <a:t>every variable used in the program needs to be declared</a:t>
            </a:r>
          </a:p>
          <a:p>
            <a:pPr lvl="2"/>
            <a:r>
              <a:rPr lang="en-US" dirty="0" smtClean="0"/>
              <a:t>common options are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dirty="0" smtClean="0"/>
              <a:t>, 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float</a:t>
            </a:r>
            <a:r>
              <a:rPr lang="en-US" dirty="0" smtClean="0"/>
              <a:t>, 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char</a:t>
            </a:r>
            <a:r>
              <a:rPr lang="en-US" dirty="0" smtClean="0"/>
              <a:t>, 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long</a:t>
            </a:r>
            <a:r>
              <a:rPr lang="en-US" dirty="0" smtClean="0"/>
              <a:t>, 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unsigned long</a:t>
            </a:r>
            <a:r>
              <a:rPr lang="en-US" dirty="0" smtClean="0"/>
              <a:t>, 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void</a:t>
            </a:r>
            <a:endParaRPr lang="en-US" dirty="0" smtClean="0">
              <a:solidFill>
                <a:srgbClr val="008000"/>
              </a:solidFill>
              <a:cs typeface="Courier"/>
            </a:endParaRPr>
          </a:p>
          <a:p>
            <a:pPr lvl="2"/>
            <a:r>
              <a:rPr lang="en-US" dirty="0" smtClean="0">
                <a:cs typeface="Courier"/>
              </a:rPr>
              <a:t>happens at the top of the program, or within subroutine if confined to </a:t>
            </a:r>
            <a:r>
              <a:rPr lang="en-US" dirty="0" smtClean="0">
                <a:solidFill>
                  <a:srgbClr val="008000"/>
                </a:solidFill>
                <a:cs typeface="Courier"/>
              </a:rPr>
              <a:t>{ }</a:t>
            </a:r>
            <a:r>
              <a:rPr lang="en-US" dirty="0" smtClean="0">
                <a:cs typeface="Courier"/>
              </a:rPr>
              <a:t> block</a:t>
            </a:r>
          </a:p>
          <a:p>
            <a:pPr lvl="1"/>
            <a:r>
              <a:rPr lang="en-US" dirty="0" smtClean="0">
                <a:cs typeface="Courier"/>
              </a:rPr>
              <a:t>Formatting (spaces, indentation) are irrelevant in C</a:t>
            </a:r>
          </a:p>
          <a:p>
            <a:pPr lvl="2"/>
            <a:r>
              <a:rPr lang="en-US" dirty="0" smtClean="0">
                <a:cs typeface="Courier"/>
              </a:rPr>
              <a:t>but it is to your great benefit to adopt a rigid, readable format</a:t>
            </a:r>
          </a:p>
          <a:p>
            <a:pPr lvl="2"/>
            <a:r>
              <a:rPr lang="en-US" dirty="0" smtClean="0">
                <a:cs typeface="Courier"/>
              </a:rPr>
              <a:t>much easier to read if indentation follows consistent rules</a:t>
            </a:r>
          </a:p>
          <a:p>
            <a:pPr lvl="1"/>
            <a:endParaRPr lang="en-US" dirty="0" smtClean="0"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Arduino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</a:t>
            </a:r>
            <a:r>
              <a:rPr lang="en-US" sz="1800" dirty="0" err="1" smtClean="0">
                <a:solidFill>
                  <a:srgbClr val="3366FF"/>
                </a:solidFill>
                <a:latin typeface="Courier"/>
                <a:cs typeface="Courier"/>
              </a:rPr>
              <a:t>blink_LED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. . . . . . . slow blink of LED on pin 13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const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LED = 13;	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LED connected to pin 13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							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const: will not change in </a:t>
            </a:r>
            <a:r>
              <a:rPr lang="en-US" sz="1800" dirty="0" err="1" smtClean="0">
                <a:solidFill>
                  <a:srgbClr val="3366FF"/>
                </a:solidFill>
                <a:latin typeface="Courier"/>
                <a:cs typeface="Courier"/>
              </a:rPr>
              <a:t>prog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.</a:t>
            </a:r>
          </a:p>
          <a:p>
            <a:pPr>
              <a:buNone/>
            </a:pPr>
            <a:endParaRPr lang="en-US" sz="18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void setup()			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obligatory; void-&gt;returns nada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pinMode(LED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, OUTPUT);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pin 13 as output (</a:t>
            </a:r>
            <a:r>
              <a:rPr lang="en-US" sz="1800" dirty="0" err="1" smtClean="0">
                <a:solidFill>
                  <a:srgbClr val="3366FF"/>
                </a:solidFill>
                <a:latin typeface="Courier"/>
                <a:cs typeface="Courier"/>
              </a:rPr>
              <a:t>Arduino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3366FF"/>
                </a:solidFill>
                <a:latin typeface="Courier"/>
                <a:cs typeface="Courier"/>
              </a:rPr>
              <a:t>cmd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void loop()			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obligatory; returns nothing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digitalWrite(LED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, HIGH);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turn LED ON (</a:t>
            </a:r>
            <a:r>
              <a:rPr lang="en-US" sz="1800" dirty="0" err="1" smtClean="0">
                <a:solidFill>
                  <a:srgbClr val="3366FF"/>
                </a:solidFill>
                <a:latin typeface="Courier"/>
                <a:cs typeface="Courier"/>
              </a:rPr>
              <a:t>Arduino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3366FF"/>
                </a:solidFill>
                <a:latin typeface="Courier"/>
                <a:cs typeface="Courier"/>
              </a:rPr>
              <a:t>cmd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 delay(1000);			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wait 1000 ms (</a:t>
            </a:r>
            <a:r>
              <a:rPr lang="en-US" sz="1800" dirty="0" err="1" smtClean="0">
                <a:solidFill>
                  <a:srgbClr val="3366FF"/>
                </a:solidFill>
                <a:latin typeface="Courier"/>
                <a:cs typeface="Courier"/>
              </a:rPr>
              <a:t>Arduino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800" dirty="0" err="1" smtClean="0">
                <a:solidFill>
                  <a:srgbClr val="3366FF"/>
                </a:solidFill>
                <a:latin typeface="Courier"/>
                <a:cs typeface="Courier"/>
              </a:rPr>
              <a:t>cmd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digitalWrite(LED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, LOW);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turn LED OFF</a:t>
            </a:r>
          </a:p>
          <a:p>
            <a:pPr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 delay(1000);				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wait another second</a:t>
            </a:r>
          </a:p>
          <a:p>
            <a:pPr>
              <a:buNone/>
            </a:pP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Good practice to start code with descriptive comment</a:t>
            </a:r>
          </a:p>
          <a:p>
            <a:pPr lvl="1"/>
            <a:r>
              <a:rPr lang="en-US" dirty="0" smtClean="0"/>
              <a:t>include name of sketch so easy to relate print-out to source</a:t>
            </a:r>
          </a:p>
          <a:p>
            <a:r>
              <a:rPr lang="en-US" dirty="0" smtClean="0"/>
              <a:t>Most lines commented: also great practice</a:t>
            </a:r>
          </a:p>
          <a:p>
            <a:r>
              <a:rPr lang="en-US" dirty="0" smtClean="0"/>
              <a:t>Only one integer variable used, and does not vary</a:t>
            </a:r>
          </a:p>
          <a:p>
            <a:pPr lvl="1"/>
            <a:r>
              <a:rPr lang="en-US" dirty="0" smtClean="0"/>
              <a:t>so can declare as </a:t>
            </a:r>
            <a:r>
              <a:rPr lang="en-US" sz="2162" dirty="0" smtClean="0">
                <a:solidFill>
                  <a:srgbClr val="008000"/>
                </a:solidFill>
                <a:latin typeface="Courier"/>
                <a:cs typeface="Courier"/>
              </a:rPr>
              <a:t>const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162" dirty="0" err="1" smtClean="0">
                <a:solidFill>
                  <a:srgbClr val="008000"/>
                </a:solidFill>
                <a:latin typeface="Courier"/>
                <a:cs typeface="Courier"/>
              </a:rPr>
              <a:t>pinMode</a:t>
            </a:r>
            <a:r>
              <a:rPr lang="en-US" sz="2162" dirty="0" smtClean="0">
                <a:solidFill>
                  <a:srgbClr val="008000"/>
                </a:solidFill>
                <a:latin typeface="Courier"/>
                <a:cs typeface="Courier"/>
              </a:rPr>
              <a:t>()</a:t>
            </a:r>
            <a:r>
              <a:rPr lang="en-US" dirty="0" smtClean="0"/>
              <a:t>, </a:t>
            </a:r>
            <a:r>
              <a:rPr lang="en-US" sz="2162" dirty="0" err="1" smtClean="0">
                <a:solidFill>
                  <a:srgbClr val="008000"/>
                </a:solidFill>
                <a:latin typeface="Courier"/>
                <a:cs typeface="Courier"/>
              </a:rPr>
              <a:t>digitalWrite</a:t>
            </a:r>
            <a:r>
              <a:rPr lang="en-US" sz="2162" dirty="0" smtClean="0">
                <a:solidFill>
                  <a:srgbClr val="008000"/>
                </a:solidFill>
                <a:latin typeface="Courier"/>
                <a:cs typeface="Courier"/>
              </a:rPr>
              <a:t>()</a:t>
            </a:r>
            <a:r>
              <a:rPr lang="en-US" dirty="0" smtClean="0"/>
              <a:t>, and </a:t>
            </a:r>
            <a:r>
              <a:rPr lang="en-US" sz="2162" dirty="0" smtClean="0">
                <a:solidFill>
                  <a:srgbClr val="008000"/>
                </a:solidFill>
                <a:latin typeface="Courier"/>
                <a:cs typeface="Courier"/>
              </a:rPr>
              <a:t>delay()</a:t>
            </a:r>
            <a:r>
              <a:rPr lang="en-US" dirty="0" smtClean="0"/>
              <a:t> are </a:t>
            </a:r>
            <a:r>
              <a:rPr lang="en-US" dirty="0" err="1" smtClean="0"/>
              <a:t>Arduino</a:t>
            </a:r>
            <a:r>
              <a:rPr lang="en-US" dirty="0" smtClean="0"/>
              <a:t> commands</a:t>
            </a:r>
          </a:p>
          <a:p>
            <a:r>
              <a:rPr lang="en-US" sz="2595" dirty="0" smtClean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dirty="0" smtClean="0"/>
              <a:t>, </a:t>
            </a:r>
            <a:r>
              <a:rPr lang="en-US" sz="2595" dirty="0" smtClean="0">
                <a:solidFill>
                  <a:srgbClr val="008000"/>
                </a:solidFill>
                <a:latin typeface="Courier"/>
                <a:cs typeface="Courier"/>
              </a:rPr>
              <a:t>HIGH</a:t>
            </a:r>
            <a:r>
              <a:rPr lang="en-US" dirty="0" smtClean="0"/>
              <a:t>, </a:t>
            </a:r>
            <a:r>
              <a:rPr lang="en-US" sz="2595" dirty="0" smtClean="0">
                <a:solidFill>
                  <a:srgbClr val="008000"/>
                </a:solidFill>
                <a:latin typeface="Courier"/>
                <a:cs typeface="Courier"/>
              </a:rPr>
              <a:t>LOW</a:t>
            </a:r>
            <a:r>
              <a:rPr lang="en-US" dirty="0" smtClean="0"/>
              <a:t> are </a:t>
            </a:r>
            <a:r>
              <a:rPr lang="en-US" dirty="0" err="1" smtClean="0"/>
              <a:t>Arduino</a:t>
            </a:r>
            <a:r>
              <a:rPr lang="en-US" dirty="0" smtClean="0"/>
              <a:t>-defined constants</a:t>
            </a:r>
          </a:p>
          <a:p>
            <a:pPr lvl="1"/>
            <a:r>
              <a:rPr lang="en-US" dirty="0" smtClean="0"/>
              <a:t>just map to integers: 1, 1, 0, respectively</a:t>
            </a:r>
          </a:p>
          <a:p>
            <a:r>
              <a:rPr lang="en-US" dirty="0" smtClean="0"/>
              <a:t>Could have hard-coded </a:t>
            </a:r>
            <a:r>
              <a:rPr lang="en-US" sz="2162" dirty="0" smtClean="0">
                <a:solidFill>
                  <a:srgbClr val="008000"/>
                </a:solidFill>
                <a:latin typeface="Courier"/>
                <a:cs typeface="Courier"/>
              </a:rPr>
              <a:t>digitalWrite(13,1)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/>
            <a:r>
              <a:rPr lang="en-US" dirty="0" smtClean="0"/>
              <a:t>but less human-</a:t>
            </a:r>
            <a:r>
              <a:rPr lang="en-US" dirty="0" smtClean="0"/>
              <a:t>readable than </a:t>
            </a:r>
            <a:r>
              <a:rPr lang="en-US" sz="2162" dirty="0" err="1" smtClean="0">
                <a:solidFill>
                  <a:srgbClr val="008000"/>
                </a:solidFill>
                <a:latin typeface="Courier"/>
                <a:cs typeface="Courier"/>
              </a:rPr>
              <a:t>digitalWrite(LED</a:t>
            </a:r>
            <a:r>
              <a:rPr lang="en-US" sz="2162" dirty="0" smtClean="0">
                <a:solidFill>
                  <a:srgbClr val="008000"/>
                </a:solidFill>
                <a:latin typeface="Courier"/>
                <a:cs typeface="Courier"/>
              </a:rPr>
              <a:t>, HIGH)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/>
            <a:r>
              <a:rPr lang="en-US" dirty="0" smtClean="0"/>
              <a:t>also makes harder to change output pins (have to hunt for each instance of 13 and replace, while maybe not every 13 should be)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-Specific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reference: </a:t>
            </a:r>
            <a:r>
              <a:rPr lang="en-US" dirty="0" smtClean="0">
                <a:hlinkClick r:id="rId2"/>
              </a:rPr>
              <a:t>http://arduino.cc/en/Reference/HomePage</a:t>
            </a:r>
            <a:endParaRPr lang="en-US" dirty="0" smtClean="0"/>
          </a:p>
          <a:p>
            <a:pPr lvl="1"/>
            <a:r>
              <a:rPr lang="en-US" dirty="0" smtClean="0"/>
              <a:t>Also abbr. version in Appendix C of </a:t>
            </a:r>
            <a:r>
              <a:rPr lang="en-US" i="1" dirty="0" smtClean="0"/>
              <a:t>Getting Started</a:t>
            </a:r>
            <a:r>
              <a:rPr lang="en-US" dirty="0" smtClean="0"/>
              <a:t> book (2</a:t>
            </a:r>
            <a:r>
              <a:rPr lang="en-US" baseline="30000" dirty="0" smtClean="0"/>
              <a:t>nd</a:t>
            </a:r>
            <a:r>
              <a:rPr lang="en-US" dirty="0" smtClean="0"/>
              <a:t> ed.)</a:t>
            </a:r>
          </a:p>
          <a:p>
            <a:r>
              <a:rPr lang="en-US" dirty="0" smtClean="0"/>
              <a:t>In first week, we’ll see: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pinMode</a:t>
            </a:r>
            <a:r>
              <a:rPr lang="en-US" dirty="0" err="1" smtClean="0">
                <a:solidFill>
                  <a:srgbClr val="008000"/>
                </a:solidFill>
              </a:rPr>
              <a:t>(</a:t>
            </a:r>
            <a:r>
              <a:rPr lang="en-US" i="1" dirty="0" err="1" smtClean="0"/>
              <a:t>pin</a:t>
            </a:r>
            <a:r>
              <a:rPr lang="en-US" dirty="0" smtClean="0"/>
              <a:t>, [INPUT | OUTPUT]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digitalWrite</a:t>
            </a:r>
            <a:r>
              <a:rPr lang="en-US" dirty="0" err="1" smtClean="0">
                <a:solidFill>
                  <a:srgbClr val="008000"/>
                </a:solidFill>
              </a:rPr>
              <a:t>(</a:t>
            </a:r>
            <a:r>
              <a:rPr lang="en-US" i="1" dirty="0" err="1" smtClean="0"/>
              <a:t>pin</a:t>
            </a:r>
            <a:r>
              <a:rPr lang="en-US" dirty="0" smtClean="0"/>
              <a:t>, [LOW | HIGH]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digitalRead</a:t>
            </a:r>
            <a:r>
              <a:rPr lang="en-US" dirty="0" err="1" smtClean="0">
                <a:solidFill>
                  <a:srgbClr val="008000"/>
                </a:solidFill>
              </a:rPr>
              <a:t>(</a:t>
            </a:r>
            <a:r>
              <a:rPr lang="en-US" i="1" dirty="0" err="1" smtClean="0"/>
              <a:t>pin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int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  <a:sym typeface="Wingdings"/>
            </a:endParaRP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analogWrite</a:t>
            </a:r>
            <a:r>
              <a:rPr lang="en-US" dirty="0" err="1" smtClean="0">
                <a:solidFill>
                  <a:srgbClr val="008000"/>
                </a:solidFill>
                <a:sym typeface="Wingdings"/>
              </a:rPr>
              <a:t>(</a:t>
            </a:r>
            <a:r>
              <a:rPr lang="en-US" i="1" dirty="0" err="1" smtClean="0">
                <a:sym typeface="Wingdings"/>
              </a:rPr>
              <a:t>pin</a:t>
            </a:r>
            <a:r>
              <a:rPr lang="en-US" dirty="0" smtClean="0">
                <a:sym typeface="Wingdings"/>
              </a:rPr>
              <a:t>, [0…255]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)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analogRead</a:t>
            </a:r>
            <a:r>
              <a:rPr lang="en-US" dirty="0" err="1" smtClean="0">
                <a:solidFill>
                  <a:srgbClr val="008000"/>
                </a:solidFill>
                <a:sym typeface="Wingdings"/>
              </a:rPr>
              <a:t>(</a:t>
            </a:r>
            <a:r>
              <a:rPr lang="en-US" i="1" dirty="0" err="1" smtClean="0">
                <a:sym typeface="Wingdings"/>
              </a:rPr>
              <a:t>pin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)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int</a:t>
            </a:r>
            <a:r>
              <a:rPr lang="en-US" dirty="0" smtClean="0">
                <a:cs typeface="Courier"/>
                <a:sym typeface="Wingdings"/>
              </a:rPr>
              <a:t> </a:t>
            </a:r>
            <a:r>
              <a:rPr lang="en-US" dirty="0" smtClean="0">
                <a:cs typeface="Courier"/>
                <a:sym typeface="Wingdings"/>
              </a:rPr>
              <a:t>in range </a:t>
            </a:r>
            <a:r>
              <a:rPr lang="en-US" dirty="0" smtClean="0">
                <a:cs typeface="Courier"/>
                <a:sym typeface="Wingdings"/>
              </a:rPr>
              <a:t>[0..1023]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delay</a:t>
            </a:r>
            <a:r>
              <a:rPr lang="en-US" dirty="0" err="1" smtClean="0">
                <a:solidFill>
                  <a:srgbClr val="008000"/>
                </a:solidFill>
                <a:sym typeface="Wingdings"/>
              </a:rPr>
              <a:t>(</a:t>
            </a:r>
            <a:r>
              <a:rPr lang="en-US" i="1" dirty="0" err="1" smtClean="0">
                <a:sym typeface="Wingdings"/>
              </a:rPr>
              <a:t>integer</a:t>
            </a:r>
            <a:r>
              <a:rPr lang="en-US" i="1" dirty="0" smtClean="0">
                <a:sym typeface="Wingdings"/>
              </a:rPr>
              <a:t> milliseconds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)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millis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()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unsigned long</a:t>
            </a:r>
            <a:r>
              <a:rPr lang="en-US" dirty="0" smtClean="0">
                <a:sym typeface="Wingdings"/>
              </a:rPr>
              <a:t> (ms elapsed since reset)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Serial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we’ll use serial communications in week 1: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Serial.begin</a:t>
            </a:r>
            <a:r>
              <a:rPr lang="en-US" dirty="0" err="1" smtClean="0">
                <a:solidFill>
                  <a:srgbClr val="008000"/>
                </a:solidFill>
              </a:rPr>
              <a:t>(</a:t>
            </a:r>
            <a:r>
              <a:rPr lang="en-US" i="1" dirty="0" err="1" smtClean="0"/>
              <a:t>baud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r>
              <a:rPr lang="en-US" dirty="0" smtClean="0"/>
              <a:t>: in setup; 9600 is common choice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Serial.print</a:t>
            </a:r>
            <a:r>
              <a:rPr lang="en-US" dirty="0" err="1" smtClean="0">
                <a:solidFill>
                  <a:srgbClr val="008000"/>
                </a:solidFill>
              </a:rPr>
              <a:t>(</a:t>
            </a:r>
            <a:r>
              <a:rPr lang="en-US" i="1" dirty="0" err="1" smtClean="0"/>
              <a:t>string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  <a:r>
              <a:rPr lang="en-US" dirty="0" smtClean="0"/>
              <a:t>: </a:t>
            </a:r>
            <a:r>
              <a:rPr lang="en-US" i="1" dirty="0" smtClean="0"/>
              <a:t>string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“example text “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  <a:sym typeface="Wingdings"/>
            </a:endParaRP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Serial.print</a:t>
            </a:r>
            <a:r>
              <a:rPr lang="en-US" dirty="0" err="1" smtClean="0">
                <a:solidFill>
                  <a:srgbClr val="008000"/>
                </a:solidFill>
                <a:sym typeface="Wingdings"/>
              </a:rPr>
              <a:t>(</a:t>
            </a:r>
            <a:r>
              <a:rPr lang="en-US" i="1" dirty="0" err="1" smtClean="0">
                <a:sym typeface="Wingdings"/>
              </a:rPr>
              <a:t>data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)</a:t>
            </a:r>
            <a:r>
              <a:rPr lang="en-US" dirty="0" smtClean="0">
                <a:sym typeface="Wingdings"/>
              </a:rPr>
              <a:t>: prints </a:t>
            </a:r>
            <a:r>
              <a:rPr lang="en-US" i="1" dirty="0" smtClean="0">
                <a:sym typeface="Wingdings"/>
              </a:rPr>
              <a:t>data </a:t>
            </a:r>
            <a:r>
              <a:rPr lang="en-US" dirty="0" smtClean="0">
                <a:sym typeface="Wingdings"/>
              </a:rPr>
              <a:t>value (default encoding)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Serial.print</a:t>
            </a:r>
            <a:r>
              <a:rPr lang="en-US" dirty="0" err="1" smtClean="0">
                <a:solidFill>
                  <a:srgbClr val="008000"/>
                </a:solidFill>
                <a:sym typeface="Wingdings"/>
              </a:rPr>
              <a:t>(</a:t>
            </a:r>
            <a:r>
              <a:rPr lang="en-US" i="1" dirty="0" err="1" smtClean="0">
                <a:sym typeface="Wingdings"/>
              </a:rPr>
              <a:t>data</a:t>
            </a:r>
            <a:r>
              <a:rPr lang="en-US" dirty="0" err="1" smtClean="0">
                <a:sym typeface="Wingdings"/>
              </a:rPr>
              <a:t>,</a:t>
            </a:r>
            <a:r>
              <a:rPr lang="en-US" i="1" dirty="0" err="1" smtClean="0">
                <a:sym typeface="Wingdings"/>
              </a:rPr>
              <a:t>encoding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)</a:t>
            </a:r>
          </a:p>
          <a:p>
            <a:pPr lvl="2"/>
            <a:r>
              <a:rPr lang="en-US" i="1" dirty="0" smtClean="0">
                <a:sym typeface="Wingdings"/>
              </a:rPr>
              <a:t>encoding </a:t>
            </a:r>
            <a:r>
              <a:rPr lang="en-US" dirty="0" smtClean="0">
                <a:sym typeface="Wingdings"/>
              </a:rPr>
              <a:t>is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DEC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HEX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OCT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BIN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BYTE</a:t>
            </a:r>
            <a:r>
              <a:rPr lang="en-US" dirty="0" smtClean="0">
                <a:sym typeface="Wingdings"/>
              </a:rPr>
              <a:t> for format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Serial.println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()</a:t>
            </a:r>
            <a:r>
              <a:rPr lang="en-US" dirty="0" smtClean="0">
                <a:sym typeface="Wingdings"/>
              </a:rPr>
              <a:t>: just like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print</a:t>
            </a:r>
            <a:r>
              <a:rPr lang="en-US" dirty="0" smtClean="0">
                <a:sym typeface="Wingdings"/>
              </a:rPr>
              <a:t>, but CR &amp; LF (\</a:t>
            </a:r>
            <a:r>
              <a:rPr lang="en-US" dirty="0" err="1" smtClean="0">
                <a:sym typeface="Wingdings"/>
              </a:rPr>
              <a:t>r\n</a:t>
            </a:r>
            <a:r>
              <a:rPr lang="en-US" dirty="0" smtClean="0">
                <a:sym typeface="Wingdings"/>
              </a:rPr>
              <a:t>) appended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Serial.available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()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(how many bytes waiting)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Serial.read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()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char</a:t>
            </a:r>
            <a:r>
              <a:rPr lang="en-US" dirty="0" smtClean="0">
                <a:sym typeface="Wingdings"/>
              </a:rPr>
              <a:t> (one byte of serial buffer)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Serial.flush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  <a:sym typeface="Wingdings"/>
              </a:rPr>
              <a:t>()</a:t>
            </a:r>
            <a:r>
              <a:rPr lang="en-US" dirty="0" smtClean="0">
                <a:sym typeface="Wingdings"/>
              </a:rPr>
              <a:t>: empty out pending serial buffer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are likely to deal with the following types</a:t>
            </a:r>
          </a:p>
          <a:p>
            <a:pPr>
              <a:buNone/>
            </a:pP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char </a:t>
            </a: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c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;          </a:t>
            </a:r>
            <a:r>
              <a:rPr lang="en-US" sz="1946" dirty="0" smtClean="0">
                <a:solidFill>
                  <a:srgbClr val="3366FF"/>
                </a:solidFill>
                <a:latin typeface="Courier" charset="0"/>
              </a:rPr>
              <a:t>// single byte</a:t>
            </a:r>
          </a:p>
          <a:p>
            <a:pPr>
              <a:buNone/>
            </a:pP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int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 </a:t>
            </a: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i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;           </a:t>
            </a:r>
            <a:r>
              <a:rPr lang="en-US" sz="1946" dirty="0" smtClean="0">
                <a:solidFill>
                  <a:srgbClr val="3366FF"/>
                </a:solidFill>
                <a:latin typeface="Courier" charset="0"/>
              </a:rPr>
              <a:t>// typical integer</a:t>
            </a:r>
          </a:p>
          <a:p>
            <a:pPr>
              <a:buNone/>
            </a:pP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unsigned long </a:t>
            </a: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j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;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 </a:t>
            </a:r>
            <a:r>
              <a:rPr lang="en-US" sz="1946" dirty="0" smtClean="0">
                <a:solidFill>
                  <a:srgbClr val="3366FF"/>
                </a:solidFill>
                <a:latin typeface="Courier" charset="0"/>
              </a:rPr>
              <a:t>// long positive integer</a:t>
            </a:r>
          </a:p>
          <a:p>
            <a:pPr>
              <a:buNone/>
            </a:pP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float </a:t>
            </a: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x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;         </a:t>
            </a:r>
            <a:r>
              <a:rPr lang="en-US" sz="1946" dirty="0" smtClean="0">
                <a:solidFill>
                  <a:srgbClr val="3366FF"/>
                </a:solidFill>
                <a:latin typeface="Courier" charset="0"/>
              </a:rPr>
              <a:t>// floating point (single precision)</a:t>
            </a:r>
          </a:p>
          <a:p>
            <a:pPr>
              <a:buNone/>
            </a:pP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double </a:t>
            </a: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y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;        </a:t>
            </a:r>
            <a:r>
              <a:rPr lang="en-US" sz="1946" dirty="0" smtClean="0">
                <a:solidFill>
                  <a:srgbClr val="3366FF"/>
                </a:solidFill>
                <a:latin typeface="Courier" charset="0"/>
              </a:rPr>
              <a:t>// double precision</a:t>
            </a:r>
          </a:p>
          <a:p>
            <a:endParaRPr lang="en-US" sz="1946" dirty="0" smtClean="0">
              <a:solidFill>
                <a:srgbClr val="008000"/>
              </a:solidFill>
              <a:latin typeface="Courier" charset="0"/>
            </a:endParaRPr>
          </a:p>
          <a:p>
            <a:pPr>
              <a:buNone/>
            </a:pP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c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 = 'A';</a:t>
            </a:r>
          </a:p>
          <a:p>
            <a:pPr>
              <a:buNone/>
            </a:pP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i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 = 356;</a:t>
            </a:r>
          </a:p>
          <a:p>
            <a:pPr>
              <a:buNone/>
            </a:pP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j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 = 230948935;</a:t>
            </a:r>
          </a:p>
          <a:p>
            <a:pPr>
              <a:buNone/>
            </a:pP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x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 = 3.1415927;</a:t>
            </a:r>
          </a:p>
          <a:p>
            <a:pPr>
              <a:buNone/>
            </a:pPr>
            <a:r>
              <a:rPr lang="en-US" sz="1946" dirty="0" err="1" smtClean="0">
                <a:solidFill>
                  <a:srgbClr val="008000"/>
                </a:solidFill>
                <a:latin typeface="Courier" charset="0"/>
              </a:rPr>
              <a:t>y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 = 3.14159265358979;</a:t>
            </a:r>
            <a:endParaRPr lang="en-US" sz="2595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Note that the variable </a:t>
            </a:r>
            <a:r>
              <a:rPr lang="en-US" sz="2595" dirty="0" err="1" smtClean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595" dirty="0" smtClean="0">
                <a:solidFill>
                  <a:srgbClr val="008000"/>
                </a:solidFill>
                <a:latin typeface="Courier"/>
                <a:cs typeface="Courier"/>
              </a:rPr>
              <a:t>=‘A’</a:t>
            </a:r>
            <a:r>
              <a:rPr lang="en-US" dirty="0" smtClean="0"/>
              <a:t> is just an 8-bit value, which happens to be 65 in decimal, 0x41 in hex, 01000001</a:t>
            </a:r>
          </a:p>
          <a:p>
            <a:r>
              <a:rPr lang="en-US" dirty="0" smtClean="0"/>
              <a:t>Not much call four double precision in </a:t>
            </a:r>
            <a:r>
              <a:rPr lang="en-US" dirty="0" err="1" smtClean="0"/>
              <a:t>Arduino</a:t>
            </a:r>
            <a:r>
              <a:rPr lang="en-US" dirty="0" smtClean="0"/>
              <a:t>, but good to know about for other C endeavors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Types (Casting)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try to send float values to pins, and watch out when dividing integers for unexpected results</a:t>
            </a:r>
          </a:p>
          <a:p>
            <a:r>
              <a:rPr lang="en-US" dirty="0" smtClean="0"/>
              <a:t>Sometimes, we need to compute something as a floating point, then change it to an integer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ival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= (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)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fval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;</a:t>
            </a:r>
          </a:p>
          <a:p>
            <a:pPr lvl="1"/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ival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=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int(fval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);	</a:t>
            </a:r>
            <a:r>
              <a:rPr lang="en-US" sz="2000" dirty="0" smtClean="0">
                <a:solidFill>
                  <a:srgbClr val="3366FF"/>
                </a:solidFill>
                <a:latin typeface="Courier"/>
                <a:cs typeface="Courier"/>
              </a:rPr>
              <a:t>// works in </a:t>
            </a:r>
            <a:r>
              <a:rPr lang="en-US" sz="2000" dirty="0" err="1" smtClean="0">
                <a:solidFill>
                  <a:srgbClr val="3366FF"/>
                </a:solidFill>
                <a:latin typeface="Courier"/>
                <a:cs typeface="Courier"/>
              </a:rPr>
              <a:t>Arduino</a:t>
            </a:r>
            <a:r>
              <a:rPr lang="en-US" sz="2000" dirty="0" smtClean="0">
                <a:solidFill>
                  <a:srgbClr val="3366FF"/>
                </a:solidFill>
                <a:latin typeface="Courier"/>
                <a:cs typeface="Courier"/>
              </a:rPr>
              <a:t>, anyhow</a:t>
            </a:r>
          </a:p>
          <a:p>
            <a:r>
              <a:rPr lang="en-US" dirty="0"/>
              <a:t>B</a:t>
            </a:r>
            <a:r>
              <a:rPr lang="en-US" dirty="0" smtClean="0"/>
              <a:t>eware of integer math:</a:t>
            </a:r>
          </a:p>
          <a:p>
            <a:pPr lvl="1"/>
            <a:r>
              <a:rPr lang="en-US" dirty="0" smtClean="0"/>
              <a:t>1/4 = 0; 8/9 = 0; 37/19 = 1</a:t>
            </a:r>
          </a:p>
          <a:p>
            <a:pPr lvl="1"/>
            <a:r>
              <a:rPr lang="en-US" dirty="0" smtClean="0"/>
              <a:t>so sometimes want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fval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= ((float) ival1)/ival2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/>
            <a:r>
              <a:rPr lang="en-US" dirty="0" smtClean="0"/>
              <a:t>or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fval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 = float(ival1)/ival2	</a:t>
            </a:r>
            <a:r>
              <a:rPr lang="en-US" sz="2000" dirty="0" smtClean="0">
                <a:solidFill>
                  <a:srgbClr val="3366FF"/>
                </a:solidFill>
                <a:latin typeface="Courier"/>
                <a:cs typeface="Courier"/>
              </a:rPr>
              <a:t>//okay in </a:t>
            </a:r>
            <a:r>
              <a:rPr lang="en-US" sz="2000" dirty="0" err="1" smtClean="0">
                <a:solidFill>
                  <a:srgbClr val="3366FF"/>
                </a:solidFill>
                <a:latin typeface="Courier"/>
                <a:cs typeface="Courier"/>
              </a:rPr>
              <a:t>Arduino</a:t>
            </a:r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statement is a workhorse of coding</a:t>
            </a:r>
          </a:p>
          <a:p>
            <a:pPr lvl="1">
              <a:defRPr/>
            </a:pP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if (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i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 &lt; 2)</a:t>
            </a:r>
          </a:p>
          <a:p>
            <a:pPr lvl="1">
              <a:defRPr/>
            </a:pP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if (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i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 &lt;= 2)</a:t>
            </a:r>
          </a:p>
          <a:p>
            <a:pPr lvl="1">
              <a:defRPr/>
            </a:pP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if (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i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 &gt;= -1)</a:t>
            </a:r>
          </a:p>
          <a:p>
            <a:pPr lvl="1">
              <a:defRPr/>
            </a:pP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if (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i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 == 4)	</a:t>
            </a:r>
            <a:r>
              <a:rPr lang="en-US" sz="1946" dirty="0">
                <a:solidFill>
                  <a:srgbClr val="3366FF"/>
                </a:solidFill>
                <a:latin typeface="Courier" charset="0"/>
              </a:rPr>
              <a:t>// note difference between == and =</a:t>
            </a:r>
          </a:p>
          <a:p>
            <a:pPr lvl="1">
              <a:defRPr/>
            </a:pP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if (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x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 == 1.0)</a:t>
            </a:r>
          </a:p>
          <a:p>
            <a:pPr lvl="1">
              <a:defRPr/>
            </a:pP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if (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fabs(x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) &lt; 10.0)</a:t>
            </a:r>
          </a:p>
          <a:p>
            <a:pPr lvl="1">
              <a:defRPr/>
            </a:pP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if (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i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 &lt; 8 &amp;&amp; 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i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 &gt; -5)	</a:t>
            </a:r>
            <a:r>
              <a:rPr lang="en-US" sz="1946" dirty="0" smtClean="0">
                <a:solidFill>
                  <a:srgbClr val="008000"/>
                </a:solidFill>
                <a:latin typeface="Courier" charset="0"/>
              </a:rPr>
              <a:t>	   </a:t>
            </a:r>
            <a:r>
              <a:rPr lang="en-US" sz="1946" dirty="0" smtClean="0">
                <a:solidFill>
                  <a:srgbClr val="3366FF"/>
                </a:solidFill>
                <a:latin typeface="Courier" charset="0"/>
              </a:rPr>
              <a:t>/</a:t>
            </a:r>
            <a:r>
              <a:rPr lang="en-US" sz="1946" dirty="0">
                <a:solidFill>
                  <a:srgbClr val="3366FF"/>
                </a:solidFill>
                <a:latin typeface="Courier" charset="0"/>
              </a:rPr>
              <a:t>/ &amp;&amp; = and</a:t>
            </a:r>
          </a:p>
          <a:p>
            <a:pPr lvl="1">
              <a:defRPr/>
            </a:pP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if (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x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 &gt; 10.0 || </a:t>
            </a:r>
            <a:r>
              <a:rPr lang="en-US" sz="1946" dirty="0" err="1">
                <a:solidFill>
                  <a:srgbClr val="008000"/>
                </a:solidFill>
                <a:latin typeface="Courier" charset="0"/>
              </a:rPr>
              <a:t>x</a:t>
            </a:r>
            <a:r>
              <a:rPr lang="en-US" sz="1946" dirty="0">
                <a:solidFill>
                  <a:srgbClr val="008000"/>
                </a:solidFill>
                <a:latin typeface="Courier" charset="0"/>
              </a:rPr>
              <a:t> &lt; -10.0)	</a:t>
            </a:r>
            <a:r>
              <a:rPr lang="en-US" sz="1946" dirty="0">
                <a:solidFill>
                  <a:srgbClr val="3366FF"/>
                </a:solidFill>
                <a:latin typeface="Courier" charset="0"/>
              </a:rPr>
              <a:t>// || = </a:t>
            </a:r>
            <a:r>
              <a:rPr lang="en-US" sz="1946" dirty="0" smtClean="0">
                <a:solidFill>
                  <a:srgbClr val="3366FF"/>
                </a:solidFill>
                <a:latin typeface="Courier" charset="0"/>
              </a:rPr>
              <a:t>or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Don’t use assignment (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dirty="0" smtClean="0"/>
              <a:t>) in test clauses</a:t>
            </a:r>
          </a:p>
          <a:p>
            <a:pPr lvl="1"/>
            <a:r>
              <a:rPr lang="en-US" dirty="0" smtClean="0"/>
              <a:t>Remember to double up </a:t>
            </a:r>
            <a:r>
              <a:rPr lang="en-US" dirty="0" smtClean="0">
                <a:solidFill>
                  <a:srgbClr val="008000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8000"/>
                </a:solidFill>
              </a:rPr>
              <a:t>||</a:t>
            </a:r>
          </a:p>
          <a:p>
            <a:r>
              <a:rPr lang="en-US" dirty="0" smtClean="0"/>
              <a:t>Will execute single following command, or next </a:t>
            </a:r>
            <a:r>
              <a:rPr lang="en-US" dirty="0" smtClean="0">
                <a:solidFill>
                  <a:srgbClr val="008000"/>
                </a:solidFill>
              </a:rPr>
              <a:t>{ }</a:t>
            </a:r>
            <a:r>
              <a:rPr lang="en-US" dirty="0" smtClean="0"/>
              <a:t> block</a:t>
            </a:r>
          </a:p>
          <a:p>
            <a:pPr lvl="1"/>
            <a:r>
              <a:rPr lang="en-US" dirty="0" smtClean="0"/>
              <a:t>wise to form </a:t>
            </a:r>
            <a:r>
              <a:rPr lang="en-US" dirty="0" smtClean="0">
                <a:solidFill>
                  <a:srgbClr val="008000"/>
                </a:solidFill>
              </a:rPr>
              <a:t>{ }</a:t>
            </a:r>
            <a:r>
              <a:rPr lang="en-US" dirty="0" smtClean="0"/>
              <a:t> block even if only one line, for </a:t>
            </a:r>
            <a:r>
              <a:rPr lang="en-US" dirty="0" smtClean="0"/>
              <a:t>readability</a:t>
            </a:r>
            <a:r>
              <a:rPr lang="en-US" dirty="0" smtClean="0"/>
              <a:t>/expansion</a:t>
            </a:r>
          </a:p>
          <a:p>
            <a:r>
              <a:rPr lang="en-US" dirty="0" smtClean="0"/>
              <a:t>Can combine with </a:t>
            </a:r>
            <a:r>
              <a:rPr lang="en-US" dirty="0" smtClean="0">
                <a:solidFill>
                  <a:srgbClr val="FF0000"/>
                </a:solidFill>
              </a:rPr>
              <a:t>else </a:t>
            </a:r>
            <a:r>
              <a:rPr lang="en-US" dirty="0" smtClean="0"/>
              <a:t>statements for more complex behavior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If..else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Snippet from code to switch LED ON/OFF by listening to a button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BUTTON and LED are simply constant integers defined at the program start</a:t>
            </a:r>
          </a:p>
          <a:p>
            <a:r>
              <a:rPr lang="en-US" dirty="0" smtClean="0"/>
              <a:t>Note the use of </a:t>
            </a:r>
            <a:r>
              <a:rPr lang="en-US" dirty="0" smtClean="0"/>
              <a:t>braces</a:t>
            </a:r>
          </a:p>
          <a:p>
            <a:pPr lvl="1"/>
            <a:r>
              <a:rPr lang="en-US" dirty="0" smtClean="0"/>
              <a:t>exact placement/arrangement </a:t>
            </a:r>
            <a:r>
              <a:rPr lang="en-US" dirty="0" err="1" smtClean="0"/>
              <a:t>unnec</a:t>
            </a:r>
            <a:r>
              <a:rPr lang="en-US" dirty="0" smtClean="0"/>
              <a:t>., just be consistent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956651"/>
            <a:ext cx="40632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void loop()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val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=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digitalRead(BUTTON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if (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val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== HIGH){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digitalWrite(LED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, HIGH);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} else {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latin typeface="Courier"/>
                <a:cs typeface="Courier"/>
              </a:rPr>
              <a:t>digitalWrite(LED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, LOW);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endParaRPr lang="en-US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 common form of loop in C</a:t>
            </a:r>
          </a:p>
          <a:p>
            <a:pPr lvl="1"/>
            <a:r>
              <a:rPr lang="en-US" dirty="0" smtClean="0"/>
              <a:t>also </a:t>
            </a:r>
            <a:r>
              <a:rPr lang="en-US" sz="2000" dirty="0" smtClean="0">
                <a:solidFill>
                  <a:srgbClr val="008000"/>
                </a:solidFill>
                <a:latin typeface="Courier"/>
                <a:cs typeface="Courier"/>
              </a:rPr>
              <a:t>while</a:t>
            </a:r>
            <a:r>
              <a:rPr lang="en-US" dirty="0" smtClean="0"/>
              <a:t>, 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do</a:t>
            </a:r>
            <a:r>
              <a:rPr lang="en-US" sz="2000" dirty="0" err="1" smtClean="0">
                <a:latin typeface="Courier"/>
                <a:cs typeface="Courier"/>
              </a:rPr>
              <a:t>..</a:t>
            </a:r>
            <a:r>
              <a:rPr lang="en-US" sz="2000" dirty="0" err="1" smtClean="0">
                <a:solidFill>
                  <a:srgbClr val="008000"/>
                </a:solidFill>
                <a:latin typeface="Courier"/>
                <a:cs typeface="Courier"/>
              </a:rPr>
              <a:t>while</a:t>
            </a:r>
            <a:r>
              <a:rPr lang="en-US" dirty="0" smtClean="0"/>
              <a:t> loops</a:t>
            </a:r>
          </a:p>
          <a:p>
            <a:pPr lvl="1"/>
            <a:r>
              <a:rPr lang="en-US" dirty="0" smtClean="0"/>
              <a:t>associated action encapsulated by braces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353" dirty="0" smtClean="0">
              <a:latin typeface="Courier"/>
              <a:cs typeface="Courier"/>
            </a:endParaRPr>
          </a:p>
          <a:p>
            <a:r>
              <a:rPr lang="en-US" sz="2353" dirty="0" err="1" smtClean="0">
                <a:solidFill>
                  <a:srgbClr val="008000"/>
                </a:solidFill>
                <a:latin typeface="Courier"/>
                <a:cs typeface="Courier"/>
              </a:rPr>
              <a:t>k</a:t>
            </a:r>
            <a:r>
              <a:rPr lang="en-US" sz="2353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is iterated</a:t>
            </a:r>
          </a:p>
          <a:p>
            <a:pPr lvl="1"/>
            <a:r>
              <a:rPr lang="en-US" dirty="0" smtClean="0"/>
              <a:t>assigned to zero at beginning</a:t>
            </a:r>
          </a:p>
          <a:p>
            <a:pPr lvl="1"/>
            <a:r>
              <a:rPr lang="en-US" dirty="0" smtClean="0"/>
              <a:t>confined to be less than 10</a:t>
            </a:r>
          </a:p>
          <a:p>
            <a:pPr lvl="1"/>
            <a:r>
              <a:rPr lang="en-US" dirty="0" smtClean="0"/>
              <a:t>incremented by one after each loop (could do </a:t>
            </a:r>
            <a:r>
              <a:rPr lang="en-US" sz="2118" dirty="0" err="1" smtClean="0">
                <a:solidFill>
                  <a:srgbClr val="008000"/>
                </a:solidFill>
                <a:latin typeface="Courier"/>
                <a:cs typeface="Courier"/>
              </a:rPr>
              <a:t>k</a:t>
            </a:r>
            <a:r>
              <a:rPr lang="en-US" sz="2118" dirty="0" smtClean="0">
                <a:solidFill>
                  <a:srgbClr val="008000"/>
                </a:solidFill>
                <a:latin typeface="Courier"/>
                <a:cs typeface="Courier"/>
              </a:rPr>
              <a:t> +=</a:t>
            </a:r>
            <a:r>
              <a:rPr lang="en-US" sz="2118" dirty="0" smtClean="0">
                <a:solidFill>
                  <a:srgbClr val="008000"/>
                </a:solidFill>
                <a:latin typeface="Courier"/>
                <a:cs typeface="Courier"/>
              </a:rPr>
              <a:t> 1</a:t>
            </a:r>
            <a:r>
              <a:rPr lang="en-US" dirty="0" smtClean="0"/>
              <a:t>)</a:t>
            </a:r>
          </a:p>
          <a:p>
            <a:r>
              <a:rPr lang="en-US" sz="2353" dirty="0" smtClean="0">
                <a:solidFill>
                  <a:srgbClr val="008000"/>
                </a:solidFill>
                <a:latin typeface="Courier"/>
                <a:cs typeface="Courier"/>
              </a:rPr>
              <a:t>for(;;)</a:t>
            </a:r>
            <a:r>
              <a:rPr lang="en-US" dirty="0" smtClean="0"/>
              <a:t> makes infinite loop (no conditions)</a:t>
            </a:r>
          </a:p>
          <a:p>
            <a:r>
              <a:rPr lang="en-US" sz="2353" dirty="0" err="1" smtClean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353" dirty="0" smtClean="0">
                <a:solidFill>
                  <a:srgbClr val="008000"/>
                </a:solidFill>
                <a:latin typeface="Courier"/>
                <a:cs typeface="Courier"/>
              </a:rPr>
              <a:t> += 1</a:t>
            </a:r>
            <a:r>
              <a:rPr lang="en-US" dirty="0" smtClean="0"/>
              <a:t> means </a:t>
            </a:r>
            <a:r>
              <a:rPr lang="en-US" sz="2353" dirty="0" err="1" smtClean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353" dirty="0" smtClean="0">
                <a:solidFill>
                  <a:srgbClr val="008000"/>
                </a:solidFill>
                <a:latin typeface="Courier"/>
                <a:cs typeface="Courier"/>
              </a:rPr>
              <a:t> = </a:t>
            </a:r>
            <a:r>
              <a:rPr lang="en-US" sz="2353" dirty="0" err="1" smtClean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353" dirty="0" smtClean="0">
                <a:solidFill>
                  <a:srgbClr val="008000"/>
                </a:solidFill>
                <a:latin typeface="Courier"/>
                <a:cs typeface="Courier"/>
              </a:rPr>
              <a:t> + 1</a:t>
            </a:r>
            <a:r>
              <a:rPr lang="en-US" dirty="0" smtClean="0"/>
              <a:t>; </a:t>
            </a:r>
            <a:r>
              <a:rPr lang="en-US" sz="2353" dirty="0" err="1" smtClean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353" dirty="0" smtClean="0">
                <a:solidFill>
                  <a:srgbClr val="008000"/>
                </a:solidFill>
                <a:latin typeface="Courier"/>
                <a:cs typeface="Courier"/>
              </a:rPr>
              <a:t> %= 4</a:t>
            </a:r>
            <a:r>
              <a:rPr lang="en-US" dirty="0" smtClean="0"/>
              <a:t> means </a:t>
            </a:r>
            <a:r>
              <a:rPr lang="en-US" sz="2353" dirty="0" err="1" smtClean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353" dirty="0" smtClean="0">
                <a:solidFill>
                  <a:srgbClr val="008000"/>
                </a:solidFill>
                <a:latin typeface="Courier"/>
                <a:cs typeface="Courier"/>
              </a:rPr>
              <a:t> = </a:t>
            </a:r>
            <a:r>
              <a:rPr lang="en-US" sz="2353" dirty="0" err="1" smtClean="0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353" dirty="0" smtClean="0">
                <a:solidFill>
                  <a:srgbClr val="008000"/>
                </a:solidFill>
                <a:latin typeface="Courier"/>
                <a:cs typeface="Courier"/>
              </a:rPr>
              <a:t> % 4</a:t>
            </a:r>
            <a:endParaRPr lang="en-US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/>
            <a:r>
              <a:rPr lang="en-US" sz="2118" dirty="0" smtClean="0">
                <a:solidFill>
                  <a:srgbClr val="008000"/>
                </a:solidFill>
                <a:latin typeface="Courier"/>
                <a:cs typeface="Courier"/>
              </a:rPr>
              <a:t>count</a:t>
            </a:r>
            <a:r>
              <a:rPr lang="en-US" dirty="0" smtClean="0"/>
              <a:t> will go 1, 2, 3, 0, 1, 2, 3, 0, 1, 2 then end loop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13385" y="2015830"/>
            <a:ext cx="289354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008000"/>
                </a:solidFill>
                <a:latin typeface="Courier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urier" charset="0"/>
              </a:rPr>
              <a:t>k,count</a:t>
            </a:r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;</a:t>
            </a:r>
          </a:p>
          <a:p>
            <a:endParaRPr lang="en-US" sz="1600" dirty="0">
              <a:solidFill>
                <a:srgbClr val="008000"/>
              </a:solidFill>
              <a:latin typeface="Courier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count = 0;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for (</a:t>
            </a:r>
            <a:r>
              <a:rPr lang="en-US" sz="1600" dirty="0" err="1">
                <a:solidFill>
                  <a:srgbClr val="008000"/>
                </a:solidFill>
                <a:latin typeface="Courier" charset="0"/>
              </a:rPr>
              <a:t>k</a:t>
            </a:r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=0; </a:t>
            </a:r>
            <a:r>
              <a:rPr lang="en-US" sz="1600" dirty="0" err="1">
                <a:solidFill>
                  <a:srgbClr val="008000"/>
                </a:solidFill>
                <a:latin typeface="Courier" charset="0"/>
              </a:rPr>
              <a:t>k</a:t>
            </a:r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 &lt; 10; </a:t>
            </a:r>
            <a:r>
              <a:rPr lang="en-US" sz="1600" dirty="0" err="1">
                <a:solidFill>
                  <a:srgbClr val="008000"/>
                </a:solidFill>
                <a:latin typeface="Courier" charset="0"/>
              </a:rPr>
              <a:t>k</a:t>
            </a:r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++)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{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  count += 1;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  count %= 4;</a:t>
            </a:r>
            <a:endParaRPr lang="en-US" sz="1600" dirty="0" smtClean="0">
              <a:solidFill>
                <a:srgbClr val="008000"/>
              </a:solidFill>
              <a:latin typeface="Courier" charset="0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urier" charset="0"/>
              </a:rPr>
              <a:t>}</a:t>
            </a:r>
            <a:endParaRPr lang="en-US" sz="1800" dirty="0">
              <a:solidFill>
                <a:srgbClr val="008000"/>
              </a:solidFill>
              <a:latin typeface="Courier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MWF Lecture, at least for first 5 </a:t>
            </a:r>
            <a:r>
              <a:rPr lang="en-US" dirty="0" smtClean="0"/>
              <a:t>weeks</a:t>
            </a:r>
          </a:p>
          <a:p>
            <a:pPr lvl="1"/>
            <a:r>
              <a:rPr lang="en-US" dirty="0" smtClean="0"/>
              <a:t>some fraction (5-10%) of course grade on participation</a:t>
            </a:r>
            <a:endParaRPr lang="en-US" dirty="0" smtClean="0"/>
          </a:p>
          <a:p>
            <a:r>
              <a:rPr lang="en-US" dirty="0" smtClean="0"/>
              <a:t>Structured Labs first 5 weeks (building blocks)</a:t>
            </a:r>
          </a:p>
          <a:p>
            <a:pPr lvl="1"/>
            <a:r>
              <a:rPr lang="en-US" dirty="0" smtClean="0"/>
              <a:t>Demonstrated performance is 33% of grade</a:t>
            </a:r>
          </a:p>
          <a:p>
            <a:pPr lvl="1"/>
            <a:r>
              <a:rPr lang="en-US" dirty="0" smtClean="0"/>
              <a:t>Must adhere to due dates to prevent falling behind</a:t>
            </a:r>
          </a:p>
          <a:p>
            <a:r>
              <a:rPr lang="en-US" dirty="0" smtClean="0"/>
              <a:t>Creative project second half of quarter</a:t>
            </a:r>
          </a:p>
          <a:p>
            <a:pPr lvl="1"/>
            <a:r>
              <a:rPr lang="en-US" dirty="0" smtClean="0"/>
              <a:t>Final demonstration Friday March 22 (with spectators)</a:t>
            </a:r>
          </a:p>
          <a:p>
            <a:r>
              <a:rPr lang="en-US" dirty="0" smtClean="0"/>
              <a:t>Work in teams of 2 (with few exceptions)</a:t>
            </a:r>
          </a:p>
          <a:p>
            <a:r>
              <a:rPr lang="en-US" dirty="0" smtClean="0"/>
              <a:t>Primary Lab periods: T/W 2−6</a:t>
            </a:r>
          </a:p>
          <a:p>
            <a:pPr lvl="1"/>
            <a:r>
              <a:rPr lang="en-US" dirty="0" smtClean="0"/>
              <a:t>at least 2/3 of “help” will be on hand</a:t>
            </a:r>
          </a:p>
          <a:p>
            <a:pPr lvl="1"/>
            <a:r>
              <a:rPr lang="en-US" dirty="0" smtClean="0"/>
              <a:t>will have access to lab space 24/7</a:t>
            </a:r>
          </a:p>
          <a:p>
            <a:r>
              <a:rPr lang="en-US" dirty="0" smtClean="0"/>
              <a:t>Two TAs: </a:t>
            </a:r>
            <a:r>
              <a:rPr lang="en-US" dirty="0" smtClean="0"/>
              <a:t>Michael </a:t>
            </a:r>
            <a:r>
              <a:rPr lang="en-US" dirty="0" err="1" smtClean="0"/>
              <a:t>Simmonds</a:t>
            </a:r>
            <a:r>
              <a:rPr lang="en-US" dirty="0" smtClean="0"/>
              <a:t>, Daniel Walsh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2012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UCSD: Physics 121; 2012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BFC928-92D8-5C41-9CBD-24B2858F739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#define to ease the coding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087" y="1904999"/>
            <a:ext cx="7772400" cy="458439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008000"/>
                </a:solidFill>
                <a:latin typeface="Courier" charset="0"/>
              </a:rPr>
              <a:t>#define</a:t>
            </a:r>
            <a:r>
              <a:rPr lang="en-US" sz="2400" dirty="0"/>
              <a:t> </a:t>
            </a:r>
            <a:r>
              <a:rPr lang="en-US" sz="2400" dirty="0" smtClean="0"/>
              <a:t>comes in the “preamble” of the code</a:t>
            </a:r>
          </a:p>
          <a:p>
            <a:pPr lvl="1" eaLnBrk="1" hangingPunct="1">
              <a:defRPr/>
            </a:pPr>
            <a:r>
              <a:rPr lang="en-US" sz="2000" dirty="0"/>
              <a:t>note no semi-colons</a:t>
            </a:r>
          </a:p>
          <a:p>
            <a:pPr lvl="1" eaLnBrk="1" hangingPunct="1">
              <a:defRPr/>
            </a:pPr>
            <a:r>
              <a:rPr lang="en-US" sz="2000" dirty="0"/>
              <a:t>just a text replacement process: any appearance of </a:t>
            </a:r>
            <a:r>
              <a:rPr lang="en-US" sz="2000" dirty="0">
                <a:solidFill>
                  <a:srgbClr val="008000"/>
                </a:solidFill>
              </a:rPr>
              <a:t>NPOINTS </a:t>
            </a:r>
            <a:r>
              <a:rPr lang="en-US" sz="2000" dirty="0"/>
              <a:t>in the source code is replaced by 10</a:t>
            </a:r>
          </a:p>
          <a:p>
            <a:pPr lvl="1" eaLnBrk="1" hangingPunct="1">
              <a:defRPr/>
            </a:pPr>
            <a:r>
              <a:rPr lang="en-US" sz="2000" dirty="0"/>
              <a:t>Convention to use all </a:t>
            </a:r>
            <a:r>
              <a:rPr lang="en-US" sz="2000" dirty="0" err="1"/>
              <a:t>CAPs</a:t>
            </a:r>
            <a:r>
              <a:rPr lang="en-US" sz="2000" dirty="0"/>
              <a:t> to differentiate from normal variables or commands</a:t>
            </a:r>
          </a:p>
          <a:p>
            <a:pPr lvl="1" eaLnBrk="1" hangingPunct="1">
              <a:defRPr/>
            </a:pPr>
            <a:r>
              <a:rPr lang="en-US" sz="2000" dirty="0"/>
              <a:t>Now to change the number of points processed by that program, only have to modify one </a:t>
            </a:r>
            <a:r>
              <a:rPr lang="en-US" sz="2000" dirty="0" smtClean="0"/>
              <a:t>line</a:t>
            </a:r>
          </a:p>
          <a:p>
            <a:pPr lvl="1">
              <a:defRPr/>
            </a:pPr>
            <a:r>
              <a:rPr lang="en-US" sz="2000" dirty="0" err="1" smtClean="0"/>
              <a:t>Arduino.h</a:t>
            </a:r>
            <a:r>
              <a:rPr lang="en-US" sz="2000" dirty="0" smtClean="0"/>
              <a:t> defines handy </a:t>
            </a:r>
            <a:r>
              <a:rPr lang="en-US" sz="2000" dirty="0"/>
              <a:t>things like </a:t>
            </a:r>
            <a:r>
              <a:rPr lang="en-US" sz="2000" dirty="0">
                <a:solidFill>
                  <a:srgbClr val="008000"/>
                </a:solidFill>
              </a:rPr>
              <a:t>HIGH = </a:t>
            </a:r>
            <a:r>
              <a:rPr lang="en-US" sz="2000" dirty="0" smtClean="0">
                <a:solidFill>
                  <a:srgbClr val="008000"/>
                </a:solidFill>
              </a:rPr>
              <a:t>0x1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LOW </a:t>
            </a:r>
            <a:r>
              <a:rPr lang="en-US" sz="2000" dirty="0">
                <a:solidFill>
                  <a:srgbClr val="008000"/>
                </a:solidFill>
              </a:rPr>
              <a:t>= </a:t>
            </a:r>
            <a:r>
              <a:rPr lang="en-US" sz="2000" dirty="0" smtClean="0">
                <a:solidFill>
                  <a:srgbClr val="008000"/>
                </a:solidFill>
              </a:rPr>
              <a:t>0x0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INPUT </a:t>
            </a:r>
            <a:r>
              <a:rPr lang="en-US" sz="2000" dirty="0">
                <a:solidFill>
                  <a:srgbClr val="008000"/>
                </a:solidFill>
              </a:rPr>
              <a:t>= </a:t>
            </a:r>
            <a:r>
              <a:rPr lang="en-US" sz="2000" dirty="0" smtClean="0">
                <a:solidFill>
                  <a:srgbClr val="008000"/>
                </a:solidFill>
              </a:rPr>
              <a:t>0x0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OUTPUT </a:t>
            </a:r>
            <a:r>
              <a:rPr lang="en-US" sz="2000" dirty="0">
                <a:solidFill>
                  <a:srgbClr val="008000"/>
                </a:solidFill>
              </a:rPr>
              <a:t>= </a:t>
            </a:r>
            <a:r>
              <a:rPr lang="en-US" sz="2000" dirty="0" smtClean="0">
                <a:solidFill>
                  <a:srgbClr val="008000"/>
                </a:solidFill>
              </a:rPr>
              <a:t>0x1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INPUT_PULLUP </a:t>
            </a:r>
            <a:r>
              <a:rPr lang="en-US" sz="2000" dirty="0">
                <a:solidFill>
                  <a:srgbClr val="008000"/>
                </a:solidFill>
              </a:rPr>
              <a:t>= </a:t>
            </a:r>
            <a:r>
              <a:rPr lang="en-US" sz="2000" dirty="0" smtClean="0">
                <a:solidFill>
                  <a:srgbClr val="008000"/>
                </a:solidFill>
              </a:rPr>
              <a:t>0x2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PI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HALF_PI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TWO_PI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DEG_TO_RAD</a:t>
            </a:r>
            <a:r>
              <a:rPr lang="en-US" sz="2000" dirty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RAD_TO_DEG</a:t>
            </a:r>
            <a:r>
              <a:rPr lang="en-US" sz="2000" dirty="0" smtClean="0"/>
              <a:t>, etc. to make programming easier to read/code</a:t>
            </a:r>
            <a:endParaRPr lang="en-US" sz="2000" dirty="0"/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1022926" y="1151235"/>
            <a:ext cx="252414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#define NPOINTS 10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charset="0"/>
              </a:rPr>
              <a:t>#define</a:t>
            </a:r>
            <a:r>
              <a:rPr lang="en-US" sz="1600" dirty="0" smtClean="0">
                <a:solidFill>
                  <a:srgbClr val="008000"/>
                </a:solidFill>
                <a:latin typeface="Courier" charset="0"/>
              </a:rPr>
              <a:t> HIGHSTATE 1</a:t>
            </a:r>
            <a:endParaRPr lang="en-US" sz="1600" dirty="0">
              <a:solidFill>
                <a:srgbClr val="008000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http://www.physics.ucsd.edu/~tmurphy/phys120b/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Lab Exercises</a:t>
            </a:r>
          </a:p>
          <a:p>
            <a:pPr lvl="1"/>
            <a:r>
              <a:rPr lang="en-US" dirty="0" smtClean="0"/>
              <a:t>Useful Links</a:t>
            </a:r>
          </a:p>
          <a:p>
            <a:pPr lvl="1"/>
            <a:r>
              <a:rPr lang="en-US" dirty="0" smtClean="0"/>
              <a:t>Contact Info &amp; Logistics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Rubric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principal ingredients</a:t>
            </a:r>
          </a:p>
          <a:p>
            <a:pPr lvl="1"/>
            <a:r>
              <a:rPr lang="en-US" dirty="0" smtClean="0"/>
              <a:t>Measure/Sense/Perceive</a:t>
            </a:r>
          </a:p>
          <a:p>
            <a:pPr lvl="2"/>
            <a:r>
              <a:rPr lang="en-US" dirty="0" smtClean="0"/>
              <a:t>the most physics-related component</a:t>
            </a:r>
          </a:p>
          <a:p>
            <a:pPr lvl="1"/>
            <a:r>
              <a:rPr lang="en-US" dirty="0" smtClean="0"/>
              <a:t>Process/Calculate/Think</a:t>
            </a:r>
          </a:p>
          <a:p>
            <a:pPr lvl="2"/>
            <a:r>
              <a:rPr lang="en-US" dirty="0" smtClean="0"/>
              <a:t>usually via microcontroller</a:t>
            </a:r>
          </a:p>
          <a:p>
            <a:pPr lvl="1"/>
            <a:r>
              <a:rPr lang="en-US" dirty="0" smtClean="0"/>
              <a:t>Act/React/Do</a:t>
            </a:r>
          </a:p>
          <a:p>
            <a:pPr lvl="2"/>
            <a:r>
              <a:rPr lang="en-US" dirty="0" smtClean="0"/>
              <a:t>motors, lights, sound, display</a:t>
            </a:r>
          </a:p>
          <a:p>
            <a:r>
              <a:rPr lang="en-US" dirty="0" smtClean="0"/>
              <a:t>Examples from past (inadequately small sample)</a:t>
            </a:r>
          </a:p>
          <a:p>
            <a:pPr lvl="1"/>
            <a:r>
              <a:rPr lang="en-US" dirty="0" smtClean="0"/>
              <a:t>remote-control type car parallel parks itself</a:t>
            </a:r>
          </a:p>
          <a:p>
            <a:pPr lvl="1"/>
            <a:r>
              <a:rPr lang="en-US" dirty="0" smtClean="0"/>
              <a:t>automatic shifting on bike</a:t>
            </a:r>
          </a:p>
          <a:p>
            <a:pPr lvl="1"/>
            <a:r>
              <a:rPr lang="en-US" dirty="0" smtClean="0"/>
              <a:t>rotating LED sphere changes color/intensity to music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http://nnp.ucsd.edu/phy120b/tour_121/</a:t>
            </a:r>
            <a:r>
              <a:rPr lang="en-US" dirty="0" smtClean="0"/>
              <a:t> for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Physics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about this is physics?  Why do we bother?</a:t>
            </a:r>
          </a:p>
          <a:p>
            <a:r>
              <a:rPr lang="en-US" dirty="0" smtClean="0"/>
              <a:t>True that this is not front/center in physics research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learn about sensors</a:t>
            </a:r>
          </a:p>
          <a:p>
            <a:pPr lvl="1"/>
            <a:r>
              <a:rPr lang="en-US" dirty="0" smtClean="0"/>
              <a:t>proficiency with a tool that can help control experiments</a:t>
            </a:r>
          </a:p>
          <a:p>
            <a:pPr lvl="1"/>
            <a:r>
              <a:rPr lang="en-US" dirty="0" smtClean="0"/>
              <a:t>learn some coding in C (well-used language in physics)</a:t>
            </a:r>
          </a:p>
          <a:p>
            <a:pPr lvl="1"/>
            <a:r>
              <a:rPr lang="en-US" dirty="0" smtClean="0"/>
              <a:t>more familiar with practical electronics</a:t>
            </a:r>
          </a:p>
          <a:p>
            <a:pPr lvl="1"/>
            <a:r>
              <a:rPr lang="en-US" dirty="0" smtClean="0"/>
              <a:t>learn team dynamics/communication</a:t>
            </a:r>
          </a:p>
          <a:p>
            <a:pPr lvl="1"/>
            <a:r>
              <a:rPr lang="en-US" dirty="0" smtClean="0"/>
              <a:t>deadlines</a:t>
            </a:r>
          </a:p>
          <a:p>
            <a:pPr lvl="1"/>
            <a:r>
              <a:rPr lang="en-US" dirty="0" smtClean="0"/>
              <a:t>gain confidence in ability to do something unique</a:t>
            </a:r>
          </a:p>
          <a:p>
            <a:r>
              <a:rPr lang="en-US" dirty="0" smtClean="0"/>
              <a:t>Goal is fun enough to motivate real investment</a:t>
            </a:r>
          </a:p>
          <a:p>
            <a:pPr lvl="1"/>
            <a:r>
              <a:rPr lang="en-US" dirty="0" smtClean="0"/>
              <a:t>a necessary ingredient to </a:t>
            </a:r>
            <a:r>
              <a:rPr lang="en-US" i="1" dirty="0" smtClean="0"/>
              <a:t>real</a:t>
            </a:r>
            <a:r>
              <a:rPr lang="en-US" dirty="0" smtClean="0"/>
              <a:t> learning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: This is our Brain in Phys120B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21510"/>
            <a:ext cx="8229600" cy="21678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Packaged Microcontroller (</a:t>
            </a:r>
            <a:r>
              <a:rPr lang="en-US" dirty="0" err="1" smtClean="0"/>
              <a:t>ATMega</a:t>
            </a:r>
            <a:r>
              <a:rPr lang="en-US" dirty="0" smtClean="0"/>
              <a:t> 328)</a:t>
            </a:r>
          </a:p>
          <a:p>
            <a:pPr lvl="1"/>
            <a:r>
              <a:rPr lang="en-US" dirty="0" smtClean="0"/>
              <a:t>lots of varieties; we’ll primarily use Uno and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USB interface; breakout to pins for easy</a:t>
            </a:r>
            <a:r>
              <a:rPr lang="en-US" dirty="0" smtClean="0"/>
              <a:t> connections</a:t>
            </a:r>
          </a:p>
          <a:p>
            <a:pPr lvl="1"/>
            <a:r>
              <a:rPr lang="en-US" dirty="0" smtClean="0"/>
              <a:t>Cross-platform, Java-based IDE, C-based language</a:t>
            </a:r>
          </a:p>
          <a:p>
            <a:pPr lvl="1"/>
            <a:r>
              <a:rPr lang="en-US" dirty="0" smtClean="0"/>
              <a:t>Provides higher-level interface to guts of 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rduinoUno_R3_Front_450p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7663"/>
            <a:ext cx="4000500" cy="2764790"/>
          </a:xfrm>
          <a:prstGeom prst="rect">
            <a:avLst/>
          </a:prstGeom>
        </p:spPr>
      </p:pic>
      <p:pic>
        <p:nvPicPr>
          <p:cNvPr id="7" name="Picture 6" descr="ArduinoNanoT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931128"/>
            <a:ext cx="2114113" cy="2821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12" y="3835555"/>
            <a:ext cx="13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55477" y="3835555"/>
            <a:ext cx="148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Core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makes it easy to:</a:t>
            </a:r>
          </a:p>
          <a:p>
            <a:pPr lvl="1"/>
            <a:r>
              <a:rPr lang="en-US" dirty="0" smtClean="0"/>
              <a:t>have digital input/output (I/O) (14 channels on Uno)</a:t>
            </a:r>
          </a:p>
          <a:p>
            <a:pPr lvl="1"/>
            <a:r>
              <a:rPr lang="en-US" dirty="0" smtClean="0"/>
              <a:t>analog input (6 channels on </a:t>
            </a:r>
            <a:r>
              <a:rPr lang="en-US" dirty="0" smtClean="0"/>
              <a:t>Uno; 8 on </a:t>
            </a:r>
            <a:r>
              <a:rPr lang="en-US" dirty="0" err="1" smtClean="0"/>
              <a:t>Nano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“analog” (PWM) output (6 of the digital </a:t>
            </a:r>
            <a:r>
              <a:rPr lang="en-US" dirty="0" smtClean="0"/>
              <a:t>channels)</a:t>
            </a:r>
            <a:endParaRPr lang="en-US" dirty="0" smtClean="0"/>
          </a:p>
          <a:p>
            <a:pPr lvl="1"/>
            <a:r>
              <a:rPr lang="en-US" dirty="0" smtClean="0"/>
              <a:t>communicate data via serial (over USB makes easy)</a:t>
            </a:r>
          </a:p>
          <a:p>
            <a:r>
              <a:rPr lang="en-US" dirty="0" smtClean="0"/>
              <a:t>Libraries available for:</a:t>
            </a:r>
          </a:p>
          <a:p>
            <a:pPr lvl="1"/>
            <a:r>
              <a:rPr lang="en-US" dirty="0" smtClean="0"/>
              <a:t>motor control; LCD display; </a:t>
            </a:r>
            <a:r>
              <a:rPr lang="en-US" dirty="0" err="1" smtClean="0"/>
              <a:t>ethernet</a:t>
            </a:r>
            <a:r>
              <a:rPr lang="en-US" dirty="0" smtClean="0"/>
              <a:t>; SPI; serial; SD cards, and lots more</a:t>
            </a:r>
          </a:p>
          <a:p>
            <a:r>
              <a:rPr lang="en-US" dirty="0" smtClean="0"/>
              <a:t>“Shields” for hardware augmentation</a:t>
            </a:r>
          </a:p>
          <a:p>
            <a:pPr lvl="1"/>
            <a:r>
              <a:rPr lang="en-US" dirty="0" smtClean="0"/>
              <a:t>stepper motor drivers</a:t>
            </a:r>
          </a:p>
          <a:p>
            <a:pPr lvl="1"/>
            <a:r>
              <a:rPr lang="en-US" dirty="0" smtClean="0"/>
              <a:t>LCD display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err="1" smtClean="0"/>
              <a:t>ethernet</a:t>
            </a:r>
            <a:r>
              <a:rPr lang="en-US" dirty="0" smtClean="0"/>
              <a:t>,</a:t>
            </a:r>
            <a:r>
              <a:rPr lang="en-US" dirty="0" smtClean="0"/>
              <a:t> wireless, and </a:t>
            </a:r>
            <a:r>
              <a:rPr lang="en-US" dirty="0" smtClean="0"/>
              <a:t>lots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Arduino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Previous incarnations of this course used the PIC microcontroller from Microchip Technology</a:t>
            </a:r>
          </a:p>
          <a:p>
            <a:r>
              <a:rPr lang="en-US" dirty="0" smtClean="0"/>
              <a:t>Why switch to something new?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allows Mac/Linux users to have fun</a:t>
            </a:r>
          </a:p>
          <a:p>
            <a:pPr lvl="1"/>
            <a:r>
              <a:rPr lang="en-US" dirty="0" smtClean="0"/>
              <a:t>many students are smart enough to avoid Windows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is cheap ($30 for Uno; $39 </a:t>
            </a:r>
            <a:r>
              <a:rPr lang="en-US" dirty="0" err="1" smtClean="0"/>
              <a:t>Nano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students can afford to play on their own (encouraged!)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programming usefully transfers to research</a:t>
            </a:r>
          </a:p>
          <a:p>
            <a:pPr lvl="1"/>
            <a:r>
              <a:rPr lang="en-US" dirty="0" smtClean="0"/>
              <a:t>C rather than assembly code</a:t>
            </a:r>
          </a:p>
          <a:p>
            <a:r>
              <a:rPr lang="en-US" dirty="0" smtClean="0"/>
              <a:t>High-level functions mean less time at register/bit level</a:t>
            </a:r>
          </a:p>
          <a:p>
            <a:pPr lvl="1"/>
            <a:r>
              <a:rPr lang="en-US" dirty="0" smtClean="0"/>
              <a:t>more time to learn about sensors, put amazing projects together, rather than dwell on computer engineering</a:t>
            </a:r>
          </a:p>
          <a:p>
            <a:r>
              <a:rPr lang="en-US" dirty="0" smtClean="0"/>
              <a:t>Yet loss of low-level understanding is unfortunate cost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Mission: Get up to Speed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do a crash course this first week to get you going super-fast</a:t>
            </a:r>
          </a:p>
          <a:p>
            <a:r>
              <a:rPr lang="en-US" dirty="0" smtClean="0"/>
              <a:t>Involves some hardware proficiency</a:t>
            </a:r>
          </a:p>
          <a:p>
            <a:pPr lvl="1"/>
            <a:r>
              <a:rPr lang="en-US" dirty="0" smtClean="0"/>
              <a:t>hooking up elements in breadboard, e.g.</a:t>
            </a:r>
          </a:p>
          <a:p>
            <a:r>
              <a:rPr lang="en-US" dirty="0" smtClean="0"/>
              <a:t>But mostly it’s about coding and understanding how to access </a:t>
            </a:r>
            <a:r>
              <a:rPr lang="en-US" dirty="0" err="1" smtClean="0"/>
              <a:t>Arduino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Emphasis will be on </a:t>
            </a:r>
            <a:r>
              <a:rPr lang="en-US" i="1" dirty="0" smtClean="0"/>
              <a:t>doing </a:t>
            </a:r>
            <a:r>
              <a:rPr lang="en-US" dirty="0" smtClean="0"/>
              <a:t>first, </a:t>
            </a:r>
            <a:r>
              <a:rPr lang="en-US" i="1" dirty="0" smtClean="0"/>
              <a:t>understanding </a:t>
            </a:r>
            <a:r>
              <a:rPr lang="en-US" dirty="0" smtClean="0"/>
              <a:t>later</a:t>
            </a:r>
          </a:p>
          <a:p>
            <a:pPr lvl="1"/>
            <a:r>
              <a:rPr lang="en-US" dirty="0" smtClean="0"/>
              <a:t>not always my natural approach, but five weeks is short</a:t>
            </a:r>
          </a:p>
          <a:p>
            <a:r>
              <a:rPr lang="en-US" dirty="0" smtClean="0"/>
              <a:t>Monday lecture will often focus on upcoming lab</a:t>
            </a:r>
          </a:p>
          <a:p>
            <a:r>
              <a:rPr lang="en-US" dirty="0" smtClean="0"/>
              <a:t>Wed. will elaborate and show in-class examples</a:t>
            </a:r>
          </a:p>
          <a:p>
            <a:r>
              <a:rPr lang="en-US" dirty="0" smtClean="0"/>
              <a:t>Friday may often provide context/background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err="1" smtClean="0"/>
              <a:t>Arduino</a:t>
            </a:r>
            <a:r>
              <a:rPr lang="en-US" dirty="0" smtClean="0"/>
              <a:t> “Sketch”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“sketch” (code) has these common elements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variable declarations, like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const </a:t>
            </a:r>
            <a:r>
              <a:rPr lang="en-US" sz="1800" dirty="0" err="1" smtClean="0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LED 13;</a:t>
            </a:r>
          </a:p>
          <a:p>
            <a:pPr lvl="1">
              <a:buNone/>
            </a:pPr>
            <a:endParaRPr lang="en-US" sz="18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void setup()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{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configuration of pins, etc.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}</a:t>
            </a:r>
          </a:p>
          <a:p>
            <a:pPr lvl="1">
              <a:buNone/>
            </a:pPr>
            <a:endParaRPr lang="en-US" sz="18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void loop()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{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800" dirty="0" smtClean="0">
                <a:solidFill>
                  <a:srgbClr val="3366FF"/>
                </a:solidFill>
                <a:latin typeface="Courier"/>
                <a:cs typeface="Courier"/>
              </a:rPr>
              <a:t>// what the program does, in a continuous loop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}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Other subroutines can be added, and the internals can get pretty </a:t>
            </a:r>
            <a:r>
              <a:rPr lang="en-US" dirty="0" smtClean="0"/>
              <a:t>big/complex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3550-D9B4-9F44-8573-7FCEF43B05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2252</Words>
  <Application>Microsoft Macintosh PowerPoint</Application>
  <PresentationFormat>On-screen Show (4:3)</PresentationFormat>
  <Paragraphs>306</Paragraphs>
  <Slides>21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Physics 120B: Lecture 1</vt:lpstr>
      <vt:lpstr>Course Structure</vt:lpstr>
      <vt:lpstr>Project Rubric</vt:lpstr>
      <vt:lpstr>Why is this a Physics Course?</vt:lpstr>
      <vt:lpstr>Arduino: This is our Brain in Phys120B</vt:lpstr>
      <vt:lpstr>Arduino Core Capabilities</vt:lpstr>
      <vt:lpstr>Why Arduino?</vt:lpstr>
      <vt:lpstr>Mission: Get up to Speed Fast</vt:lpstr>
      <vt:lpstr>Every Arduino “Sketch”</vt:lpstr>
      <vt:lpstr>Rudimentary C Syntax</vt:lpstr>
      <vt:lpstr>Example Arduino Code</vt:lpstr>
      <vt:lpstr>Comments on Code</vt:lpstr>
      <vt:lpstr>Arduino-Specific Commands</vt:lpstr>
      <vt:lpstr>Arduino Serial Commands</vt:lpstr>
      <vt:lpstr>Types in C</vt:lpstr>
      <vt:lpstr>Changing Types (Casting)</vt:lpstr>
      <vt:lpstr>Conditionals</vt:lpstr>
      <vt:lpstr>If..else construction</vt:lpstr>
      <vt:lpstr>For loops</vt:lpstr>
      <vt:lpstr>#define to ease the coding</vt:lpstr>
      <vt:lpstr>Course Website</vt:lpstr>
    </vt:vector>
  </TitlesOfParts>
  <Company>UCSD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Physics UCSD</dc:creator>
  <cp:lastModifiedBy>Physics UCSD</cp:lastModifiedBy>
  <cp:revision>78</cp:revision>
  <dcterms:created xsi:type="dcterms:W3CDTF">2013-01-07T15:10:36Z</dcterms:created>
  <dcterms:modified xsi:type="dcterms:W3CDTF">2013-01-07T15:47:00Z</dcterms:modified>
</cp:coreProperties>
</file>