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46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02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8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6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3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5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41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5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1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0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6067-9954-4C0E-92A1-BC0E6D3C3626}" type="datetimeFigureOut">
              <a:rPr lang="it-IT" smtClean="0"/>
              <a:t>26/06/2018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CCBE-6EF4-447D-A018-86C7836E50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28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D5E9E-84B3-48BD-94C8-8F9A3FFB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Glossario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8C1AF07-0778-48D3-9DE2-0E53E12E2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958318"/>
              </p:ext>
            </p:extLst>
          </p:nvPr>
        </p:nvGraphicFramePr>
        <p:xfrm>
          <a:off x="471487" y="2442107"/>
          <a:ext cx="5915025" cy="53133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8113">
                  <a:extLst>
                    <a:ext uri="{9D8B030D-6E8A-4147-A177-3AD203B41FA5}">
                      <a16:colId xmlns:a16="http://schemas.microsoft.com/office/drawing/2014/main" val="4203827763"/>
                    </a:ext>
                  </a:extLst>
                </a:gridCol>
                <a:gridCol w="2195667">
                  <a:extLst>
                    <a:ext uri="{9D8B030D-6E8A-4147-A177-3AD203B41FA5}">
                      <a16:colId xmlns:a16="http://schemas.microsoft.com/office/drawing/2014/main" val="2753285316"/>
                    </a:ext>
                  </a:extLst>
                </a:gridCol>
                <a:gridCol w="2311245">
                  <a:extLst>
                    <a:ext uri="{9D8B030D-6E8A-4147-A177-3AD203B41FA5}">
                      <a16:colId xmlns:a16="http://schemas.microsoft.com/office/drawing/2014/main" val="3545178600"/>
                    </a:ext>
                  </a:extLst>
                </a:gridCol>
              </a:tblGrid>
              <a:tr h="346680">
                <a:tc>
                  <a:txBody>
                    <a:bodyPr/>
                    <a:lstStyle/>
                    <a:p>
                      <a:r>
                        <a:rPr lang="it-IT" sz="1700" dirty="0"/>
                        <a:t>Termine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Descrizione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Links</a:t>
                      </a:r>
                    </a:p>
                  </a:txBody>
                  <a:tcPr marL="68580" marR="68580" marT="41491" marB="41491"/>
                </a:tc>
                <a:extLst>
                  <a:ext uri="{0D108BD9-81ED-4DB2-BD59-A6C34878D82A}">
                    <a16:rowId xmlns:a16="http://schemas.microsoft.com/office/drawing/2014/main" val="2177128602"/>
                  </a:ext>
                </a:extLst>
              </a:tr>
              <a:tr h="1088822"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 presente nella biblioteca. Caratterizzata da una serie di dati e metadati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Metadati, Sorgente, Recensione, Storico</a:t>
                      </a:r>
                    </a:p>
                  </a:txBody>
                  <a:tcPr marL="68580" marR="68580" marT="41491" marB="41491"/>
                </a:tc>
                <a:extLst>
                  <a:ext uri="{0D108BD9-81ED-4DB2-BD59-A6C34878D82A}">
                    <a16:rowId xmlns:a16="http://schemas.microsoft.com/office/drawing/2014/main" val="56625299"/>
                  </a:ext>
                </a:extLst>
              </a:tr>
              <a:tr h="611048">
                <a:tc>
                  <a:txBody>
                    <a:bodyPr/>
                    <a:lstStyle/>
                    <a:p>
                      <a:r>
                        <a:rPr lang="it-IT" sz="1700" dirty="0"/>
                        <a:t>Metadati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Dati che descrivono una pubblicazione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</a:t>
                      </a:r>
                    </a:p>
                  </a:txBody>
                  <a:tcPr marL="68580" marR="68580" marT="41491" marB="41491"/>
                </a:tc>
                <a:extLst>
                  <a:ext uri="{0D108BD9-81ED-4DB2-BD59-A6C34878D82A}">
                    <a16:rowId xmlns:a16="http://schemas.microsoft.com/office/drawing/2014/main" val="3134784262"/>
                  </a:ext>
                </a:extLst>
              </a:tr>
              <a:tr h="611048">
                <a:tc>
                  <a:txBody>
                    <a:bodyPr/>
                    <a:lstStyle/>
                    <a:p>
                      <a:r>
                        <a:rPr lang="it-IT" sz="1700" dirty="0"/>
                        <a:t>Sorgente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Collegamento ad una parte di pubblicazione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Pubblicazione</a:t>
                      </a:r>
                    </a:p>
                  </a:txBody>
                  <a:tcPr marL="68580" marR="68580" marT="41491" marB="41491"/>
                </a:tc>
                <a:extLst>
                  <a:ext uri="{0D108BD9-81ED-4DB2-BD59-A6C34878D82A}">
                    <a16:rowId xmlns:a16="http://schemas.microsoft.com/office/drawing/2014/main" val="3374172002"/>
                  </a:ext>
                </a:extLst>
              </a:tr>
              <a:tr h="875081">
                <a:tc>
                  <a:txBody>
                    <a:bodyPr/>
                    <a:lstStyle/>
                    <a:p>
                      <a:r>
                        <a:rPr lang="it-IT" sz="1700" dirty="0"/>
                        <a:t>Recensione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Recensione testuale di una pubblicazione, scritta da un utente 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Utente, Pubblicazione</a:t>
                      </a:r>
                    </a:p>
                  </a:txBody>
                  <a:tcPr marL="68580" marR="68580" marT="41491" marB="41491"/>
                </a:tc>
                <a:extLst>
                  <a:ext uri="{0D108BD9-81ED-4DB2-BD59-A6C34878D82A}">
                    <a16:rowId xmlns:a16="http://schemas.microsoft.com/office/drawing/2014/main" val="217809969"/>
                  </a:ext>
                </a:extLst>
              </a:tr>
              <a:tr h="875081">
                <a:tc>
                  <a:txBody>
                    <a:bodyPr/>
                    <a:lstStyle/>
                    <a:p>
                      <a:r>
                        <a:rPr lang="it-IT" sz="1700" dirty="0"/>
                        <a:t>Utente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 della biblioteca, può essere attivo o passivo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Recensione, Storico</a:t>
                      </a:r>
                    </a:p>
                  </a:txBody>
                  <a:tcPr marL="68580" marR="68580" marT="41491" marB="41491"/>
                </a:tc>
                <a:extLst>
                  <a:ext uri="{0D108BD9-81ED-4DB2-BD59-A6C34878D82A}">
                    <a16:rowId xmlns:a16="http://schemas.microsoft.com/office/drawing/2014/main" val="585374777"/>
                  </a:ext>
                </a:extLst>
              </a:tr>
              <a:tr h="875081">
                <a:tc>
                  <a:txBody>
                    <a:bodyPr/>
                    <a:lstStyle/>
                    <a:p>
                      <a:r>
                        <a:rPr lang="it-IT" sz="1700" dirty="0"/>
                        <a:t>Storico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Lista delle modifiche effettuate dagli utenti attivi alle pubblicazioni</a:t>
                      </a:r>
                    </a:p>
                  </a:txBody>
                  <a:tcPr marL="68580" marR="68580" marT="41491" marB="41491"/>
                </a:tc>
                <a:tc>
                  <a:txBody>
                    <a:bodyPr/>
                    <a:lstStyle/>
                    <a:p>
                      <a:r>
                        <a:rPr lang="it-IT" sz="1700" dirty="0"/>
                        <a:t>Utente, Pubblicazione</a:t>
                      </a:r>
                    </a:p>
                  </a:txBody>
                  <a:tcPr marL="68580" marR="68580" marT="41491" marB="41491"/>
                </a:tc>
                <a:extLst>
                  <a:ext uri="{0D108BD9-81ED-4DB2-BD59-A6C34878D82A}">
                    <a16:rowId xmlns:a16="http://schemas.microsoft.com/office/drawing/2014/main" val="407342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8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043E1EE-AD66-4E56-B21A-FD584AEE2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756840"/>
              </p:ext>
            </p:extLst>
          </p:nvPr>
        </p:nvGraphicFramePr>
        <p:xfrm>
          <a:off x="440779" y="899238"/>
          <a:ext cx="5915025" cy="21357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15025">
                  <a:extLst>
                    <a:ext uri="{9D8B030D-6E8A-4147-A177-3AD203B41FA5}">
                      <a16:colId xmlns:a16="http://schemas.microsoft.com/office/drawing/2014/main" val="3262924034"/>
                    </a:ext>
                  </a:extLst>
                </a:gridCol>
              </a:tblGrid>
              <a:tr h="308578">
                <a:tc>
                  <a:txBody>
                    <a:bodyPr/>
                    <a:lstStyle/>
                    <a:p>
                      <a:pPr algn="l"/>
                      <a:r>
                        <a:rPr lang="it-IT" sz="1700" dirty="0"/>
                        <a:t>Frasi riferite alle pubblicazioni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3558526167"/>
                  </a:ext>
                </a:extLst>
              </a:tr>
              <a:tr h="1819984">
                <a:tc>
                  <a:txBody>
                    <a:bodyPr/>
                    <a:lstStyle/>
                    <a:p>
                      <a:r>
                        <a:rPr lang="it-IT" sz="1700" dirty="0"/>
                        <a:t>Ogni pubblicazione presente nella biblioteca è caratterizzata da un titolo, una lista di autori, un editore, una serie di metadati e, opzionalmente, una descrizione testuale, un indice (composto dai titoli dei vari capitoli/sezioni della pubblicazione, numerati e ordinati) e una serie di sorgenti tramite le quali poter accedere alla pubblicazione o a parti di essa.</a:t>
                      </a:r>
                    </a:p>
                  </a:txBody>
                  <a:tcPr marL="68580" marR="68580" marT="28339" marB="28339"/>
                </a:tc>
                <a:extLst>
                  <a:ext uri="{0D108BD9-81ED-4DB2-BD59-A6C34878D82A}">
                    <a16:rowId xmlns:a16="http://schemas.microsoft.com/office/drawing/2014/main" val="1461006386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64CC9E4-CD11-4F32-87CA-CD1EA9706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33189"/>
              </p:ext>
            </p:extLst>
          </p:nvPr>
        </p:nvGraphicFramePr>
        <p:xfrm>
          <a:off x="440778" y="4800205"/>
          <a:ext cx="5915025" cy="159902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5915025">
                  <a:extLst>
                    <a:ext uri="{9D8B030D-6E8A-4147-A177-3AD203B41FA5}">
                      <a16:colId xmlns:a16="http://schemas.microsoft.com/office/drawing/2014/main" val="2107823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700" dirty="0"/>
                        <a:t>Frasi riferite ai metadati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3303743"/>
                  </a:ext>
                </a:extLst>
              </a:tr>
              <a:tr h="1271368">
                <a:tc>
                  <a:txBody>
                    <a:bodyPr/>
                    <a:lstStyle/>
                    <a:p>
                      <a:r>
                        <a:rPr lang="it-IT" sz="1700" dirty="0"/>
                        <a:t>I metadati sono costituiti (almeno) da codice ISBN, numero di pagine, lingua, data di pubblicazione, lista delle ristampe (numero e data) e parole chiave identificative (zero o più).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274662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0B95C05-B2FB-42AA-9912-854B19FAA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48449"/>
              </p:ext>
            </p:extLst>
          </p:nvPr>
        </p:nvGraphicFramePr>
        <p:xfrm>
          <a:off x="440779" y="3397967"/>
          <a:ext cx="5915025" cy="10392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15025">
                  <a:extLst>
                    <a:ext uri="{9D8B030D-6E8A-4147-A177-3AD203B41FA5}">
                      <a16:colId xmlns:a16="http://schemas.microsoft.com/office/drawing/2014/main" val="2798735378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it-IT" sz="1700" dirty="0"/>
                        <a:t>Frasi riferite alle sorgenti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75999399"/>
                  </a:ext>
                </a:extLst>
              </a:tr>
              <a:tr h="669974">
                <a:tc>
                  <a:txBody>
                    <a:bodyPr/>
                    <a:lstStyle/>
                    <a:p>
                      <a:r>
                        <a:rPr lang="it-IT" sz="1700"/>
                        <a:t>Ciascuna sorgente è caratterizzata da un tipo, una URI, da un formato e da una descrizione.</a:t>
                      </a:r>
                      <a:endParaRPr lang="it-IT" sz="1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734504"/>
                  </a:ext>
                </a:extLst>
              </a:tr>
            </a:tbl>
          </a:graphicData>
        </a:graphic>
      </p:graphicFrame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4A8CCA32-05C9-41D3-829C-B212B3FA1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419367"/>
              </p:ext>
            </p:extLst>
          </p:nvPr>
        </p:nvGraphicFramePr>
        <p:xfrm>
          <a:off x="440778" y="6762220"/>
          <a:ext cx="5915025" cy="17336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15025">
                  <a:extLst>
                    <a:ext uri="{9D8B030D-6E8A-4147-A177-3AD203B41FA5}">
                      <a16:colId xmlns:a16="http://schemas.microsoft.com/office/drawing/2014/main" val="2750184894"/>
                    </a:ext>
                  </a:extLst>
                </a:gridCol>
              </a:tblGrid>
              <a:tr h="277246">
                <a:tc>
                  <a:txBody>
                    <a:bodyPr/>
                    <a:lstStyle/>
                    <a:p>
                      <a:r>
                        <a:rPr lang="it-IT" sz="1700" dirty="0"/>
                        <a:t>Frasi riferite alle recensioni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8829112"/>
                  </a:ext>
                </a:extLst>
              </a:tr>
              <a:tr h="1406034">
                <a:tc>
                  <a:txBody>
                    <a:bodyPr/>
                    <a:lstStyle/>
                    <a:p>
                      <a:r>
                        <a:rPr lang="it-IT" sz="1700" dirty="0"/>
                        <a:t>Ogni recensione testuale è associata ad una pubblicazione, e dovrà indicare l’utente che l’ha inserita e la data/ora dell’inserimento. Le recensioni saranno moderate, quindi è necessario prevedere un flag che indichi se la recensione è stata approvata oppure no dai moderatori.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002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5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5F1BF90-1721-47A6-9316-CEF71680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15410"/>
              </p:ext>
            </p:extLst>
          </p:nvPr>
        </p:nvGraphicFramePr>
        <p:xfrm>
          <a:off x="471489" y="949088"/>
          <a:ext cx="5915025" cy="1691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15025">
                  <a:extLst>
                    <a:ext uri="{9D8B030D-6E8A-4147-A177-3AD203B41FA5}">
                      <a16:colId xmlns:a16="http://schemas.microsoft.com/office/drawing/2014/main" val="620591574"/>
                    </a:ext>
                  </a:extLst>
                </a:gridCol>
              </a:tblGrid>
              <a:tr h="319529">
                <a:tc>
                  <a:txBody>
                    <a:bodyPr/>
                    <a:lstStyle/>
                    <a:p>
                      <a:r>
                        <a:rPr lang="it-IT" sz="1700" dirty="0"/>
                        <a:t>Frasi riferite agli utenti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1574390"/>
                  </a:ext>
                </a:extLst>
              </a:tr>
              <a:tr h="1360283">
                <a:tc>
                  <a:txBody>
                    <a:bodyPr/>
                    <a:lstStyle/>
                    <a:p>
                      <a:r>
                        <a:rPr lang="it-IT" sz="1700" dirty="0"/>
                        <a:t>Gli utenti potranno registrarsi nel sito fornendo i loro dati anagrafici, un indirizzo email (che verrà usato come username) e, ovviamente, la password scelta. Il sistema prevede due tipologie di utenza: attiva e passiva. Il livello di utenza iniziale è sempre quello passivo.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6357208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0135F1C-3DA4-4921-AC1F-1957B00C5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81023"/>
              </p:ext>
            </p:extLst>
          </p:nvPr>
        </p:nvGraphicFramePr>
        <p:xfrm>
          <a:off x="471489" y="3082131"/>
          <a:ext cx="5915026" cy="18479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15026">
                  <a:extLst>
                    <a:ext uri="{9D8B030D-6E8A-4147-A177-3AD203B41FA5}">
                      <a16:colId xmlns:a16="http://schemas.microsoft.com/office/drawing/2014/main" val="672244166"/>
                    </a:ext>
                  </a:extLst>
                </a:gridCol>
              </a:tblGrid>
              <a:tr h="299776">
                <a:tc>
                  <a:txBody>
                    <a:bodyPr/>
                    <a:lstStyle/>
                    <a:p>
                      <a:r>
                        <a:rPr lang="it-IT" sz="1700" dirty="0"/>
                        <a:t>Frasi relative allo storico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4547304"/>
                  </a:ext>
                </a:extLst>
              </a:tr>
              <a:tr h="1520293">
                <a:tc>
                  <a:txBody>
                    <a:bodyPr/>
                    <a:lstStyle/>
                    <a:p>
                      <a:r>
                        <a:rPr lang="it-IT" sz="1700" dirty="0"/>
                        <a:t>Per tener traccia delle modifiche effettuate alla bibliografia dai vari utenti attivi, il sistema deve mantenere una ‘’storia’’ di ciascuna scheda bibliografica. Ogni entry di tale storia conterrà un </a:t>
                      </a:r>
                      <a:r>
                        <a:rPr lang="it-IT" sz="1700" dirty="0" err="1"/>
                        <a:t>timestamp</a:t>
                      </a:r>
                      <a:r>
                        <a:rPr lang="it-IT" sz="1700" dirty="0"/>
                        <a:t>, il nome dell’utente e una descrizione della modifica. E’ possibile scegliere il dettaglio di questa descrizione.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605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21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3931</TotalTime>
  <Words>381</Words>
  <Application>Microsoft Office PowerPoint</Application>
  <PresentationFormat>A4 (21x29,7 cm)</PresentationFormat>
  <Paragraphs>34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Glossario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De petris</dc:creator>
  <cp:lastModifiedBy>Vincenzo De Petris</cp:lastModifiedBy>
  <cp:revision>13</cp:revision>
  <dcterms:created xsi:type="dcterms:W3CDTF">2018-05-17T20:23:12Z</dcterms:created>
  <dcterms:modified xsi:type="dcterms:W3CDTF">2018-06-26T13:33:12Z</dcterms:modified>
</cp:coreProperties>
</file>