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0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40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5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6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6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64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24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2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3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62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8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5D1A-7D56-4B24-B1F1-9962EB8B055B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87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AEB333-FB1E-4E91-812B-91D0468C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0"/>
            <a:ext cx="5915025" cy="1914702"/>
          </a:xfrm>
        </p:spPr>
        <p:txBody>
          <a:bodyPr/>
          <a:lstStyle/>
          <a:p>
            <a:r>
              <a:rPr lang="it-IT" dirty="0"/>
              <a:t>Dizionario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AE89E05-A423-4130-B90E-9D4524FC7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80654"/>
              </p:ext>
            </p:extLst>
          </p:nvPr>
        </p:nvGraphicFramePr>
        <p:xfrm>
          <a:off x="471486" y="1914702"/>
          <a:ext cx="5915025" cy="7179596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87290">
                  <a:extLst>
                    <a:ext uri="{9D8B030D-6E8A-4147-A177-3AD203B41FA5}">
                      <a16:colId xmlns:a16="http://schemas.microsoft.com/office/drawing/2014/main" val="1410003674"/>
                    </a:ext>
                  </a:extLst>
                </a:gridCol>
                <a:gridCol w="1395622">
                  <a:extLst>
                    <a:ext uri="{9D8B030D-6E8A-4147-A177-3AD203B41FA5}">
                      <a16:colId xmlns:a16="http://schemas.microsoft.com/office/drawing/2014/main" val="223318083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162002123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1303179911"/>
                    </a:ext>
                  </a:extLst>
                </a:gridCol>
              </a:tblGrid>
              <a:tr h="228576">
                <a:tc>
                  <a:txBody>
                    <a:bodyPr/>
                    <a:lstStyle/>
                    <a:p>
                      <a:r>
                        <a:rPr lang="it-IT" sz="1700" dirty="0"/>
                        <a:t>Entità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Descrizione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Attributi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Identificatore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773417890"/>
                  </a:ext>
                </a:extLst>
              </a:tr>
              <a:tr h="568267"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 presente nella biblioteca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titolo, autore, editore, descrizione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INFO_PUBBLICAZIONE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239232373"/>
                  </a:ext>
                </a:extLst>
              </a:tr>
              <a:tr h="1667537">
                <a:tc>
                  <a:txBody>
                    <a:bodyPr/>
                    <a:lstStyle/>
                    <a:p>
                      <a:r>
                        <a:rPr lang="it-IT" sz="1700" dirty="0"/>
                        <a:t>Info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Metadati che descrivono una determinata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 err="1"/>
                        <a:t>isbn</a:t>
                      </a:r>
                      <a:endParaRPr lang="it-IT" sz="1700" dirty="0"/>
                    </a:p>
                    <a:p>
                      <a:r>
                        <a:rPr lang="it-IT" sz="1700" dirty="0"/>
                        <a:t>numero pagine, </a:t>
                      </a:r>
                    </a:p>
                    <a:p>
                      <a:r>
                        <a:rPr lang="it-IT" sz="1700" dirty="0"/>
                        <a:t>parola chiave, ristampa, anno pubblicazione,</a:t>
                      </a:r>
                    </a:p>
                    <a:p>
                      <a:r>
                        <a:rPr lang="it-IT" sz="1700" dirty="0"/>
                        <a:t>lingua, edizione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 err="1"/>
                        <a:t>isbn</a:t>
                      </a:r>
                      <a:endParaRPr lang="it-IT" sz="1700" dirty="0"/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2018152817"/>
                  </a:ext>
                </a:extLst>
              </a:tr>
              <a:tr h="751479">
                <a:tc>
                  <a:txBody>
                    <a:bodyPr/>
                    <a:lstStyle/>
                    <a:p>
                      <a:r>
                        <a:rPr lang="it-IT" sz="1700" dirty="0"/>
                        <a:t>Utente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 della biblioteca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email, password, anagrafica, tipo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email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4209746636"/>
                  </a:ext>
                </a:extLst>
              </a:tr>
              <a:tr h="751479">
                <a:tc>
                  <a:txBody>
                    <a:bodyPr/>
                    <a:lstStyle/>
                    <a:p>
                      <a:r>
                        <a:rPr lang="it-IT" sz="1700" dirty="0"/>
                        <a:t>Recensione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 scritta da un Utente ad una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testo, </a:t>
                      </a:r>
                    </a:p>
                    <a:p>
                      <a:r>
                        <a:rPr lang="it-IT" sz="1700" dirty="0"/>
                        <a:t>data ora, </a:t>
                      </a:r>
                    </a:p>
                    <a:p>
                      <a:r>
                        <a:rPr lang="it-IT" sz="1700" dirty="0"/>
                        <a:t>moderata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UTENTE, PUBBLICAZIONE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1504887130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r>
                        <a:rPr lang="it-IT" sz="1700" dirty="0"/>
                        <a:t>Capitolo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Parte di una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titolo, </a:t>
                      </a:r>
                    </a:p>
                    <a:p>
                      <a:r>
                        <a:rPr lang="it-IT" sz="1700" dirty="0"/>
                        <a:t>numero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PUBBLICAZIONE, numero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2282528426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r>
                        <a:rPr lang="it-IT" sz="1700" dirty="0"/>
                        <a:t>Sorgente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Collegamento da una pubblicazione a parti di essa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uri, </a:t>
                      </a:r>
                    </a:p>
                    <a:p>
                      <a:r>
                        <a:rPr lang="it-IT" sz="1700" dirty="0"/>
                        <a:t>tipo,</a:t>
                      </a:r>
                    </a:p>
                    <a:p>
                      <a:r>
                        <a:rPr lang="it-IT" sz="1700" dirty="0"/>
                        <a:t>descrizione,</a:t>
                      </a:r>
                    </a:p>
                    <a:p>
                      <a:r>
                        <a:rPr lang="it-IT" sz="1700" dirty="0"/>
                        <a:t>formato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uri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49231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1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4A8917-7BDE-41FA-B94F-3626B61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0"/>
            <a:ext cx="5915025" cy="1320800"/>
          </a:xfrm>
        </p:spPr>
        <p:txBody>
          <a:bodyPr/>
          <a:lstStyle/>
          <a:p>
            <a:r>
              <a:rPr lang="it-IT" dirty="0"/>
              <a:t>Dizionario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AF1BDCC8-57F0-4260-9D41-7ED133DB6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05583"/>
              </p:ext>
            </p:extLst>
          </p:nvPr>
        </p:nvGraphicFramePr>
        <p:xfrm>
          <a:off x="471488" y="1320800"/>
          <a:ext cx="5808756" cy="4645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9512">
                  <a:extLst>
                    <a:ext uri="{9D8B030D-6E8A-4147-A177-3AD203B41FA5}">
                      <a16:colId xmlns:a16="http://schemas.microsoft.com/office/drawing/2014/main" val="3972061368"/>
                    </a:ext>
                  </a:extLst>
                </a:gridCol>
                <a:gridCol w="1824130">
                  <a:extLst>
                    <a:ext uri="{9D8B030D-6E8A-4147-A177-3AD203B41FA5}">
                      <a16:colId xmlns:a16="http://schemas.microsoft.com/office/drawing/2014/main" val="930018967"/>
                    </a:ext>
                  </a:extLst>
                </a:gridCol>
                <a:gridCol w="1803655">
                  <a:extLst>
                    <a:ext uri="{9D8B030D-6E8A-4147-A177-3AD203B41FA5}">
                      <a16:colId xmlns:a16="http://schemas.microsoft.com/office/drawing/2014/main" val="3490714092"/>
                    </a:ext>
                  </a:extLst>
                </a:gridCol>
                <a:gridCol w="1001459">
                  <a:extLst>
                    <a:ext uri="{9D8B030D-6E8A-4147-A177-3AD203B41FA5}">
                      <a16:colId xmlns:a16="http://schemas.microsoft.com/office/drawing/2014/main" val="3374763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700" dirty="0"/>
                        <a:t>Relazione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Descrizione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Entità coinvolte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Attributi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1818382963"/>
                  </a:ext>
                </a:extLst>
              </a:tr>
              <a:tr h="842925">
                <a:tc>
                  <a:txBody>
                    <a:bodyPr/>
                    <a:lstStyle/>
                    <a:p>
                      <a:r>
                        <a:rPr lang="it-IT" sz="1700" dirty="0"/>
                        <a:t>Metadati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Pubblicazione ad un’unica Info pubblicazione e viceversa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Pubblicazione(1,1) ,</a:t>
                      </a:r>
                    </a:p>
                    <a:p>
                      <a:r>
                        <a:rPr lang="it-IT" sz="1700" dirty="0"/>
                        <a:t>Info pubblicazione(1,1)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3281599788"/>
                  </a:ext>
                </a:extLst>
              </a:tr>
              <a:tr h="686428">
                <a:tc>
                  <a:txBody>
                    <a:bodyPr/>
                    <a:lstStyle/>
                    <a:p>
                      <a:r>
                        <a:rPr lang="it-IT" sz="1700" dirty="0"/>
                        <a:t>Link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Sorgente ad un’unica Pubblicazione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Sorgente(1,1),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1910422435"/>
                  </a:ext>
                </a:extLst>
              </a:tr>
              <a:tr h="529931">
                <a:tc>
                  <a:txBody>
                    <a:bodyPr/>
                    <a:lstStyle/>
                    <a:p>
                      <a:r>
                        <a:rPr lang="it-IT" sz="1700" dirty="0" err="1"/>
                        <a:t>Likes</a:t>
                      </a:r>
                      <a:endParaRPr lang="it-IT" sz="1700" dirty="0"/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gli Utenti alle Pubblicazioni che hanno gradito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Utente(0,N),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data ora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2615180575"/>
                  </a:ext>
                </a:extLst>
              </a:tr>
              <a:tr h="529931">
                <a:tc>
                  <a:txBody>
                    <a:bodyPr/>
                    <a:lstStyle/>
                    <a:p>
                      <a:r>
                        <a:rPr lang="it-IT" sz="1700" dirty="0"/>
                        <a:t>Indice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Capitolo ad un’ unica Pubblicazione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Capitolo(1,1),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795411928"/>
                  </a:ext>
                </a:extLst>
              </a:tr>
            </a:tbl>
          </a:graphicData>
        </a:graphic>
      </p:graphicFrame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2D08B87A-F4D3-463D-BEC0-29F2C7856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019782"/>
              </p:ext>
            </p:extLst>
          </p:nvPr>
        </p:nvGraphicFramePr>
        <p:xfrm>
          <a:off x="471488" y="5966370"/>
          <a:ext cx="5808759" cy="340913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103315">
                  <a:extLst>
                    <a:ext uri="{9D8B030D-6E8A-4147-A177-3AD203B41FA5}">
                      <a16:colId xmlns:a16="http://schemas.microsoft.com/office/drawing/2014/main" val="186905061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084086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63470754"/>
                    </a:ext>
                  </a:extLst>
                </a:gridCol>
                <a:gridCol w="1251044">
                  <a:extLst>
                    <a:ext uri="{9D8B030D-6E8A-4147-A177-3AD203B41FA5}">
                      <a16:colId xmlns:a16="http://schemas.microsoft.com/office/drawing/2014/main" val="3872632280"/>
                    </a:ext>
                  </a:extLst>
                </a:gridCol>
              </a:tblGrid>
              <a:tr h="555112">
                <a:tc>
                  <a:txBody>
                    <a:bodyPr/>
                    <a:lstStyle/>
                    <a:p>
                      <a:r>
                        <a:rPr lang="it-IT" sz="1700" dirty="0"/>
                        <a:t>Giudizio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Recensione all’Utente che l’ha redatta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Recensione(1,1),</a:t>
                      </a:r>
                    </a:p>
                    <a:p>
                      <a:r>
                        <a:rPr lang="it-IT" sz="1700" dirty="0"/>
                        <a:t>Utente(0,N)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42434" marR="42434" marT="50029" marB="50029"/>
                </a:tc>
                <a:extLst>
                  <a:ext uri="{0D108BD9-81ED-4DB2-BD59-A6C34878D82A}">
                    <a16:rowId xmlns:a16="http://schemas.microsoft.com/office/drawing/2014/main" val="2705354309"/>
                  </a:ext>
                </a:extLst>
              </a:tr>
              <a:tr h="555112">
                <a:tc>
                  <a:txBody>
                    <a:bodyPr/>
                    <a:lstStyle/>
                    <a:p>
                      <a:r>
                        <a:rPr lang="it-IT" sz="1700" dirty="0"/>
                        <a:t>Valutazione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Recensione alla Pubblicazione a cui si riferisce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Recensione(1,1),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42434" marR="42434" marT="50029" marB="50029"/>
                </a:tc>
                <a:extLst>
                  <a:ext uri="{0D108BD9-81ED-4DB2-BD59-A6C34878D82A}">
                    <a16:rowId xmlns:a16="http://schemas.microsoft.com/office/drawing/2014/main" val="4222352693"/>
                  </a:ext>
                </a:extLst>
              </a:tr>
              <a:tr h="629537">
                <a:tc>
                  <a:txBody>
                    <a:bodyPr/>
                    <a:lstStyle/>
                    <a:p>
                      <a:r>
                        <a:rPr lang="it-IT" sz="1700" dirty="0"/>
                        <a:t>Modifica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gli Utenti alle Pubblicazioni che hanno inserito o modificato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Utente(0,N),</a:t>
                      </a:r>
                    </a:p>
                    <a:p>
                      <a:r>
                        <a:rPr lang="it-IT" sz="1700" dirty="0"/>
                        <a:t>Pubblicazione(1,N)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data ora,</a:t>
                      </a:r>
                    </a:p>
                    <a:p>
                      <a:r>
                        <a:rPr lang="it-IT" sz="1700" dirty="0"/>
                        <a:t>descrizione,</a:t>
                      </a:r>
                    </a:p>
                    <a:p>
                      <a:r>
                        <a:rPr lang="it-IT" sz="1700" dirty="0"/>
                        <a:t>tipo</a:t>
                      </a:r>
                    </a:p>
                  </a:txBody>
                  <a:tcPr marL="42434" marR="42434" marT="50029" marB="50029"/>
                </a:tc>
                <a:extLst>
                  <a:ext uri="{0D108BD9-81ED-4DB2-BD59-A6C34878D82A}">
                    <a16:rowId xmlns:a16="http://schemas.microsoft.com/office/drawing/2014/main" val="3118616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4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78724-90C2-44B3-846E-AC0BF7B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rules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E5761FE-6173-4E75-B6B2-D96543FC0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800536"/>
              </p:ext>
            </p:extLst>
          </p:nvPr>
        </p:nvGraphicFramePr>
        <p:xfrm>
          <a:off x="471488" y="2453466"/>
          <a:ext cx="5918932" cy="49860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7612">
                  <a:extLst>
                    <a:ext uri="{9D8B030D-6E8A-4147-A177-3AD203B41FA5}">
                      <a16:colId xmlns:a16="http://schemas.microsoft.com/office/drawing/2014/main" val="4083021346"/>
                    </a:ext>
                  </a:extLst>
                </a:gridCol>
                <a:gridCol w="4701320">
                  <a:extLst>
                    <a:ext uri="{9D8B030D-6E8A-4147-A177-3AD203B41FA5}">
                      <a16:colId xmlns:a16="http://schemas.microsoft.com/office/drawing/2014/main" val="2898914127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r>
                        <a:rPr lang="it-IT" sz="1700" dirty="0" err="1"/>
                        <a:t>Constraints</a:t>
                      </a:r>
                      <a:endParaRPr lang="it-IT" sz="1700" dirty="0"/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3998841339"/>
                  </a:ext>
                </a:extLst>
              </a:tr>
              <a:tr h="616388">
                <a:tc>
                  <a:txBody>
                    <a:bodyPr/>
                    <a:lstStyle/>
                    <a:p>
                      <a:r>
                        <a:rPr lang="it-IT" sz="1700" dirty="0"/>
                        <a:t>(BR 1)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Un Utente può inserire al più una Recensione per ogni Pubblicazione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1266407523"/>
                  </a:ext>
                </a:extLst>
              </a:tr>
              <a:tr h="405786">
                <a:tc>
                  <a:txBody>
                    <a:bodyPr/>
                    <a:lstStyle/>
                    <a:p>
                      <a:r>
                        <a:rPr lang="it-IT" sz="1700" dirty="0"/>
                        <a:t>(BR 2)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Un Utente può assegnare al più un Like per ogni Pubblicazione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4259505670"/>
                  </a:ext>
                </a:extLst>
              </a:tr>
              <a:tr h="627452">
                <a:tc>
                  <a:txBody>
                    <a:bodyPr/>
                    <a:lstStyle/>
                    <a:p>
                      <a:r>
                        <a:rPr lang="it-IT" sz="1700" dirty="0"/>
                        <a:t>(BR 3)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Solo gli Utenti di Tipo =  ‘’attivo’’ possono partecipare alla relazione Modifica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2158182386"/>
                  </a:ext>
                </a:extLst>
              </a:tr>
              <a:tr h="405786">
                <a:tc>
                  <a:txBody>
                    <a:bodyPr/>
                    <a:lstStyle/>
                    <a:p>
                      <a:r>
                        <a:rPr lang="it-IT" sz="1700" dirty="0"/>
                        <a:t>(BR 4)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Il Tipo di un nuovo Utente inizialmente è sempre ‘’passivo’’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3338157946"/>
                  </a:ext>
                </a:extLst>
              </a:tr>
              <a:tr h="640030">
                <a:tc>
                  <a:txBody>
                    <a:bodyPr/>
                    <a:lstStyle/>
                    <a:p>
                      <a:r>
                        <a:rPr lang="it-IT" sz="1700" dirty="0"/>
                        <a:t>(BR 5)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I Capitoli associati ad una Pubblicazione devono essere numerati consecutivamente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2265744780"/>
                  </a:ext>
                </a:extLst>
              </a:tr>
              <a:tr h="627452">
                <a:tc>
                  <a:txBody>
                    <a:bodyPr/>
                    <a:lstStyle/>
                    <a:p>
                      <a:r>
                        <a:rPr lang="it-IT" sz="1700" dirty="0"/>
                        <a:t>(BR 6)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Le Ristampe associate ad una pubblicazione devono essere numerate consecutivamente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1625569182"/>
                  </a:ext>
                </a:extLst>
              </a:tr>
              <a:tr h="854438">
                <a:tc>
                  <a:txBody>
                    <a:bodyPr/>
                    <a:lstStyle/>
                    <a:p>
                      <a:r>
                        <a:rPr lang="it-IT" sz="1700" dirty="0"/>
                        <a:t>(BR 7)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Ogni Pubblicazione deve partecipare alla relazione ‘’Modifica’’, dove l’attributo Tipo è uguale a ‘’Inserimento’’, esattamente una volta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3332655194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DF42DAE-B9C8-482C-8845-2703E5A3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6462"/>
              </p:ext>
            </p:extLst>
          </p:nvPr>
        </p:nvGraphicFramePr>
        <p:xfrm>
          <a:off x="471488" y="7450849"/>
          <a:ext cx="5915025" cy="6169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6813">
                  <a:extLst>
                    <a:ext uri="{9D8B030D-6E8A-4147-A177-3AD203B41FA5}">
                      <a16:colId xmlns:a16="http://schemas.microsoft.com/office/drawing/2014/main" val="1618150570"/>
                    </a:ext>
                  </a:extLst>
                </a:gridCol>
                <a:gridCol w="4748212">
                  <a:extLst>
                    <a:ext uri="{9D8B030D-6E8A-4147-A177-3AD203B41FA5}">
                      <a16:colId xmlns:a16="http://schemas.microsoft.com/office/drawing/2014/main" val="751424877"/>
                    </a:ext>
                  </a:extLst>
                </a:gridCol>
              </a:tblGrid>
              <a:tr h="296151">
                <a:tc>
                  <a:txBody>
                    <a:bodyPr/>
                    <a:lstStyle/>
                    <a:p>
                      <a:r>
                        <a:rPr lang="it-IT" sz="1700" dirty="0" err="1"/>
                        <a:t>Derivations</a:t>
                      </a:r>
                      <a:endParaRPr lang="it-IT" sz="1700" dirty="0"/>
                    </a:p>
                  </a:txBody>
                  <a:tcPr marL="38576" marR="38576" marT="23339" marB="2333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23339" marB="23339"/>
                </a:tc>
                <a:extLst>
                  <a:ext uri="{0D108BD9-81ED-4DB2-BD59-A6C34878D82A}">
                    <a16:rowId xmlns:a16="http://schemas.microsoft.com/office/drawing/2014/main" val="1663263245"/>
                  </a:ext>
                </a:extLst>
              </a:tr>
              <a:tr h="311174"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23339" marB="2333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23339" marB="23339"/>
                </a:tc>
                <a:extLst>
                  <a:ext uri="{0D108BD9-81ED-4DB2-BD59-A6C34878D82A}">
                    <a16:rowId xmlns:a16="http://schemas.microsoft.com/office/drawing/2014/main" val="416135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48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375</Words>
  <Application>Microsoft Office PowerPoint</Application>
  <PresentationFormat>A4 (21x29,7 cm)</PresentationFormat>
  <Paragraphs>92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Dizionario</vt:lpstr>
      <vt:lpstr>Dizionario</vt:lpstr>
      <vt:lpstr>Business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Dizionario</dc:title>
  <dc:creator>Vincenzo De Petris</dc:creator>
  <cp:lastModifiedBy>Vincenzo De Petris</cp:lastModifiedBy>
  <cp:revision>17</cp:revision>
  <dcterms:created xsi:type="dcterms:W3CDTF">2018-05-20T13:45:39Z</dcterms:created>
  <dcterms:modified xsi:type="dcterms:W3CDTF">2018-06-26T17:21:54Z</dcterms:modified>
</cp:coreProperties>
</file>