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257" r:id="rId3"/>
    <p:sldId id="259" r:id="rId4"/>
    <p:sldId id="258" r:id="rId5"/>
    <p:sldId id="301" r:id="rId6"/>
    <p:sldId id="299" r:id="rId7"/>
    <p:sldId id="312" r:id="rId8"/>
    <p:sldId id="297" r:id="rId9"/>
    <p:sldId id="315" r:id="rId10"/>
    <p:sldId id="316" r:id="rId11"/>
    <p:sldId id="318" r:id="rId12"/>
    <p:sldId id="304" r:id="rId13"/>
    <p:sldId id="317" r:id="rId14"/>
    <p:sldId id="307" r:id="rId15"/>
    <p:sldId id="314" r:id="rId16"/>
    <p:sldId id="313" r:id="rId17"/>
  </p:sldIdLst>
  <p:sldSz cx="9144000" cy="6858000" type="screen4x3"/>
  <p:notesSz cx="9144000" cy="6858000"/>
  <p:embeddedFontLst>
    <p:embeddedFont>
      <p:font typeface="나눔고딕 Bold" pitchFamily="50" charset="-127"/>
      <p:bold r:id="rId20"/>
    </p:embeddedFont>
    <p:embeddedFont>
      <p:font typeface="HY강B" pitchFamily="18" charset="-127"/>
      <p:regular r:id="rId21"/>
    </p:embeddedFont>
    <p:embeddedFont>
      <p:font typeface="휴먼고딕" pitchFamily="2" charset="-127"/>
      <p:regular r:id="rId22"/>
    </p:embeddedFont>
    <p:embeddedFont>
      <p:font typeface="HY태백B" pitchFamily="18" charset="-127"/>
      <p:regular r:id="rId23"/>
    </p:embeddedFont>
    <p:embeddedFont>
      <p:font typeface="나눔손글씨 붓" pitchFamily="66" charset="-127"/>
      <p:regular r:id="rId24"/>
    </p:embeddedFont>
    <p:embeddedFont>
      <p:font typeface="나눔손글씨 펜" pitchFamily="66" charset="-127"/>
      <p:regular r:id="rId25"/>
    </p:embeddedFont>
    <p:embeddedFont>
      <p:font typeface="나눔고딕" pitchFamily="50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2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2148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BFCB-4580-4304-B66B-D2070E3ED8BB}" type="datetimeFigureOut">
              <a:rPr lang="ko-KR" altLang="en-US" smtClean="0"/>
              <a:pPr/>
              <a:t>2015-03-03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0497D-C9BE-4422-9F97-43986AEE9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4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A102-25E6-4A77-B356-0B707281F6CE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0497D-C9BE-4422-9F97-43986AEE9CD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198912" y="4135007"/>
            <a:ext cx="1928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4400" b="1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HY강B" pitchFamily="18" charset="-127"/>
                <a:ea typeface="HY강B" pitchFamily="18" charset="-127"/>
              </a:rPr>
              <a:t>조</a:t>
            </a:r>
            <a:endParaRPr lang="en-US" altLang="ko-KR" sz="4400" b="1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0366" y="6396336"/>
            <a:ext cx="32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2011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년 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11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월 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30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일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수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  <a:endParaRPr lang="ko-KR" altLang="en-US" dirty="0" smtClean="0">
              <a:ln>
                <a:solidFill>
                  <a:prstClr val="black">
                    <a:lumMod val="50000"/>
                    <a:lumOff val="50000"/>
                    <a:alpha val="16000"/>
                  </a:prstClr>
                </a:solidFill>
              </a:ln>
              <a:solidFill>
                <a:prstClr val="white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3011229" y="1000109"/>
            <a:ext cx="7286676" cy="7215238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8485" y="2227807"/>
            <a:ext cx="34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800" b="1" spc="300" dirty="0" smtClean="0">
              <a:ln>
                <a:solidFill>
                  <a:prstClr val="black">
                    <a:lumMod val="50000"/>
                    <a:lumOff val="50000"/>
                    <a:alpha val="16000"/>
                  </a:prstClr>
                </a:solidFill>
              </a:ln>
              <a:solidFill>
                <a:prstClr val="black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3373" y="3071810"/>
            <a:ext cx="4357719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6458930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28"/>
          <p:cNvSpPr>
            <a:spLocks noGrp="1"/>
          </p:cNvSpPr>
          <p:nvPr>
            <p:ph type="title"/>
          </p:nvPr>
        </p:nvSpPr>
        <p:spPr>
          <a:xfrm>
            <a:off x="4163326" y="3143249"/>
            <a:ext cx="4337765" cy="357760"/>
          </a:xfrm>
          <a:prstGeom prst="rect">
            <a:avLst/>
          </a:prstGeom>
        </p:spPr>
        <p:txBody>
          <a:bodyPr/>
          <a:lstStyle>
            <a:lvl1pPr>
              <a:defRPr lang="ko-KR" altLang="en-US" sz="1800" kern="1200" dirty="0">
                <a:ln>
                  <a:solidFill>
                    <a:prstClr val="black">
                      <a:alpha val="16000"/>
                    </a:prstClr>
                  </a:solidFill>
                </a:ln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43" y="3899764"/>
            <a:ext cx="3024336" cy="20093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63" y="1556793"/>
            <a:ext cx="2002743" cy="14572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>
          <a:xfrm>
            <a:off x="4788024" y="1697571"/>
            <a:ext cx="1257851" cy="129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1125960" y="1196752"/>
            <a:ext cx="236592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5"/>
          <a:stretch/>
        </p:blipFill>
        <p:spPr>
          <a:xfrm>
            <a:off x="107506" y="548680"/>
            <a:ext cx="1092847" cy="1113284"/>
          </a:xfrm>
          <a:prstGeom prst="rect">
            <a:avLst/>
          </a:prstGeom>
        </p:spPr>
      </p:pic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1331640" y="560874"/>
            <a:ext cx="1973179" cy="707886"/>
          </a:xfrm>
          <a:prstGeom prst="rect">
            <a:avLst/>
          </a:prstGeom>
        </p:spPr>
        <p:txBody>
          <a:bodyPr/>
          <a:lstStyle>
            <a:lvl1pPr algn="ctr">
              <a:defRPr lang="ko-KR" altLang="en-US" sz="4000" kern="1200" dirty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5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125960" y="1196752"/>
            <a:ext cx="387808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5"/>
          <a:stretch/>
        </p:blipFill>
        <p:spPr>
          <a:xfrm>
            <a:off x="107506" y="548680"/>
            <a:ext cx="1092847" cy="1113284"/>
          </a:xfrm>
          <a:prstGeom prst="rect">
            <a:avLst/>
          </a:prstGeom>
        </p:spPr>
      </p:pic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331641" y="560874"/>
            <a:ext cx="3456385" cy="707886"/>
          </a:xfrm>
          <a:prstGeom prst="rect">
            <a:avLst/>
          </a:prstGeom>
        </p:spPr>
        <p:txBody>
          <a:bodyPr/>
          <a:lstStyle>
            <a:lvl1pPr algn="ctr">
              <a:defRPr lang="ko-KR" altLang="en-US" sz="4000" kern="1200" dirty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5"/>
          <a:stretch/>
        </p:blipFill>
        <p:spPr>
          <a:xfrm>
            <a:off x="107506" y="549424"/>
            <a:ext cx="1092847" cy="11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53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252536" y="-99392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24544" y="6458930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98912" y="4135007"/>
            <a:ext cx="1928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4400" b="1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HY강B" pitchFamily="18" charset="-127"/>
                <a:ea typeface="HY강B" pitchFamily="18" charset="-127"/>
              </a:rPr>
              <a:t>조</a:t>
            </a:r>
            <a:endParaRPr lang="en-US" altLang="ko-KR" sz="4400" b="1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0366" y="6396336"/>
            <a:ext cx="32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2011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년 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11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월 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30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일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수</a:t>
            </a:r>
            <a:r>
              <a:rPr lang="en-US" altLang="ko-KR" dirty="0" smtClean="0">
                <a:ln>
                  <a:solidFill>
                    <a:prstClr val="black">
                      <a:lumMod val="50000"/>
                      <a:lumOff val="50000"/>
                      <a:alpha val="16000"/>
                    </a:prstClr>
                  </a:solidFill>
                </a:ln>
                <a:solidFill>
                  <a:prstClr val="white"/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  <a:endParaRPr lang="ko-KR" altLang="en-US" dirty="0" smtClean="0">
              <a:ln>
                <a:solidFill>
                  <a:prstClr val="black">
                    <a:lumMod val="50000"/>
                    <a:lumOff val="50000"/>
                    <a:alpha val="16000"/>
                  </a:prstClr>
                </a:solidFill>
              </a:ln>
              <a:solidFill>
                <a:prstClr val="white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000365" y="1000109"/>
            <a:ext cx="7286676" cy="7215238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8485" y="2227807"/>
            <a:ext cx="34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800" b="1" spc="300" dirty="0" smtClean="0">
              <a:ln>
                <a:solidFill>
                  <a:prstClr val="black">
                    <a:lumMod val="50000"/>
                    <a:lumOff val="50000"/>
                    <a:alpha val="16000"/>
                  </a:prstClr>
                </a:solidFill>
              </a:ln>
              <a:solidFill>
                <a:prstClr val="black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1027" y="1628800"/>
            <a:ext cx="194421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직선 연결선 53"/>
          <p:cNvCxnSpPr/>
          <p:nvPr/>
        </p:nvCxnSpPr>
        <p:spPr>
          <a:xfrm>
            <a:off x="4143373" y="3071810"/>
            <a:ext cx="4357719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2536" y="-99392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4544" y="6458930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83743" y="3501009"/>
            <a:ext cx="3786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85943" y="1701225"/>
            <a:ext cx="1152128" cy="12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경제아띠</a:t>
            </a:r>
            <a:r>
              <a:rPr lang="ko-KR" altLang="en-US" sz="2000" dirty="0" smtClean="0"/>
              <a:t> 제안서</a:t>
            </a:r>
            <a:endParaRPr lang="ko-KR" altLang="en-US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45" presetClass="entr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600"/>
                            </p:stCondLst>
                            <p:childTnLst>
                              <p:par>
                                <p:cTn id="42" presetID="45" presetClass="entr" presetSubtype="0" fill="hold" grpId="2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600"/>
                            </p:stCondLst>
                            <p:childTnLst>
                              <p:par>
                                <p:cTn id="48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200"/>
                            </p:stCondLst>
                            <p:childTnLst>
                              <p:par>
                                <p:cTn id="54" presetID="45" presetClass="entr" presetSubtype="0" fill="hold" grpId="3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200"/>
                            </p:stCondLst>
                            <p:childTnLst>
                              <p:par>
                                <p:cTn id="60" presetID="45" presetClass="entr" presetSubtype="0" fill="hold" grpId="3" nodeType="after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700"/>
                            </p:stCondLst>
                            <p:childTnLst>
                              <p:par>
                                <p:cTn id="66" presetID="45" presetClass="entr" presetSubtype="0" fill="hold" grpId="4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700"/>
                            </p:stCondLst>
                            <p:childTnLst>
                              <p:par>
                                <p:cTn id="72" presetID="4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300"/>
                            </p:stCondLst>
                            <p:childTnLst>
                              <p:par>
                                <p:cTn id="78" presetID="45" presetClass="entr" presetSubtype="0" fill="hold" grpId="5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6300"/>
                            </p:stCondLst>
                            <p:childTnLst>
                              <p:par>
                                <p:cTn id="84" presetID="45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900"/>
                            </p:stCondLst>
                            <p:childTnLst>
                              <p:par>
                                <p:cTn id="90" presetID="45" presetClass="entr" presetSubtype="0" fill="hold" grpId="6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2900"/>
                            </p:stCondLst>
                            <p:childTnLst>
                              <p:par>
                                <p:cTn id="96" presetID="4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7500"/>
                            </p:stCondLst>
                            <p:childTnLst>
                              <p:par>
                                <p:cTn id="102" presetID="45" presetClass="entr" presetSubtype="0" fill="hold" grpId="7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8" presetID="45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4100"/>
                            </p:stCondLst>
                            <p:childTnLst>
                              <p:par>
                                <p:cTn id="114" presetID="45" presetClass="entr" presetSubtype="0" fill="hold" grpId="8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6100"/>
                            </p:stCondLst>
                            <p:childTnLst>
                              <p:par>
                                <p:cTn id="120" presetID="45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700"/>
                            </p:stCondLst>
                            <p:childTnLst>
                              <p:par>
                                <p:cTn id="126" presetID="45" presetClass="entr" presetSubtype="0" fill="hold" grpId="9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700"/>
                            </p:stCondLst>
                            <p:childTnLst>
                              <p:par>
                                <p:cTn id="132" presetID="45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7300"/>
                            </p:stCondLst>
                            <p:childTnLst>
                              <p:par>
                                <p:cTn id="138" presetID="45" presetClass="entr" presetSubtype="0" fill="hold" grpId="1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9300"/>
                            </p:stCondLst>
                            <p:childTnLst>
                              <p:par>
                                <p:cTn id="144" presetID="45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3900"/>
                            </p:stCondLst>
                            <p:childTnLst>
                              <p:par>
                                <p:cTn id="150" presetID="45" presetClass="entr" presetSubtype="0" fill="hold" grpId="1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900"/>
                            </p:stCondLst>
                            <p:childTnLst>
                              <p:par>
                                <p:cTn id="156" presetID="45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500"/>
                            </p:stCondLst>
                            <p:childTnLst>
                              <p:par>
                                <p:cTn id="162" presetID="45" presetClass="entr" presetSubtype="0" fill="hold" grpId="12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2500"/>
                            </p:stCondLst>
                            <p:childTnLst>
                              <p:par>
                                <p:cTn id="168" presetID="45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7100"/>
                            </p:stCondLst>
                            <p:childTnLst>
                              <p:par>
                                <p:cTn id="174" presetID="45" presetClass="entr" presetSubtype="0" fill="hold" grpId="13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9100"/>
                            </p:stCondLst>
                            <p:childTnLst>
                              <p:par>
                                <p:cTn id="180" presetID="45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3700"/>
                            </p:stCondLst>
                            <p:childTnLst>
                              <p:par>
                                <p:cTn id="186" presetID="45" presetClass="entr" presetSubtype="0" fill="hold" grpId="14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5700"/>
                            </p:stCondLst>
                            <p:childTnLst>
                              <p:par>
                                <p:cTn id="192" presetID="45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48" grpId="0" animBg="1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0" grpId="10"/>
      <p:bldP spid="50" grpId="11"/>
      <p:bldP spid="50" grpId="12"/>
      <p:bldP spid="50" grpId="13"/>
      <p:bldP spid="50" grpId="1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9024" y="1678661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2014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봉사대상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성미산학교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봉사방법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경제 교과 수업</a:t>
            </a:r>
            <a:endParaRPr lang="en-US" altLang="ko-KR" sz="24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봉사인원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8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명</a:t>
            </a:r>
            <a:endParaRPr lang="en-US" altLang="ko-KR" sz="24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교과내용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대안경제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자본주의의 역사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기초 경제이론</a:t>
            </a:r>
            <a:endParaRPr lang="ko-KR" altLang="en-US" sz="2400" b="1" spc="150" dirty="0">
              <a:ln w="11430"/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활동내역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3056"/>
            <a:ext cx="4117270" cy="2315965"/>
          </a:xfrm>
          <a:prstGeom prst="rect">
            <a:avLst/>
          </a:prstGeom>
          <a:ln w="508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27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59632" y="1431718"/>
            <a:ext cx="85634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2014.10.24 1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주차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화폐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화폐의 기본 개념과 역사를 공부하며 화폐에 대한 생각 정리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/>
            </a:r>
            <a:b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</a:br>
            <a:endParaRPr lang="en-US" altLang="ko-KR" sz="16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2014.11.07 2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주차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자본주의의 역사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I</a:t>
            </a: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자본주의의 시대별 변천사를 이론의 중심 주장을 파악하며 확인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/>
            </a:r>
            <a:b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</a:br>
            <a:endParaRPr lang="en-US" altLang="ko-KR" sz="1400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2014.11.27 3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주차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자본주의의 역사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II,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세금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자본주의 역사에 대해 마무리하며 토론을 위해 세금에 대해 공부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/>
            </a:r>
            <a:b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</a:br>
            <a:endParaRPr lang="en-US" altLang="ko-KR" sz="20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2014.12.05 4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주차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세금 토론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지난 </a:t>
            </a:r>
            <a:r>
              <a:rPr lang="ko-KR" altLang="en-US" sz="1400" spc="150" dirty="0" err="1" smtClean="0">
                <a:ln w="11430"/>
                <a:latin typeface="HY태백B" pitchFamily="18" charset="-127"/>
                <a:ea typeface="HY태백B" pitchFamily="18" charset="-127"/>
              </a:rPr>
              <a:t>차시에서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 공부한 세금을 주제로 학생들의 생각을 토론하며 정리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/>
            </a:r>
            <a:b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</a:br>
            <a:endParaRPr lang="en-US" altLang="ko-KR" sz="20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2014.12.12 5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주차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CSV</a:t>
            </a: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-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현</a:t>
            </a:r>
            <a:r>
              <a:rPr lang="ko-KR" altLang="en-US" sz="1400" spc="150" dirty="0">
                <a:ln w="11430"/>
                <a:latin typeface="HY태백B" pitchFamily="18" charset="-127"/>
                <a:ea typeface="HY태백B" pitchFamily="18" charset="-127"/>
              </a:rPr>
              <a:t>재 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각광받는 개념인 </a:t>
            </a:r>
            <a:r>
              <a:rPr lang="en-US" altLang="ko-KR" sz="1400" spc="150" dirty="0" smtClean="0">
                <a:ln w="11430"/>
                <a:latin typeface="HY태백B" pitchFamily="18" charset="-127"/>
                <a:ea typeface="HY태백B" pitchFamily="18" charset="-127"/>
              </a:rPr>
              <a:t>CSV</a:t>
            </a:r>
            <a:r>
              <a:rPr lang="ko-KR" altLang="en-US" sz="1400" spc="150" dirty="0" smtClean="0">
                <a:ln w="11430"/>
                <a:latin typeface="HY태백B" pitchFamily="18" charset="-127"/>
                <a:ea typeface="HY태백B" pitchFamily="18" charset="-127"/>
              </a:rPr>
              <a:t>에 대한 기본적 이해를 다지며 생각을 정리</a:t>
            </a:r>
            <a:endParaRPr lang="ko-KR" altLang="en-US" b="1" spc="150" dirty="0">
              <a:ln w="11430"/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548680"/>
            <a:ext cx="5832648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년도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학기 </a:t>
            </a:r>
            <a:r>
              <a:rPr lang="ko-KR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성미산학교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커리큘럼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314861" y="1792263"/>
            <a:ext cx="84848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여명학교 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학생을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위한 알기 쉬운 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경제학 계획서</a:t>
            </a:r>
            <a:endParaRPr lang="en-US" altLang="ko-KR" sz="2800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400" b="1" dirty="0"/>
              <a:t>일정</a:t>
            </a:r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조정가능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진행방식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강사는 동아리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회원 중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2-3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명이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매회 수업에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참가하여 자료를 이용해 설명하며 주제에 대한 기본적인 이해를 돕는다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설명이 끝이 나면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주제에 대한 이야기 혹은 토론 등의 활동을 진행하며 학생들이 적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극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적으로 참여할 수 있도록 돕는다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매회 수업 준비를 위해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2-3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명의 준비 선생님이 수업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내용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및 보조 자료에 대한 회의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제작에 참여한다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1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23528" y="1871122"/>
            <a:ext cx="8496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수업목표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경제학이 생소한 학생들에게 친근하고 재미있는 주제로 경제학을 쉽게 접하게 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최근의 경제적 이슈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경제적 요소들에 대한 개인의 가치관 형성 등 정규 교과 과정에서 자세히 공부하기 어려운 부분을 다룬다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단순히 이론을 배우고 예시를 확인하는 것에서 나아가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학생들이 자신의 실생활을 대입해보며 직접 느끼고 이해할 수 있는 입체적인 경제학 수업을 진행한다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재미있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고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유익한 수업으로 경제학에 대한 학생들의 관심을 유도하는 것이 목표이다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4293095"/>
            <a:ext cx="849694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수업방법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강의를 통해 개념을 간단히 소개하고 설명하며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활동으로 이해를 다지는 형식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강의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45%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활동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55% 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활동의 종류는 주제와 아이들 이해도에 따라 조정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교재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강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전 직접 제작한 프레젠테이션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자료를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활용하며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심화적 이해를 위해 인터넷 기사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또는 비디오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클립 등의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추가 될 수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4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80158" y="2070715"/>
            <a:ext cx="73922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수업 커리큘럼</a:t>
            </a:r>
            <a:endParaRPr lang="en-US" altLang="ko-KR" sz="2400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개략적인 </a:t>
            </a:r>
            <a:r>
              <a:rPr lang="ko-KR" altLang="en-US" dirty="0"/>
              <a:t>내용에 한하며</a:t>
            </a:r>
            <a:r>
              <a:rPr lang="en-US" altLang="ko-KR" dirty="0"/>
              <a:t>, </a:t>
            </a:r>
            <a:r>
              <a:rPr lang="ko-KR" altLang="en-US" dirty="0"/>
              <a:t>학생들의 수업 이해도 및 학사 일정</a:t>
            </a:r>
            <a:r>
              <a:rPr lang="en-US" altLang="ko-KR" dirty="0"/>
              <a:t>, </a:t>
            </a:r>
            <a:r>
              <a:rPr lang="ko-KR" altLang="en-US" dirty="0"/>
              <a:t>강사의 중요도 </a:t>
            </a:r>
            <a:r>
              <a:rPr lang="ko-KR" altLang="en-US" dirty="0" smtClean="0"/>
              <a:t>판단에 </a:t>
            </a:r>
            <a:r>
              <a:rPr lang="ko-KR" altLang="en-US" dirty="0"/>
              <a:t>따라 소폭 보완</a:t>
            </a:r>
            <a:r>
              <a:rPr lang="en-US" altLang="ko-KR" dirty="0"/>
              <a:t>/</a:t>
            </a:r>
            <a:r>
              <a:rPr lang="ko-KR" altLang="en-US" dirty="0"/>
              <a:t>수정이 가능하다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sz="1400" dirty="0" smtClean="0"/>
              <a:t>1</a:t>
            </a:r>
            <a:r>
              <a:rPr lang="en-US" altLang="ko-KR" sz="1400" dirty="0"/>
              <a:t>. </a:t>
            </a:r>
            <a:r>
              <a:rPr lang="ko-KR" altLang="en-US" sz="1400" dirty="0"/>
              <a:t>우리 생활과 경제 </a:t>
            </a:r>
            <a:r>
              <a:rPr lang="en-US" altLang="ko-KR" sz="1400" dirty="0"/>
              <a:t>(</a:t>
            </a:r>
            <a:r>
              <a:rPr lang="ko-KR" altLang="en-US" sz="1400" dirty="0"/>
              <a:t>강의와 토론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경제 활동이란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합리적인 소비를 하기 위한 올바른 경제 습관은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경제 활동을 하는 사람들은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가계의 경제 활동 </a:t>
            </a:r>
            <a:r>
              <a:rPr lang="en-US" altLang="ko-KR" sz="1400" dirty="0"/>
              <a:t>(</a:t>
            </a:r>
            <a:r>
              <a:rPr lang="ko-KR" altLang="en-US" sz="1400" dirty="0"/>
              <a:t>강의와 토론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가계소득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가계의 소비 생활</a:t>
            </a:r>
            <a:r>
              <a:rPr lang="en-US" altLang="ko-KR" sz="1400" dirty="0"/>
              <a:t>_ </a:t>
            </a:r>
            <a:r>
              <a:rPr lang="ko-KR" altLang="en-US" sz="1400" dirty="0"/>
              <a:t>원활한 경제 생활을 위한 바람직한 가계 소비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용돈 관리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저축의 필요성</a:t>
            </a:r>
            <a:r>
              <a:rPr lang="en-US" altLang="ko-KR" sz="1400" dirty="0"/>
              <a:t>_ </a:t>
            </a:r>
            <a:r>
              <a:rPr lang="ko-KR" altLang="en-US" sz="1400" dirty="0"/>
              <a:t>저축은 왜 필요할까요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소비자의 권리와 책임</a:t>
            </a:r>
            <a:r>
              <a:rPr lang="en-US" altLang="ko-KR" sz="1400" dirty="0"/>
              <a:t>_ </a:t>
            </a:r>
            <a:r>
              <a:rPr lang="ko-KR" altLang="en-US" sz="1400" dirty="0"/>
              <a:t>소비자에게도 권리와 책임이 </a:t>
            </a:r>
            <a:r>
              <a:rPr lang="ko-KR" altLang="en-US" sz="1400" dirty="0" smtClean="0"/>
              <a:t>있어요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후략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수업계획서 </a:t>
            </a:r>
            <a:r>
              <a:rPr lang="en-US" altLang="ko-KR" dirty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6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128"/>
            <a:ext cx="9144000" cy="367512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교재용 </a:t>
            </a:r>
            <a:r>
              <a:rPr lang="en-US" altLang="ko-KR" dirty="0" smtClean="0"/>
              <a:t>PPT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992729" y="3736028"/>
            <a:ext cx="6115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ohsj0119@gmail.com</a:t>
            </a:r>
          </a:p>
          <a:p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27309" y="4292348"/>
            <a:ext cx="5464723" cy="307775"/>
            <a:chOff x="1634946" y="4239397"/>
            <a:chExt cx="2222674" cy="189735"/>
          </a:xfrm>
        </p:grpSpPr>
        <p:sp>
          <p:nvSpPr>
            <p:cNvPr id="15" name="자유형 14"/>
            <p:cNvSpPr/>
            <p:nvPr/>
          </p:nvSpPr>
          <p:spPr>
            <a:xfrm>
              <a:off x="1850970" y="4239397"/>
              <a:ext cx="1953791" cy="45719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634946" y="4285116"/>
              <a:ext cx="2222674" cy="144016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43608" y="3159963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15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경제아띠 회장 오상준</a:t>
            </a:r>
            <a:r>
              <a:rPr lang="en-US" altLang="ko-KR" sz="2400" b="1" spc="15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고려대 경영학과 </a:t>
            </a:r>
            <a:r>
              <a:rPr lang="en-US" altLang="ko-KR" sz="24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09</a:t>
            </a:r>
            <a:r>
              <a:rPr lang="ko-KR" altLang="en-US" sz="24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학번</a:t>
            </a:r>
            <a:r>
              <a:rPr lang="en-US" altLang="ko-KR" sz="24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27549" y="5142810"/>
            <a:ext cx="4915867" cy="230407"/>
            <a:chOff x="1634946" y="4239397"/>
            <a:chExt cx="2222674" cy="189735"/>
          </a:xfrm>
        </p:grpSpPr>
        <p:sp>
          <p:nvSpPr>
            <p:cNvPr id="18" name="자유형 17"/>
            <p:cNvSpPr/>
            <p:nvPr/>
          </p:nvSpPr>
          <p:spPr>
            <a:xfrm>
              <a:off x="1850970" y="4239397"/>
              <a:ext cx="1953791" cy="45719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34946" y="4285116"/>
              <a:ext cx="2222674" cy="144016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259632" y="38080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E-mail.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93912" y="463975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Tel.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47865" y="4557510"/>
            <a:ext cx="611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010-4301-1619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7" y="2132856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경제아띠</a:t>
            </a:r>
            <a:r>
              <a:rPr lang="ko-KR" altLang="en-US" dirty="0" smtClean="0"/>
              <a:t> 프로그램에 관심 있으신 분은 다음 연락처로 문의해주시기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</p:spTree>
    <p:extLst>
      <p:ext uri="{BB962C8B-B14F-4D97-AF65-F5344CB8AC3E}">
        <p14:creationId xmlns:p14="http://schemas.microsoft.com/office/powerpoint/2010/main" val="27903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80185" y="2060848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 err="1" smtClean="0">
                <a:latin typeface="나눔손글씨 펜" pitchFamily="66" charset="-127"/>
                <a:ea typeface="나눔손글씨 펜" pitchFamily="66" charset="-127"/>
              </a:rPr>
              <a:t>향영</a:t>
            </a:r>
            <a:r>
              <a:rPr lang="ko-KR" altLang="en-US" sz="4000" dirty="0" smtClean="0">
                <a:latin typeface="나눔손글씨 펜" pitchFamily="66" charset="-127"/>
                <a:ea typeface="나눔손글씨 펜" pitchFamily="66" charset="-127"/>
              </a:rPr>
              <a:t> 소개</a:t>
            </a:r>
            <a:endParaRPr lang="en-US" altLang="ko-KR" sz="4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 err="1" smtClean="0">
                <a:latin typeface="나눔손글씨 펜" pitchFamily="66" charset="-127"/>
                <a:ea typeface="나눔손글씨 펜" pitchFamily="66" charset="-127"/>
              </a:rPr>
              <a:t>경제아띠</a:t>
            </a:r>
            <a:endParaRPr lang="en-US" altLang="ko-KR" sz="4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4000" dirty="0" smtClean="0">
                <a:latin typeface="나눔손글씨 펜" pitchFamily="66" charset="-127"/>
                <a:ea typeface="나눔손글씨 펜" pitchFamily="66" charset="-127"/>
              </a:rPr>
              <a:t>	1) </a:t>
            </a:r>
            <a:r>
              <a:rPr lang="ko-KR" altLang="en-US" sz="4000" dirty="0" err="1" smtClean="0">
                <a:latin typeface="나눔손글씨 펜" pitchFamily="66" charset="-127"/>
                <a:ea typeface="나눔손글씨 펜" pitchFamily="66" charset="-127"/>
              </a:rPr>
              <a:t>경제아띠</a:t>
            </a:r>
            <a:r>
              <a:rPr lang="ko-KR" altLang="en-US" sz="4000" dirty="0" smtClean="0">
                <a:latin typeface="나눔손글씨 펜" pitchFamily="66" charset="-127"/>
                <a:ea typeface="나눔손글씨 펜" pitchFamily="66" charset="-127"/>
              </a:rPr>
              <a:t> 소개</a:t>
            </a:r>
            <a:endParaRPr lang="en-US" altLang="ko-KR" sz="4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4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4000" dirty="0" smtClean="0">
                <a:latin typeface="나눔손글씨 펜" pitchFamily="66" charset="-127"/>
                <a:ea typeface="나눔손글씨 펜" pitchFamily="66" charset="-127"/>
              </a:rPr>
              <a:t>2) </a:t>
            </a:r>
            <a:r>
              <a:rPr lang="ko-KR" altLang="en-US" sz="4000" dirty="0" smtClean="0">
                <a:latin typeface="나눔손글씨 펜" pitchFamily="66" charset="-127"/>
                <a:ea typeface="나눔손글씨 펜" pitchFamily="66" charset="-127"/>
              </a:rPr>
              <a:t>지난 활동내역</a:t>
            </a:r>
            <a:endParaRPr lang="en-US" altLang="ko-KR" sz="40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4000" dirty="0" smtClean="0">
                <a:latin typeface="나눔손글씨 펜" pitchFamily="66" charset="-127"/>
                <a:ea typeface="나눔손글씨 펜" pitchFamily="66" charset="-127"/>
              </a:rPr>
              <a:t>	3) </a:t>
            </a:r>
            <a:r>
              <a:rPr lang="ko-KR" altLang="en-US" sz="4000" dirty="0" smtClean="0">
                <a:latin typeface="나눔손글씨 펜" pitchFamily="66" charset="-127"/>
                <a:ea typeface="나눔손글씨 펜" pitchFamily="66" charset="-127"/>
              </a:rPr>
              <a:t>수업계획서 및 수업자료 </a:t>
            </a:r>
            <a:r>
              <a:rPr lang="en-US" altLang="ko-KR" sz="4000" dirty="0" smtClean="0">
                <a:latin typeface="나눔손글씨 펜" pitchFamily="66" charset="-127"/>
                <a:ea typeface="나눔손글씨 펜" pitchFamily="66" charset="-127"/>
              </a:rPr>
              <a:t>Sample</a:t>
            </a:r>
          </a:p>
          <a:p>
            <a:r>
              <a:rPr lang="en-US" altLang="ko-KR" sz="4000" dirty="0" smtClean="0"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4000" dirty="0" smtClean="0">
                <a:latin typeface="나눔손글씨 펜" pitchFamily="66" charset="-127"/>
                <a:ea typeface="나눔손글씨 펜" pitchFamily="66" charset="-127"/>
              </a:rPr>
              <a:t>연락처</a:t>
            </a:r>
            <a:endParaRPr lang="ko-KR" altLang="en-US" sz="4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 r="22944"/>
          <a:stretch>
            <a:fillRect/>
          </a:stretch>
        </p:blipFill>
        <p:spPr bwMode="auto">
          <a:xfrm>
            <a:off x="1535283" y="692696"/>
            <a:ext cx="16561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54536" y="2492897"/>
            <a:ext cx="6113211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135752" y="548680"/>
            <a:ext cx="8640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나눔손글씨 붓" pitchFamily="66" charset="-127"/>
                <a:ea typeface="나눔손글씨 붓" pitchFamily="66" charset="-127"/>
              </a:rPr>
              <a:t>?</a:t>
            </a:r>
            <a:endParaRPr lang="ko-KR" altLang="en-US" sz="11500" dirty="0"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10" y="3789041"/>
            <a:ext cx="2847079" cy="27129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0521" y="4970786"/>
            <a:ext cx="611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http://www.bumaism.com/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07151" y="5414700"/>
            <a:ext cx="4752528" cy="296710"/>
            <a:chOff x="1716529" y="4239397"/>
            <a:chExt cx="2222674" cy="189735"/>
          </a:xfrm>
        </p:grpSpPr>
        <p:sp>
          <p:nvSpPr>
            <p:cNvPr id="12" name="자유형 11"/>
            <p:cNvSpPr/>
            <p:nvPr/>
          </p:nvSpPr>
          <p:spPr>
            <a:xfrm>
              <a:off x="1850970" y="4239397"/>
              <a:ext cx="1953791" cy="45719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716529" y="4285116"/>
              <a:ext cx="2222674" cy="144016"/>
            </a:xfrm>
            <a:custGeom>
              <a:avLst/>
              <a:gdLst>
                <a:gd name="connsiteX0" fmla="*/ 0 w 2638425"/>
                <a:gd name="connsiteY0" fmla="*/ 73025 h 73025"/>
                <a:gd name="connsiteX1" fmla="*/ 1352550 w 2638425"/>
                <a:gd name="connsiteY1" fmla="*/ 6350 h 73025"/>
                <a:gd name="connsiteX2" fmla="*/ 2638425 w 2638425"/>
                <a:gd name="connsiteY2" fmla="*/ 6350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73025">
                  <a:moveTo>
                    <a:pt x="0" y="73025"/>
                  </a:moveTo>
                  <a:cubicBezTo>
                    <a:pt x="456406" y="40481"/>
                    <a:pt x="912813" y="7937"/>
                    <a:pt x="1352550" y="6350"/>
                  </a:cubicBezTo>
                  <a:cubicBezTo>
                    <a:pt x="1792287" y="4763"/>
                    <a:pt x="2343150" y="0"/>
                    <a:pt x="2638425" y="63500"/>
                  </a:cubicBezTo>
                </a:path>
              </a:pathLst>
            </a:cu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27584" y="45091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공식 홈페이지</a:t>
            </a:r>
            <a:endParaRPr lang="ko-KR" altLang="en-US" sz="24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3540" y="3258679"/>
            <a:ext cx="6485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고딕" pitchFamily="2" charset="-127"/>
                <a:ea typeface="휴먼고딕" pitchFamily="2" charset="-127"/>
              </a:rPr>
              <a:t>52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고딕" pitchFamily="2" charset="-127"/>
                <a:ea typeface="휴먼고딕" pitchFamily="2" charset="-127"/>
              </a:rPr>
              <a:t>기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/>
          <p:cNvGrpSpPr/>
          <p:nvPr/>
        </p:nvGrpSpPr>
        <p:grpSpPr>
          <a:xfrm>
            <a:off x="1626072" y="979098"/>
            <a:ext cx="6268051" cy="4746818"/>
            <a:chOff x="1414603" y="728268"/>
            <a:chExt cx="6397758" cy="4845046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843808" y="1772816"/>
              <a:ext cx="3600400" cy="34307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46723" y="728268"/>
              <a:ext cx="2562225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63879" y="1833101"/>
              <a:ext cx="35242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24128" y="2780928"/>
              <a:ext cx="21907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92080" y="429309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35896" y="4293096"/>
              <a:ext cx="2190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22875" y="2862189"/>
              <a:ext cx="2381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8145" y="2015735"/>
              <a:ext cx="1944216" cy="130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9473" y="4266201"/>
              <a:ext cx="1940839" cy="1287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19671" y="4446078"/>
              <a:ext cx="2237773" cy="1127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4603" y="1716708"/>
              <a:ext cx="2103884" cy="1292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970278"/>
            <a:ext cx="54005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경영 연합 동아리 </a:t>
            </a:r>
            <a:r>
              <a:rPr lang="en-US" altLang="ko-KR" sz="2000" b="1" spc="150" dirty="0">
                <a:ln w="11430"/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pc="150" dirty="0" err="1">
                <a:ln w="11430"/>
                <a:latin typeface="나눔고딕" pitchFamily="50" charset="-127"/>
                <a:ea typeface="나눔고딕" pitchFamily="50" charset="-127"/>
              </a:rPr>
              <a:t>향영</a:t>
            </a:r>
            <a:r>
              <a:rPr lang="en-US" altLang="ko-KR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내 소모임으</a:t>
            </a:r>
            <a:r>
              <a:rPr lang="ko-KR" altLang="en-US" sz="2000" b="1" spc="150" dirty="0">
                <a:ln w="11430"/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2000" b="1" spc="150" dirty="0">
                <a:ln w="11430"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중</a:t>
            </a:r>
            <a:r>
              <a:rPr lang="en-US" altLang="ko-KR" sz="2000" b="1" spc="150" dirty="0">
                <a:ln w="11430"/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고등학생 대상으로 </a:t>
            </a:r>
            <a:r>
              <a:rPr lang="ko-KR" altLang="en-US" sz="2000" b="1" spc="150" dirty="0">
                <a:ln w="11430"/>
                <a:latin typeface="나눔고딕" pitchFamily="50" charset="-127"/>
                <a:ea typeface="나눔고딕" pitchFamily="50" charset="-127"/>
              </a:rPr>
              <a:t>경제 </a:t>
            </a: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교육봉사 활동</a:t>
            </a:r>
            <a:endParaRPr lang="en-US" altLang="ko-KR" sz="2000" b="1" spc="150" dirty="0" smtClean="0">
              <a:ln w="11430"/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spc="150" dirty="0">
              <a:ln w="11430"/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spc="150" dirty="0" smtClean="0">
                <a:ln w="11430"/>
                <a:latin typeface="나눔고딕" pitchFamily="50" charset="-127"/>
                <a:ea typeface="나눔고딕" pitchFamily="50" charset="-127"/>
              </a:rPr>
              <a:t>학생들의 특성에 맞춰 직접 수업 주제와 커리큘럼을 기획하고 수업 자료를 제작해 수업을 진행함</a:t>
            </a:r>
            <a:endParaRPr lang="en-US" altLang="ko-KR" sz="2000" b="1" spc="150" dirty="0" smtClean="0">
              <a:ln w="11430"/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교육 봉사로 학생의 학습을 돕</a:t>
            </a:r>
            <a:r>
              <a:rPr lang="ko-KR" altLang="en-US" sz="2000" b="1" spc="1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ko-KR" altLang="en-US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동시에 수업 준비를 통해 대학생도 주제를 심화적으로 탐구</a:t>
            </a:r>
            <a:endParaRPr lang="en-US" altLang="ko-KR" sz="2000" b="1" spc="1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spc="1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대학생과 학생간 소통과 교감을 통한 </a:t>
            </a:r>
            <a:r>
              <a:rPr lang="en-US" altLang="ko-KR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상호적 인격 성장</a:t>
            </a:r>
            <a:endParaRPr lang="en-US" altLang="ko-KR" sz="2000" b="1" spc="150" dirty="0" smtClean="0">
              <a:ln w="11430"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476672"/>
            <a:ext cx="25202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경제아띠</a:t>
            </a:r>
            <a:endParaRPr lang="en-US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07" y="116632"/>
            <a:ext cx="8640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나눔손글씨 붓" pitchFamily="66" charset="-127"/>
                <a:ea typeface="나눔손글씨 붓" pitchFamily="66" charset="-127"/>
              </a:rPr>
              <a:t>?</a:t>
            </a:r>
            <a:endParaRPr lang="ko-KR" altLang="en-US" sz="11500" dirty="0"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36736"/>
            <a:ext cx="3019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5123" y="-30015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1792263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2011</a:t>
            </a:r>
            <a:r>
              <a:rPr lang="ko-KR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(4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– 7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매주 금요일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r>
              <a:rPr lang="en-US" altLang="ko-KR" sz="2800" b="1" spc="1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8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봉사대상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꿈틀학교</a:t>
            </a:r>
            <a:endParaRPr lang="en-US" altLang="ko-KR" sz="24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	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	(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전인형 청소년 대안학교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)</a:t>
            </a:r>
          </a:p>
          <a:p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봉사방법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경제 교과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게임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활동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등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참여 위주 수업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)</a:t>
            </a:r>
            <a:endParaRPr lang="en-US" altLang="ko-KR" sz="2400" b="1" spc="150" dirty="0" smtClean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봉사인원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10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명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51173" y="499714"/>
            <a:ext cx="1957131" cy="2065190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1043" y="4221089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2011</a:t>
            </a:r>
            <a:r>
              <a:rPr lang="ko-KR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(9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11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매주 금요일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봉사대상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꿈틀학교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+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셋넷학교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b="1" spc="150" dirty="0" err="1">
                <a:ln w="11430"/>
                <a:latin typeface="HY태백B" pitchFamily="18" charset="-127"/>
                <a:ea typeface="HY태백B" pitchFamily="18" charset="-127"/>
              </a:rPr>
              <a:t>탈북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청소년 대안학교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)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봉사방법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경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제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교과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(NIE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나 뉴스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이슈를 통한 수업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봉사인원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10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0272" y="958584"/>
            <a:ext cx="2046120" cy="2182385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활동내역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700809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2012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(4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– 7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매주 금요일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봉사대상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연신중학교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봉사방법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경제 교과수업</a:t>
            </a:r>
            <a:endParaRPr lang="ko-KR" altLang="en-US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봉사인원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8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5852" y="3789041"/>
            <a:ext cx="2455977" cy="2455977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4169" y="1141323"/>
            <a:ext cx="2457659" cy="2457659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활동내역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8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5" y="1916833"/>
            <a:ext cx="82540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2012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(9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12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매주 금요일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봉사대상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꿈틀학교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봉사방법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경제 교과수업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봉사인원 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: 6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명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(3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명씩 격주로 진행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b="1" spc="150" dirty="0">
              <a:ln w="11430"/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3" y="3793479"/>
            <a:ext cx="3376379" cy="2439301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활동내역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7384"/>
            <a:ext cx="9649072" cy="4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6386921"/>
            <a:ext cx="9793088" cy="57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1916833"/>
            <a:ext cx="86409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2013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400" b="1" spc="150" dirty="0">
                <a:ln w="11430"/>
                <a:latin typeface="HY태백B" pitchFamily="18" charset="-127"/>
                <a:ea typeface="HY태백B" pitchFamily="18" charset="-127"/>
              </a:rPr>
              <a:t>  봉사대상</a:t>
            </a:r>
            <a:r>
              <a:rPr lang="en-US" altLang="ko-KR" sz="2400" b="1" spc="150" dirty="0">
                <a:ln w="11430"/>
                <a:latin typeface="HY태백B" pitchFamily="18" charset="-127"/>
                <a:ea typeface="HY태백B" pitchFamily="18" charset="-127"/>
              </a:rPr>
              <a:t> 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두더지실험실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400" b="1" spc="150" dirty="0" err="1" smtClean="0">
                <a:ln w="11430"/>
                <a:latin typeface="HY태백B" pitchFamily="18" charset="-127"/>
                <a:ea typeface="HY태백B" pitchFamily="18" charset="-127"/>
              </a:rPr>
              <a:t>성미산학교</a:t>
            </a:r>
            <a:endParaRPr lang="en-US" altLang="ko-KR" sz="2400" b="1" spc="150" dirty="0">
              <a:ln w="11430"/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 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교과내용 </a:t>
            </a:r>
            <a:r>
              <a:rPr lang="en-US" altLang="ko-KR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400" b="1" spc="150" dirty="0" smtClean="0">
                <a:ln w="11430"/>
                <a:latin typeface="HY태백B" pitchFamily="18" charset="-127"/>
                <a:ea typeface="HY태백B" pitchFamily="18" charset="-127"/>
              </a:rPr>
              <a:t>협동조합과 공유경제를 통해 배우는 대안경제</a:t>
            </a:r>
            <a:endParaRPr lang="ko-KR" altLang="en-US" sz="2400" b="1" spc="150" dirty="0">
              <a:ln w="11430"/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활동내역</a:t>
            </a:r>
            <a:endParaRPr lang="ko-KR" altLang="en-US" dirty="0"/>
          </a:p>
        </p:txBody>
      </p:sp>
      <p:pic>
        <p:nvPicPr>
          <p:cNvPr id="3" name="Picture 2" descr="C:\Users\OhSangJun\Desktop\1459930_327497000724294_1375474621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55" y="3789040"/>
            <a:ext cx="3864892" cy="22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599</Words>
  <Application>Microsoft Office PowerPoint</Application>
  <PresentationFormat>화면 슬라이드 쇼(4:3)</PresentationFormat>
  <Paragraphs>113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굴림</vt:lpstr>
      <vt:lpstr>Arial</vt:lpstr>
      <vt:lpstr>나눔고딕 Bold</vt:lpstr>
      <vt:lpstr>Wingdings</vt:lpstr>
      <vt:lpstr>HY강B</vt:lpstr>
      <vt:lpstr>휴먼고딕</vt:lpstr>
      <vt:lpstr>HY태백B</vt:lpstr>
      <vt:lpstr>08서울한강체 M</vt:lpstr>
      <vt:lpstr>나눔손글씨 붓</vt:lpstr>
      <vt:lpstr>나눔손글씨 펜</vt:lpstr>
      <vt:lpstr>나눔고딕</vt:lpstr>
      <vt:lpstr>맑은 고딕</vt:lpstr>
      <vt:lpstr>Office 테마</vt:lpstr>
      <vt:lpstr>경제아띠 제안서</vt:lpstr>
      <vt:lpstr>목차</vt:lpstr>
      <vt:lpstr>PowerPoint 프레젠테이션</vt:lpstr>
      <vt:lpstr>PowerPoint 프레젠테이션</vt:lpstr>
      <vt:lpstr>PowerPoint 프레젠테이션</vt:lpstr>
      <vt:lpstr>지난 활동내역</vt:lpstr>
      <vt:lpstr>지난 활동내역</vt:lpstr>
      <vt:lpstr>지난 활동내역</vt:lpstr>
      <vt:lpstr>지난 활동내역</vt:lpstr>
      <vt:lpstr>지난 활동내역</vt:lpstr>
      <vt:lpstr>2014년도 2학기 성미산학교 커리큘럼 </vt:lpstr>
      <vt:lpstr>수업계획서</vt:lpstr>
      <vt:lpstr>수업계획서</vt:lpstr>
      <vt:lpstr>수업계획서 sample</vt:lpstr>
      <vt:lpstr>교재용 PPT sample</vt:lpstr>
      <vt:lpstr>연락처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</dc:creator>
  <cp:lastModifiedBy>ADirector</cp:lastModifiedBy>
  <cp:revision>152</cp:revision>
  <dcterms:created xsi:type="dcterms:W3CDTF">2013-03-11T02:51:45Z</dcterms:created>
  <dcterms:modified xsi:type="dcterms:W3CDTF">2015-03-03T15:48:44Z</dcterms:modified>
</cp:coreProperties>
</file>