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84" r:id="rId2"/>
    <p:sldId id="329" r:id="rId3"/>
    <p:sldId id="286" r:id="rId4"/>
    <p:sldId id="289" r:id="rId5"/>
    <p:sldId id="288" r:id="rId6"/>
    <p:sldId id="334" r:id="rId7"/>
    <p:sldId id="287" r:id="rId8"/>
    <p:sldId id="331" r:id="rId9"/>
    <p:sldId id="292" r:id="rId10"/>
    <p:sldId id="293" r:id="rId11"/>
    <p:sldId id="291" r:id="rId12"/>
    <p:sldId id="294" r:id="rId13"/>
    <p:sldId id="295" r:id="rId14"/>
    <p:sldId id="296" r:id="rId15"/>
    <p:sldId id="333" r:id="rId16"/>
    <p:sldId id="330" r:id="rId17"/>
    <p:sldId id="298" r:id="rId18"/>
    <p:sldId id="299" r:id="rId19"/>
    <p:sldId id="335" r:id="rId20"/>
    <p:sldId id="332" r:id="rId21"/>
  </p:sldIdLst>
  <p:sldSz cx="9144000" cy="6858000" type="screen4x3"/>
  <p:notesSz cx="6858000" cy="9144000"/>
  <p:embeddedFontLst>
    <p:embeddedFont>
      <p:font typeface="Roboto Slab" charset="0"/>
      <p:regular r:id="rId23"/>
      <p:bold r:id="rId24"/>
    </p:embeddedFont>
    <p:embeddedFont>
      <p:font typeface="Source Sans Pr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088BA71-F57C-4679-89B8-4346E4723118}">
  <a:tblStyle styleId="{F088BA71-F57C-4679-89B8-4346E472311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D346F-6A25-4A23-8FBA-581B5250D435}" type="datetimeFigureOut">
              <a:rPr lang="fr-FR"/>
              <a:pPr>
                <a:defRPr/>
              </a:pPr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37776-D7A4-45A9-A569-BF8D2058EEE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F8775-A81C-4DE7-8AD9-C026A99C19A0}" type="datetimeFigureOut">
              <a:rPr lang="fr-FR"/>
              <a:pPr>
                <a:defRPr/>
              </a:pPr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20DF8-0905-43FD-A41E-7594FA44065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 b="1"/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2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4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60" r:id="rId3"/>
    <p:sldLayoutId id="2147483665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ina.apache.org/sshd-project/" TargetMode="External"/><Relationship Id="rId2" Type="http://schemas.openxmlformats.org/officeDocument/2006/relationships/hyperlink" Target="http://mockftpserver.sourceforge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btest.org/" TargetMode="External"/><Relationship Id="rId4" Type="http://schemas.openxmlformats.org/officeDocument/2006/relationships/hyperlink" Target="http://mvnrepository.com/artifact/org.apache.sshd/sshd-sft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ncentfuch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cent-fuchs/in-memory-tes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lidescarnival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vfuchs070114\ifYouDontHaveAnyTests2.wm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700184" y="1360350"/>
            <a:ext cx="7443816" cy="1546500"/>
          </a:xfrm>
        </p:spPr>
        <p:txBody>
          <a:bodyPr/>
          <a:lstStyle/>
          <a:p>
            <a:pPr eaLnBrk="1" hangingPunct="1"/>
            <a:r>
              <a:rPr lang="fr-FR" altLang="fr-FR" sz="5400" dirty="0" smtClean="0"/>
              <a:t>Efficient in-</a:t>
            </a:r>
            <a:r>
              <a:rPr lang="fr-FR" altLang="fr-FR" sz="5400" dirty="0" err="1" smtClean="0"/>
              <a:t>memory</a:t>
            </a:r>
            <a:r>
              <a:rPr lang="fr-FR" altLang="fr-FR" sz="5400" dirty="0" smtClean="0"/>
              <a:t> </a:t>
            </a:r>
            <a:r>
              <a:rPr lang="fr-FR" altLang="fr-FR" sz="5400" dirty="0" err="1" smtClean="0"/>
              <a:t>integration</a:t>
            </a:r>
            <a:r>
              <a:rPr lang="fr-FR" altLang="fr-FR" sz="5400" dirty="0" smtClean="0"/>
              <a:t> </a:t>
            </a:r>
            <a:r>
              <a:rPr lang="fr-FR" altLang="fr-FR" sz="5400" dirty="0" err="1" smtClean="0"/>
              <a:t>testing</a:t>
            </a:r>
            <a:endParaRPr lang="fr-FR" altLang="fr-FR" sz="5400" dirty="0" smtClean="0"/>
          </a:p>
        </p:txBody>
      </p:sp>
      <p:sp>
        <p:nvSpPr>
          <p:cNvPr id="3075" name="Sous-titre 2"/>
          <p:cNvSpPr>
            <a:spLocks noGrp="1"/>
          </p:cNvSpPr>
          <p:nvPr>
            <p:ph type="body" idx="4294967295"/>
          </p:nvPr>
        </p:nvSpPr>
        <p:spPr>
          <a:xfrm>
            <a:off x="762000" y="3657600"/>
            <a:ext cx="7572375" cy="1265238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How to </a:t>
            </a:r>
            <a:r>
              <a:rPr lang="fr-FR" altLang="fr-FR" dirty="0" err="1" smtClean="0"/>
              <a:t>fully</a:t>
            </a:r>
            <a:r>
              <a:rPr lang="fr-FR" altLang="fr-FR" dirty="0" smtClean="0"/>
              <a:t> test a </a:t>
            </a:r>
            <a:r>
              <a:rPr lang="fr-FR" altLang="fr-FR" dirty="0" err="1" smtClean="0"/>
              <a:t>process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involving</a:t>
            </a:r>
            <a:r>
              <a:rPr lang="fr-FR" altLang="fr-FR" dirty="0" smtClean="0"/>
              <a:t> a queue, a DB, a </a:t>
            </a:r>
            <a:r>
              <a:rPr lang="fr-FR" altLang="fr-FR" dirty="0" err="1" smtClean="0"/>
              <a:t>webservice</a:t>
            </a:r>
            <a:r>
              <a:rPr lang="fr-FR" altLang="fr-FR" dirty="0" smtClean="0"/>
              <a:t>, and a mail server, in </a:t>
            </a:r>
            <a:r>
              <a:rPr lang="fr-FR" altLang="fr-FR" dirty="0" err="1" smtClean="0"/>
              <a:t>less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than</a:t>
            </a:r>
            <a:r>
              <a:rPr lang="fr-FR" altLang="fr-FR" dirty="0" smtClean="0"/>
              <a:t> 8s…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331" y="646114"/>
            <a:ext cx="8515350" cy="1266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dirty="0" err="1" smtClean="0"/>
              <a:t>Unreliable</a:t>
            </a:r>
            <a:r>
              <a:rPr lang="fr-FR" sz="2400" dirty="0" smtClean="0"/>
              <a:t> tests </a:t>
            </a:r>
            <a:r>
              <a:rPr lang="fr-FR" sz="2400" dirty="0" err="1" smtClean="0"/>
              <a:t>results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1267" name="Picture 2" descr="http://blog.myesr.org/wp_live_esr11_23zcq/wp-content/uploads/2014/03/p9_Sunday_SF15b_Figure-1-cartoon-F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828800"/>
            <a:ext cx="43529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66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dirty="0" err="1" smtClean="0"/>
              <a:t>Shared</a:t>
            </a:r>
            <a:r>
              <a:rPr lang="fr-FR" sz="2400" dirty="0" smtClean="0"/>
              <a:t> </a:t>
            </a:r>
            <a:r>
              <a:rPr lang="fr-FR" sz="2400" dirty="0" err="1" smtClean="0"/>
              <a:t>environment</a:t>
            </a:r>
            <a:r>
              <a:rPr lang="fr-FR" sz="2400" dirty="0" smtClean="0"/>
              <a:t>(s) for </a:t>
            </a:r>
            <a:r>
              <a:rPr lang="fr-FR" sz="2400" dirty="0" err="1" smtClean="0"/>
              <a:t>our</a:t>
            </a:r>
            <a:r>
              <a:rPr lang="fr-FR" sz="2400" dirty="0" smtClean="0"/>
              <a:t> application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9219" name="Picture 2" descr="Shop Sha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752600"/>
            <a:ext cx="48958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331" y="646114"/>
            <a:ext cx="8515350" cy="1266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dirty="0" smtClean="0"/>
              <a:t>Slow to </a:t>
            </a:r>
            <a:r>
              <a:rPr lang="fr-FR" sz="2400" dirty="0" err="1" smtClean="0"/>
              <a:t>run</a:t>
            </a:r>
            <a:r>
              <a:rPr lang="fr-FR" sz="2400" dirty="0" smtClean="0"/>
              <a:t>…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2291" name="Imag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2232" y="1166813"/>
            <a:ext cx="4589860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331" y="646114"/>
            <a:ext cx="8515350" cy="1266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700" dirty="0" smtClean="0"/>
              <a:t>Not full </a:t>
            </a:r>
            <a:r>
              <a:rPr lang="fr-FR" sz="2700" dirty="0" err="1" smtClean="0"/>
              <a:t>coverage</a:t>
            </a:r>
            <a:r>
              <a:rPr lang="fr-FR" sz="2700" dirty="0" smtClean="0"/>
              <a:t>, </a:t>
            </a:r>
            <a:r>
              <a:rPr lang="fr-FR" sz="2700" dirty="0" err="1" smtClean="0"/>
              <a:t>because</a:t>
            </a:r>
            <a:r>
              <a:rPr lang="fr-FR" sz="2700" dirty="0" smtClean="0"/>
              <a:t> of the </a:t>
            </a:r>
            <a:r>
              <a:rPr lang="fr-FR" sz="2700" dirty="0" err="1" smtClean="0"/>
              <a:t>tradeoffs</a:t>
            </a:r>
            <a:r>
              <a:rPr lang="fr-FR" sz="2700" dirty="0" smtClean="0"/>
              <a:t> </a:t>
            </a:r>
            <a:r>
              <a:rPr lang="fr-FR" sz="2700" dirty="0" err="1" smtClean="0"/>
              <a:t>we</a:t>
            </a:r>
            <a:r>
              <a:rPr lang="fr-FR" sz="2700" dirty="0" smtClean="0"/>
              <a:t> </a:t>
            </a:r>
            <a:r>
              <a:rPr lang="fr-FR" sz="2700" dirty="0" err="1" smtClean="0"/>
              <a:t>need</a:t>
            </a:r>
            <a:r>
              <a:rPr lang="fr-FR" sz="2700" dirty="0" smtClean="0"/>
              <a:t> to </a:t>
            </a:r>
            <a:r>
              <a:rPr lang="fr-FR" sz="2700" dirty="0" err="1" smtClean="0"/>
              <a:t>make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3315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9194" y="2455863"/>
            <a:ext cx="6547247" cy="2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331" y="646114"/>
            <a:ext cx="8515350" cy="1266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 smtClean="0"/>
              <a:t>Now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if… all the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running on </a:t>
            </a:r>
            <a:r>
              <a:rPr lang="fr-FR" dirty="0" err="1" smtClean="0"/>
              <a:t>my</a:t>
            </a:r>
            <a:r>
              <a:rPr lang="fr-FR" dirty="0" smtClean="0"/>
              <a:t> machine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5191125" cy="387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655" y="374809"/>
            <a:ext cx="8515350" cy="52954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looks </a:t>
            </a:r>
            <a:r>
              <a:rPr lang="fr-FR" dirty="0" err="1" smtClean="0"/>
              <a:t>like</a:t>
            </a:r>
            <a:r>
              <a:rPr lang="fr-FR" dirty="0" smtClean="0"/>
              <a:t>…</a:t>
            </a:r>
            <a:br>
              <a:rPr lang="fr-FR" dirty="0" smtClean="0"/>
            </a:br>
            <a:endParaRPr lang="fr-FR" dirty="0"/>
          </a:p>
        </p:txBody>
      </p:sp>
      <p:grpSp>
        <p:nvGrpSpPr>
          <p:cNvPr id="21" name="Group 20"/>
          <p:cNvGrpSpPr/>
          <p:nvPr/>
        </p:nvGrpSpPr>
        <p:grpSpPr>
          <a:xfrm>
            <a:off x="0" y="1013368"/>
            <a:ext cx="8647510" cy="5230216"/>
            <a:chOff x="0" y="1033464"/>
            <a:chExt cx="8647510" cy="5230216"/>
          </a:xfrm>
        </p:grpSpPr>
        <p:sp>
          <p:nvSpPr>
            <p:cNvPr id="3" name="Cylindre 4"/>
            <p:cNvSpPr/>
            <p:nvPr/>
          </p:nvSpPr>
          <p:spPr>
            <a:xfrm rot="5400000">
              <a:off x="841177" y="3335140"/>
              <a:ext cx="566738" cy="93225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cxnSp>
          <p:nvCxnSpPr>
            <p:cNvPr id="4" name="Connecteur droit avec flèche 6"/>
            <p:cNvCxnSpPr>
              <a:stCxn id="3" idx="1"/>
            </p:cNvCxnSpPr>
            <p:nvPr/>
          </p:nvCxnSpPr>
          <p:spPr>
            <a:xfrm flipV="1">
              <a:off x="1590675" y="3787775"/>
              <a:ext cx="564356" cy="1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219325" y="2905125"/>
              <a:ext cx="4304110" cy="1887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400" dirty="0"/>
                <a:t>Our </a:t>
              </a:r>
              <a:r>
                <a:rPr lang="fr-FR" sz="2400" dirty="0" err="1"/>
                <a:t>application,ie</a:t>
              </a:r>
              <a:r>
                <a:rPr lang="fr-FR" sz="2400" dirty="0"/>
                <a:t> </a:t>
              </a:r>
              <a:r>
                <a:rPr lang="fr-FR" sz="2400" dirty="0" err="1"/>
                <a:t>our</a:t>
              </a:r>
              <a:r>
                <a:rPr lang="fr-FR" sz="2400" dirty="0"/>
                <a:t> system </a:t>
              </a:r>
              <a:r>
                <a:rPr lang="fr-FR" sz="2400" dirty="0" err="1"/>
                <a:t>under</a:t>
              </a:r>
              <a:r>
                <a:rPr lang="fr-FR" sz="2400" dirty="0"/>
                <a:t> test</a:t>
              </a:r>
            </a:p>
          </p:txBody>
        </p:sp>
        <p:sp>
          <p:nvSpPr>
            <p:cNvPr id="6" name="Cylindre 8"/>
            <p:cNvSpPr/>
            <p:nvPr/>
          </p:nvSpPr>
          <p:spPr>
            <a:xfrm>
              <a:off x="7564041" y="3181350"/>
              <a:ext cx="750094" cy="132715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DB</a:t>
              </a:r>
            </a:p>
          </p:txBody>
        </p:sp>
        <p:cxnSp>
          <p:nvCxnSpPr>
            <p:cNvPr id="7" name="Connecteur droit avec flèche 10"/>
            <p:cNvCxnSpPr>
              <a:stCxn id="5" idx="3"/>
              <a:endCxn id="6" idx="2"/>
            </p:cNvCxnSpPr>
            <p:nvPr/>
          </p:nvCxnSpPr>
          <p:spPr>
            <a:xfrm flipV="1">
              <a:off x="6523435" y="3844925"/>
              <a:ext cx="1040606" cy="3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13"/>
            <p:cNvCxnSpPr/>
            <p:nvPr/>
          </p:nvCxnSpPr>
          <p:spPr>
            <a:xfrm flipV="1">
              <a:off x="3956447" y="1785938"/>
              <a:ext cx="1228725" cy="1173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14"/>
            <p:cNvSpPr txBox="1">
              <a:spLocks noChangeArrowheads="1"/>
            </p:cNvSpPr>
            <p:nvPr/>
          </p:nvSpPr>
          <p:spPr bwMode="auto">
            <a:xfrm>
              <a:off x="654844" y="3598864"/>
              <a:ext cx="831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fr-FR" altLang="fr-FR" dirty="0">
                  <a:solidFill>
                    <a:schemeClr val="bg1"/>
                  </a:solidFill>
                </a:rPr>
                <a:t>queue</a:t>
              </a:r>
            </a:p>
          </p:txBody>
        </p:sp>
        <p:pic>
          <p:nvPicPr>
            <p:cNvPr id="10" name="Image 15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35292" y="4902201"/>
              <a:ext cx="953690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Connecteur droit avec flèche 16"/>
            <p:cNvCxnSpPr>
              <a:endCxn id="10" idx="1"/>
            </p:cNvCxnSpPr>
            <p:nvPr/>
          </p:nvCxnSpPr>
          <p:spPr>
            <a:xfrm>
              <a:off x="4749403" y="4529139"/>
              <a:ext cx="1385889" cy="98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Image 19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5172" y="1104901"/>
              <a:ext cx="1158477" cy="136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Connecteur en angle 21"/>
            <p:cNvCxnSpPr>
              <a:endCxn id="3" idx="3"/>
            </p:cNvCxnSpPr>
            <p:nvPr/>
          </p:nvCxnSpPr>
          <p:spPr>
            <a:xfrm rot="16200000" flipH="1">
              <a:off x="69851" y="3212703"/>
              <a:ext cx="734218" cy="4429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24"/>
            <p:cNvSpPr txBox="1">
              <a:spLocks noChangeArrowheads="1"/>
            </p:cNvSpPr>
            <p:nvPr/>
          </p:nvSpPr>
          <p:spPr bwMode="auto">
            <a:xfrm>
              <a:off x="0" y="2106614"/>
              <a:ext cx="1120379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fr-FR" altLang="fr-FR" dirty="0" err="1"/>
                <a:t>Incoming</a:t>
              </a:r>
              <a:r>
                <a:rPr lang="fr-FR" altLang="fr-FR" dirty="0"/>
                <a:t> upgrade  </a:t>
              </a:r>
              <a:r>
                <a:rPr lang="fr-FR" altLang="fr-FR" dirty="0" err="1"/>
                <a:t>requests</a:t>
              </a:r>
              <a:endParaRPr lang="fr-FR" altLang="fr-FR" dirty="0"/>
            </a:p>
          </p:txBody>
        </p:sp>
        <p:sp>
          <p:nvSpPr>
            <p:cNvPr id="15" name="Rectangle 25"/>
            <p:cNvSpPr/>
            <p:nvPr/>
          </p:nvSpPr>
          <p:spPr>
            <a:xfrm>
              <a:off x="560785" y="4830764"/>
              <a:ext cx="1452563" cy="1081087"/>
            </a:xfrm>
            <a:prstGeom prst="wedgeRectCallout">
              <a:avLst>
                <a:gd name="adj1" fmla="val 35233"/>
                <a:gd name="adj2" fmla="val -1443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Alice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1200" dirty="0"/>
                <a:t>alice@gmail.com</a:t>
              </a:r>
            </a:p>
          </p:txBody>
        </p:sp>
        <p:sp>
          <p:nvSpPr>
            <p:cNvPr id="16" name="ZoneTexte 26"/>
            <p:cNvSpPr txBox="1">
              <a:spLocks noChangeArrowheads="1"/>
            </p:cNvSpPr>
            <p:nvPr/>
          </p:nvSpPr>
          <p:spPr bwMode="auto">
            <a:xfrm>
              <a:off x="3683794" y="1033464"/>
              <a:ext cx="141565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fr-FR" altLang="fr-FR" dirty="0"/>
                <a:t>How </a:t>
              </a:r>
              <a:r>
                <a:rPr lang="fr-FR" altLang="fr-FR" dirty="0" err="1"/>
                <a:t>many</a:t>
              </a:r>
              <a:r>
                <a:rPr lang="fr-FR" altLang="fr-FR" dirty="0"/>
                <a:t> </a:t>
              </a:r>
              <a:r>
                <a:rPr lang="fr-FR" altLang="fr-FR" dirty="0" err="1"/>
                <a:t>commands</a:t>
              </a:r>
              <a:r>
                <a:rPr lang="fr-FR" altLang="fr-FR" dirty="0"/>
                <a:t> in </a:t>
              </a:r>
              <a:r>
                <a:rPr lang="fr-FR" altLang="fr-FR" dirty="0" err="1"/>
                <a:t>Alice’s</a:t>
              </a:r>
              <a:r>
                <a:rPr lang="fr-FR" altLang="fr-FR" dirty="0"/>
                <a:t> </a:t>
              </a:r>
              <a:r>
                <a:rPr lang="fr-FR" altLang="fr-FR" dirty="0" err="1"/>
                <a:t>history</a:t>
              </a:r>
              <a:r>
                <a:rPr lang="fr-FR" altLang="fr-FR" dirty="0"/>
                <a:t> ?</a:t>
              </a:r>
            </a:p>
          </p:txBody>
        </p:sp>
        <p:sp>
          <p:nvSpPr>
            <p:cNvPr id="17" name="ZoneTexte 30"/>
            <p:cNvSpPr txBox="1">
              <a:spLocks noChangeArrowheads="1"/>
            </p:cNvSpPr>
            <p:nvPr/>
          </p:nvSpPr>
          <p:spPr bwMode="auto">
            <a:xfrm>
              <a:off x="6905625" y="5340350"/>
              <a:ext cx="174188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fr-FR" altLang="fr-FR" dirty="0" err="1"/>
                <a:t>Send</a:t>
              </a:r>
              <a:r>
                <a:rPr lang="fr-FR" altLang="fr-FR" dirty="0"/>
                <a:t> confirmation / </a:t>
              </a:r>
              <a:r>
                <a:rPr lang="fr-FR" altLang="fr-FR" dirty="0" err="1"/>
                <a:t>error</a:t>
              </a:r>
              <a:r>
                <a:rPr lang="fr-FR" altLang="fr-FR" dirty="0"/>
                <a:t> emails</a:t>
              </a:r>
            </a:p>
          </p:txBody>
        </p:sp>
        <p:sp>
          <p:nvSpPr>
            <p:cNvPr id="18" name="ZoneTexte 31"/>
            <p:cNvSpPr txBox="1">
              <a:spLocks noChangeArrowheads="1"/>
            </p:cNvSpPr>
            <p:nvPr/>
          </p:nvSpPr>
          <p:spPr bwMode="auto">
            <a:xfrm>
              <a:off x="7225904" y="2506663"/>
              <a:ext cx="1415653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fr-FR" altLang="fr-FR" dirty="0"/>
                <a:t>Save in </a:t>
              </a:r>
              <a:r>
                <a:rPr lang="fr-FR" altLang="fr-FR" dirty="0" err="1"/>
                <a:t>our</a:t>
              </a:r>
              <a:r>
                <a:rPr lang="fr-FR" altLang="fr-FR" dirty="0"/>
                <a:t> </a:t>
              </a:r>
              <a:r>
                <a:rPr lang="fr-FR" altLang="fr-FR" dirty="0" err="1"/>
                <a:t>repository</a:t>
              </a:r>
              <a:endParaRPr lang="fr-FR" altLang="fr-FR" dirty="0"/>
            </a:p>
          </p:txBody>
        </p:sp>
        <p:pic>
          <p:nvPicPr>
            <p:cNvPr id="19" name="Picture 2" descr="http://www.iconshock.com/img_jpg/STROKE/communications/jpg/128/log_file_ico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86199" y="5408613"/>
              <a:ext cx="555625" cy="555625"/>
            </a:xfrm>
            <a:prstGeom prst="rect">
              <a:avLst/>
            </a:prstGeom>
            <a:noFill/>
          </p:spPr>
        </p:pic>
        <p:cxnSp>
          <p:nvCxnSpPr>
            <p:cNvPr id="20" name="Connecteur droit avec flèche 13"/>
            <p:cNvCxnSpPr/>
            <p:nvPr/>
          </p:nvCxnSpPr>
          <p:spPr>
            <a:xfrm>
              <a:off x="4076700" y="4524375"/>
              <a:ext cx="19051" cy="828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42127" y="1537398"/>
            <a:ext cx="2039816" cy="2692958"/>
            <a:chOff x="442127" y="1537398"/>
            <a:chExt cx="2039816" cy="2692958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442127" y="3245618"/>
              <a:ext cx="1899139" cy="984738"/>
            </a:xfrm>
            <a:prstGeom prst="wedgeRoundRectCallout">
              <a:avLst>
                <a:gd name="adj1" fmla="val 6680"/>
                <a:gd name="adj2" fmla="val -195663"/>
                <a:gd name="adj3" fmla="val 1666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3675" y="1537398"/>
              <a:ext cx="1718268" cy="3818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</a:rPr>
                <a:t>Apache 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ActiveMQ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994030" y="904352"/>
            <a:ext cx="3446585" cy="1637881"/>
            <a:chOff x="4994030" y="904352"/>
            <a:chExt cx="3446585" cy="1637881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4994030" y="904352"/>
              <a:ext cx="1507253" cy="1637881"/>
            </a:xfrm>
            <a:prstGeom prst="wedgeRoundRectCallout">
              <a:avLst>
                <a:gd name="adj1" fmla="val 61834"/>
                <a:gd name="adj2" fmla="val -39954"/>
                <a:gd name="adj3" fmla="val 1666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13973" y="906027"/>
              <a:ext cx="1726642" cy="48064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Spring Boot copy of real one</a:t>
              </a:r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6765890" y="1972828"/>
            <a:ext cx="1947706" cy="2651089"/>
            <a:chOff x="6765890" y="1972828"/>
            <a:chExt cx="1947706" cy="2651089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7206343" y="2502041"/>
              <a:ext cx="1507253" cy="2121876"/>
            </a:xfrm>
            <a:prstGeom prst="wedgeRoundRectCallout">
              <a:avLst>
                <a:gd name="adj1" fmla="val -20833"/>
                <a:gd name="adj2" fmla="val -61395"/>
                <a:gd name="adj3" fmla="val 1666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5890" y="1972828"/>
              <a:ext cx="1726642" cy="48064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H2 DB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647362" y="4826559"/>
            <a:ext cx="3883689" cy="1393372"/>
            <a:chOff x="4647362" y="4826559"/>
            <a:chExt cx="3883689" cy="1393372"/>
          </a:xfrm>
        </p:grpSpPr>
        <p:sp>
          <p:nvSpPr>
            <p:cNvPr id="27" name="Rounded Rectangular Callout 26"/>
            <p:cNvSpPr/>
            <p:nvPr/>
          </p:nvSpPr>
          <p:spPr>
            <a:xfrm>
              <a:off x="6032361" y="4826559"/>
              <a:ext cx="2498690" cy="1393372"/>
            </a:xfrm>
            <a:prstGeom prst="wedgeRoundRectCallout">
              <a:avLst>
                <a:gd name="adj1" fmla="val -63185"/>
                <a:gd name="adj2" fmla="val 21884"/>
                <a:gd name="adj3" fmla="val 1666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7362" y="5622054"/>
              <a:ext cx="1150536" cy="356715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00B050"/>
                  </a:solidFill>
                </a:rPr>
                <a:t>GreenMail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36" name="Group 34"/>
          <p:cNvGrpSpPr/>
          <p:nvPr/>
        </p:nvGrpSpPr>
        <p:grpSpPr>
          <a:xfrm>
            <a:off x="2448448" y="5020827"/>
            <a:ext cx="2056562" cy="1038329"/>
            <a:chOff x="2448448" y="5020827"/>
            <a:chExt cx="2056562" cy="1038329"/>
          </a:xfrm>
        </p:grpSpPr>
        <p:sp>
          <p:nvSpPr>
            <p:cNvPr id="28" name="Rounded Rectangular Callout 27"/>
            <p:cNvSpPr/>
            <p:nvPr/>
          </p:nvSpPr>
          <p:spPr>
            <a:xfrm>
              <a:off x="3737987" y="5245239"/>
              <a:ext cx="767023" cy="807217"/>
            </a:xfrm>
            <a:prstGeom prst="wedgeRoundRectCallout">
              <a:avLst>
                <a:gd name="adj1" fmla="val -82428"/>
                <a:gd name="adj2" fmla="val -21885"/>
                <a:gd name="adj3" fmla="val 16667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8448" y="5020827"/>
              <a:ext cx="1150536" cy="103832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Log4J / 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LogBack</a:t>
              </a:r>
              <a:r>
                <a:rPr lang="en-US" sz="1400" b="1" dirty="0" smtClean="0">
                  <a:solidFill>
                    <a:srgbClr val="00B050"/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inMemory</a:t>
              </a:r>
              <a:r>
                <a:rPr lang="en-US" sz="1400" b="1" dirty="0" smtClean="0">
                  <a:solidFill>
                    <a:srgbClr val="00B050"/>
                  </a:solidFill>
                </a:rPr>
                <a:t> 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appender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Demo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12906" cy="700089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Awesome</a:t>
            </a:r>
            <a:r>
              <a:rPr lang="fr-FR" altLang="fr-FR" dirty="0" smtClean="0"/>
              <a:t>, I </a:t>
            </a:r>
            <a:r>
              <a:rPr lang="fr-FR" altLang="fr-FR" dirty="0" err="1" smtClean="0"/>
              <a:t>can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directly</a:t>
            </a:r>
            <a:r>
              <a:rPr lang="fr-FR" altLang="fr-FR" dirty="0" smtClean="0"/>
              <a:t> to production </a:t>
            </a:r>
            <a:r>
              <a:rPr lang="fr-FR" altLang="fr-FR" dirty="0" err="1" smtClean="0"/>
              <a:t>then</a:t>
            </a:r>
            <a:r>
              <a:rPr lang="fr-FR" altLang="fr-FR" dirty="0" smtClean="0"/>
              <a:t> !</a:t>
            </a:r>
          </a:p>
        </p:txBody>
      </p:sp>
      <p:pic>
        <p:nvPicPr>
          <p:cNvPr id="16387" name="Picture 2" descr="Funny Swimming Pool FA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1694" y="1889125"/>
            <a:ext cx="407193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2400" dirty="0" err="1" smtClean="0"/>
              <a:t>Caveats</a:t>
            </a:r>
            <a:endParaRPr lang="fr-FR" altLang="fr-FR" sz="2400" dirty="0" smtClean="0"/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609600" y="1447801"/>
            <a:ext cx="7620000" cy="4267200"/>
          </a:xfrm>
        </p:spPr>
        <p:txBody>
          <a:bodyPr/>
          <a:lstStyle/>
          <a:p>
            <a:pPr eaLnBrk="1" hangingPunct="1"/>
            <a:r>
              <a:rPr lang="fr-FR" altLang="fr-FR" sz="2400" dirty="0" err="1" smtClean="0"/>
              <a:t>Still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need</a:t>
            </a:r>
            <a:r>
              <a:rPr lang="fr-FR" altLang="fr-FR" sz="2400" dirty="0" smtClean="0"/>
              <a:t> to test on real </a:t>
            </a:r>
            <a:r>
              <a:rPr lang="fr-FR" altLang="fr-FR" sz="2400" dirty="0" err="1" smtClean="0"/>
              <a:t>environments</a:t>
            </a:r>
            <a:r>
              <a:rPr lang="fr-FR" altLang="fr-FR" sz="2400" dirty="0" smtClean="0"/>
              <a:t>, and not </a:t>
            </a:r>
            <a:r>
              <a:rPr lang="fr-FR" altLang="fr-FR" sz="2400" dirty="0" err="1" smtClean="0"/>
              <a:t>only</a:t>
            </a:r>
            <a:r>
              <a:rPr lang="fr-FR" altLang="fr-FR" sz="2400" dirty="0" smtClean="0"/>
              <a:t> on </a:t>
            </a:r>
            <a:r>
              <a:rPr lang="fr-FR" altLang="fr-FR" sz="2400" dirty="0" err="1" smtClean="0"/>
              <a:t>your</a:t>
            </a:r>
            <a:r>
              <a:rPr lang="fr-FR" altLang="fr-FR" sz="2400" dirty="0" smtClean="0"/>
              <a:t> machine</a:t>
            </a:r>
          </a:p>
          <a:p>
            <a:pPr lvl="1" eaLnBrk="1" hangingPunct="1"/>
            <a:r>
              <a:rPr lang="fr-FR" altLang="fr-FR" sz="1800" dirty="0" smtClean="0"/>
              <a:t>Just to </a:t>
            </a:r>
            <a:r>
              <a:rPr lang="fr-FR" altLang="fr-FR" sz="1800" dirty="0" err="1" smtClean="0"/>
              <a:t>make</a:t>
            </a:r>
            <a:r>
              <a:rPr lang="fr-FR" altLang="fr-FR" sz="1800" dirty="0" smtClean="0"/>
              <a:t> sure </a:t>
            </a:r>
            <a:r>
              <a:rPr lang="fr-FR" altLang="fr-FR" sz="1800" dirty="0" err="1" smtClean="0"/>
              <a:t>that</a:t>
            </a:r>
            <a:r>
              <a:rPr lang="fr-FR" altLang="fr-FR" sz="1800" dirty="0" smtClean="0"/>
              <a:t> the </a:t>
            </a:r>
            <a:r>
              <a:rPr lang="fr-FR" altLang="fr-FR" sz="1800" dirty="0" err="1" smtClean="0"/>
              <a:t>library</a:t>
            </a:r>
            <a:r>
              <a:rPr lang="fr-FR" altLang="fr-FR" sz="1800" dirty="0" smtClean="0"/>
              <a:t> </a:t>
            </a:r>
            <a:r>
              <a:rPr lang="fr-FR" altLang="fr-FR" sz="1800" dirty="0" err="1" smtClean="0"/>
              <a:t>really</a:t>
            </a:r>
            <a:r>
              <a:rPr lang="fr-FR" altLang="fr-FR" sz="1800" dirty="0" smtClean="0"/>
              <a:t> </a:t>
            </a:r>
            <a:r>
              <a:rPr lang="fr-FR" altLang="fr-FR" sz="1800" dirty="0" err="1" smtClean="0"/>
              <a:t>follow</a:t>
            </a:r>
            <a:r>
              <a:rPr lang="fr-FR" altLang="fr-FR" sz="1800" dirty="0" smtClean="0"/>
              <a:t> the </a:t>
            </a:r>
            <a:r>
              <a:rPr lang="fr-FR" altLang="fr-FR" sz="1800" dirty="0" err="1" smtClean="0"/>
              <a:t>same</a:t>
            </a:r>
            <a:r>
              <a:rPr lang="fr-FR" altLang="fr-FR" sz="1800" dirty="0" smtClean="0"/>
              <a:t> standard as the real </a:t>
            </a:r>
            <a:r>
              <a:rPr lang="fr-FR" altLang="fr-FR" sz="1800" dirty="0" err="1" smtClean="0"/>
              <a:t>stuff</a:t>
            </a:r>
            <a:endParaRPr lang="fr-FR" altLang="fr-FR" sz="1800" dirty="0" smtClean="0"/>
          </a:p>
          <a:p>
            <a:pPr eaLnBrk="1" hangingPunct="1"/>
            <a:endParaRPr lang="fr-FR" altLang="fr-FR" sz="2400" dirty="0" smtClean="0"/>
          </a:p>
          <a:p>
            <a:pPr eaLnBrk="1" hangingPunct="1"/>
            <a:r>
              <a:rPr lang="fr-FR" altLang="fr-FR" sz="2400" dirty="0" smtClean="0"/>
              <a:t>If </a:t>
            </a:r>
            <a:r>
              <a:rPr lang="fr-FR" altLang="fr-FR" sz="2400" dirty="0" err="1" smtClean="0"/>
              <a:t>you</a:t>
            </a:r>
            <a:r>
              <a:rPr lang="fr-FR" altLang="fr-FR" sz="2400" dirty="0" smtClean="0"/>
              <a:t> have </a:t>
            </a:r>
            <a:r>
              <a:rPr lang="fr-FR" altLang="fr-FR" sz="2400" dirty="0" err="1" smtClean="0"/>
              <a:t>stored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procedures</a:t>
            </a:r>
            <a:r>
              <a:rPr lang="fr-FR" altLang="fr-FR" sz="2400" dirty="0" smtClean="0"/>
              <a:t>, </a:t>
            </a:r>
            <a:r>
              <a:rPr lang="fr-FR" altLang="fr-FR" sz="2400" dirty="0" err="1" smtClean="0"/>
              <a:t>well</a:t>
            </a:r>
            <a:r>
              <a:rPr lang="fr-FR" altLang="fr-FR" sz="2400" dirty="0" smtClean="0"/>
              <a:t>… </a:t>
            </a:r>
          </a:p>
          <a:p>
            <a:pPr eaLnBrk="1" hangingPunct="1"/>
            <a:endParaRPr lang="fr-FR" altLang="fr-FR" sz="2400" dirty="0" smtClean="0"/>
          </a:p>
          <a:p>
            <a:pPr eaLnBrk="1" hangingPunct="1"/>
            <a:r>
              <a:rPr lang="fr-FR" altLang="fr-FR" sz="2400" dirty="0" smtClean="0"/>
              <a:t>Unit tests are </a:t>
            </a:r>
            <a:r>
              <a:rPr lang="fr-FR" altLang="fr-FR" sz="2400" dirty="0" err="1" smtClean="0"/>
              <a:t>still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faster</a:t>
            </a:r>
            <a:r>
              <a:rPr lang="fr-FR" altLang="fr-FR" sz="2400" dirty="0" smtClean="0"/>
              <a:t> to </a:t>
            </a:r>
            <a:r>
              <a:rPr lang="fr-FR" altLang="fr-FR" sz="2400" dirty="0" err="1" smtClean="0"/>
              <a:t>execute</a:t>
            </a:r>
            <a:r>
              <a:rPr lang="fr-FR" altLang="fr-FR" sz="2400" dirty="0" smtClean="0"/>
              <a:t> : in 8 </a:t>
            </a:r>
            <a:r>
              <a:rPr lang="fr-FR" altLang="fr-FR" sz="2400" dirty="0" err="1" smtClean="0"/>
              <a:t>seconds,you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can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run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thousands</a:t>
            </a:r>
            <a:r>
              <a:rPr lang="fr-FR" altLang="fr-FR" sz="2400" dirty="0" smtClean="0"/>
              <a:t> of </a:t>
            </a:r>
            <a:r>
              <a:rPr lang="fr-FR" altLang="fr-FR" sz="2400" dirty="0" err="1" smtClean="0"/>
              <a:t>them</a:t>
            </a:r>
            <a:r>
              <a:rPr lang="fr-FR" altLang="fr-FR" sz="2400" dirty="0" smtClean="0"/>
              <a:t>, </a:t>
            </a:r>
            <a:r>
              <a:rPr lang="fr-FR" altLang="fr-FR" sz="2400" dirty="0" err="1" smtClean="0"/>
              <a:t>so</a:t>
            </a:r>
            <a:r>
              <a:rPr lang="fr-FR" altLang="fr-FR" sz="2400" dirty="0" smtClean="0"/>
              <a:t> test </a:t>
            </a:r>
            <a:r>
              <a:rPr lang="fr-FR" altLang="fr-FR" sz="2400" dirty="0" err="1" smtClean="0"/>
              <a:t>your</a:t>
            </a:r>
            <a:r>
              <a:rPr lang="fr-FR" altLang="fr-FR" sz="2400" dirty="0" smtClean="0"/>
              <a:t> code </a:t>
            </a:r>
            <a:r>
              <a:rPr lang="fr-FR" altLang="fr-FR" sz="2400" dirty="0" err="1" smtClean="0"/>
              <a:t>at</a:t>
            </a:r>
            <a:r>
              <a:rPr lang="fr-FR" altLang="fr-FR" sz="2400" dirty="0" smtClean="0"/>
              <a:t> the right </a:t>
            </a:r>
            <a:r>
              <a:rPr lang="fr-FR" altLang="fr-FR" sz="2400" dirty="0" err="1" smtClean="0"/>
              <a:t>level</a:t>
            </a:r>
            <a:endParaRPr lang="fr-FR" altLang="fr-FR" sz="2400" dirty="0" smtClean="0"/>
          </a:p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2400" dirty="0" smtClean="0"/>
              <a:t>Few </a:t>
            </a:r>
            <a:r>
              <a:rPr lang="fr-FR" altLang="fr-FR" sz="2400" dirty="0" err="1" smtClean="0"/>
              <a:t>things</a:t>
            </a:r>
            <a:r>
              <a:rPr lang="fr-FR" altLang="fr-FR" sz="2400" dirty="0" smtClean="0"/>
              <a:t> to </a:t>
            </a:r>
            <a:r>
              <a:rPr lang="fr-FR" altLang="fr-FR" sz="2400" dirty="0" err="1" smtClean="0"/>
              <a:t>keep</a:t>
            </a:r>
            <a:r>
              <a:rPr lang="fr-FR" altLang="fr-FR" sz="2400" dirty="0" smtClean="0"/>
              <a:t> in </a:t>
            </a:r>
            <a:r>
              <a:rPr lang="fr-FR" altLang="fr-FR" sz="2400" dirty="0" err="1" smtClean="0"/>
              <a:t>mind</a:t>
            </a:r>
            <a:r>
              <a:rPr lang="fr-FR" altLang="fr-FR" sz="2400" dirty="0" smtClean="0"/>
              <a:t> - conclusion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z="2000" dirty="0" smtClean="0"/>
              <a:t>Just </a:t>
            </a:r>
            <a:r>
              <a:rPr lang="fr-FR" altLang="fr-FR" sz="2000" dirty="0" err="1" smtClean="0"/>
              <a:t>like</a:t>
            </a:r>
            <a:r>
              <a:rPr lang="fr-FR" altLang="fr-FR" sz="2000" dirty="0" smtClean="0"/>
              <a:t> for </a:t>
            </a:r>
            <a:r>
              <a:rPr lang="fr-FR" altLang="fr-FR" sz="2000" dirty="0" err="1" smtClean="0"/>
              <a:t>regular</a:t>
            </a:r>
            <a:r>
              <a:rPr lang="fr-FR" altLang="fr-FR" sz="2000" dirty="0" smtClean="0"/>
              <a:t> unit </a:t>
            </a:r>
            <a:r>
              <a:rPr lang="fr-FR" altLang="fr-FR" sz="2000" dirty="0" err="1" smtClean="0"/>
              <a:t>testing</a:t>
            </a:r>
            <a:r>
              <a:rPr lang="fr-FR" altLang="fr-FR" sz="2000" dirty="0" smtClean="0"/>
              <a:t>, </a:t>
            </a:r>
            <a:r>
              <a:rPr lang="fr-FR" altLang="fr-FR" sz="2000" dirty="0" err="1" smtClean="0"/>
              <a:t>invest</a:t>
            </a:r>
            <a:r>
              <a:rPr lang="fr-FR" altLang="fr-FR" sz="2000" dirty="0" smtClean="0"/>
              <a:t> in </a:t>
            </a:r>
            <a:r>
              <a:rPr lang="fr-FR" altLang="fr-FR" sz="2000" b="1" u="sng" dirty="0" err="1" smtClean="0"/>
              <a:t>meaningful</a:t>
            </a:r>
            <a:r>
              <a:rPr lang="fr-FR" altLang="fr-FR" sz="2000" b="1" u="sng" dirty="0" smtClean="0"/>
              <a:t> assertions</a:t>
            </a:r>
          </a:p>
          <a:p>
            <a:pPr eaLnBrk="1" hangingPunct="1"/>
            <a:endParaRPr lang="fr-FR" altLang="fr-FR" sz="2000" dirty="0" smtClean="0"/>
          </a:p>
          <a:p>
            <a:pPr eaLnBrk="1" hangingPunct="1"/>
            <a:r>
              <a:rPr lang="fr-FR" altLang="fr-FR" sz="2000" dirty="0" smtClean="0"/>
              <a:t> You have </a:t>
            </a:r>
            <a:r>
              <a:rPr lang="fr-FR" altLang="fr-FR" sz="2000" dirty="0" err="1" smtClean="0"/>
              <a:t>everything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you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need</a:t>
            </a:r>
            <a:r>
              <a:rPr lang="fr-FR" altLang="fr-FR" sz="2000" dirty="0" smtClean="0"/>
              <a:t> to test </a:t>
            </a:r>
            <a:r>
              <a:rPr lang="fr-FR" altLang="fr-FR" sz="2000" dirty="0" err="1" smtClean="0"/>
              <a:t>negative</a:t>
            </a:r>
            <a:r>
              <a:rPr lang="fr-FR" altLang="fr-FR" sz="2000" dirty="0" smtClean="0"/>
              <a:t> scenarios : use </a:t>
            </a:r>
            <a:r>
              <a:rPr lang="fr-FR" altLang="fr-FR" sz="2000" dirty="0" err="1" smtClean="0"/>
              <a:t>it</a:t>
            </a:r>
            <a:r>
              <a:rPr lang="fr-FR" altLang="fr-FR" sz="2000" dirty="0" smtClean="0"/>
              <a:t> ! </a:t>
            </a:r>
            <a:r>
              <a:rPr lang="fr-FR" altLang="fr-FR" sz="2000" dirty="0" err="1" smtClean="0"/>
              <a:t>What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is</a:t>
            </a:r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supposed</a:t>
            </a:r>
            <a:r>
              <a:rPr lang="fr-FR" altLang="fr-FR" sz="2000" dirty="0" smtClean="0"/>
              <a:t> to </a:t>
            </a:r>
            <a:r>
              <a:rPr lang="fr-FR" altLang="fr-FR" sz="2000" dirty="0" err="1" smtClean="0"/>
              <a:t>happen</a:t>
            </a:r>
            <a:r>
              <a:rPr lang="fr-FR" altLang="fr-FR" sz="2000" dirty="0" smtClean="0"/>
              <a:t> if :</a:t>
            </a:r>
          </a:p>
          <a:p>
            <a:pPr lvl="3"/>
            <a:r>
              <a:rPr lang="fr-FR" altLang="fr-FR" sz="1100" dirty="0" smtClean="0"/>
              <a:t>	</a:t>
            </a:r>
            <a:r>
              <a:rPr lang="fr-FR" altLang="fr-FR" dirty="0" smtClean="0"/>
              <a:t>Email </a:t>
            </a:r>
            <a:r>
              <a:rPr lang="fr-FR" altLang="fr-FR" dirty="0" smtClean="0"/>
              <a:t>server </a:t>
            </a:r>
            <a:r>
              <a:rPr lang="fr-FR" altLang="fr-FR" dirty="0" err="1" smtClean="0"/>
              <a:t>is</a:t>
            </a:r>
            <a:r>
              <a:rPr lang="fr-FR" altLang="fr-FR" dirty="0" smtClean="0"/>
              <a:t> down ?</a:t>
            </a:r>
          </a:p>
          <a:p>
            <a:pPr lvl="3"/>
            <a:r>
              <a:rPr lang="fr-FR" altLang="fr-FR" dirty="0" smtClean="0"/>
              <a:t>	Web </a:t>
            </a:r>
            <a:r>
              <a:rPr lang="fr-FR" altLang="fr-FR" dirty="0" smtClean="0"/>
              <a:t>service </a:t>
            </a:r>
            <a:r>
              <a:rPr lang="fr-FR" altLang="fr-FR" dirty="0" err="1" smtClean="0"/>
              <a:t>is</a:t>
            </a:r>
            <a:r>
              <a:rPr lang="fr-FR" altLang="fr-FR" dirty="0" smtClean="0"/>
              <a:t> down ? </a:t>
            </a:r>
          </a:p>
          <a:p>
            <a:pPr lvl="1">
              <a:buNone/>
            </a:pPr>
            <a:endParaRPr lang="fr-FR" altLang="fr-FR" sz="2000" dirty="0" smtClean="0"/>
          </a:p>
          <a:p>
            <a:pPr eaLnBrk="1" hangingPunct="1"/>
            <a:r>
              <a:rPr lang="fr-FR" altLang="fr-FR" sz="2000" dirty="0" smtClean="0"/>
              <a:t> </a:t>
            </a:r>
            <a:r>
              <a:rPr lang="fr-FR" altLang="fr-FR" sz="2000" dirty="0" err="1" smtClean="0"/>
              <a:t>Some</a:t>
            </a:r>
            <a:r>
              <a:rPr lang="fr-FR" altLang="fr-FR" sz="2000" dirty="0" smtClean="0"/>
              <a:t> </a:t>
            </a:r>
            <a:r>
              <a:rPr lang="fr-FR" altLang="fr-FR" sz="2000" dirty="0" smtClean="0"/>
              <a:t>more </a:t>
            </a:r>
            <a:r>
              <a:rPr lang="fr-FR" altLang="fr-FR" sz="2000" dirty="0" err="1" smtClean="0"/>
              <a:t>libraries</a:t>
            </a:r>
            <a:r>
              <a:rPr lang="fr-FR" altLang="fr-FR" sz="2000" dirty="0" smtClean="0"/>
              <a:t> for </a:t>
            </a:r>
            <a:r>
              <a:rPr lang="fr-FR" altLang="fr-FR" sz="2000" dirty="0" err="1" smtClean="0"/>
              <a:t>other</a:t>
            </a:r>
            <a:r>
              <a:rPr lang="fr-FR" altLang="fr-FR" sz="2000" dirty="0" smtClean="0"/>
              <a:t> use cases :</a:t>
            </a:r>
          </a:p>
          <a:p>
            <a:pPr lvl="1"/>
            <a:r>
              <a:rPr lang="fr-FR" altLang="fr-FR" sz="2000" dirty="0" smtClean="0"/>
              <a:t> FTP </a:t>
            </a:r>
            <a:r>
              <a:rPr lang="fr-FR" altLang="fr-FR" sz="2000" dirty="0" smtClean="0"/>
              <a:t>: </a:t>
            </a:r>
            <a:r>
              <a:rPr lang="fr-FR" altLang="fr-FR" sz="2000" dirty="0" smtClean="0">
                <a:hlinkClick r:id="rId2"/>
              </a:rPr>
              <a:t>http://mockftpserver.sourceforge.net/</a:t>
            </a:r>
            <a:r>
              <a:rPr lang="fr-FR" altLang="fr-FR" sz="2000" dirty="0" smtClean="0"/>
              <a:t> </a:t>
            </a:r>
          </a:p>
          <a:p>
            <a:pPr lvl="1"/>
            <a:r>
              <a:rPr lang="fr-FR" altLang="fr-FR" sz="2000" dirty="0" smtClean="0"/>
              <a:t> SFTP </a:t>
            </a:r>
            <a:r>
              <a:rPr lang="fr-FR" altLang="fr-FR" sz="2000" dirty="0" smtClean="0"/>
              <a:t>: </a:t>
            </a:r>
            <a:r>
              <a:rPr lang="fr-FR" altLang="fr-FR" sz="2000" dirty="0" smtClean="0">
                <a:hlinkClick r:id="rId3"/>
              </a:rPr>
              <a:t>http://mina.apache.org/sshd-project/</a:t>
            </a:r>
            <a:r>
              <a:rPr lang="fr-FR" altLang="fr-FR" sz="2000" dirty="0" smtClean="0"/>
              <a:t> - </a:t>
            </a:r>
            <a:r>
              <a:rPr lang="fr-FR" altLang="fr-FR" sz="1800" dirty="0" smtClean="0">
                <a:hlinkClick r:id="rId4"/>
              </a:rPr>
              <a:t>http://mvnrepository.com/artifact/org.apache.sshd/sshd-sftp</a:t>
            </a:r>
            <a:r>
              <a:rPr lang="fr-FR" altLang="fr-FR" sz="1800" dirty="0" smtClean="0"/>
              <a:t> </a:t>
            </a:r>
          </a:p>
          <a:p>
            <a:pPr lvl="1"/>
            <a:r>
              <a:rPr lang="fr-FR" altLang="fr-FR" sz="2000" dirty="0" smtClean="0"/>
              <a:t> Custom </a:t>
            </a:r>
            <a:r>
              <a:rPr lang="fr-FR" altLang="fr-FR" sz="2000" dirty="0" err="1" smtClean="0"/>
              <a:t>protocol</a:t>
            </a:r>
            <a:r>
              <a:rPr lang="fr-FR" altLang="fr-FR" sz="2000" dirty="0" smtClean="0"/>
              <a:t> </a:t>
            </a:r>
            <a:r>
              <a:rPr lang="fr-FR" altLang="fr-FR" sz="1800" dirty="0" smtClean="0"/>
              <a:t>: </a:t>
            </a:r>
            <a:r>
              <a:rPr lang="fr-FR" altLang="fr-FR" sz="2000" dirty="0" err="1" smtClean="0"/>
              <a:t>Mountebank</a:t>
            </a:r>
            <a:r>
              <a:rPr lang="fr-FR" altLang="fr-FR" sz="2000" dirty="0" smtClean="0"/>
              <a:t> (</a:t>
            </a:r>
            <a:r>
              <a:rPr lang="fr-FR" altLang="fr-FR" sz="2000" dirty="0" smtClean="0">
                <a:hlinkClick r:id="rId5"/>
              </a:rPr>
              <a:t>http://www.mbtest.org/</a:t>
            </a:r>
            <a:r>
              <a:rPr lang="fr-FR" altLang="fr-FR" sz="2000" dirty="0" smtClean="0"/>
              <a:t>)</a:t>
            </a:r>
          </a:p>
          <a:p>
            <a:pPr eaLnBrk="1" hangingPunct="1"/>
            <a:endParaRPr lang="fr-FR" altLang="fr-FR" dirty="0" smtClean="0"/>
          </a:p>
          <a:p>
            <a:pPr eaLnBrk="1" hangingPunct="1">
              <a:buNone/>
            </a:pPr>
            <a:endParaRPr lang="fr-FR" altLang="fr-FR" dirty="0" smtClean="0"/>
          </a:p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865747" y="3416025"/>
            <a:ext cx="1820699" cy="182069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5"/>
            <a:ext cx="65937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b="1" dirty="0" smtClean="0"/>
              <a:t>Vincent</a:t>
            </a:r>
            <a:r>
              <a:rPr lang="en" sz="6000" b="1" dirty="0" smtClean="0"/>
              <a:t> </a:t>
            </a:r>
            <a:r>
              <a:rPr lang="en" sz="4400" b="1" dirty="0" smtClean="0"/>
              <a:t>Fuchs</a:t>
            </a:r>
            <a:endParaRPr lang="en" sz="60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4294967295"/>
          </p:nvPr>
        </p:nvSpPr>
        <p:spPr>
          <a:xfrm>
            <a:off x="1637500" y="1881750"/>
            <a:ext cx="56420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 smtClean="0"/>
              <a:t>Technical head for structured finance IT in Bangalore</a:t>
            </a:r>
            <a:endParaRPr lang="en" sz="1800" b="1" dirty="0"/>
          </a:p>
        </p:txBody>
      </p:sp>
      <p:cxnSp>
        <p:nvCxnSpPr>
          <p:cNvPr id="80" name="Shape 80"/>
          <p:cNvCxnSpPr/>
          <p:nvPr/>
        </p:nvCxnSpPr>
        <p:spPr>
          <a:xfrm>
            <a:off x="6939075" y="5244825"/>
            <a:ext cx="145799" cy="5675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7419811" y="4970089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7636225" y="4669275"/>
            <a:ext cx="802500" cy="2594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533400" y="2438400"/>
            <a:ext cx="5334000" cy="476489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Associated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with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Societe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Generale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since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2006 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As a java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developer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, support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analyst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, trainer,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tech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lead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, offshore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coordinator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,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dev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team manager, and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technical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coach..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sym typeface="Arial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From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Paris, to NYC, back to Paris, and in Bangalore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since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August 2014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Test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infected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for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past</a:t>
            </a: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5 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years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        	@</a:t>
            </a:r>
            <a:r>
              <a:rPr kumimoji="0" lang="fr-F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charset="0"/>
                <a:sym typeface="Arial"/>
              </a:rPr>
              <a:t>big_Vinz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sym typeface="Arial"/>
            </a:endParaRPr>
          </a:p>
          <a:p>
            <a:pPr lvl="0">
              <a:defRPr/>
            </a:pPr>
            <a:r>
              <a:rPr lang="fr-FR" sz="1800" dirty="0" smtClean="0">
                <a:latin typeface="Source Sans Pro" charset="0"/>
              </a:rPr>
              <a:t>	</a:t>
            </a:r>
            <a:r>
              <a:rPr lang="fr-FR" sz="1800" dirty="0" smtClean="0">
                <a:latin typeface="Source Sans Pro" charset="0"/>
                <a:hlinkClick r:id="rId3"/>
              </a:rPr>
              <a:t>https://www.linkedin.com/in/vincentfuchs</a:t>
            </a:r>
            <a:r>
              <a:rPr lang="fr-FR" sz="1800" dirty="0" smtClean="0">
                <a:latin typeface="Source Sans Pro" charset="0"/>
              </a:rPr>
              <a:t> </a:t>
            </a: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charset="0"/>
              <a:sym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43600" y="3505200"/>
            <a:ext cx="1676400" cy="16764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5181600"/>
            <a:ext cx="381000" cy="30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5562600"/>
            <a:ext cx="381000" cy="26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4294967295"/>
          </p:nvPr>
        </p:nvSpPr>
        <p:spPr>
          <a:xfrm>
            <a:off x="685800" y="3285875"/>
            <a:ext cx="7772400" cy="328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</a:t>
            </a:r>
            <a:r>
              <a:rPr lang="en" dirty="0" smtClean="0"/>
              <a:t>xample is available here :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hlinkClick r:id="rId3"/>
              </a:rPr>
              <a:t>https://github.com/vincent-fuchs/in-memory-testing</a:t>
            </a:r>
            <a:r>
              <a:rPr lang="en-US" sz="2400" dirty="0" smtClean="0"/>
              <a:t> </a:t>
            </a:r>
            <a:endParaRPr lang="e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 charset="0"/>
              </a:rPr>
              <a:t>Presentation template </a:t>
            </a:r>
            <a:r>
              <a:rPr lang="en-US" dirty="0" smtClean="0">
                <a:latin typeface="Source Sans Pro" charset="0"/>
              </a:rPr>
              <a:t>available from </a:t>
            </a:r>
            <a:r>
              <a:rPr lang="en-US" dirty="0" smtClean="0">
                <a:latin typeface="Source Sans Pro" charset="0"/>
                <a:hlinkClick r:id="rId4"/>
              </a:rPr>
              <a:t>http://www.slidescarnival.com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70260" y="153988"/>
            <a:ext cx="7886700" cy="1325562"/>
          </a:xfrm>
        </p:spPr>
        <p:txBody>
          <a:bodyPr/>
          <a:lstStyle/>
          <a:p>
            <a:pPr eaLnBrk="1" hangingPunct="1"/>
            <a:r>
              <a:rPr lang="fr-FR" altLang="fr-FR" sz="2400" dirty="0" smtClean="0"/>
              <a:t>Our use case : </a:t>
            </a:r>
            <a:r>
              <a:rPr lang="fr-FR" altLang="fr-FR" sz="2400" dirty="0" err="1" smtClean="0"/>
              <a:t>upgrading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our</a:t>
            </a:r>
            <a:r>
              <a:rPr lang="fr-FR" altLang="fr-FR" sz="2400" dirty="0" smtClean="0"/>
              <a:t> clients </a:t>
            </a:r>
            <a:r>
              <a:rPr lang="fr-FR" altLang="fr-FR" sz="2400" dirty="0" err="1" smtClean="0"/>
              <a:t>based</a:t>
            </a:r>
            <a:r>
              <a:rPr lang="fr-FR" altLang="fr-FR" sz="2400" dirty="0" smtClean="0"/>
              <a:t> on </a:t>
            </a:r>
            <a:r>
              <a:rPr lang="fr-FR" altLang="fr-FR" sz="2400" dirty="0" err="1" smtClean="0"/>
              <a:t>their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history</a:t>
            </a:r>
            <a:endParaRPr lang="fr-FR" altLang="fr-FR" sz="2400" dirty="0" smtClean="0"/>
          </a:p>
        </p:txBody>
      </p:sp>
      <p:sp>
        <p:nvSpPr>
          <p:cNvPr id="5" name="Cylindre 4"/>
          <p:cNvSpPr/>
          <p:nvPr/>
        </p:nvSpPr>
        <p:spPr>
          <a:xfrm rot="5400000">
            <a:off x="1132284" y="3363516"/>
            <a:ext cx="566738" cy="8501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7" name="Connecteur droit avec flèche 6"/>
          <p:cNvCxnSpPr>
            <a:stCxn id="5" idx="1"/>
            <a:endCxn id="8" idx="1"/>
          </p:cNvCxnSpPr>
          <p:nvPr/>
        </p:nvCxnSpPr>
        <p:spPr>
          <a:xfrm flipV="1">
            <a:off x="1840706" y="3786982"/>
            <a:ext cx="597694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38400" y="2971800"/>
            <a:ext cx="3837385" cy="163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/>
              <a:t>Our </a:t>
            </a:r>
            <a:r>
              <a:rPr lang="fr-FR" sz="2400" dirty="0" err="1"/>
              <a:t>application,ie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system </a:t>
            </a:r>
            <a:r>
              <a:rPr lang="fr-FR" sz="2400" dirty="0" err="1"/>
              <a:t>under</a:t>
            </a:r>
            <a:r>
              <a:rPr lang="fr-FR" sz="2400" dirty="0"/>
              <a:t> test</a:t>
            </a:r>
          </a:p>
        </p:txBody>
      </p:sp>
      <p:sp>
        <p:nvSpPr>
          <p:cNvPr id="9" name="Cylindre 8"/>
          <p:cNvSpPr/>
          <p:nvPr/>
        </p:nvSpPr>
        <p:spPr>
          <a:xfrm>
            <a:off x="7620000" y="3124200"/>
            <a:ext cx="750094" cy="1327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DB</a:t>
            </a:r>
          </a:p>
        </p:txBody>
      </p:sp>
      <p:cxnSp>
        <p:nvCxnSpPr>
          <p:cNvPr id="11" name="Connecteur droit avec flèche 10"/>
          <p:cNvCxnSpPr>
            <a:stCxn id="8" idx="3"/>
            <a:endCxn id="9" idx="2"/>
          </p:cNvCxnSpPr>
          <p:nvPr/>
        </p:nvCxnSpPr>
        <p:spPr>
          <a:xfrm>
            <a:off x="6275785" y="3786982"/>
            <a:ext cx="1344215" cy="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956447" y="1828800"/>
            <a:ext cx="1682353" cy="11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ZoneTexte 14"/>
          <p:cNvSpPr txBox="1">
            <a:spLocks noChangeArrowheads="1"/>
          </p:cNvSpPr>
          <p:nvPr/>
        </p:nvSpPr>
        <p:spPr bwMode="auto">
          <a:xfrm>
            <a:off x="990600" y="3657600"/>
            <a:ext cx="7131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5130" name="Imag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9567" y="5321301"/>
            <a:ext cx="95369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Connecteur droit avec flèche 16"/>
          <p:cNvCxnSpPr>
            <a:endCxn id="0" idx="1"/>
          </p:cNvCxnSpPr>
          <p:nvPr/>
        </p:nvCxnSpPr>
        <p:spPr>
          <a:xfrm>
            <a:off x="4749403" y="4529139"/>
            <a:ext cx="1300163" cy="140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Imag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4000"/>
            <a:ext cx="864394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en angle 21"/>
          <p:cNvCxnSpPr>
            <a:endCxn id="5" idx="3"/>
          </p:cNvCxnSpPr>
          <p:nvPr/>
        </p:nvCxnSpPr>
        <p:spPr>
          <a:xfrm rot="16200000" flipH="1">
            <a:off x="401636" y="3200401"/>
            <a:ext cx="735013" cy="442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ZoneTexte 24"/>
          <p:cNvSpPr txBox="1">
            <a:spLocks noChangeArrowheads="1"/>
          </p:cNvSpPr>
          <p:nvPr/>
        </p:nvSpPr>
        <p:spPr bwMode="auto">
          <a:xfrm>
            <a:off x="304800" y="2133600"/>
            <a:ext cx="112037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altLang="fr-FR" dirty="0" err="1"/>
              <a:t>Incoming</a:t>
            </a:r>
            <a:r>
              <a:rPr lang="fr-FR" altLang="fr-FR" dirty="0"/>
              <a:t> upgrade  </a:t>
            </a:r>
            <a:r>
              <a:rPr lang="fr-FR" altLang="fr-FR" dirty="0" err="1"/>
              <a:t>requests</a:t>
            </a:r>
            <a:endParaRPr lang="fr-FR" altLang="fr-FR" dirty="0"/>
          </a:p>
        </p:txBody>
      </p:sp>
      <p:sp>
        <p:nvSpPr>
          <p:cNvPr id="26" name="Rectangle 25"/>
          <p:cNvSpPr/>
          <p:nvPr/>
        </p:nvSpPr>
        <p:spPr>
          <a:xfrm>
            <a:off x="609600" y="4830765"/>
            <a:ext cx="1676400" cy="884236"/>
          </a:xfrm>
          <a:prstGeom prst="wedgeRectCallout">
            <a:avLst>
              <a:gd name="adj1" fmla="val 55801"/>
              <a:gd name="adj2" fmla="val -142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Alice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alice@gmail.com</a:t>
            </a:r>
          </a:p>
        </p:txBody>
      </p:sp>
      <p:sp>
        <p:nvSpPr>
          <p:cNvPr id="5136" name="ZoneTexte 26"/>
          <p:cNvSpPr txBox="1">
            <a:spLocks noChangeArrowheads="1"/>
          </p:cNvSpPr>
          <p:nvPr/>
        </p:nvSpPr>
        <p:spPr bwMode="auto">
          <a:xfrm>
            <a:off x="3505200" y="1524000"/>
            <a:ext cx="170854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fr-FR" altLang="fr-FR" dirty="0"/>
              <a:t>How </a:t>
            </a:r>
            <a:r>
              <a:rPr lang="fr-FR" altLang="fr-FR" dirty="0" err="1"/>
              <a:t>many</a:t>
            </a:r>
            <a:r>
              <a:rPr lang="fr-FR" altLang="fr-FR" dirty="0"/>
              <a:t> </a:t>
            </a:r>
            <a:r>
              <a:rPr lang="fr-FR" altLang="fr-FR" dirty="0" err="1"/>
              <a:t>commands</a:t>
            </a:r>
            <a:r>
              <a:rPr lang="fr-FR" altLang="fr-FR" dirty="0"/>
              <a:t> in </a:t>
            </a:r>
            <a:r>
              <a:rPr lang="fr-FR" altLang="fr-FR" dirty="0" err="1"/>
              <a:t>Alice’s</a:t>
            </a:r>
            <a:r>
              <a:rPr lang="fr-FR" altLang="fr-FR" dirty="0"/>
              <a:t> </a:t>
            </a:r>
            <a:r>
              <a:rPr lang="fr-FR" altLang="fr-FR" dirty="0" err="1"/>
              <a:t>history</a:t>
            </a:r>
            <a:r>
              <a:rPr lang="fr-FR" altLang="fr-FR" dirty="0"/>
              <a:t> ?</a:t>
            </a:r>
          </a:p>
        </p:txBody>
      </p:sp>
      <p:sp>
        <p:nvSpPr>
          <p:cNvPr id="5137" name="ZoneTexte 30"/>
          <p:cNvSpPr txBox="1">
            <a:spLocks noChangeArrowheads="1"/>
          </p:cNvSpPr>
          <p:nvPr/>
        </p:nvSpPr>
        <p:spPr bwMode="auto">
          <a:xfrm>
            <a:off x="4402931" y="5368925"/>
            <a:ext cx="141565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/>
              <a:t>Send confirmation / error emails</a:t>
            </a:r>
          </a:p>
        </p:txBody>
      </p:sp>
      <p:sp>
        <p:nvSpPr>
          <p:cNvPr id="5138" name="ZoneTexte 31"/>
          <p:cNvSpPr txBox="1">
            <a:spLocks noChangeArrowheads="1"/>
          </p:cNvSpPr>
          <p:nvPr/>
        </p:nvSpPr>
        <p:spPr bwMode="auto">
          <a:xfrm>
            <a:off x="6248400" y="3962400"/>
            <a:ext cx="14156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fr-FR" altLang="fr-FR" dirty="0"/>
              <a:t>Save in </a:t>
            </a:r>
            <a:r>
              <a:rPr lang="fr-FR" altLang="fr-FR" dirty="0" err="1"/>
              <a:t>our</a:t>
            </a:r>
            <a:r>
              <a:rPr lang="fr-FR" altLang="fr-FR" dirty="0"/>
              <a:t> </a:t>
            </a:r>
            <a:r>
              <a:rPr lang="fr-FR" altLang="fr-FR" dirty="0" err="1"/>
              <a:t>repository</a:t>
            </a:r>
            <a:endParaRPr lang="fr-FR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 err="1" smtClean="0"/>
              <a:t>Testing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using</a:t>
            </a:r>
            <a:r>
              <a:rPr lang="fr-FR" altLang="fr-FR" dirty="0" smtClean="0"/>
              <a:t> a BDD scenario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3152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2400" dirty="0" smtClean="0"/>
              <a:t>If </a:t>
            </a:r>
            <a:r>
              <a:rPr lang="fr-FR" altLang="fr-FR" sz="2400" dirty="0" err="1" smtClean="0"/>
              <a:t>you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don’t</a:t>
            </a:r>
            <a:r>
              <a:rPr lang="fr-FR" altLang="fr-FR" sz="2400" dirty="0" smtClean="0"/>
              <a:t> have </a:t>
            </a:r>
            <a:r>
              <a:rPr lang="fr-FR" altLang="fr-FR" sz="2400" dirty="0" err="1" smtClean="0"/>
              <a:t>any</a:t>
            </a:r>
            <a:r>
              <a:rPr lang="fr-FR" altLang="fr-FR" sz="2400" dirty="0" smtClean="0"/>
              <a:t> tests…</a:t>
            </a:r>
          </a:p>
        </p:txBody>
      </p:sp>
      <p:pic>
        <p:nvPicPr>
          <p:cNvPr id="4" name="ifYouDontHaveAnyTests2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71800" y="1600200"/>
            <a:ext cx="3105150" cy="451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95400" y="3048000"/>
            <a:ext cx="67133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 smtClean="0"/>
              <a:t>We need </a:t>
            </a:r>
            <a:r>
              <a:rPr lang="en" sz="5400" b="1" dirty="0" smtClean="0">
                <a:solidFill>
                  <a:schemeClr val="accent1"/>
                </a:solidFill>
              </a:rPr>
              <a:t>feedback</a:t>
            </a:r>
            <a:r>
              <a:rPr lang="en" sz="5400" dirty="0" smtClean="0"/>
              <a:t> !</a:t>
            </a:r>
            <a:endParaRPr lang="en" sz="5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2400" dirty="0" smtClean="0"/>
              <a:t>But </a:t>
            </a:r>
            <a:r>
              <a:rPr lang="fr-FR" altLang="fr-FR" sz="2400" dirty="0" err="1" smtClean="0"/>
              <a:t>what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is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integration</a:t>
            </a:r>
            <a:r>
              <a:rPr lang="fr-FR" altLang="fr-FR" sz="2400" dirty="0" smtClean="0"/>
              <a:t> </a:t>
            </a:r>
            <a:r>
              <a:rPr lang="fr-FR" altLang="fr-FR" sz="2400" dirty="0" err="1" smtClean="0"/>
              <a:t>testing</a:t>
            </a:r>
            <a:r>
              <a:rPr lang="fr-FR" altLang="fr-FR" sz="2400" dirty="0" smtClean="0"/>
              <a:t> 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04800" y="1524000"/>
            <a:ext cx="5105400" cy="44196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frameworks</a:t>
            </a:r>
            <a:r>
              <a:rPr lang="fr-FR" sz="2400" dirty="0" smtClean="0"/>
              <a:t> </a:t>
            </a:r>
            <a:r>
              <a:rPr lang="fr-FR" sz="2400" dirty="0" err="1" smtClean="0"/>
              <a:t>like</a:t>
            </a:r>
            <a:r>
              <a:rPr lang="fr-FR" sz="2400" dirty="0" smtClean="0"/>
              <a:t> </a:t>
            </a:r>
            <a:r>
              <a:rPr lang="fr-FR" sz="2400" dirty="0" err="1" smtClean="0"/>
              <a:t>Spring</a:t>
            </a:r>
            <a:r>
              <a:rPr lang="fr-FR" sz="2400" dirty="0" smtClean="0"/>
              <a:t>, a lot of components come out of the box. </a:t>
            </a:r>
          </a:p>
          <a:p>
            <a:pPr>
              <a:buNone/>
              <a:defRPr/>
            </a:pPr>
            <a:r>
              <a:rPr lang="fr-FR" sz="2400" dirty="0" smtClean="0"/>
              <a:t>The </a:t>
            </a:r>
            <a:r>
              <a:rPr lang="fr-FR" sz="2400" dirty="0" err="1" smtClean="0"/>
              <a:t>difficult</a:t>
            </a:r>
            <a:r>
              <a:rPr lang="fr-FR" sz="2400" dirty="0" smtClean="0"/>
              <a:t> part </a:t>
            </a:r>
            <a:r>
              <a:rPr lang="fr-FR" sz="2400" dirty="0" err="1" smtClean="0"/>
              <a:t>is</a:t>
            </a:r>
            <a:r>
              <a:rPr lang="fr-FR" sz="2400" dirty="0" smtClean="0"/>
              <a:t> to configure and </a:t>
            </a:r>
          </a:p>
          <a:p>
            <a:pPr>
              <a:buNone/>
              <a:defRPr/>
            </a:pPr>
            <a:r>
              <a:rPr lang="fr-FR" sz="2400" dirty="0" smtClean="0"/>
              <a:t>arrange </a:t>
            </a:r>
            <a:r>
              <a:rPr lang="fr-FR" sz="2400" dirty="0" err="1" smtClean="0"/>
              <a:t>them</a:t>
            </a:r>
            <a:r>
              <a:rPr lang="fr-FR" sz="2400" dirty="0" smtClean="0"/>
              <a:t> </a:t>
            </a:r>
            <a:r>
              <a:rPr lang="fr-FR" sz="2400" dirty="0" err="1" smtClean="0"/>
              <a:t>correctly</a:t>
            </a:r>
            <a:r>
              <a:rPr lang="fr-FR" sz="2400" dirty="0" smtClean="0"/>
              <a:t> </a:t>
            </a:r>
            <a:r>
              <a:rPr lang="fr-FR" sz="2400" dirty="0" err="1" smtClean="0"/>
              <a:t>together</a:t>
            </a:r>
            <a:r>
              <a:rPr lang="fr-FR" sz="2400" dirty="0" smtClean="0"/>
              <a:t>.</a:t>
            </a:r>
          </a:p>
          <a:p>
            <a:pPr>
              <a:buNone/>
              <a:defRPr/>
            </a:pPr>
            <a:endParaRPr lang="fr-FR" sz="2400" dirty="0" smtClean="0"/>
          </a:p>
          <a:p>
            <a:pPr>
              <a:buClr>
                <a:schemeClr val="tx2"/>
              </a:buClr>
              <a:buSzPct val="90000"/>
              <a:defRPr/>
            </a:pPr>
            <a:r>
              <a:rPr lang="fr-FR" sz="2400" dirty="0" err="1" smtClean="0"/>
              <a:t>It’s</a:t>
            </a:r>
            <a:r>
              <a:rPr lang="fr-FR" sz="2400" dirty="0" smtClean="0"/>
              <a:t> OK to have more test code </a:t>
            </a:r>
            <a:r>
              <a:rPr lang="fr-FR" sz="2400" dirty="0" err="1" smtClean="0"/>
              <a:t>than</a:t>
            </a:r>
            <a:r>
              <a:rPr lang="fr-FR" sz="2400" dirty="0" smtClean="0"/>
              <a:t> production code :</a:t>
            </a:r>
          </a:p>
          <a:p>
            <a:pPr lvl="0">
              <a:buClr>
                <a:schemeClr val="tx2"/>
              </a:buClr>
              <a:buSzPct val="90000"/>
              <a:buNone/>
              <a:defRPr/>
            </a:pPr>
            <a:r>
              <a:rPr lang="fr-FR" sz="2400" dirty="0" smtClean="0"/>
              <a:t>	- 70 </a:t>
            </a:r>
            <a:r>
              <a:rPr lang="fr-FR" sz="2400" dirty="0" err="1" smtClean="0"/>
              <a:t>lines</a:t>
            </a:r>
            <a:r>
              <a:rPr lang="fr-FR" sz="2400" dirty="0" smtClean="0"/>
              <a:t> of Java production code</a:t>
            </a:r>
          </a:p>
          <a:p>
            <a:pPr lvl="0">
              <a:buClr>
                <a:schemeClr val="tx2"/>
              </a:buClr>
              <a:buSzPct val="90000"/>
              <a:buNone/>
              <a:defRPr/>
            </a:pPr>
            <a:r>
              <a:rPr lang="fr-FR" sz="2400" dirty="0" smtClean="0"/>
              <a:t>	- 100 </a:t>
            </a:r>
            <a:r>
              <a:rPr lang="fr-FR" sz="2400" dirty="0" err="1" smtClean="0"/>
              <a:t>lines</a:t>
            </a:r>
            <a:r>
              <a:rPr lang="fr-FR" sz="2400" dirty="0" smtClean="0"/>
              <a:t> of XML </a:t>
            </a:r>
          </a:p>
          <a:p>
            <a:pPr lvl="0" algn="ctr">
              <a:buClr>
                <a:schemeClr val="tx2"/>
              </a:buClr>
              <a:buSzPct val="90000"/>
              <a:buNone/>
              <a:defRPr/>
            </a:pPr>
            <a:endParaRPr lang="fr-FR" sz="2400" dirty="0" smtClean="0"/>
          </a:p>
          <a:p>
            <a:pPr lvl="0" algn="ctr">
              <a:buClr>
                <a:schemeClr val="tx2"/>
              </a:buClr>
              <a:buSzPct val="90000"/>
              <a:buNone/>
              <a:defRPr/>
            </a:pPr>
            <a:r>
              <a:rPr lang="fr-FR" sz="2400" b="1" dirty="0" smtClean="0">
                <a:sym typeface="Wingdings" pitchFamily="2" charset="2"/>
              </a:rPr>
              <a:t>But </a:t>
            </a:r>
            <a:r>
              <a:rPr lang="fr-FR" sz="2400" b="1" dirty="0" smtClean="0"/>
              <a:t>350 </a:t>
            </a:r>
            <a:r>
              <a:rPr lang="fr-FR" sz="2400" b="1" dirty="0" err="1" smtClean="0"/>
              <a:t>lines</a:t>
            </a:r>
            <a:r>
              <a:rPr lang="fr-FR" sz="2400" b="1" dirty="0" smtClean="0"/>
              <a:t> of Java test code </a:t>
            </a:r>
          </a:p>
          <a:p>
            <a:pPr>
              <a:defRPr/>
            </a:pPr>
            <a:endParaRPr lang="fr-FR" sz="2400" dirty="0"/>
          </a:p>
        </p:txBody>
      </p:sp>
      <p:pic>
        <p:nvPicPr>
          <p:cNvPr id="6148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057400"/>
            <a:ext cx="2828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6000" dirty="0">
              <a:solidFill>
                <a:srgbClr val="CFD8DC"/>
              </a:solidFill>
            </a:endParaRPr>
          </a:p>
          <a:p>
            <a:pPr lvl="0"/>
            <a:r>
              <a:rPr lang="fr-FR" altLang="fr-FR" dirty="0" err="1" smtClean="0"/>
              <a:t>Typical</a:t>
            </a:r>
            <a:r>
              <a:rPr lang="fr-FR" altLang="fr-FR" dirty="0" smtClean="0"/>
              <a:t> challenges</a:t>
            </a:r>
            <a:endParaRPr lang="en" dirty="0"/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fr-FR" altLang="fr-FR" dirty="0" err="1" smtClean="0"/>
              <a:t>when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performing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integration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testing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331" y="646114"/>
            <a:ext cx="8515350" cy="1266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dirty="0" smtClean="0"/>
              <a:t>No control on the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systems</a:t>
            </a:r>
            <a:r>
              <a:rPr lang="fr-FR" sz="2400" dirty="0" smtClean="0"/>
              <a:t> on </a:t>
            </a:r>
            <a:r>
              <a:rPr lang="fr-FR" sz="2400" dirty="0" err="1" smtClean="0"/>
              <a:t>which</a:t>
            </a:r>
            <a:r>
              <a:rPr lang="fr-FR" sz="2400" dirty="0" smtClean="0"/>
              <a:t> </a:t>
            </a:r>
            <a:r>
              <a:rPr lang="fr-FR" sz="2400" dirty="0" err="1" smtClean="0"/>
              <a:t>we</a:t>
            </a:r>
            <a:r>
              <a:rPr lang="fr-FR" sz="2400" dirty="0" smtClean="0"/>
              <a:t> </a:t>
            </a:r>
            <a:r>
              <a:rPr lang="fr-FR" sz="2400" dirty="0" err="1" smtClean="0"/>
              <a:t>depend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4362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19400" y="1524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ource Sans Pro" charset="0"/>
              </a:rPr>
              <a:t>Ready to test ? </a:t>
            </a:r>
            <a:endParaRPr lang="en-US" sz="2400" dirty="0">
              <a:latin typeface="Source Sans Pro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743200"/>
            <a:ext cx="28479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8381</TotalTime>
  <Words>437</Words>
  <Application>Microsoft Office PowerPoint</Application>
  <PresentationFormat>On-screen Show (4:3)</PresentationFormat>
  <Paragraphs>88</Paragraphs>
  <Slides>20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Roboto Slab</vt:lpstr>
      <vt:lpstr>Source Sans Pro</vt:lpstr>
      <vt:lpstr>Wingdings</vt:lpstr>
      <vt:lpstr>Cordelia template</vt:lpstr>
      <vt:lpstr>Efficient in-memory integration testing</vt:lpstr>
      <vt:lpstr>Vincent Fuchs</vt:lpstr>
      <vt:lpstr>Our use case : upgrading our clients based on their history</vt:lpstr>
      <vt:lpstr>Testing using a BDD scenario</vt:lpstr>
      <vt:lpstr>If you don’t have any tests…</vt:lpstr>
      <vt:lpstr>Slide 6</vt:lpstr>
      <vt:lpstr>But what is integration testing ?</vt:lpstr>
      <vt:lpstr> Typical challenges</vt:lpstr>
      <vt:lpstr>No control on the other systems on which we depend  </vt:lpstr>
      <vt:lpstr>Unreliable tests results </vt:lpstr>
      <vt:lpstr>Shared environment(s) for our application  </vt:lpstr>
      <vt:lpstr>Slow to run… </vt:lpstr>
      <vt:lpstr>Not full coverage, because of the tradeoffs we need to make </vt:lpstr>
      <vt:lpstr>Now what if… all the dependencies were running on my machine </vt:lpstr>
      <vt:lpstr>What it looks like… </vt:lpstr>
      <vt:lpstr> Demo</vt:lpstr>
      <vt:lpstr>Awesome, I can directly to production then !</vt:lpstr>
      <vt:lpstr>Caveats</vt:lpstr>
      <vt:lpstr>Few things to keep in mind - 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in-memory integration testing</dc:title>
  <dc:creator>Vincent FUCHS</dc:creator>
  <cp:lastModifiedBy>Vincent FUCHS (vfuchs070114)</cp:lastModifiedBy>
  <cp:revision>449</cp:revision>
  <dcterms:modified xsi:type="dcterms:W3CDTF">2016-05-16T03:59:53Z</dcterms:modified>
</cp:coreProperties>
</file>