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87"/>
  </p:normalViewPr>
  <p:slideViewPr>
    <p:cSldViewPr snapToGrid="0" snapToObjects="1">
      <p:cViewPr>
        <p:scale>
          <a:sx n="140" d="100"/>
          <a:sy n="140" d="100"/>
        </p:scale>
        <p:origin x="-744" y="-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1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3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8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4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6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8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5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2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cap="none" spc="1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7/29/21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cap="none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cap="none" spc="1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9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19F14-7FFD-5D4A-BCFB-D6683711A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3616510" cy="901482"/>
          </a:xfrm>
        </p:spPr>
        <p:txBody>
          <a:bodyPr anchor="t">
            <a:normAutofit/>
          </a:bodyPr>
          <a:lstStyle/>
          <a:p>
            <a:r>
              <a:rPr lang="en-US" sz="3200" dirty="0" err="1"/>
              <a:t>Karmada</a:t>
            </a:r>
            <a:r>
              <a:rPr lang="en-US" sz="3200" dirty="0"/>
              <a:t> arch</a:t>
            </a:r>
            <a:endParaRPr lang="en-C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02F4D-6475-AF41-B0D1-749C268A4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8" y="2273083"/>
            <a:ext cx="3616510" cy="3770530"/>
          </a:xfrm>
        </p:spPr>
        <p:txBody>
          <a:bodyPr anchor="b">
            <a:normAutofit/>
          </a:bodyPr>
          <a:lstStyle/>
          <a:p>
            <a:endParaRPr lang="en-C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5768F1E-F3B4-0343-B494-E49F88A1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523" y="298055"/>
            <a:ext cx="7119408" cy="603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A721-C0D4-D641-AEAA-5F0FB629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sz="3200" dirty="0"/>
              <a:t>Karmada Controllers –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5FB51-67BA-454A-97DB-BFB7570E5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291938"/>
            <a:ext cx="10363200" cy="3649891"/>
          </a:xfrm>
        </p:spPr>
        <p:txBody>
          <a:bodyPr/>
          <a:lstStyle/>
          <a:p>
            <a:r>
              <a:rPr lang="en-CN" dirty="0"/>
              <a:t>The controller will sync status of resource back to the super cluster</a:t>
            </a:r>
          </a:p>
          <a:p>
            <a:r>
              <a:rPr lang="en-CN" dirty="0"/>
              <a:t>I will watch Work and build informer to the target cluster</a:t>
            </a:r>
          </a:p>
          <a:p>
            <a:pPr marL="0" indent="0">
              <a:buNone/>
            </a:pPr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4F7F63-04DF-3947-8022-C3D9697C9807}"/>
              </a:ext>
            </a:extLst>
          </p:cNvPr>
          <p:cNvSpPr/>
          <p:nvPr/>
        </p:nvSpPr>
        <p:spPr>
          <a:xfrm>
            <a:off x="1413164" y="3515096"/>
            <a:ext cx="3467594" cy="2351314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B375A-CA78-2746-9AE3-10A88AD36C51}"/>
              </a:ext>
            </a:extLst>
          </p:cNvPr>
          <p:cNvSpPr txBox="1"/>
          <p:nvPr/>
        </p:nvSpPr>
        <p:spPr>
          <a:xfrm>
            <a:off x="2410691" y="3669475"/>
            <a:ext cx="121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Super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B095C4-1161-F54D-9A3B-91783DCFB602}"/>
              </a:ext>
            </a:extLst>
          </p:cNvPr>
          <p:cNvSpPr/>
          <p:nvPr/>
        </p:nvSpPr>
        <p:spPr>
          <a:xfrm>
            <a:off x="5577447" y="3515096"/>
            <a:ext cx="2842158" cy="103315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CFAE9-2FDC-E54E-8943-CBDEA4B008CD}"/>
              </a:ext>
            </a:extLst>
          </p:cNvPr>
          <p:cNvSpPr txBox="1"/>
          <p:nvPr/>
        </p:nvSpPr>
        <p:spPr>
          <a:xfrm>
            <a:off x="6392884" y="3606381"/>
            <a:ext cx="13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Member cluster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5FF960-AE0E-5B44-8CF2-F3DB0785BDF9}"/>
              </a:ext>
            </a:extLst>
          </p:cNvPr>
          <p:cNvSpPr/>
          <p:nvPr/>
        </p:nvSpPr>
        <p:spPr>
          <a:xfrm>
            <a:off x="5577447" y="4803718"/>
            <a:ext cx="2842158" cy="103315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C65E7-1EAC-EA46-9FA5-F1350BB47D7C}"/>
              </a:ext>
            </a:extLst>
          </p:cNvPr>
          <p:cNvSpPr txBox="1"/>
          <p:nvPr/>
        </p:nvSpPr>
        <p:spPr>
          <a:xfrm>
            <a:off x="6408721" y="4922563"/>
            <a:ext cx="13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Member cluster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00E8B8-0108-5C4F-8F04-EF19FA0C8362}"/>
              </a:ext>
            </a:extLst>
          </p:cNvPr>
          <p:cNvSpPr/>
          <p:nvPr/>
        </p:nvSpPr>
        <p:spPr>
          <a:xfrm>
            <a:off x="2861953" y="4298868"/>
            <a:ext cx="855024" cy="1199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/>
              <a:t>Status Conteroller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788E8E-0300-5F47-9BE6-8BCADDEAE780}"/>
              </a:ext>
            </a:extLst>
          </p:cNvPr>
          <p:cNvSpPr/>
          <p:nvPr/>
        </p:nvSpPr>
        <p:spPr>
          <a:xfrm>
            <a:off x="1567543" y="4393870"/>
            <a:ext cx="843148" cy="409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Work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19975B-9EE8-4645-AAFB-39DEC5AA4F80}"/>
              </a:ext>
            </a:extLst>
          </p:cNvPr>
          <p:cNvSpPr/>
          <p:nvPr/>
        </p:nvSpPr>
        <p:spPr>
          <a:xfrm>
            <a:off x="1719943" y="4546270"/>
            <a:ext cx="843148" cy="409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Work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BB53AF-97F0-964F-8153-7736811A8C8B}"/>
              </a:ext>
            </a:extLst>
          </p:cNvPr>
          <p:cNvSpPr/>
          <p:nvPr/>
        </p:nvSpPr>
        <p:spPr>
          <a:xfrm>
            <a:off x="1872343" y="4698670"/>
            <a:ext cx="843148" cy="409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Work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EC63A4-574A-1E45-9E42-146924B36BF0}"/>
              </a:ext>
            </a:extLst>
          </p:cNvPr>
          <p:cNvCxnSpPr/>
          <p:nvPr/>
        </p:nvCxnSpPr>
        <p:spPr>
          <a:xfrm>
            <a:off x="2563091" y="4690753"/>
            <a:ext cx="29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Up Arrow Callout 18">
            <a:extLst>
              <a:ext uri="{FF2B5EF4-FFF2-40B4-BE49-F238E27FC236}">
                <a16:creationId xmlns:a16="http://schemas.microsoft.com/office/drawing/2014/main" id="{BA5DCA68-E95F-D941-A461-B4B5D9FB7437}"/>
              </a:ext>
            </a:extLst>
          </p:cNvPr>
          <p:cNvSpPr/>
          <p:nvPr/>
        </p:nvSpPr>
        <p:spPr>
          <a:xfrm rot="4518509">
            <a:off x="4811774" y="3665565"/>
            <a:ext cx="526469" cy="134181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0" name="Up Arrow Callout 19">
            <a:extLst>
              <a:ext uri="{FF2B5EF4-FFF2-40B4-BE49-F238E27FC236}">
                <a16:creationId xmlns:a16="http://schemas.microsoft.com/office/drawing/2014/main" id="{13263582-3645-C04C-B731-F671C5137576}"/>
              </a:ext>
            </a:extLst>
          </p:cNvPr>
          <p:cNvSpPr/>
          <p:nvPr/>
        </p:nvSpPr>
        <p:spPr>
          <a:xfrm rot="5958583">
            <a:off x="4539909" y="4550288"/>
            <a:ext cx="526469" cy="134181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Up Arrow Callout 20">
            <a:extLst>
              <a:ext uri="{FF2B5EF4-FFF2-40B4-BE49-F238E27FC236}">
                <a16:creationId xmlns:a16="http://schemas.microsoft.com/office/drawing/2014/main" id="{30423262-4EA8-C94D-BEAD-DAA660B59F4C}"/>
              </a:ext>
            </a:extLst>
          </p:cNvPr>
          <p:cNvSpPr/>
          <p:nvPr/>
        </p:nvSpPr>
        <p:spPr>
          <a:xfrm rot="5958583">
            <a:off x="4692309" y="4702688"/>
            <a:ext cx="526469" cy="134181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74D8B9-15CF-A345-BB6C-67737720EE1C}"/>
              </a:ext>
            </a:extLst>
          </p:cNvPr>
          <p:cNvSpPr txBox="1"/>
          <p:nvPr/>
        </p:nvSpPr>
        <p:spPr>
          <a:xfrm rot="20719961">
            <a:off x="4429691" y="4215120"/>
            <a:ext cx="852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>
                <a:solidFill>
                  <a:schemeClr val="bg1"/>
                </a:solidFill>
              </a:rPr>
              <a:t>Informer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E7493B-5552-7F44-9DAD-FC00796429CC}"/>
              </a:ext>
            </a:extLst>
          </p:cNvPr>
          <p:cNvSpPr txBox="1"/>
          <p:nvPr/>
        </p:nvSpPr>
        <p:spPr>
          <a:xfrm rot="599123">
            <a:off x="4328209" y="5138568"/>
            <a:ext cx="852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>
                <a:solidFill>
                  <a:schemeClr val="bg1"/>
                </a:solidFill>
              </a:rPr>
              <a:t>Informer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BDA0FC-605A-D840-A03B-B8EA0B2C8A31}"/>
              </a:ext>
            </a:extLst>
          </p:cNvPr>
          <p:cNvCxnSpPr>
            <a:cxnSpLocks/>
          </p:cNvCxnSpPr>
          <p:nvPr/>
        </p:nvCxnSpPr>
        <p:spPr>
          <a:xfrm flipV="1">
            <a:off x="3716977" y="4354226"/>
            <a:ext cx="556658" cy="24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C3D163-4A16-BA49-989E-F17DAB38491D}"/>
              </a:ext>
            </a:extLst>
          </p:cNvPr>
          <p:cNvCxnSpPr>
            <a:cxnSpLocks/>
            <a:stCxn id="11" idx="3"/>
            <a:endCxn id="20" idx="2"/>
          </p:cNvCxnSpPr>
          <p:nvPr/>
        </p:nvCxnSpPr>
        <p:spPr>
          <a:xfrm>
            <a:off x="3716977" y="4898572"/>
            <a:ext cx="424095" cy="21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4E0757-88CE-F640-8078-BDC5E2FB8BBD}"/>
              </a:ext>
            </a:extLst>
          </p:cNvPr>
          <p:cNvSpPr txBox="1"/>
          <p:nvPr/>
        </p:nvSpPr>
        <p:spPr>
          <a:xfrm>
            <a:off x="3667686" y="4638991"/>
            <a:ext cx="8525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N" sz="1200" dirty="0"/>
              <a:t>Create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91ECAAB9-4932-6D49-B968-A0C95B8BE17F}"/>
              </a:ext>
            </a:extLst>
          </p:cNvPr>
          <p:cNvSpPr/>
          <p:nvPr/>
        </p:nvSpPr>
        <p:spPr>
          <a:xfrm>
            <a:off x="1679622" y="3688105"/>
            <a:ext cx="731068" cy="46483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900" dirty="0"/>
              <a:t>Resource</a:t>
            </a: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123CDEB0-4792-2940-98D1-EFFF8972BAC1}"/>
              </a:ext>
            </a:extLst>
          </p:cNvPr>
          <p:cNvSpPr/>
          <p:nvPr/>
        </p:nvSpPr>
        <p:spPr>
          <a:xfrm>
            <a:off x="1342994" y="5327842"/>
            <a:ext cx="731068" cy="46483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900" dirty="0"/>
              <a:t>Resource</a:t>
            </a: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F99447EA-46D1-B142-BA8B-F1859143EF34}"/>
              </a:ext>
            </a:extLst>
          </p:cNvPr>
          <p:cNvSpPr/>
          <p:nvPr/>
        </p:nvSpPr>
        <p:spPr>
          <a:xfrm>
            <a:off x="2098065" y="5323498"/>
            <a:ext cx="731068" cy="46483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900" dirty="0"/>
              <a:t>Resource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7CCD9AE1-A921-9C46-B824-6A379E5ADF17}"/>
              </a:ext>
            </a:extLst>
          </p:cNvPr>
          <p:cNvSpPr/>
          <p:nvPr/>
        </p:nvSpPr>
        <p:spPr>
          <a:xfrm>
            <a:off x="5973558" y="3834037"/>
            <a:ext cx="731068" cy="46483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900" dirty="0"/>
              <a:t>Resource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CE041E2-1841-7D40-A3A9-178CA68D175E}"/>
              </a:ext>
            </a:extLst>
          </p:cNvPr>
          <p:cNvSpPr/>
          <p:nvPr/>
        </p:nvSpPr>
        <p:spPr>
          <a:xfrm>
            <a:off x="5770015" y="5044651"/>
            <a:ext cx="731068" cy="46483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900" dirty="0"/>
              <a:t>Resource</a:t>
            </a: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82B06A0A-4D5F-B145-82D3-1C116DB86DE6}"/>
              </a:ext>
            </a:extLst>
          </p:cNvPr>
          <p:cNvSpPr/>
          <p:nvPr/>
        </p:nvSpPr>
        <p:spPr>
          <a:xfrm>
            <a:off x="6832238" y="5208686"/>
            <a:ext cx="731068" cy="46483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900" dirty="0"/>
              <a:t>Resource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858F956-994A-5541-AE3B-7ED5FD1468DF}"/>
              </a:ext>
            </a:extLst>
          </p:cNvPr>
          <p:cNvCxnSpPr>
            <a:endCxn id="12" idx="0"/>
          </p:cNvCxnSpPr>
          <p:nvPr/>
        </p:nvCxnSpPr>
        <p:spPr>
          <a:xfrm>
            <a:off x="1989117" y="4152936"/>
            <a:ext cx="0" cy="24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A4DC51-6E88-3D43-BA7D-92F83535FC72}"/>
              </a:ext>
            </a:extLst>
          </p:cNvPr>
          <p:cNvCxnSpPr/>
          <p:nvPr/>
        </p:nvCxnSpPr>
        <p:spPr>
          <a:xfrm flipH="1">
            <a:off x="1679622" y="4915990"/>
            <a:ext cx="40321" cy="41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29DDED-2FC6-5D4A-869B-70E5F084719C}"/>
              </a:ext>
            </a:extLst>
          </p:cNvPr>
          <p:cNvCxnSpPr>
            <a:cxnSpLocks/>
          </p:cNvCxnSpPr>
          <p:nvPr/>
        </p:nvCxnSpPr>
        <p:spPr>
          <a:xfrm>
            <a:off x="2402247" y="5039491"/>
            <a:ext cx="142176" cy="309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74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19F14-7FFD-5D4A-BCFB-D6683711A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7" y="1371600"/>
            <a:ext cx="4330885" cy="901482"/>
          </a:xfrm>
        </p:spPr>
        <p:txBody>
          <a:bodyPr anchor="t">
            <a:normAutofit/>
          </a:bodyPr>
          <a:lstStyle/>
          <a:p>
            <a:r>
              <a:rPr lang="en-US" sz="3200" dirty="0" err="1"/>
              <a:t>Karmada</a:t>
            </a:r>
            <a:r>
              <a:rPr lang="en-US" sz="3200" dirty="0"/>
              <a:t> concept </a:t>
            </a:r>
            <a:endParaRPr lang="en-C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02F4D-6475-AF41-B0D1-749C268A4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8" y="2273083"/>
            <a:ext cx="3616510" cy="3770530"/>
          </a:xfrm>
        </p:spPr>
        <p:txBody>
          <a:bodyPr anchor="b">
            <a:normAutofit/>
          </a:bodyPr>
          <a:lstStyle/>
          <a:p>
            <a:endParaRPr lang="en-C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E0B5948-0CB0-BD4C-8F38-42832F904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748" y="514350"/>
            <a:ext cx="6829687" cy="60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8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2DC3-58FF-AC40-8C53-CE338B7C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sz="3200" dirty="0"/>
              <a:t>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1740-935D-4949-8617-679CE5555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28838"/>
            <a:ext cx="10363200" cy="441483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N" dirty="0"/>
              <a:t>Create standard k8s cluster</a:t>
            </a:r>
          </a:p>
          <a:p>
            <a:pPr marL="457200" indent="-457200">
              <a:buAutoNum type="arabicPeriod"/>
            </a:pPr>
            <a:r>
              <a:rPr lang="en-CN" dirty="0"/>
              <a:t>Install Karmada to the cluster, include:</a:t>
            </a:r>
          </a:p>
          <a:p>
            <a:pPr marL="457200" indent="-457200">
              <a:buAutoNum type="arabicPeriod"/>
            </a:pPr>
            <a:endParaRPr lang="en-CN" dirty="0"/>
          </a:p>
          <a:p>
            <a:pPr marL="457200" indent="-457200">
              <a:buAutoNum type="arabicPeriod"/>
            </a:pPr>
            <a:endParaRPr lang="en-CN" dirty="0"/>
          </a:p>
          <a:p>
            <a:pPr marL="457200" indent="-457200">
              <a:buAutoNum type="arabicPeriod"/>
            </a:pPr>
            <a:endParaRPr lang="en-CN" dirty="0"/>
          </a:p>
          <a:p>
            <a:pPr marL="0" indent="0">
              <a:buNone/>
            </a:pPr>
            <a:r>
              <a:rPr lang="en-CN" dirty="0"/>
              <a:t>See, it include a “apiserver”, “kube-controller-manager” and “etcd”, means is installed a control plane</a:t>
            </a:r>
            <a:r>
              <a:rPr lang="en-US" dirty="0"/>
              <a:t>S</a:t>
            </a:r>
            <a:r>
              <a:rPr lang="en-CN" dirty="0"/>
              <a:t>till have no idea why it need a “api-server” but for “kube-controller” I guess it for</a:t>
            </a:r>
            <a:r>
              <a:rPr lang="zh-CN" altLang="en-US" dirty="0"/>
              <a:t> </a:t>
            </a:r>
            <a:r>
              <a:rPr lang="en-US" altLang="zh-CN" dirty="0"/>
              <a:t>remove the unnecessary controller for ”super” cluster:</a:t>
            </a:r>
          </a:p>
          <a:p>
            <a:pPr marL="0" indent="0">
              <a:buNone/>
            </a:pP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F114A-999C-8F4D-BD71-BF0960E3F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5" y="3201186"/>
            <a:ext cx="7594600" cy="138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726744-7555-674E-A796-A7DCA1EA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75" y="5854700"/>
            <a:ext cx="7556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1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2DC3-58FF-AC40-8C53-CE338B7C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sz="3200" dirty="0"/>
              <a:t>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1740-935D-4949-8617-679CE5555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28838"/>
            <a:ext cx="10363200" cy="4414837"/>
          </a:xfrm>
        </p:spPr>
        <p:txBody>
          <a:bodyPr/>
          <a:lstStyle/>
          <a:p>
            <a:pPr marL="0" indent="0">
              <a:buNone/>
            </a:pPr>
            <a:r>
              <a:rPr lang="en-CN" dirty="0"/>
              <a:t>3. Join a member cluster</a:t>
            </a:r>
          </a:p>
          <a:p>
            <a:pPr marL="0" indent="0">
              <a:buNone/>
            </a:pPr>
            <a:r>
              <a:rPr lang="en-CN" dirty="0"/>
              <a:t>With cli: </a:t>
            </a:r>
            <a:r>
              <a:rPr lang="en-US" dirty="0" err="1"/>
              <a:t>karmadactl</a:t>
            </a:r>
            <a:endParaRPr lang="en-US" dirty="0"/>
          </a:p>
          <a:p>
            <a:pPr marL="0" indent="0">
              <a:buNone/>
            </a:pPr>
            <a:r>
              <a:rPr lang="en-US" sz="1600" dirty="0" err="1">
                <a:solidFill>
                  <a:srgbClr val="0070C0"/>
                </a:solidFill>
              </a:rPr>
              <a:t>karmadactl</a:t>
            </a:r>
            <a:r>
              <a:rPr lang="en-US" sz="1600" dirty="0">
                <a:solidFill>
                  <a:srgbClr val="0070C0"/>
                </a:solidFill>
              </a:rPr>
              <a:t> join member1 --cluster-</a:t>
            </a:r>
            <a:r>
              <a:rPr lang="en-US" sz="1600" dirty="0" err="1">
                <a:solidFill>
                  <a:srgbClr val="0070C0"/>
                </a:solidFill>
              </a:rPr>
              <a:t>kubeconfig</a:t>
            </a:r>
            <a:r>
              <a:rPr lang="en-US" sz="1600" dirty="0">
                <a:solidFill>
                  <a:srgbClr val="0070C0"/>
                </a:solidFill>
              </a:rPr>
              <a:t>=$HOME/.</a:t>
            </a:r>
            <a:r>
              <a:rPr lang="en-US" sz="1600" dirty="0" err="1">
                <a:solidFill>
                  <a:srgbClr val="0070C0"/>
                </a:solidFill>
              </a:rPr>
              <a:t>kube</a:t>
            </a:r>
            <a:r>
              <a:rPr lang="en-US" sz="1600" dirty="0">
                <a:solidFill>
                  <a:srgbClr val="0070C0"/>
                </a:solidFill>
              </a:rPr>
              <a:t>/</a:t>
            </a:r>
            <a:r>
              <a:rPr lang="en-US" sz="1600" dirty="0" err="1">
                <a:solidFill>
                  <a:srgbClr val="0070C0"/>
                </a:solidFill>
              </a:rPr>
              <a:t>karmada.config</a:t>
            </a:r>
            <a:endParaRPr lang="en-CN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CN" dirty="0"/>
          </a:p>
          <a:p>
            <a:pPr marL="0" indent="0">
              <a:buNone/>
            </a:pPr>
            <a:r>
              <a:rPr lang="en-CN" dirty="0"/>
              <a:t>Then will get a CR: Cluster:</a:t>
            </a:r>
          </a:p>
          <a:p>
            <a:pPr marL="0" indent="0">
              <a:buNone/>
            </a:pPr>
            <a:endParaRPr lang="en-CN" dirty="0"/>
          </a:p>
          <a:p>
            <a:pPr marL="457200" indent="-457200">
              <a:buAutoNum type="arabicPeriod"/>
            </a:pPr>
            <a:endParaRPr lang="en-CN" dirty="0"/>
          </a:p>
          <a:p>
            <a:pPr marL="457200" indent="-457200">
              <a:buAutoNum type="arabicPeriod"/>
            </a:pPr>
            <a:endParaRPr lang="en-CN" dirty="0"/>
          </a:p>
          <a:p>
            <a:pPr marL="0" indent="0">
              <a:buNone/>
            </a:pP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F86EC5-30D6-F742-8DDF-7B2B844DA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4613275"/>
            <a:ext cx="38227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E8E9-9A07-C743-AF3D-B7593CD5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sz="3200" dirty="0"/>
              <a:t>Karmada Controllers – </a:t>
            </a:r>
            <a:r>
              <a:rPr lang="en-CN" sz="2400" dirty="0"/>
              <a:t>Resource detector</a:t>
            </a:r>
            <a:br>
              <a:rPr lang="en-CN" sz="2400" dirty="0"/>
            </a:br>
            <a:r>
              <a:rPr lang="en-CN" sz="3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8E896-161F-0A46-A6DD-678B6C537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303813"/>
            <a:ext cx="10363200" cy="3638016"/>
          </a:xfrm>
        </p:spPr>
        <p:txBody>
          <a:bodyPr/>
          <a:lstStyle/>
          <a:p>
            <a:pPr marL="0" indent="0">
              <a:buNone/>
            </a:pPr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1F6134-5363-8646-BC5E-E9E5EEA60025}"/>
              </a:ext>
            </a:extLst>
          </p:cNvPr>
          <p:cNvSpPr/>
          <p:nvPr/>
        </p:nvSpPr>
        <p:spPr>
          <a:xfrm>
            <a:off x="1508165" y="3135088"/>
            <a:ext cx="1199409" cy="70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/>
              <a:t>Resource discovery</a:t>
            </a:r>
          </a:p>
        </p:txBody>
      </p:sp>
      <p:sp>
        <p:nvSpPr>
          <p:cNvPr id="6" name="Up Arrow Callout 5">
            <a:extLst>
              <a:ext uri="{FF2B5EF4-FFF2-40B4-BE49-F238E27FC236}">
                <a16:creationId xmlns:a16="http://schemas.microsoft.com/office/drawing/2014/main" id="{BF4BCBE1-9128-424C-A665-4DAE4FFC69EE}"/>
              </a:ext>
            </a:extLst>
          </p:cNvPr>
          <p:cNvSpPr/>
          <p:nvPr/>
        </p:nvSpPr>
        <p:spPr>
          <a:xfrm>
            <a:off x="3206345" y="2790705"/>
            <a:ext cx="712520" cy="68876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/>
              <a:t>Informer</a:t>
            </a:r>
          </a:p>
        </p:txBody>
      </p:sp>
      <p:sp>
        <p:nvSpPr>
          <p:cNvPr id="7" name="Up Arrow Callout 6">
            <a:extLst>
              <a:ext uri="{FF2B5EF4-FFF2-40B4-BE49-F238E27FC236}">
                <a16:creationId xmlns:a16="http://schemas.microsoft.com/office/drawing/2014/main" id="{DE577141-8386-4744-BA22-FB96A2E3D778}"/>
              </a:ext>
            </a:extLst>
          </p:cNvPr>
          <p:cNvSpPr/>
          <p:nvPr/>
        </p:nvSpPr>
        <p:spPr>
          <a:xfrm>
            <a:off x="3358745" y="2943105"/>
            <a:ext cx="712520" cy="68876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/>
              <a:t>Informer</a:t>
            </a:r>
          </a:p>
        </p:txBody>
      </p:sp>
      <p:sp>
        <p:nvSpPr>
          <p:cNvPr id="8" name="Up Arrow Callout 7">
            <a:extLst>
              <a:ext uri="{FF2B5EF4-FFF2-40B4-BE49-F238E27FC236}">
                <a16:creationId xmlns:a16="http://schemas.microsoft.com/office/drawing/2014/main" id="{465116A8-4ED9-BA4C-80F2-9E82C615661D}"/>
              </a:ext>
            </a:extLst>
          </p:cNvPr>
          <p:cNvSpPr/>
          <p:nvPr/>
        </p:nvSpPr>
        <p:spPr>
          <a:xfrm>
            <a:off x="3511145" y="3095505"/>
            <a:ext cx="712520" cy="68876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/>
              <a:t>Informer</a:t>
            </a:r>
          </a:p>
        </p:txBody>
      </p:sp>
      <p:sp>
        <p:nvSpPr>
          <p:cNvPr id="9" name="Up Arrow Callout 8">
            <a:extLst>
              <a:ext uri="{FF2B5EF4-FFF2-40B4-BE49-F238E27FC236}">
                <a16:creationId xmlns:a16="http://schemas.microsoft.com/office/drawing/2014/main" id="{5116B49A-CC51-AA44-B955-1227D8BA1821}"/>
              </a:ext>
            </a:extLst>
          </p:cNvPr>
          <p:cNvSpPr/>
          <p:nvPr/>
        </p:nvSpPr>
        <p:spPr>
          <a:xfrm>
            <a:off x="3663545" y="3247905"/>
            <a:ext cx="712520" cy="68876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/>
              <a:t>Informer</a:t>
            </a:r>
          </a:p>
        </p:txBody>
      </p:sp>
      <p:sp>
        <p:nvSpPr>
          <p:cNvPr id="10" name="Up Arrow Callout 9">
            <a:extLst>
              <a:ext uri="{FF2B5EF4-FFF2-40B4-BE49-F238E27FC236}">
                <a16:creationId xmlns:a16="http://schemas.microsoft.com/office/drawing/2014/main" id="{860357AE-4EFE-9647-B8F5-59507A801667}"/>
              </a:ext>
            </a:extLst>
          </p:cNvPr>
          <p:cNvSpPr/>
          <p:nvPr/>
        </p:nvSpPr>
        <p:spPr>
          <a:xfrm>
            <a:off x="3815945" y="3400305"/>
            <a:ext cx="712520" cy="68876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/>
              <a:t>Informer</a:t>
            </a:r>
          </a:p>
        </p:txBody>
      </p:sp>
      <p:sp>
        <p:nvSpPr>
          <p:cNvPr id="11" name="Up Arrow Callout 10">
            <a:extLst>
              <a:ext uri="{FF2B5EF4-FFF2-40B4-BE49-F238E27FC236}">
                <a16:creationId xmlns:a16="http://schemas.microsoft.com/office/drawing/2014/main" id="{29DFBDE1-770A-894C-828E-A6475ABC2A64}"/>
              </a:ext>
            </a:extLst>
          </p:cNvPr>
          <p:cNvSpPr/>
          <p:nvPr/>
        </p:nvSpPr>
        <p:spPr>
          <a:xfrm>
            <a:off x="3968345" y="3552705"/>
            <a:ext cx="712520" cy="68876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/>
              <a:t>Informer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C3DC497D-5C7B-934C-AA76-116B76A134EF}"/>
              </a:ext>
            </a:extLst>
          </p:cNvPr>
          <p:cNvSpPr/>
          <p:nvPr/>
        </p:nvSpPr>
        <p:spPr>
          <a:xfrm rot="5400000">
            <a:off x="4347859" y="3437018"/>
            <a:ext cx="1911928" cy="24938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</a:t>
            </a:r>
            <a:r>
              <a:rPr lang="en-CN" sz="1000" dirty="0"/>
              <a:t>rocesser queue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DECB5A3A-6F29-4B4A-9D69-6C9F96D7A1F4}"/>
              </a:ext>
            </a:extLst>
          </p:cNvPr>
          <p:cNvSpPr/>
          <p:nvPr/>
        </p:nvSpPr>
        <p:spPr>
          <a:xfrm rot="5400000">
            <a:off x="5207826" y="3431475"/>
            <a:ext cx="1928753" cy="2652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CN" sz="1000" dirty="0"/>
              <a:t>ait queue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DBFD95-9CE1-C64F-B913-BDCEA95E3767}"/>
              </a:ext>
            </a:extLst>
          </p:cNvPr>
          <p:cNvSpPr/>
          <p:nvPr/>
        </p:nvSpPr>
        <p:spPr>
          <a:xfrm>
            <a:off x="7671462" y="2731321"/>
            <a:ext cx="1524997" cy="64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</a:t>
            </a:r>
            <a:r>
              <a:rPr lang="en-CN" sz="1000" dirty="0"/>
              <a:t>olicy/cluster policy controller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6BD1BA-87AF-0C41-8855-1D7ECB0340C6}"/>
              </a:ext>
            </a:extLst>
          </p:cNvPr>
          <p:cNvSpPr/>
          <p:nvPr/>
        </p:nvSpPr>
        <p:spPr>
          <a:xfrm>
            <a:off x="7671462" y="3680460"/>
            <a:ext cx="1524997" cy="64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ResourceBinding</a:t>
            </a:r>
            <a:r>
              <a:rPr lang="en-US" sz="1000" dirty="0"/>
              <a:t>/</a:t>
            </a:r>
            <a:r>
              <a:rPr lang="en-US" sz="1000" dirty="0" err="1"/>
              <a:t>ClusterResourceBinding</a:t>
            </a:r>
            <a:r>
              <a:rPr lang="en-US" sz="1000" dirty="0"/>
              <a:t> controller</a:t>
            </a:r>
            <a:endParaRPr lang="en-CN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46BB5-6BBF-7F47-85CD-2240084F90DC}"/>
              </a:ext>
            </a:extLst>
          </p:cNvPr>
          <p:cNvSpPr/>
          <p:nvPr/>
        </p:nvSpPr>
        <p:spPr>
          <a:xfrm>
            <a:off x="4306800" y="5034594"/>
            <a:ext cx="1524997" cy="64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Resource Controller</a:t>
            </a:r>
            <a:endParaRPr lang="en-CN" sz="1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6E538F-52DE-984C-BD37-6BA5019C8E5A}"/>
              </a:ext>
            </a:extLst>
          </p:cNvPr>
          <p:cNvSpPr/>
          <p:nvPr/>
        </p:nvSpPr>
        <p:spPr>
          <a:xfrm>
            <a:off x="9405257" y="2776962"/>
            <a:ext cx="890649" cy="570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900" dirty="0"/>
              <a:t>Policy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C2567F5-7F81-AD4F-8720-A642CDB5987E}"/>
              </a:ext>
            </a:extLst>
          </p:cNvPr>
          <p:cNvSpPr/>
          <p:nvPr/>
        </p:nvSpPr>
        <p:spPr>
          <a:xfrm>
            <a:off x="9462408" y="3700270"/>
            <a:ext cx="890649" cy="570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900" dirty="0"/>
              <a:t>Binding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0FCA59-0195-964E-AF15-0D3750B09E41}"/>
              </a:ext>
            </a:extLst>
          </p:cNvPr>
          <p:cNvSpPr/>
          <p:nvPr/>
        </p:nvSpPr>
        <p:spPr>
          <a:xfrm>
            <a:off x="6172202" y="5048878"/>
            <a:ext cx="890649" cy="570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900" dirty="0"/>
              <a:t>Binding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26DC24-9FE4-0247-843A-0781C1455DF6}"/>
              </a:ext>
            </a:extLst>
          </p:cNvPr>
          <p:cNvCxnSpPr/>
          <p:nvPr/>
        </p:nvCxnSpPr>
        <p:spPr>
          <a:xfrm>
            <a:off x="2707574" y="3479474"/>
            <a:ext cx="498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5765885-1CC9-814A-8ABD-A2D29AA930C7}"/>
              </a:ext>
            </a:extLst>
          </p:cNvPr>
          <p:cNvSpPr txBox="1"/>
          <p:nvPr/>
        </p:nvSpPr>
        <p:spPr>
          <a:xfrm>
            <a:off x="2643774" y="3531404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Create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975BCF-C00E-714D-B973-F626DB28DB5E}"/>
              </a:ext>
            </a:extLst>
          </p:cNvPr>
          <p:cNvCxnSpPr/>
          <p:nvPr/>
        </p:nvCxnSpPr>
        <p:spPr>
          <a:xfrm>
            <a:off x="4528465" y="3439889"/>
            <a:ext cx="498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86B7E-6F14-CF4B-8214-6117DEBCA826}"/>
              </a:ext>
            </a:extLst>
          </p:cNvPr>
          <p:cNvSpPr txBox="1"/>
          <p:nvPr/>
        </p:nvSpPr>
        <p:spPr>
          <a:xfrm>
            <a:off x="4391301" y="3126372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Enqueue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6BBF6B-2AEA-494A-B818-6CC3374BC9CA}"/>
              </a:ext>
            </a:extLst>
          </p:cNvPr>
          <p:cNvCxnSpPr>
            <a:cxnSpLocks/>
          </p:cNvCxnSpPr>
          <p:nvPr/>
        </p:nvCxnSpPr>
        <p:spPr>
          <a:xfrm>
            <a:off x="5303823" y="4528460"/>
            <a:ext cx="0" cy="50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B03348-BD10-F14C-BE18-1258E2950921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5831797" y="5334321"/>
            <a:ext cx="340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1A9090-A807-B64C-B0A6-5AEF201419AC}"/>
              </a:ext>
            </a:extLst>
          </p:cNvPr>
          <p:cNvCxnSpPr>
            <a:cxnSpLocks/>
          </p:cNvCxnSpPr>
          <p:nvPr/>
        </p:nvCxnSpPr>
        <p:spPr>
          <a:xfrm flipV="1">
            <a:off x="5831797" y="4528461"/>
            <a:ext cx="340405" cy="46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D1FF4F-5C85-E642-9A33-51F7CC8F2ECA}"/>
              </a:ext>
            </a:extLst>
          </p:cNvPr>
          <p:cNvCxnSpPr>
            <a:cxnSpLocks/>
          </p:cNvCxnSpPr>
          <p:nvPr/>
        </p:nvCxnSpPr>
        <p:spPr>
          <a:xfrm flipV="1">
            <a:off x="6304811" y="3347847"/>
            <a:ext cx="1311255" cy="54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C1EB110-1ACD-2244-92FA-F192C2CDB522}"/>
              </a:ext>
            </a:extLst>
          </p:cNvPr>
          <p:cNvCxnSpPr>
            <a:cxnSpLocks/>
          </p:cNvCxnSpPr>
          <p:nvPr/>
        </p:nvCxnSpPr>
        <p:spPr>
          <a:xfrm rot="10800000">
            <a:off x="5428515" y="2543606"/>
            <a:ext cx="2672501" cy="153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C5A569A-93A8-BA41-AF3D-4D1C027BE1E1}"/>
              </a:ext>
            </a:extLst>
          </p:cNvPr>
          <p:cNvCxnSpPr>
            <a:cxnSpLocks/>
            <a:stCxn id="18" idx="2"/>
            <a:endCxn id="14" idx="3"/>
          </p:cNvCxnSpPr>
          <p:nvPr/>
        </p:nvCxnSpPr>
        <p:spPr>
          <a:xfrm flipH="1" flipV="1">
            <a:off x="9196459" y="3051957"/>
            <a:ext cx="208798" cy="1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822D39D-289F-A248-A390-246E704E19DF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9196460" y="3936675"/>
            <a:ext cx="265948" cy="4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68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AC4E-C91B-484D-BD18-AE535382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sz="3200" dirty="0"/>
              <a:t>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DF27-E717-D847-B664-91B398F1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300288"/>
            <a:ext cx="10363200" cy="3641541"/>
          </a:xfrm>
        </p:spPr>
        <p:txBody>
          <a:bodyPr/>
          <a:lstStyle/>
          <a:p>
            <a:r>
              <a:rPr lang="en-CN" dirty="0"/>
              <a:t>Scheluder try to find a fit ”Cluster” for “ResourceBinding” and “ClusterResourceBinding”:</a:t>
            </a:r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pPr marL="0" indent="0">
              <a:buNone/>
            </a:pPr>
            <a:r>
              <a:rPr lang="en-CN" dirty="0"/>
              <a:t>See the “clusters”, think about the ”</a:t>
            </a:r>
            <a:r>
              <a:rPr lang="en-US" dirty="0"/>
              <a:t> </a:t>
            </a:r>
            <a:r>
              <a:rPr lang="en-US" dirty="0" err="1"/>
              <a:t>nodeName</a:t>
            </a:r>
            <a:r>
              <a:rPr lang="en-CN" dirty="0"/>
              <a:t>” in pod</a:t>
            </a:r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8B303-A816-2947-A360-1F2C59CD9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75" y="3194058"/>
            <a:ext cx="27940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2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AC4E-C91B-484D-BD18-AE535382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sz="3200" dirty="0"/>
              <a:t>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DF27-E717-D847-B664-91B398F1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300288"/>
            <a:ext cx="10363200" cy="3641541"/>
          </a:xfrm>
        </p:spPr>
        <p:txBody>
          <a:bodyPr/>
          <a:lstStyle/>
          <a:p>
            <a:r>
              <a:rPr lang="en-US" dirty="0"/>
              <a:t>The algorithm for scheduler is design as plugin, for now, there are only 3 plugins: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err="1"/>
              <a:t>TaintToleration</a:t>
            </a: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 err="1"/>
              <a:t>ClusterAffinity</a:t>
            </a: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 err="1"/>
              <a:t>APIInstalled</a:t>
            </a:r>
            <a:endParaRPr lang="en-US" dirty="0"/>
          </a:p>
          <a:p>
            <a:r>
              <a:rPr lang="en-US" dirty="0"/>
              <a:t>Every plugin will implements two functions: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Filter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Score</a:t>
            </a:r>
          </a:p>
          <a:p>
            <a:endParaRPr lang="en-US" dirty="0"/>
          </a:p>
          <a:p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54B8F-9173-134C-B5BD-8A70E67B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12" y="3157538"/>
            <a:ext cx="38862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7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7051-CE0A-DA4E-B691-FCF31DA4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sz="3200" dirty="0"/>
              <a:t>Karmada Controllers –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4420-3B7A-5D46-814F-18DBCD143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268187"/>
            <a:ext cx="10363200" cy="3673642"/>
          </a:xfrm>
        </p:spPr>
        <p:txBody>
          <a:bodyPr/>
          <a:lstStyle/>
          <a:p>
            <a:r>
              <a:rPr lang="en-CN" dirty="0"/>
              <a:t>Binding is a controller watch “Resourcebinding” and create “work”</a:t>
            </a:r>
          </a:p>
          <a:p>
            <a:r>
              <a:rPr lang="en-CN" dirty="0"/>
              <a:t>The ”Cluster” controller(one of Karmada Controllers) will create one namespace(called execution space) for each Cluster, name format is </a:t>
            </a:r>
            <a:r>
              <a:rPr lang="en-CN" dirty="0">
                <a:solidFill>
                  <a:srgbClr val="0070C0"/>
                </a:solidFill>
              </a:rPr>
              <a:t>“</a:t>
            </a:r>
            <a:r>
              <a:rPr lang="en-US" dirty="0" err="1">
                <a:solidFill>
                  <a:srgbClr val="0070C0"/>
                </a:solidFill>
              </a:rPr>
              <a:t>karmada</a:t>
            </a:r>
            <a:r>
              <a:rPr lang="en-US" dirty="0">
                <a:solidFill>
                  <a:srgbClr val="0070C0"/>
                </a:solidFill>
              </a:rPr>
              <a:t>-es-” +</a:t>
            </a:r>
            <a:r>
              <a:rPr lang="en-US" dirty="0" err="1">
                <a:solidFill>
                  <a:srgbClr val="0070C0"/>
                </a:solidFill>
              </a:rPr>
              <a:t>Clustername</a:t>
            </a:r>
            <a:endParaRPr lang="en-CN" dirty="0"/>
          </a:p>
          <a:p>
            <a:r>
              <a:rPr lang="en-CN" dirty="0"/>
              <a:t>The Binding controller will create “Work” in related namespace and with target source in it. </a:t>
            </a:r>
            <a:r>
              <a:rPr lang="en-US" dirty="0"/>
              <a:t>T</a:t>
            </a:r>
            <a:r>
              <a:rPr lang="en-CN" dirty="0"/>
              <a:t>hat menas if a resource fit to 5 cluster(by scheduler), there will be 5 work in different execution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1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A721-C0D4-D641-AEAA-5F0FB629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sz="3200" dirty="0"/>
              <a:t>Karmada Controllers –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5FB51-67BA-454A-97DB-BFB7570E5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291938"/>
            <a:ext cx="10363200" cy="3649891"/>
          </a:xfrm>
        </p:spPr>
        <p:txBody>
          <a:bodyPr/>
          <a:lstStyle/>
          <a:p>
            <a:r>
              <a:rPr lang="en-CN" dirty="0"/>
              <a:t>Syncer Work to target cluster</a:t>
            </a:r>
          </a:p>
        </p:txBody>
      </p:sp>
    </p:spTree>
    <p:extLst>
      <p:ext uri="{BB962C8B-B14F-4D97-AF65-F5344CB8AC3E}">
        <p14:creationId xmlns:p14="http://schemas.microsoft.com/office/powerpoint/2010/main" val="378857264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Yu Mincho Demibold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15241</TotalTime>
  <Words>348</Words>
  <Application>Microsoft Macintosh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Yu Gothic</vt:lpstr>
      <vt:lpstr>Yu Mincho Demibold</vt:lpstr>
      <vt:lpstr>Arial</vt:lpstr>
      <vt:lpstr>DashVTI</vt:lpstr>
      <vt:lpstr>Karmada arch</vt:lpstr>
      <vt:lpstr>Karmada concept </vt:lpstr>
      <vt:lpstr>Install</vt:lpstr>
      <vt:lpstr>Install</vt:lpstr>
      <vt:lpstr>Karmada Controllers – Resource detector  </vt:lpstr>
      <vt:lpstr>Scheduler</vt:lpstr>
      <vt:lpstr>Scheduler</vt:lpstr>
      <vt:lpstr>Karmada Controllers – Binding</vt:lpstr>
      <vt:lpstr>Karmada Controllers – Work</vt:lpstr>
      <vt:lpstr>Karmada Controllers –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Karmada arch</dc:title>
  <dc:creator>Peng Li</dc:creator>
  <cp:lastModifiedBy>Peng Li</cp:lastModifiedBy>
  <cp:revision>19</cp:revision>
  <dcterms:created xsi:type="dcterms:W3CDTF">2021-07-28T08:55:52Z</dcterms:created>
  <dcterms:modified xsi:type="dcterms:W3CDTF">2021-08-07T23:15:51Z</dcterms:modified>
</cp:coreProperties>
</file>