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rgbClr val="000000"/>
      </a:tcTxStyle>
      <a:tcStyle>
        <a:tcBdr>
          <a:left>
            <a:ln w="12700" cmpd="sng">
              <a:solidFill>
                <a:srgbClr val="FFFFFF"/>
              </a:solidFill>
            </a:ln>
          </a:left>
          <a:right>
            <a:ln w="12700" cmpd="sng">
              <a:solidFill>
                <a:srgbClr val="FFFFFF"/>
              </a:solidFill>
            </a:ln>
          </a:right>
          <a:top>
            <a:ln w="12700" cmpd="sng">
              <a:solidFill>
                <a:srgbClr val="FFFFFF"/>
              </a:solidFill>
            </a:ln>
          </a:top>
          <a:bottom>
            <a:ln w="12700" cmpd="sng">
              <a:solidFill>
                <a:srgbClr val="FFFFFF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FFC000">
              <a:tint val="20000"/>
            </a:srgbClr>
          </a:solidFill>
        </a:fill>
      </a:tcStyle>
    </a:wholeTbl>
    <a:band1H>
      <a:tcStyle>
        <a:tcBdr/>
        <a:fill>
          <a:solidFill>
            <a:srgbClr val="FFC000">
              <a:tint val="40000"/>
            </a:srgbClr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C000">
              <a:tint val="40000"/>
            </a:srgb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rgbClr val="000000"/>
      </a:tcTxStyle>
      <a:tcStyle>
        <a:tcBdr/>
        <a:fill>
          <a:solidFill>
            <a:srgbClr val="FFC000"/>
          </a:solidFill>
        </a:fill>
      </a:tcStyle>
    </a:lastCol>
    <a:firstCol>
      <a:tcTxStyle b="on">
        <a:fontRef idx="minor">
          <a:prstClr val="black"/>
        </a:fontRef>
        <a:srgbClr val="000000"/>
      </a:tcTxStyle>
      <a:tcStyle>
        <a:tcBdr/>
        <a:fill>
          <a:solidFill>
            <a:srgbClr val="FFC000"/>
          </a:solidFill>
        </a:fill>
      </a:tcStyle>
    </a:firstCol>
    <a:lastRow>
      <a:tcTxStyle b="on">
        <a:fontRef idx="minor">
          <a:prstClr val="black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FFC000"/>
          </a:solidFill>
        </a:fill>
      </a:tcStyle>
    </a:lastRow>
    <a:firstRow>
      <a:tcTxStyle b="on">
        <a:fontRef idx="minor">
          <a:prstClr val="black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FFC000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54A25-7C3B-4D31-B5B1-762D585386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Copyrighted by One Team Top Consultancy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974AB-8C5E-46F8-811D-92EE0F7A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1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56843-D8A1-4BF0-842C-EC3F988F7F24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Copyrighted by One Team Top Consultancy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7CE61-5F65-4996-A6A1-811CC7CD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CE61-5F65-4996-A6A1-811CC7CD15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97CE61-5F65-4996-A6A1-811CC7CD15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A26F17-19E3-48FC-85B4-0D5B42CACFC5}" type="datetime1">
              <a:rPr lang="en-US" smtClean="0"/>
              <a:t>12/13/2014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DD6D-D8E7-43BE-ABE4-6B9CEE97B522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CD95-D524-4860-A9DE-0B4BF71D92F5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9E949A-790D-44DE-A908-FF5E2A9571CE}" type="datetime1">
              <a:rPr lang="en-US" smtClean="0"/>
              <a:t>12/13/2014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B2E71E0-5735-4574-9815-7153BC5C4FB1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4B07-5842-41CA-A072-6F493061B5A9}" type="datetime1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BD2E-66C5-4C50-9F3F-4CDBFE252E0B}" type="datetime1">
              <a:rPr lang="en-US" smtClean="0"/>
              <a:t>12/13/2014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641970-A43F-4771-AFE9-B5051C7BC36A}" type="datetime1">
              <a:rPr lang="en-US" smtClean="0"/>
              <a:t>12/13/2014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FCD7-26A7-4C4B-848E-4FC7A1EF2179}" type="datetime1">
              <a:rPr lang="en-US" smtClean="0"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A90C8B-5312-4B86-B6F0-C95D0CCB9430}" type="datetime1">
              <a:rPr lang="en-US" smtClean="0"/>
              <a:t>12/13/2014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A4FC82-51D8-4F64-B5D1-C7D696E25225}" type="datetime1">
              <a:rPr lang="en-US" smtClean="0"/>
              <a:t>12/13/2014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C8933B1-078A-42BB-8BFF-77E52F5C5DC8}" type="datetime1">
              <a:rPr lang="en-US" smtClean="0"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by One Team Top Consultancy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560" y="1900555"/>
            <a:ext cx="7772400" cy="1470025"/>
          </a:xfrm>
        </p:spPr>
        <p:txBody>
          <a:bodyPr/>
          <a:lstStyle/>
          <a:p>
            <a:r>
              <a:rPr dirty="0" smtClean="0">
                <a:latin typeface="Colonna MT" pitchFamily="82" charset="0"/>
              </a:rPr>
              <a:t>FX-</a:t>
            </a:r>
            <a:r>
              <a:rPr lang="en-US" dirty="0" smtClean="0">
                <a:latin typeface="Colonna MT" pitchFamily="82" charset="0"/>
              </a:rPr>
              <a:t>CMISC</a:t>
            </a:r>
            <a:endParaRPr lang="en-US" dirty="0">
              <a:latin typeface="Colonna MT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040" y="377421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Footlight MT Light" pitchFamily="18" charset="0"/>
              </a:rPr>
              <a:t>FX-</a:t>
            </a:r>
            <a:r>
              <a:rPr lang="en-US" sz="2000" b="1" dirty="0" err="1" smtClean="0">
                <a:latin typeface="Footlight MT Light" pitchFamily="18" charset="0"/>
              </a:rPr>
              <a:t>Cmis</a:t>
            </a:r>
            <a:r>
              <a:rPr lang="en-US" sz="2000" b="1" dirty="0" smtClean="0">
                <a:latin typeface="Footlight MT Light" pitchFamily="18" charset="0"/>
              </a:rPr>
              <a:t> Global Limited</a:t>
            </a:r>
            <a:endParaRPr lang="en-US" sz="2000" b="1" dirty="0">
              <a:latin typeface="Footlight MT Light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 </a:t>
            </a:r>
            <a:r>
              <a:rPr lang="zh-CN" altLang="en-US" dirty="0" smtClean="0"/>
              <a:t>市場計劃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34436351"/>
              </p:ext>
            </p:extLst>
          </p:nvPr>
        </p:nvGraphicFramePr>
        <p:xfrm>
          <a:off x="457200" y="1600200"/>
          <a:ext cx="7640320" cy="4923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8064"/>
                <a:gridCol w="1528064"/>
                <a:gridCol w="1528064"/>
                <a:gridCol w="1528064"/>
                <a:gridCol w="1528064"/>
              </a:tblGrid>
              <a:tr h="8205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Package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配套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(</a:t>
                      </a:r>
                      <a:r>
                        <a:rPr lang="en-US" sz="1400" dirty="0" smtClean="0"/>
                        <a:t>USD)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Commission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佣金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P. Rebate Bonus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(Generation)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P. Return</a:t>
                      </a:r>
                      <a:r>
                        <a:rPr lang="en-US" sz="1400" baseline="0" dirty="0" smtClean="0"/>
                        <a:t> Bonus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(Generation)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Max. Generation</a:t>
                      </a:r>
                      <a:endParaRPr lang="en-US" sz="1400" dirty="0"/>
                    </a:p>
                  </a:txBody>
                  <a:tcPr anchor="ctr"/>
                </a:tc>
              </a:tr>
              <a:tr h="8205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</a:t>
                      </a:r>
                    </a:p>
                    <a:p>
                      <a:pPr algn="ctr"/>
                      <a:r>
                        <a:rPr lang="en-US" sz="1400" dirty="0" smtClean="0"/>
                        <a:t>Silver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银級經理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 of</a:t>
                      </a:r>
                      <a:r>
                        <a:rPr lang="en-US" altLang="zh-CN" sz="1400" baseline="0" dirty="0" smtClean="0"/>
                        <a:t> Direct</a:t>
                      </a:r>
                      <a:endParaRPr lang="en-US" altLang="zh-C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-</a:t>
                      </a:r>
                      <a:endParaRPr lang="en-US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</a:tr>
              <a:tr h="820572">
                <a:tc>
                  <a:txBody>
                    <a:bodyPr/>
                    <a:lstStyle/>
                    <a:p>
                      <a:pPr algn="ctr"/>
                      <a:r>
                        <a:rPr sz="1400" dirty="0" smtClean="0"/>
                        <a:t>1,000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Gold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金級經理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No.</a:t>
                      </a:r>
                      <a:r>
                        <a:rPr lang="en-US" sz="1400" baseline="0" dirty="0" smtClean="0"/>
                        <a:t> of Direct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No.</a:t>
                      </a:r>
                      <a:r>
                        <a:rPr lang="en-US" sz="1400" baseline="0" dirty="0" smtClean="0"/>
                        <a:t> of Direct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</a:tr>
              <a:tr h="820572">
                <a:tc>
                  <a:txBody>
                    <a:bodyPr/>
                    <a:lstStyle/>
                    <a:p>
                      <a:pPr algn="ctr"/>
                      <a:r>
                        <a:rPr sz="1400" dirty="0" smtClean="0"/>
                        <a:t>3,000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Platinum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白金級經理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No.</a:t>
                      </a:r>
                      <a:r>
                        <a:rPr lang="en-US" sz="1400" baseline="0" dirty="0" smtClean="0"/>
                        <a:t> of Direct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No.</a:t>
                      </a:r>
                      <a:r>
                        <a:rPr lang="en-US" sz="1400" baseline="0" dirty="0" smtClean="0"/>
                        <a:t> of Direct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</a:tr>
              <a:tr h="820572">
                <a:tc>
                  <a:txBody>
                    <a:bodyPr/>
                    <a:lstStyle/>
                    <a:p>
                      <a:pPr algn="ctr"/>
                      <a:r>
                        <a:rPr sz="1400" dirty="0" smtClean="0"/>
                        <a:t>5,000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VIP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</a:tr>
              <a:tr h="820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10,000</a:t>
                      </a:r>
                      <a:endParaRPr lang="zh-CN" altLang="en-US" sz="1400" dirty="0"/>
                    </a:p>
                    <a:p>
                      <a:pPr algn="ctr"/>
                      <a:r>
                        <a:rPr lang="en-US" sz="1400" dirty="0" smtClean="0"/>
                        <a:t>Premier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總理級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Pips Rebate </a:t>
            </a:r>
            <a:r>
              <a:rPr lang="en-US" dirty="0" smtClean="0"/>
              <a:t>Bonus </a:t>
            </a:r>
            <a:r>
              <a:rPr lang="zh-CN" altLang="en-US" dirty="0"/>
              <a:t>組</a:t>
            </a:r>
            <a:r>
              <a:rPr lang="zh-CN" altLang="en-US" dirty="0" smtClean="0"/>
              <a:t>織</a:t>
            </a:r>
            <a:r>
              <a:rPr lang="zh-CN" altLang="en-US" dirty="0"/>
              <a:t>分</a:t>
            </a:r>
            <a:r>
              <a:rPr lang="zh-CN" altLang="en-US" dirty="0" smtClean="0"/>
              <a:t>紅</a:t>
            </a:r>
            <a:r>
              <a:rPr lang="en-US" dirty="0" smtClean="0"/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(15%)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69293757"/>
              </p:ext>
            </p:extLst>
          </p:nvPr>
        </p:nvGraphicFramePr>
        <p:xfrm>
          <a:off x="191068" y="1542194"/>
          <a:ext cx="8216440" cy="48859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2765"/>
                <a:gridCol w="996286"/>
                <a:gridCol w="1023582"/>
                <a:gridCol w="996287"/>
                <a:gridCol w="1023582"/>
                <a:gridCol w="1037230"/>
                <a:gridCol w="914400"/>
                <a:gridCol w="1092308"/>
              </a:tblGrid>
              <a:tr h="999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Generation</a:t>
                      </a:r>
                    </a:p>
                    <a:p>
                      <a:pPr algn="ctr"/>
                      <a:r>
                        <a:rPr lang="zh-CN" altLang="en-US" sz="1200" dirty="0" smtClean="0"/>
                        <a:t>代數</a:t>
                      </a:r>
                      <a:endParaRPr lang="en-US" altLang="zh-CN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 of Direct</a:t>
                      </a:r>
                    </a:p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 of Direct</a:t>
                      </a:r>
                    </a:p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 of Direct</a:t>
                      </a:r>
                    </a:p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 of Direct</a:t>
                      </a:r>
                    </a:p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 of Direct</a:t>
                      </a:r>
                    </a:p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Accu</a:t>
                      </a:r>
                      <a:r>
                        <a:rPr lang="en-US" altLang="zh-CN" sz="1200" dirty="0" err="1" smtClean="0"/>
                        <a:t>m</a:t>
                      </a:r>
                      <a:r>
                        <a:rPr lang="en-US" sz="1200" dirty="0" smtClean="0"/>
                        <a:t>.</a:t>
                      </a:r>
                    </a:p>
                    <a:p>
                      <a:pPr algn="ctr"/>
                      <a:r>
                        <a:rPr lang="zh-CN" altLang="en-US" sz="1200" dirty="0" smtClean="0"/>
                        <a:t>總計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Amount</a:t>
                      </a:r>
                    </a:p>
                    <a:p>
                      <a:pPr algn="ctr"/>
                      <a:r>
                        <a:rPr lang="zh-CN" altLang="en-US" sz="1200" dirty="0" smtClean="0"/>
                        <a:t>總數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(USD)</a:t>
                      </a:r>
                      <a:endParaRPr lang="en-US" sz="1200" dirty="0"/>
                    </a:p>
                  </a:txBody>
                  <a:tcPr anchor="ctr"/>
                </a:tc>
              </a:tr>
              <a:tr h="3886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7.5</a:t>
                      </a:r>
                      <a:endParaRPr lang="en-US" sz="1200" dirty="0"/>
                    </a:p>
                  </a:txBody>
                  <a:tcPr anchor="ctr"/>
                </a:tc>
              </a:tr>
              <a:tr h="3886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37.5</a:t>
                      </a:r>
                      <a:endParaRPr lang="en-US" sz="1200" dirty="0"/>
                    </a:p>
                  </a:txBody>
                  <a:tcPr anchor="ctr"/>
                </a:tc>
              </a:tr>
              <a:tr h="3886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187.5</a:t>
                      </a:r>
                      <a:endParaRPr lang="en-US" sz="1200" dirty="0"/>
                    </a:p>
                  </a:txBody>
                  <a:tcPr anchor="ctr"/>
                </a:tc>
              </a:tr>
              <a:tr h="3886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937.5</a:t>
                      </a:r>
                      <a:endParaRPr lang="en-US" sz="1200" dirty="0"/>
                    </a:p>
                  </a:txBody>
                  <a:tcPr anchor="ctr"/>
                </a:tc>
              </a:tr>
              <a:tr h="3886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3,125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4,687.5</a:t>
                      </a:r>
                      <a:endParaRPr lang="en-US" sz="1200" dirty="0"/>
                    </a:p>
                  </a:txBody>
                  <a:tcPr anchor="ctr"/>
                </a:tc>
              </a:tr>
              <a:tr h="3886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15,625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23,437.5</a:t>
                      </a:r>
                      <a:endParaRPr lang="en-US" sz="1200" dirty="0"/>
                    </a:p>
                  </a:txBody>
                  <a:tcPr anchor="ctr"/>
                </a:tc>
              </a:tr>
              <a:tr h="3886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78,125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117,187.5</a:t>
                      </a:r>
                      <a:endParaRPr lang="en-US" sz="1200" dirty="0"/>
                    </a:p>
                  </a:txBody>
                  <a:tcPr anchor="ctr"/>
                </a:tc>
              </a:tr>
              <a:tr h="3886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390,625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585,937.5</a:t>
                      </a:r>
                      <a:endParaRPr lang="en-US" sz="1200" dirty="0"/>
                    </a:p>
                  </a:txBody>
                  <a:tcPr anchor="ctr"/>
                </a:tc>
              </a:tr>
              <a:tr h="3886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1,953,125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2,929,687.5</a:t>
                      </a:r>
                      <a:endParaRPr lang="en-US" sz="1200" dirty="0"/>
                    </a:p>
                  </a:txBody>
                  <a:tcPr anchor="ctr"/>
                </a:tc>
              </a:tr>
              <a:tr h="3886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1.5usd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9,765,625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14,648,437.5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20147"/>
              </p:ext>
            </p:extLst>
          </p:nvPr>
        </p:nvGraphicFramePr>
        <p:xfrm>
          <a:off x="426720" y="1070586"/>
          <a:ext cx="7843823" cy="53848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07304"/>
                <a:gridCol w="1227540"/>
                <a:gridCol w="1337481"/>
                <a:gridCol w="1433015"/>
                <a:gridCol w="1282889"/>
                <a:gridCol w="1255594"/>
              </a:tblGrid>
              <a:tr h="897468">
                <a:tc>
                  <a:txBody>
                    <a:bodyPr/>
                    <a:lstStyle/>
                    <a:p>
                      <a:pPr algn="ctr"/>
                      <a:r>
                        <a:rPr sz="1300" dirty="0"/>
                        <a:t>Package</a:t>
                      </a:r>
                      <a:endParaRPr lang="zh-CN" altLang="en-US" sz="1300" dirty="0"/>
                    </a:p>
                    <a:p>
                      <a:pPr algn="ctr"/>
                      <a:r>
                        <a:rPr sz="1300" dirty="0" err="1" smtClean="0"/>
                        <a:t>配套</a:t>
                      </a:r>
                      <a:endParaRPr lang="en-US" sz="1300" dirty="0" smtClean="0"/>
                    </a:p>
                    <a:p>
                      <a:pPr algn="ctr"/>
                      <a:r>
                        <a:rPr lang="en-US" sz="1300" dirty="0" smtClean="0"/>
                        <a:t>(USD)</a:t>
                      </a:r>
                      <a:endParaRPr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 dirty="0"/>
                        <a:t>Monthly </a:t>
                      </a:r>
                      <a:r>
                        <a:rPr lang="en-US" altLang="zh-CN" sz="1300" dirty="0" smtClean="0"/>
                        <a:t>R</a:t>
                      </a:r>
                      <a:r>
                        <a:rPr sz="1300" dirty="0" smtClean="0"/>
                        <a:t>ebate</a:t>
                      </a:r>
                      <a:endParaRPr lang="zh-CN" altLang="en-US" sz="1300" dirty="0"/>
                    </a:p>
                    <a:p>
                      <a:pPr algn="ctr"/>
                      <a:r>
                        <a:rPr sz="1300" dirty="0" err="1"/>
                        <a:t>紅利回扣</a:t>
                      </a:r>
                      <a:endParaRPr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 dirty="0"/>
                        <a:t>Performance Return</a:t>
                      </a:r>
                      <a:endParaRPr lang="zh-CN" altLang="en-US" sz="1300" dirty="0"/>
                    </a:p>
                    <a:p>
                      <a:pPr algn="ctr"/>
                      <a:r>
                        <a:rPr lang="zh-CN" altLang="en-US" sz="1300" dirty="0" smtClean="0"/>
                        <a:t>表現</a:t>
                      </a:r>
                      <a:r>
                        <a:rPr sz="1300" dirty="0" err="1" smtClean="0"/>
                        <a:t>分紅</a:t>
                      </a:r>
                      <a:endParaRPr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Total(MR+PR)</a:t>
                      </a:r>
                    </a:p>
                    <a:p>
                      <a:pPr algn="ctr"/>
                      <a:r>
                        <a:rPr lang="zh-CN" altLang="en-US" sz="1300" dirty="0" smtClean="0"/>
                        <a:t>總數</a:t>
                      </a:r>
                      <a:endParaRPr lang="en-US" altLang="zh-CN" sz="1300" dirty="0" smtClean="0"/>
                    </a:p>
                    <a:p>
                      <a:pPr algn="ctr"/>
                      <a:r>
                        <a:rPr lang="zh-CN" altLang="en-US" sz="1300" dirty="0" smtClean="0"/>
                        <a:t>（回扣</a:t>
                      </a:r>
                      <a:r>
                        <a:rPr lang="en-US" altLang="zh-CN" sz="1300" dirty="0" smtClean="0"/>
                        <a:t>+</a:t>
                      </a:r>
                      <a:r>
                        <a:rPr lang="zh-CN" altLang="en-US" sz="1300" dirty="0" smtClean="0"/>
                        <a:t>分紅）</a:t>
                      </a:r>
                      <a:endParaRPr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Min. Lot Size (month)</a:t>
                      </a:r>
                    </a:p>
                    <a:p>
                      <a:pPr algn="ctr"/>
                      <a:r>
                        <a:rPr lang="zh-CN" altLang="en-US" sz="1300" dirty="0" smtClean="0"/>
                        <a:t>最低單注（月）</a:t>
                      </a:r>
                      <a:endParaRPr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 dirty="0" smtClean="0"/>
                        <a:t>Contract</a:t>
                      </a:r>
                      <a:r>
                        <a:rPr lang="en-US" sz="1300" dirty="0" smtClean="0"/>
                        <a:t> (month)</a:t>
                      </a:r>
                      <a:endParaRPr lang="zh-CN" altLang="en-US" sz="1300" dirty="0"/>
                    </a:p>
                    <a:p>
                      <a:pPr algn="ctr"/>
                      <a:r>
                        <a:rPr sz="1300" dirty="0" err="1" smtClean="0"/>
                        <a:t>合約</a:t>
                      </a:r>
                      <a:r>
                        <a:rPr lang="zh-CN" altLang="en-US" sz="1300" dirty="0" smtClean="0"/>
                        <a:t>（月）</a:t>
                      </a:r>
                      <a:endParaRPr sz="1300" dirty="0"/>
                    </a:p>
                  </a:txBody>
                  <a:tcPr anchor="ctr"/>
                </a:tc>
              </a:tr>
              <a:tr h="89746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Silver</a:t>
                      </a:r>
                    </a:p>
                    <a:p>
                      <a:pPr algn="ctr"/>
                      <a:r>
                        <a:rPr lang="zh-CN" altLang="en-US" sz="1300" dirty="0" smtClean="0"/>
                        <a:t>银級經理</a:t>
                      </a:r>
                      <a:endParaRPr lang="en-US" sz="13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1%</a:t>
                      </a:r>
                      <a:endParaRPr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-</a:t>
                      </a:r>
                      <a:endParaRPr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1%</a:t>
                      </a:r>
                    </a:p>
                    <a:p>
                      <a:pPr algn="ctr"/>
                      <a:r>
                        <a:rPr lang="en-US" sz="1300" dirty="0" smtClean="0"/>
                        <a:t>5usd</a:t>
                      </a:r>
                      <a:endParaRPr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-</a:t>
                      </a:r>
                      <a:endParaRPr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18</a:t>
                      </a:r>
                      <a:endParaRPr sz="1300" dirty="0"/>
                    </a:p>
                  </a:txBody>
                  <a:tcPr anchor="ctr"/>
                </a:tc>
              </a:tr>
              <a:tr h="89746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Gold</a:t>
                      </a:r>
                    </a:p>
                    <a:p>
                      <a:pPr algn="ctr"/>
                      <a:r>
                        <a:rPr lang="zh-CN" altLang="en-US" sz="1300" dirty="0" smtClean="0"/>
                        <a:t>金級經理</a:t>
                      </a:r>
                      <a:endParaRPr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 dirty="0"/>
                        <a:t>1%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 dirty="0"/>
                        <a:t>1</a:t>
                      </a:r>
                      <a:r>
                        <a:rPr sz="1300" dirty="0" smtClean="0"/>
                        <a:t>%-</a:t>
                      </a:r>
                      <a:r>
                        <a:rPr lang="en-US" sz="1300" dirty="0" smtClean="0"/>
                        <a:t>2</a:t>
                      </a:r>
                      <a:r>
                        <a:rPr sz="1300" dirty="0" smtClean="0"/>
                        <a:t>%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2%-3%</a:t>
                      </a:r>
                    </a:p>
                    <a:p>
                      <a:pPr algn="ctr"/>
                      <a:r>
                        <a:rPr lang="en-US" altLang="zh-CN" sz="1300" dirty="0" smtClean="0"/>
                        <a:t>20usd</a:t>
                      </a:r>
                      <a:endParaRPr lang="en-US" altLang="zh-CN" sz="1300" baseline="0" dirty="0" smtClean="0"/>
                    </a:p>
                    <a:p>
                      <a:pPr algn="ctr"/>
                      <a:r>
                        <a:rPr lang="en-US" altLang="zh-CN" sz="1300" baseline="0" dirty="0" smtClean="0"/>
                        <a:t>to</a:t>
                      </a:r>
                    </a:p>
                    <a:p>
                      <a:pPr algn="ctr"/>
                      <a:r>
                        <a:rPr lang="en-US" altLang="zh-CN" sz="1300" baseline="0" dirty="0" smtClean="0"/>
                        <a:t>30usd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5 lots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18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89746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Platinum</a:t>
                      </a:r>
                    </a:p>
                    <a:p>
                      <a:pPr algn="ctr"/>
                      <a:r>
                        <a:rPr lang="zh-CN" altLang="en-US" sz="1300" dirty="0" smtClean="0"/>
                        <a:t>白金級經理</a:t>
                      </a:r>
                      <a:endParaRPr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 dirty="0" smtClean="0"/>
                        <a:t>1</a:t>
                      </a:r>
                      <a:r>
                        <a:rPr lang="en-US" sz="1300" dirty="0" smtClean="0"/>
                        <a:t>.2</a:t>
                      </a:r>
                      <a:r>
                        <a:rPr sz="1300" dirty="0" smtClean="0"/>
                        <a:t>%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r>
                        <a:rPr sz="1300" dirty="0" smtClean="0"/>
                        <a:t>%-</a:t>
                      </a:r>
                      <a:r>
                        <a:rPr lang="en-US" sz="1300" dirty="0" smtClean="0"/>
                        <a:t>3.5</a:t>
                      </a:r>
                      <a:r>
                        <a:rPr sz="1300" dirty="0" smtClean="0"/>
                        <a:t>%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3.2%-4.7%</a:t>
                      </a:r>
                    </a:p>
                    <a:p>
                      <a:pPr algn="ctr"/>
                      <a:r>
                        <a:rPr lang="en-US" altLang="zh-CN" sz="1300" dirty="0" smtClean="0"/>
                        <a:t>96usd</a:t>
                      </a:r>
                    </a:p>
                    <a:p>
                      <a:pPr algn="ctr"/>
                      <a:r>
                        <a:rPr lang="en-US" altLang="zh-CN" sz="1300" dirty="0" smtClean="0"/>
                        <a:t>to</a:t>
                      </a:r>
                    </a:p>
                    <a:p>
                      <a:pPr algn="ctr"/>
                      <a:r>
                        <a:rPr lang="en-US" altLang="zh-CN" sz="1300" dirty="0" smtClean="0"/>
                        <a:t>141usd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15 lots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18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897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VIP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 dirty="0" smtClean="0"/>
                        <a:t>1</a:t>
                      </a:r>
                      <a:r>
                        <a:rPr lang="en-US" sz="1300" dirty="0" smtClean="0"/>
                        <a:t>.5</a:t>
                      </a:r>
                      <a:r>
                        <a:rPr sz="1300" dirty="0" smtClean="0"/>
                        <a:t>%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r>
                        <a:rPr sz="1300" dirty="0" smtClean="0"/>
                        <a:t>%-</a:t>
                      </a:r>
                      <a:r>
                        <a:rPr lang="en-US" sz="1300" dirty="0" smtClean="0"/>
                        <a:t>6</a:t>
                      </a:r>
                      <a:r>
                        <a:rPr sz="1300" dirty="0" smtClean="0"/>
                        <a:t>%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5.5%-7.5%</a:t>
                      </a:r>
                    </a:p>
                    <a:p>
                      <a:pPr algn="ctr"/>
                      <a:r>
                        <a:rPr lang="en-US" altLang="zh-CN" sz="1300" dirty="0" smtClean="0"/>
                        <a:t>275usd</a:t>
                      </a:r>
                    </a:p>
                    <a:p>
                      <a:pPr algn="ctr"/>
                      <a:r>
                        <a:rPr lang="en-US" altLang="zh-CN" sz="1300" dirty="0" smtClean="0"/>
                        <a:t>to</a:t>
                      </a:r>
                    </a:p>
                    <a:p>
                      <a:pPr algn="ctr"/>
                      <a:r>
                        <a:rPr lang="en-US" altLang="zh-CN" sz="1300" dirty="0" smtClean="0"/>
                        <a:t>450usd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25 lots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18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89746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Premier</a:t>
                      </a:r>
                    </a:p>
                    <a:p>
                      <a:pPr algn="ctr"/>
                      <a:r>
                        <a:rPr lang="zh-CN" altLang="en-US" sz="1300" dirty="0" smtClean="0"/>
                        <a:t>總理級</a:t>
                      </a:r>
                      <a:endParaRPr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r>
                        <a:rPr sz="1300" dirty="0" smtClean="0"/>
                        <a:t>%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5%-8</a:t>
                      </a:r>
                      <a:r>
                        <a:rPr sz="1300" dirty="0" smtClean="0"/>
                        <a:t>%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7%-10%</a:t>
                      </a:r>
                    </a:p>
                    <a:p>
                      <a:pPr algn="ctr"/>
                      <a:r>
                        <a:rPr lang="en-US" altLang="zh-CN" sz="1300" dirty="0" smtClean="0"/>
                        <a:t>700usd</a:t>
                      </a:r>
                    </a:p>
                    <a:p>
                      <a:pPr algn="ctr"/>
                      <a:r>
                        <a:rPr lang="en-US" altLang="zh-CN" sz="1300" dirty="0" smtClean="0"/>
                        <a:t>to</a:t>
                      </a:r>
                    </a:p>
                    <a:p>
                      <a:pPr algn="ctr"/>
                      <a:r>
                        <a:rPr lang="en-US" altLang="zh-CN" sz="1300" dirty="0" smtClean="0"/>
                        <a:t>1,000usd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65 lots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25</a:t>
                      </a:r>
                      <a:endParaRPr lang="zh-CN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5948"/>
          </a:xfrm>
        </p:spPr>
        <p:txBody>
          <a:bodyPr/>
          <a:lstStyle/>
          <a:p>
            <a:r>
              <a:rPr lang="en-US" dirty="0" smtClean="0"/>
              <a:t>Members Bonus </a:t>
            </a:r>
            <a:r>
              <a:rPr lang="zh-CN" altLang="en-US" dirty="0" smtClean="0"/>
              <a:t>會員福利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Return Plan </a:t>
            </a:r>
            <a:r>
              <a:rPr lang="zh-CN" altLang="en-US" dirty="0" smtClean="0"/>
              <a:t>分紅計劃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411179"/>
              </p:ext>
            </p:extLst>
          </p:nvPr>
        </p:nvGraphicFramePr>
        <p:xfrm>
          <a:off x="457200" y="1600200"/>
          <a:ext cx="7513093" cy="461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072"/>
                <a:gridCol w="1465072"/>
                <a:gridCol w="1465072"/>
                <a:gridCol w="1465072"/>
                <a:gridCol w="1652805"/>
              </a:tblGrid>
              <a:tr h="379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Generation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代數</a:t>
                      </a:r>
                      <a:endParaRPr lang="en-US" altLang="zh-CN" sz="1600" dirty="0" smtClean="0"/>
                    </a:p>
                    <a:p>
                      <a:pPr algn="ctr"/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Gold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金級經理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Platinum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白金級經理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VIP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PREMIER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總理級</a:t>
                      </a:r>
                    </a:p>
                  </a:txBody>
                  <a:tcPr anchor="ctr"/>
                </a:tc>
              </a:tr>
              <a:tr h="379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10%</a:t>
                      </a:r>
                      <a:endParaRPr lang="en-US" sz="1600" dirty="0"/>
                    </a:p>
                  </a:txBody>
                  <a:tcPr anchor="ctr"/>
                </a:tc>
              </a:tr>
              <a:tr h="3791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r>
                        <a:rPr lang="en-US" altLang="zh-CN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r>
                        <a:rPr lang="en-US" altLang="zh-CN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</a:tr>
              <a:tr h="379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r>
                        <a:rPr lang="en-US" altLang="zh-CN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r>
                        <a:rPr lang="en-US" altLang="zh-CN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r>
                        <a:rPr lang="en-US" altLang="zh-CN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</a:tr>
              <a:tr h="3791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r>
                        <a:rPr lang="en-US" altLang="zh-CN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</a:tr>
              <a:tr h="3791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r>
                        <a:rPr lang="en-US" altLang="zh-CN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r>
                        <a:rPr lang="en-US" altLang="zh-CN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</a:tr>
              <a:tr h="3791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r>
                        <a:rPr lang="en-US" altLang="zh-CN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</a:tr>
              <a:tr h="3791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r>
                        <a:rPr lang="en-US" altLang="zh-CN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</a:tr>
              <a:tr h="3791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r>
                        <a:rPr lang="en-US" altLang="zh-CN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3%</a:t>
                      </a:r>
                      <a:endParaRPr lang="en-US" sz="1600" dirty="0"/>
                    </a:p>
                  </a:txBody>
                  <a:tcPr anchor="ctr"/>
                </a:tc>
              </a:tr>
              <a:tr h="3791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r>
                        <a:rPr lang="en-US" altLang="zh-CN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1%</a:t>
                      </a:r>
                      <a:endParaRPr lang="en-US" sz="1600" dirty="0"/>
                    </a:p>
                  </a:txBody>
                  <a:tcPr anchor="ctr"/>
                </a:tc>
              </a:tr>
              <a:tr h="3791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r>
                        <a:rPr lang="en-US" altLang="zh-CN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r>
                        <a:rPr lang="en-US" altLang="zh-CN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50306" cy="1143000"/>
          </a:xfrm>
        </p:spPr>
        <p:txBody>
          <a:bodyPr/>
          <a:lstStyle/>
          <a:p>
            <a:r>
              <a:rPr lang="en-US" dirty="0" smtClean="0"/>
              <a:t>Trading Rebate </a:t>
            </a:r>
            <a:r>
              <a:rPr lang="zh-CN" altLang="en-US" dirty="0" smtClean="0"/>
              <a:t>交易回扣 </a:t>
            </a:r>
            <a:r>
              <a:rPr lang="en-US" altLang="zh-CN" sz="1400" dirty="0" smtClean="0">
                <a:solidFill>
                  <a:srgbClr val="FF0000"/>
                </a:solidFill>
              </a:rPr>
              <a:t>(period-valid </a:t>
            </a:r>
            <a:r>
              <a:rPr lang="en-US" altLang="zh-CN" sz="1400" smtClean="0">
                <a:solidFill>
                  <a:srgbClr val="FF0000"/>
                </a:solidFill>
              </a:rPr>
              <a:t>3months account)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74946822"/>
              </p:ext>
            </p:extLst>
          </p:nvPr>
        </p:nvGraphicFramePr>
        <p:xfrm>
          <a:off x="457200" y="1600199"/>
          <a:ext cx="7567684" cy="45479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7184"/>
                <a:gridCol w="1727807"/>
                <a:gridCol w="1326561"/>
                <a:gridCol w="1648651"/>
                <a:gridCol w="1337481"/>
              </a:tblGrid>
              <a:tr h="10408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Package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配套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(</a:t>
                      </a:r>
                      <a:r>
                        <a:rPr lang="en-US" sz="1400" dirty="0" smtClean="0"/>
                        <a:t>USD)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Trading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Rebate</a:t>
                      </a:r>
                      <a:r>
                        <a:rPr lang="en-US" altLang="zh-CN" sz="1400" baseline="0" dirty="0" smtClean="0"/>
                        <a:t> Bonus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交易獎勵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Lot Size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單注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Trading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Rebate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sz="1400" dirty="0" smtClean="0"/>
                        <a:t>Bonus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交易獎勵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Lot</a:t>
                      </a:r>
                      <a:r>
                        <a:rPr lang="en-US" sz="1400" baseline="0" dirty="0" smtClean="0"/>
                        <a:t> Size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單注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693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Silver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银級經理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693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Gold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金級經理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USD</a:t>
                      </a:r>
                    </a:p>
                    <a:p>
                      <a:pPr algn="ctr"/>
                      <a:r>
                        <a:rPr lang="en-US" sz="1400" dirty="0" smtClean="0"/>
                        <a:t>500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USD</a:t>
                      </a:r>
                    </a:p>
                    <a:p>
                      <a:pPr algn="ctr"/>
                      <a:r>
                        <a:rPr lang="en-US" sz="1400" dirty="0" smtClean="0"/>
                        <a:t>1,000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93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Platinum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白金級經理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USD</a:t>
                      </a:r>
                    </a:p>
                    <a:p>
                      <a:pPr algn="ctr"/>
                      <a:r>
                        <a:rPr lang="en-US" sz="1400" dirty="0" smtClean="0"/>
                        <a:t>1,500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USD</a:t>
                      </a:r>
                    </a:p>
                    <a:p>
                      <a:pPr algn="ctr"/>
                      <a:r>
                        <a:rPr lang="en-US" sz="1400" dirty="0" smtClean="0"/>
                        <a:t>3,000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699798">
                <a:tc>
                  <a:txBody>
                    <a:bodyPr/>
                    <a:lstStyle/>
                    <a:p>
                      <a:pPr algn="ctr"/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VIP</a:t>
                      </a:r>
                    </a:p>
                    <a:p>
                      <a:pPr algn="ctr"/>
                      <a:endParaRPr lang="en-US" altLang="zh-C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USD</a:t>
                      </a:r>
                    </a:p>
                    <a:p>
                      <a:pPr algn="ctr"/>
                      <a:r>
                        <a:rPr lang="en-US" sz="1400" dirty="0" smtClean="0"/>
                        <a:t>2,500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USD</a:t>
                      </a:r>
                    </a:p>
                    <a:p>
                      <a:pPr algn="ctr"/>
                      <a:r>
                        <a:rPr lang="en-US" sz="1400" dirty="0" smtClean="0"/>
                        <a:t>5,000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93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Premier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總理級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USD</a:t>
                      </a:r>
                    </a:p>
                    <a:p>
                      <a:pPr algn="ctr"/>
                      <a:r>
                        <a:rPr lang="en-US" sz="1400" dirty="0" smtClean="0"/>
                        <a:t>5,000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USD</a:t>
                      </a:r>
                    </a:p>
                    <a:p>
                      <a:pPr algn="ctr"/>
                      <a:r>
                        <a:rPr lang="en-US" sz="1400" dirty="0" smtClean="0"/>
                        <a:t>10,000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1,000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98293" y="3862316"/>
            <a:ext cx="43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98293" y="4628866"/>
            <a:ext cx="43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98293" y="5352196"/>
            <a:ext cx="43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98293" y="6116472"/>
            <a:ext cx="43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62131" y="3864590"/>
            <a:ext cx="43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62131" y="4628866"/>
            <a:ext cx="43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62131" y="5352196"/>
            <a:ext cx="43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62131" y="6116472"/>
            <a:ext cx="43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2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9890"/>
            <a:ext cx="7567685" cy="1143000"/>
          </a:xfrm>
        </p:spPr>
        <p:txBody>
          <a:bodyPr/>
          <a:lstStyle/>
          <a:p>
            <a:r>
              <a:rPr lang="en-US" dirty="0" smtClean="0"/>
              <a:t>Double Promotion, Double Insurance </a:t>
            </a:r>
            <a:r>
              <a:rPr lang="en-US" altLang="zh-CN" sz="1400" dirty="0" smtClean="0">
                <a:solidFill>
                  <a:srgbClr val="FF0000"/>
                </a:solidFill>
              </a:rPr>
              <a:t>(promotion period-until 15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feb</a:t>
            </a:r>
            <a:r>
              <a:rPr lang="en-US" altLang="zh-CN" sz="1400" dirty="0" smtClean="0">
                <a:solidFill>
                  <a:srgbClr val="FF0000"/>
                </a:solidFill>
              </a:rPr>
              <a:t> 2015)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6191"/>
            <a:ext cx="7467600" cy="5431809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Monthly rebate still valid for account with insured amount.</a:t>
            </a:r>
          </a:p>
          <a:p>
            <a:r>
              <a:rPr lang="en-US" altLang="zh-CN" sz="1800" dirty="0" smtClean="0"/>
              <a:t>Every trading account insured 50% of your initial capital!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by One Team Top Consultancy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44777"/>
              </p:ext>
            </p:extLst>
          </p:nvPr>
        </p:nvGraphicFramePr>
        <p:xfrm>
          <a:off x="814316" y="2224186"/>
          <a:ext cx="6096000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</a:tblGrid>
              <a:tr h="635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Package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配套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(</a:t>
                      </a:r>
                      <a:r>
                        <a:rPr lang="en-US" sz="1400" dirty="0" smtClean="0"/>
                        <a:t>USD)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Insurance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保底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(USD)</a:t>
                      </a:r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Capital</a:t>
                      </a:r>
                      <a:r>
                        <a:rPr lang="en-US" sz="1400" baseline="0" dirty="0" smtClean="0"/>
                        <a:t> Below</a:t>
                      </a:r>
                    </a:p>
                    <a:p>
                      <a:pPr algn="ctr"/>
                      <a:r>
                        <a:rPr lang="zh-CN" altLang="en-US" sz="1400" baseline="0" dirty="0" smtClean="0"/>
                        <a:t>資本低於</a:t>
                      </a:r>
                      <a:endParaRPr lang="en-US" altLang="zh-CN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(USD)</a:t>
                      </a:r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635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Silver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银級經</a:t>
                      </a:r>
                      <a:r>
                        <a:rPr lang="zh-CN" altLang="en-US" sz="1400" dirty="0" smtClean="0"/>
                        <a:t>理</a:t>
                      </a:r>
                      <a:endParaRPr lang="en-US" altLang="zh-CN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</a:t>
                      </a:r>
                      <a:endParaRPr lang="en-US" sz="1400" dirty="0"/>
                    </a:p>
                  </a:txBody>
                  <a:tcPr anchor="ctr"/>
                </a:tc>
              </a:tr>
              <a:tr h="635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Gold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金級經</a:t>
                      </a:r>
                      <a:r>
                        <a:rPr lang="zh-CN" altLang="en-US" sz="1400" dirty="0" smtClean="0"/>
                        <a:t>理</a:t>
                      </a:r>
                      <a:endParaRPr lang="en-US" altLang="zh-CN" sz="1400" dirty="0" smtClean="0"/>
                    </a:p>
                    <a:p>
                      <a:pPr algn="ctr"/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</a:tr>
              <a:tr h="635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Platinum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白金級經</a:t>
                      </a:r>
                      <a:r>
                        <a:rPr lang="zh-CN" altLang="en-US" sz="1400" dirty="0" smtClean="0"/>
                        <a:t>理</a:t>
                      </a:r>
                      <a:endParaRPr lang="en-US" altLang="zh-CN" sz="1400" dirty="0" smtClean="0"/>
                    </a:p>
                    <a:p>
                      <a:pPr algn="ctr"/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1,500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anchor="ctr"/>
                </a:tc>
              </a:tr>
              <a:tr h="635440">
                <a:tc>
                  <a:txBody>
                    <a:bodyPr/>
                    <a:lstStyle/>
                    <a:p>
                      <a:pPr algn="ctr"/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VIP</a:t>
                      </a:r>
                    </a:p>
                    <a:p>
                      <a:pPr algn="ctr"/>
                      <a:endParaRPr lang="en-US" altLang="zh-C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2,500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anchor="ctr"/>
                </a:tc>
              </a:tr>
              <a:tr h="635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Premier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總理</a:t>
                      </a:r>
                      <a:r>
                        <a:rPr lang="zh-CN" altLang="en-US" sz="1400" dirty="0" smtClean="0"/>
                        <a:t>級</a:t>
                      </a:r>
                      <a:endParaRPr lang="en-US" altLang="zh-CN" sz="1400" dirty="0" smtClean="0"/>
                    </a:p>
                    <a:p>
                      <a:pPr algn="ctr"/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5,000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85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491</TotalTime>
  <Words>692</Words>
  <Application>Microsoft Office PowerPoint</Application>
  <PresentationFormat>On-screen Show (4:3)</PresentationFormat>
  <Paragraphs>338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华文楷体</vt:lpstr>
      <vt:lpstr>宋体</vt:lpstr>
      <vt:lpstr>Calibri</vt:lpstr>
      <vt:lpstr>Century Schoolbook</vt:lpstr>
      <vt:lpstr>Colonna MT</vt:lpstr>
      <vt:lpstr>Footlight MT Light</vt:lpstr>
      <vt:lpstr>Wingdings</vt:lpstr>
      <vt:lpstr>Wingdings 2</vt:lpstr>
      <vt:lpstr>Oriel</vt:lpstr>
      <vt:lpstr>FX-CMISC</vt:lpstr>
      <vt:lpstr>Marketing Plan 市場計劃</vt:lpstr>
      <vt:lpstr>Pips Rebate Bonus 組織分紅 (15%)</vt:lpstr>
      <vt:lpstr>Members Bonus 會員福利</vt:lpstr>
      <vt:lpstr>Performance Return Plan 分紅計劃</vt:lpstr>
      <vt:lpstr>Trading Rebate 交易回扣 (period-valid 3months account)</vt:lpstr>
      <vt:lpstr>Double Promotion, Double Insurance (promotion period-until 15 feb 2015)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 Lok</cp:lastModifiedBy>
  <cp:revision>34</cp:revision>
  <dcterms:created xsi:type="dcterms:W3CDTF">2012-04-11T11:10:54Z</dcterms:created>
  <dcterms:modified xsi:type="dcterms:W3CDTF">2014-12-13T12:13:15Z</dcterms:modified>
</cp:coreProperties>
</file>