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86" r:id="rId5"/>
    <p:sldMasterId id="2147483698" r:id="rId6"/>
  </p:sldMasterIdLst>
  <p:notesMasterIdLst>
    <p:notesMasterId r:id="rId46"/>
  </p:notesMasterIdLst>
  <p:handoutMasterIdLst>
    <p:handoutMasterId r:id="rId47"/>
  </p:handoutMasterIdLst>
  <p:sldIdLst>
    <p:sldId id="551" r:id="rId7"/>
    <p:sldId id="538" r:id="rId8"/>
    <p:sldId id="544" r:id="rId9"/>
    <p:sldId id="305" r:id="rId10"/>
    <p:sldId id="310" r:id="rId11"/>
    <p:sldId id="309" r:id="rId12"/>
    <p:sldId id="505" r:id="rId13"/>
    <p:sldId id="545" r:id="rId14"/>
    <p:sldId id="546" r:id="rId15"/>
    <p:sldId id="516" r:id="rId16"/>
    <p:sldId id="520" r:id="rId17"/>
    <p:sldId id="513" r:id="rId18"/>
    <p:sldId id="524" r:id="rId19"/>
    <p:sldId id="517" r:id="rId20"/>
    <p:sldId id="526" r:id="rId21"/>
    <p:sldId id="523" r:id="rId22"/>
    <p:sldId id="525" r:id="rId23"/>
    <p:sldId id="540" r:id="rId24"/>
    <p:sldId id="541" r:id="rId25"/>
    <p:sldId id="514" r:id="rId26"/>
    <p:sldId id="515" r:id="rId27"/>
    <p:sldId id="518" r:id="rId28"/>
    <p:sldId id="311" r:id="rId29"/>
    <p:sldId id="542" r:id="rId30"/>
    <p:sldId id="548" r:id="rId31"/>
    <p:sldId id="550" r:id="rId32"/>
    <p:sldId id="529" r:id="rId33"/>
    <p:sldId id="313" r:id="rId34"/>
    <p:sldId id="549" r:id="rId35"/>
    <p:sldId id="531" r:id="rId36"/>
    <p:sldId id="532" r:id="rId37"/>
    <p:sldId id="533" r:id="rId38"/>
    <p:sldId id="534" r:id="rId39"/>
    <p:sldId id="511" r:id="rId40"/>
    <p:sldId id="535" r:id="rId41"/>
    <p:sldId id="537" r:id="rId42"/>
    <p:sldId id="536" r:id="rId43"/>
    <p:sldId id="543" r:id="rId44"/>
    <p:sldId id="289" r:id="rId45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92ECE-5C1C-4C7E-BE4B-0DFF81867909}" v="2" dt="2019-10-09T17:17:31.93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55" autoAdjust="0"/>
  </p:normalViewPr>
  <p:slideViewPr>
    <p:cSldViewPr snapToGrid="0">
      <p:cViewPr varScale="1">
        <p:scale>
          <a:sx n="62" d="100"/>
          <a:sy n="62" d="100"/>
        </p:scale>
        <p:origin x="1994" y="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Hitchcock" userId="30aae602-8cab-4340-9fbf-90c1290df979" providerId="ADAL" clId="{22992ECE-5C1C-4C7E-BE4B-0DFF81867909}"/>
    <pc:docChg chg="modMainMaster">
      <pc:chgData name="James Hitchcock" userId="30aae602-8cab-4340-9fbf-90c1290df979" providerId="ADAL" clId="{22992ECE-5C1C-4C7E-BE4B-0DFF81867909}" dt="2019-10-09T17:17:31.932" v="1"/>
      <pc:docMkLst>
        <pc:docMk/>
      </pc:docMkLst>
      <pc:sldMasterChg chg="modSp">
        <pc:chgData name="James Hitchcock" userId="30aae602-8cab-4340-9fbf-90c1290df979" providerId="ADAL" clId="{22992ECE-5C1C-4C7E-BE4B-0DFF81867909}" dt="2019-10-09T17:17:28.957" v="0"/>
        <pc:sldMasterMkLst>
          <pc:docMk/>
          <pc:sldMasterMk cId="0" sldId="2147483678"/>
        </pc:sldMasterMkLst>
        <pc:spChg chg="mod">
          <ac:chgData name="James Hitchcock" userId="30aae602-8cab-4340-9fbf-90c1290df979" providerId="ADAL" clId="{22992ECE-5C1C-4C7E-BE4B-0DFF81867909}" dt="2019-10-09T17:17:28.957" v="0"/>
          <ac:spMkLst>
            <pc:docMk/>
            <pc:sldMasterMk cId="0" sldId="2147483678"/>
            <ac:spMk id="8" creationId="{00000000-0000-0000-0000-000000000000}"/>
          </ac:spMkLst>
        </pc:spChg>
      </pc:sldMasterChg>
      <pc:sldMasterChg chg="modSp">
        <pc:chgData name="James Hitchcock" userId="30aae602-8cab-4340-9fbf-90c1290df979" providerId="ADAL" clId="{22992ECE-5C1C-4C7E-BE4B-0DFF81867909}" dt="2019-10-09T17:17:31.932" v="1"/>
        <pc:sldMasterMkLst>
          <pc:docMk/>
          <pc:sldMasterMk cId="0" sldId="2147483686"/>
        </pc:sldMasterMkLst>
        <pc:spChg chg="mod">
          <ac:chgData name="James Hitchcock" userId="30aae602-8cab-4340-9fbf-90c1290df979" providerId="ADAL" clId="{22992ECE-5C1C-4C7E-BE4B-0DFF81867909}" dt="2019-10-09T17:17:31.932" v="1"/>
          <ac:spMkLst>
            <pc:docMk/>
            <pc:sldMasterMk cId="0" sldId="2147483686"/>
            <ac:spMk id="4" creationId="{00000000-0000-0000-0000-000000000000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62328C-3C28-4650-8518-9C512F789987}" type="doc">
      <dgm:prSet loTypeId="urn:microsoft.com/office/officeart/2005/8/layout/cycle1" loCatId="cycle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180C94B-8AC9-4959-8C6E-EA498E8644EC}">
      <dgm:prSet phldrT="[Text]"/>
      <dgm:spPr/>
      <dgm:t>
        <a:bodyPr/>
        <a:lstStyle/>
        <a:p>
          <a:r>
            <a:rPr lang="en-US"/>
            <a:t>new allocation found</a:t>
          </a:r>
        </a:p>
      </dgm:t>
    </dgm:pt>
    <dgm:pt modelId="{F6B50EA6-7405-4E98-93DE-259119518029}" type="parTrans" cxnId="{87D58C19-0D00-41EA-9278-9EA9B482C9D5}">
      <dgm:prSet/>
      <dgm:spPr/>
      <dgm:t>
        <a:bodyPr/>
        <a:lstStyle/>
        <a:p>
          <a:endParaRPr lang="en-US"/>
        </a:p>
      </dgm:t>
    </dgm:pt>
    <dgm:pt modelId="{E574E85E-9560-4EB6-B9D1-BFA8A88F315A}" type="sibTrans" cxnId="{87D58C19-0D00-41EA-9278-9EA9B482C9D5}">
      <dgm:prSet/>
      <dgm:spPr>
        <a:solidFill>
          <a:srgbClr val="008000"/>
        </a:solidFill>
      </dgm:spPr>
      <dgm:t>
        <a:bodyPr/>
        <a:lstStyle/>
        <a:p>
          <a:endParaRPr lang="en-US"/>
        </a:p>
      </dgm:t>
    </dgm:pt>
    <dgm:pt modelId="{5244E9A9-61CD-43D5-BE03-F166A1F2C2B7}">
      <dgm:prSet phldrT="[Text]"/>
      <dgm:spPr/>
      <dgm:t>
        <a:bodyPr/>
        <a:lstStyle/>
        <a:p>
          <a:r>
            <a:rPr lang="en-US"/>
            <a:t>allocate extra</a:t>
          </a:r>
        </a:p>
      </dgm:t>
    </dgm:pt>
    <dgm:pt modelId="{B3F4E2B3-0A4F-44A2-A195-CCC0EB68F5BD}" type="parTrans" cxnId="{7B871A52-D1F9-45E4-81DF-CBCA0B4203C3}">
      <dgm:prSet/>
      <dgm:spPr/>
      <dgm:t>
        <a:bodyPr/>
        <a:lstStyle/>
        <a:p>
          <a:endParaRPr lang="en-US"/>
        </a:p>
      </dgm:t>
    </dgm:pt>
    <dgm:pt modelId="{690F6888-0929-4F81-816C-097474B2B2A7}" type="sibTrans" cxnId="{7B871A52-D1F9-45E4-81DF-CBCA0B4203C3}">
      <dgm:prSet/>
      <dgm:spPr>
        <a:solidFill>
          <a:srgbClr val="008000"/>
        </a:solidFill>
      </dgm:spPr>
      <dgm:t>
        <a:bodyPr/>
        <a:lstStyle/>
        <a:p>
          <a:endParaRPr lang="en-US"/>
        </a:p>
      </dgm:t>
    </dgm:pt>
    <dgm:pt modelId="{A492F7CD-78D6-4C26-A050-351BA5B82B75}" type="pres">
      <dgm:prSet presAssocID="{BB62328C-3C28-4650-8518-9C512F789987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C8E02F7-13D5-4BD0-872A-FC247C56C43D}" type="pres">
      <dgm:prSet presAssocID="{6180C94B-8AC9-4959-8C6E-EA498E8644EC}" presName="dummy" presStyleCnt="0"/>
      <dgm:spPr/>
    </dgm:pt>
    <dgm:pt modelId="{D50D7837-C90D-47C6-BF02-8D890D4AFB53}" type="pres">
      <dgm:prSet presAssocID="{6180C94B-8AC9-4959-8C6E-EA498E8644EC}" presName="node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4172E3-BF40-4B13-A141-3B19051A2E31}" type="pres">
      <dgm:prSet presAssocID="{E574E85E-9560-4EB6-B9D1-BFA8A88F315A}" presName="sibTrans" presStyleLbl="node1" presStyleIdx="0" presStyleCnt="2"/>
      <dgm:spPr/>
      <dgm:t>
        <a:bodyPr/>
        <a:lstStyle/>
        <a:p>
          <a:endParaRPr lang="en-US"/>
        </a:p>
      </dgm:t>
    </dgm:pt>
    <dgm:pt modelId="{9063B6ED-CCA6-4401-8DC5-1109769373C9}" type="pres">
      <dgm:prSet presAssocID="{5244E9A9-61CD-43D5-BE03-F166A1F2C2B7}" presName="dummy" presStyleCnt="0"/>
      <dgm:spPr/>
    </dgm:pt>
    <dgm:pt modelId="{3835A1D0-D5E1-4494-BE7B-8200C251DB22}" type="pres">
      <dgm:prSet presAssocID="{5244E9A9-61CD-43D5-BE03-F166A1F2C2B7}" presName="node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A168EA-B763-42F9-B0D8-E4D0931C7EFF}" type="pres">
      <dgm:prSet presAssocID="{690F6888-0929-4F81-816C-097474B2B2A7}" presName="sibTrans" presStyleLbl="node1" presStyleIdx="1" presStyleCnt="2"/>
      <dgm:spPr/>
      <dgm:t>
        <a:bodyPr/>
        <a:lstStyle/>
        <a:p>
          <a:endParaRPr lang="en-US"/>
        </a:p>
      </dgm:t>
    </dgm:pt>
  </dgm:ptLst>
  <dgm:cxnLst>
    <dgm:cxn modelId="{87D58C19-0D00-41EA-9278-9EA9B482C9D5}" srcId="{BB62328C-3C28-4650-8518-9C512F789987}" destId="{6180C94B-8AC9-4959-8C6E-EA498E8644EC}" srcOrd="0" destOrd="0" parTransId="{F6B50EA6-7405-4E98-93DE-259119518029}" sibTransId="{E574E85E-9560-4EB6-B9D1-BFA8A88F315A}"/>
    <dgm:cxn modelId="{442FD46A-1E7C-4262-AEB3-BD8CB6AE6543}" type="presOf" srcId="{5244E9A9-61CD-43D5-BE03-F166A1F2C2B7}" destId="{3835A1D0-D5E1-4494-BE7B-8200C251DB22}" srcOrd="0" destOrd="0" presId="urn:microsoft.com/office/officeart/2005/8/layout/cycle1"/>
    <dgm:cxn modelId="{7B871A52-D1F9-45E4-81DF-CBCA0B4203C3}" srcId="{BB62328C-3C28-4650-8518-9C512F789987}" destId="{5244E9A9-61CD-43D5-BE03-F166A1F2C2B7}" srcOrd="1" destOrd="0" parTransId="{B3F4E2B3-0A4F-44A2-A195-CCC0EB68F5BD}" sibTransId="{690F6888-0929-4F81-816C-097474B2B2A7}"/>
    <dgm:cxn modelId="{B985D640-406D-4CE8-821C-30B81BD98E1A}" type="presOf" srcId="{6180C94B-8AC9-4959-8C6E-EA498E8644EC}" destId="{D50D7837-C90D-47C6-BF02-8D890D4AFB53}" srcOrd="0" destOrd="0" presId="urn:microsoft.com/office/officeart/2005/8/layout/cycle1"/>
    <dgm:cxn modelId="{B1F199B5-815A-4B78-879F-301CDE8996A4}" type="presOf" srcId="{BB62328C-3C28-4650-8518-9C512F789987}" destId="{A492F7CD-78D6-4C26-A050-351BA5B82B75}" srcOrd="0" destOrd="0" presId="urn:microsoft.com/office/officeart/2005/8/layout/cycle1"/>
    <dgm:cxn modelId="{27C0EF84-F0A1-4C88-A414-C966F711B4C9}" type="presOf" srcId="{E574E85E-9560-4EB6-B9D1-BFA8A88F315A}" destId="{DE4172E3-BF40-4B13-A141-3B19051A2E31}" srcOrd="0" destOrd="0" presId="urn:microsoft.com/office/officeart/2005/8/layout/cycle1"/>
    <dgm:cxn modelId="{3CB70AF8-7275-4D75-8386-423D501BCC81}" type="presOf" srcId="{690F6888-0929-4F81-816C-097474B2B2A7}" destId="{54A168EA-B763-42F9-B0D8-E4D0931C7EFF}" srcOrd="0" destOrd="0" presId="urn:microsoft.com/office/officeart/2005/8/layout/cycle1"/>
    <dgm:cxn modelId="{11BFA50E-E0C7-47FE-802A-10FFE0E30D4D}" type="presParOf" srcId="{A492F7CD-78D6-4C26-A050-351BA5B82B75}" destId="{3C8E02F7-13D5-4BD0-872A-FC247C56C43D}" srcOrd="0" destOrd="0" presId="urn:microsoft.com/office/officeart/2005/8/layout/cycle1"/>
    <dgm:cxn modelId="{DB35BC8C-1982-4D14-9B9E-98C2E9B039D4}" type="presParOf" srcId="{A492F7CD-78D6-4C26-A050-351BA5B82B75}" destId="{D50D7837-C90D-47C6-BF02-8D890D4AFB53}" srcOrd="1" destOrd="0" presId="urn:microsoft.com/office/officeart/2005/8/layout/cycle1"/>
    <dgm:cxn modelId="{95D54A05-4947-46C5-8E16-4355173CA8FC}" type="presParOf" srcId="{A492F7CD-78D6-4C26-A050-351BA5B82B75}" destId="{DE4172E3-BF40-4B13-A141-3B19051A2E31}" srcOrd="2" destOrd="0" presId="urn:microsoft.com/office/officeart/2005/8/layout/cycle1"/>
    <dgm:cxn modelId="{B0720DD3-4FD3-4767-8089-B5CD5D5A8E9D}" type="presParOf" srcId="{A492F7CD-78D6-4C26-A050-351BA5B82B75}" destId="{9063B6ED-CCA6-4401-8DC5-1109769373C9}" srcOrd="3" destOrd="0" presId="urn:microsoft.com/office/officeart/2005/8/layout/cycle1"/>
    <dgm:cxn modelId="{8CB85818-941B-4C72-93A6-369C2C1268F5}" type="presParOf" srcId="{A492F7CD-78D6-4C26-A050-351BA5B82B75}" destId="{3835A1D0-D5E1-4494-BE7B-8200C251DB22}" srcOrd="4" destOrd="0" presId="urn:microsoft.com/office/officeart/2005/8/layout/cycle1"/>
    <dgm:cxn modelId="{812A3D4A-E423-429D-B718-AE3E915FCF55}" type="presParOf" srcId="{A492F7CD-78D6-4C26-A050-351BA5B82B75}" destId="{54A168EA-B763-42F9-B0D8-E4D0931C7EFF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D7837-C90D-47C6-BF02-8D890D4AFB53}">
      <dsp:nvSpPr>
        <dsp:cNvPr id="0" name=""/>
        <dsp:cNvSpPr/>
      </dsp:nvSpPr>
      <dsp:spPr>
        <a:xfrm>
          <a:off x="1499049" y="425667"/>
          <a:ext cx="806015" cy="80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new allocation found</a:t>
          </a:r>
        </a:p>
      </dsp:txBody>
      <dsp:txXfrm>
        <a:off x="1499049" y="425667"/>
        <a:ext cx="806015" cy="806015"/>
      </dsp:txXfrm>
    </dsp:sp>
    <dsp:sp modelId="{DE4172E3-BF40-4B13-A141-3B19051A2E31}">
      <dsp:nvSpPr>
        <dsp:cNvPr id="0" name=""/>
        <dsp:cNvSpPr/>
      </dsp:nvSpPr>
      <dsp:spPr>
        <a:xfrm>
          <a:off x="413696" y="-640"/>
          <a:ext cx="1658631" cy="1658631"/>
        </a:xfrm>
        <a:prstGeom prst="circularArrow">
          <a:avLst>
            <a:gd name="adj1" fmla="val 9476"/>
            <a:gd name="adj2" fmla="val 684342"/>
            <a:gd name="adj3" fmla="val 7853762"/>
            <a:gd name="adj4" fmla="val 2261896"/>
            <a:gd name="adj5" fmla="val 11055"/>
          </a:avLst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5A1D0-D5E1-4494-BE7B-8200C251DB22}">
      <dsp:nvSpPr>
        <dsp:cNvPr id="0" name=""/>
        <dsp:cNvSpPr/>
      </dsp:nvSpPr>
      <dsp:spPr>
        <a:xfrm>
          <a:off x="180959" y="425667"/>
          <a:ext cx="806015" cy="80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/>
            <a:t>allocate extra</a:t>
          </a:r>
        </a:p>
      </dsp:txBody>
      <dsp:txXfrm>
        <a:off x="180959" y="425667"/>
        <a:ext cx="806015" cy="806015"/>
      </dsp:txXfrm>
    </dsp:sp>
    <dsp:sp modelId="{54A168EA-B763-42F9-B0D8-E4D0931C7EFF}">
      <dsp:nvSpPr>
        <dsp:cNvPr id="0" name=""/>
        <dsp:cNvSpPr/>
      </dsp:nvSpPr>
      <dsp:spPr>
        <a:xfrm>
          <a:off x="413696" y="-640"/>
          <a:ext cx="1658631" cy="1658631"/>
        </a:xfrm>
        <a:prstGeom prst="circularArrow">
          <a:avLst>
            <a:gd name="adj1" fmla="val 9476"/>
            <a:gd name="adj2" fmla="val 684342"/>
            <a:gd name="adj3" fmla="val 18653762"/>
            <a:gd name="adj4" fmla="val 13061896"/>
            <a:gd name="adj5" fmla="val 11055"/>
          </a:avLst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E4003-61B2-4EED-A04F-C79752767AE2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78FB5-31A5-4701-BD1F-A0BC37012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66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version of the training has been tested with version </a:t>
            </a:r>
            <a:r>
              <a:rPr lang="en-US" baseline="0" dirty="0" smtClean="0"/>
              <a:t>2.7</a:t>
            </a:r>
            <a:endParaRPr lang="en-US" baseline="0" dirty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62062-958C-457B-98B5-F90E2693D0F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Quantum </a:t>
            </a:r>
            <a:r>
              <a:rPr lang="en-US" err="1"/>
              <a:t>tasker</a:t>
            </a:r>
            <a:r>
              <a:rPr lang="en-US"/>
              <a:t> generates tasks, evaluates pairs, and creates</a:t>
            </a:r>
            <a:r>
              <a:rPr lang="en-US" baseline="0"/>
              <a:t> allocations.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10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Documentation </a:t>
            </a:r>
            <a:r>
              <a:rPr lang="en-US" baseline="0" dirty="0" smtClean="0"/>
              <a:t>page</a:t>
            </a:r>
            <a:r>
              <a:rPr lang="en-US" baseline="0" dirty="0"/>
              <a:t>. Notice this is derived from script processor.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204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62500" lnSpcReduction="20000"/>
          </a:bodyPr>
          <a:lstStyle/>
          <a:p>
            <a:pPr>
              <a:defRPr/>
            </a:pPr>
            <a:r>
              <a:rPr lang="en-US" sz="3200">
                <a:latin typeface="Calibri" pitchFamily="34" charset="0"/>
              </a:rPr>
              <a:t>This shows pictorially the various</a:t>
            </a:r>
            <a:r>
              <a:rPr lang="en-US" sz="3200" baseline="0">
                <a:latin typeface="Calibri" pitchFamily="34" charset="0"/>
              </a:rPr>
              <a:t> parts. The tasks are the vertical column. The assets are across the top. The evaluations are the contents of the array. </a:t>
            </a:r>
          </a:p>
          <a:p>
            <a:pPr>
              <a:defRPr/>
            </a:pPr>
            <a:endParaRPr lang="en-US" sz="3200" baseline="0">
              <a:latin typeface="Calibri" pitchFamily="34" charset="0"/>
            </a:endParaRPr>
          </a:p>
          <a:p>
            <a:pPr>
              <a:defRPr/>
            </a:pPr>
            <a:r>
              <a:rPr lang="en-US" sz="3200" baseline="0">
                <a:latin typeface="Calibri" pitchFamily="34" charset="0"/>
              </a:rPr>
              <a:t>There are different ways you can pick who does what. </a:t>
            </a:r>
          </a:p>
          <a:p>
            <a:pPr>
              <a:defRPr/>
            </a:pPr>
            <a:endParaRPr lang="en-US" sz="3200" baseline="0">
              <a:latin typeface="Calibri" pitchFamily="34" charset="0"/>
            </a:endParaRPr>
          </a:p>
          <a:p>
            <a:pPr>
              <a:defRPr/>
            </a:pPr>
            <a:r>
              <a:rPr lang="en-US" sz="3200" baseline="0">
                <a:latin typeface="Calibri" pitchFamily="34" charset="0"/>
              </a:rPr>
              <a:t>The optimization minimizes the overall cost. This is important – the evaluations need to produced minimized numbers. </a:t>
            </a:r>
          </a:p>
          <a:p>
            <a:pPr>
              <a:defRPr/>
            </a:pPr>
            <a:endParaRPr lang="en-US" sz="3200" baseline="0">
              <a:latin typeface="Calibri" pitchFamily="34" charset="0"/>
            </a:endParaRPr>
          </a:p>
          <a:p>
            <a:pPr>
              <a:defRPr/>
            </a:pPr>
            <a:r>
              <a:rPr lang="en-US" sz="3200" baseline="0">
                <a:latin typeface="Calibri" pitchFamily="34" charset="0"/>
              </a:rPr>
              <a:t>Note that “greedy” in the algorithm name refers to calculation expediency (greedy in time or CPU cycles), and doesn’t always give the “optimal” solution (greedy in $$$).</a:t>
            </a:r>
            <a:endParaRPr lang="en-US" sz="3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03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There are built</a:t>
            </a:r>
            <a:r>
              <a:rPr lang="en-US" baseline="0"/>
              <a:t> in components. </a:t>
            </a:r>
          </a:p>
          <a:p>
            <a:endParaRPr lang="en-US" baseline="0"/>
          </a:p>
          <a:p>
            <a:r>
              <a:rPr lang="en-US" baseline="0"/>
              <a:t>You can also built custom scripts. Making custom allocator is hard.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89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is what it looks like on a platform. </a:t>
            </a:r>
          </a:p>
        </p:txBody>
      </p:sp>
    </p:spTree>
    <p:extLst>
      <p:ext uri="{BB962C8B-B14F-4D97-AF65-F5344CB8AC3E}">
        <p14:creationId xmlns:p14="http://schemas.microsoft.com/office/powerpoint/2010/main" val="4005632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There are reallocation strategies.</a:t>
            </a:r>
            <a:r>
              <a:rPr lang="en-US" baseline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34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You</a:t>
            </a:r>
            <a:r>
              <a:rPr lang="en-US" baseline="0" dirty="0"/>
              <a:t> need to remember these items when using a quantum tasker. </a:t>
            </a:r>
          </a:p>
          <a:p>
            <a:endParaRPr lang="en-US" baseline="0" dirty="0"/>
          </a:p>
          <a:p>
            <a:r>
              <a:rPr lang="en-US" baseline="0" dirty="0"/>
              <a:t>Never reject tasks if you can avoid it. </a:t>
            </a:r>
          </a:p>
          <a:p>
            <a:endParaRPr lang="en-US" dirty="0"/>
          </a:p>
          <a:p>
            <a:r>
              <a:rPr lang="en-US" dirty="0"/>
              <a:t>Luke’s notes: </a:t>
            </a:r>
          </a:p>
          <a:p>
            <a:r>
              <a:rPr lang="en-US" dirty="0"/>
              <a:t>Most simulations are </a:t>
            </a:r>
            <a:r>
              <a:rPr lang="en-US" dirty="0" err="1"/>
              <a:t>stateful</a:t>
            </a:r>
            <a:r>
              <a:rPr lang="en-US" dirty="0"/>
              <a:t> -&gt; don’t provide events of interest to AI agents, so agents must generate those on their own</a:t>
            </a:r>
          </a:p>
          <a:p>
            <a:r>
              <a:rPr lang="en-US" dirty="0"/>
              <a:t>Look at whole state each update -&gt; generate desired tasks -&gt; quantum tasker detects changes in task list, handles that “event” appropriately</a:t>
            </a:r>
          </a:p>
        </p:txBody>
      </p:sp>
    </p:spTree>
    <p:extLst>
      <p:ext uri="{BB962C8B-B14F-4D97-AF65-F5344CB8AC3E}">
        <p14:creationId xmlns:p14="http://schemas.microsoft.com/office/powerpoint/2010/main" val="2640271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There are ways</a:t>
            </a:r>
            <a:r>
              <a:rPr lang="en-US" baseline="0"/>
              <a:t> to handle extras.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50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3200">
                <a:latin typeface="Calibri" pitchFamily="34" charset="0"/>
              </a:rPr>
              <a:t>An enemy radar shows up, what does your script do?  (find compatible jammer, start jamming)</a:t>
            </a:r>
          </a:p>
          <a:p>
            <a:pPr>
              <a:defRPr/>
            </a:pPr>
            <a:r>
              <a:rPr lang="en-US" sz="3200">
                <a:latin typeface="Calibri" pitchFamily="34" charset="0"/>
              </a:rPr>
              <a:t>Another enemy radar shows up, it’s the same frequency as other jamming &amp; no beams are left, what now?</a:t>
            </a:r>
          </a:p>
          <a:p>
            <a:pPr>
              <a:defRPr/>
            </a:pPr>
            <a:r>
              <a:rPr lang="en-US" sz="3200">
                <a:latin typeface="Calibri" pitchFamily="34" charset="0"/>
              </a:rPr>
              <a:t>An enemy radar goes away, there are less important targets available, what now?</a:t>
            </a:r>
          </a:p>
          <a:p>
            <a:pPr>
              <a:defRPr/>
            </a:pPr>
            <a:r>
              <a:rPr lang="en-US" sz="3200">
                <a:latin typeface="Calibri" pitchFamily="34" charset="0"/>
              </a:rPr>
              <a:t>A friendly SOJ is ready to help jamming, what does your script do now?</a:t>
            </a:r>
          </a:p>
        </p:txBody>
      </p:sp>
    </p:spTree>
    <p:extLst>
      <p:ext uri="{BB962C8B-B14F-4D97-AF65-F5344CB8AC3E}">
        <p14:creationId xmlns:p14="http://schemas.microsoft.com/office/powerpoint/2010/main" val="37123705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sz="3200">
                <a:latin typeface="Calibri" pitchFamily="34" charset="0"/>
              </a:rPr>
              <a:t>An enemy radar shows up, what does your script do?  (find compatible jammer, start jamming)</a:t>
            </a:r>
          </a:p>
          <a:p>
            <a:pPr>
              <a:defRPr/>
            </a:pPr>
            <a:r>
              <a:rPr lang="en-US" sz="3200">
                <a:latin typeface="Calibri" pitchFamily="34" charset="0"/>
              </a:rPr>
              <a:t>Another enemy radar shows up, it’s the same frequency as other jamming &amp; no beams are left, what now?</a:t>
            </a:r>
          </a:p>
          <a:p>
            <a:pPr>
              <a:defRPr/>
            </a:pPr>
            <a:r>
              <a:rPr lang="en-US" sz="3200">
                <a:latin typeface="Calibri" pitchFamily="34" charset="0"/>
              </a:rPr>
              <a:t>An enemy radar goes away, there are less important targets available, what now?</a:t>
            </a:r>
          </a:p>
          <a:p>
            <a:pPr>
              <a:defRPr/>
            </a:pPr>
            <a:r>
              <a:rPr lang="en-US" sz="3200">
                <a:latin typeface="Calibri" pitchFamily="34" charset="0"/>
              </a:rPr>
              <a:t>A friendly SOJ is ready to help jamming, what does your script do now?</a:t>
            </a:r>
          </a:p>
        </p:txBody>
      </p:sp>
    </p:spTree>
    <p:extLst>
      <p:ext uri="{BB962C8B-B14F-4D97-AF65-F5344CB8AC3E}">
        <p14:creationId xmlns:p14="http://schemas.microsoft.com/office/powerpoint/2010/main" val="58563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3237">
              <a:defRPr/>
            </a:pPr>
            <a:r>
              <a:rPr lang="en-US"/>
              <a:t>These two go together.</a:t>
            </a:r>
            <a:r>
              <a:rPr lang="en-US" baseline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83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sz="3200">
                <a:latin typeface="Calibri" pitchFamily="34" charset="0"/>
              </a:rPr>
              <a:t>A summary of the previous pages</a:t>
            </a:r>
          </a:p>
        </p:txBody>
      </p:sp>
    </p:spTree>
    <p:extLst>
      <p:ext uri="{BB962C8B-B14F-4D97-AF65-F5344CB8AC3E}">
        <p14:creationId xmlns:p14="http://schemas.microsoft.com/office/powerpoint/2010/main" val="3296508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>
              <a:defRPr/>
            </a:pPr>
            <a:r>
              <a:rPr lang="en-US" sz="3200">
                <a:latin typeface="Calibri" pitchFamily="34" charset="0"/>
              </a:rPr>
              <a:t>The quantum</a:t>
            </a:r>
            <a:r>
              <a:rPr lang="en-US" sz="3200" baseline="0">
                <a:latin typeface="Calibri" pitchFamily="34" charset="0"/>
              </a:rPr>
              <a:t> </a:t>
            </a:r>
            <a:r>
              <a:rPr lang="en-US" sz="3200" baseline="0" err="1">
                <a:latin typeface="Calibri" pitchFamily="34" charset="0"/>
              </a:rPr>
              <a:t>tasker</a:t>
            </a:r>
            <a:r>
              <a:rPr lang="en-US" sz="3200" baseline="0">
                <a:latin typeface="Calibri" pitchFamily="34" charset="0"/>
              </a:rPr>
              <a:t> is one way to solve this. </a:t>
            </a:r>
            <a:endParaRPr lang="en-US" sz="3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604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is how we are going to do this. </a:t>
            </a:r>
          </a:p>
        </p:txBody>
      </p:sp>
    </p:spTree>
    <p:extLst>
      <p:ext uri="{BB962C8B-B14F-4D97-AF65-F5344CB8AC3E}">
        <p14:creationId xmlns:p14="http://schemas.microsoft.com/office/powerpoint/2010/main" val="1616884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files are</a:t>
            </a:r>
            <a:r>
              <a:rPr lang="en-US" baseline="0"/>
              <a:t> now included on the SOJ. Adding jammers, sensor and a quantum </a:t>
            </a:r>
            <a:r>
              <a:rPr lang="en-US" baseline="0" err="1"/>
              <a:t>tasker</a:t>
            </a:r>
            <a:r>
              <a:rPr lang="en-US" baseline="0"/>
              <a:t>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34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Sensors and weapons on the SOJ.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962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The quantum </a:t>
            </a:r>
            <a:r>
              <a:rPr lang="en-US" err="1"/>
              <a:t>tasker</a:t>
            </a:r>
            <a:r>
              <a:rPr lang="en-US"/>
              <a:t> and perception</a:t>
            </a:r>
            <a:r>
              <a:rPr lang="en-US" baseline="0"/>
              <a:t> processors are new. The internal link is necessary to get other perception data to the processor.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618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This just does the assigned</a:t>
            </a:r>
            <a:r>
              <a:rPr lang="en-US" baseline="0"/>
              <a:t> tasks. </a:t>
            </a:r>
          </a:p>
          <a:p>
            <a:endParaRPr lang="en-US" baseline="0"/>
          </a:p>
          <a:p>
            <a:r>
              <a:rPr lang="en-US" baseline="0"/>
              <a:t>It does not have the “normal” three parts on a quantum </a:t>
            </a:r>
            <a:r>
              <a:rPr lang="en-US" baseline="0" err="1"/>
              <a:t>tasker</a:t>
            </a:r>
            <a:r>
              <a:rPr lang="en-US" baseline="0"/>
              <a:t>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 the ship, adding perception and quantum </a:t>
            </a:r>
            <a:r>
              <a:rPr lang="en-US" err="1"/>
              <a:t>tasker</a:t>
            </a:r>
            <a:r>
              <a:rPr lang="en-US" baseline="0"/>
              <a:t> processors. The quantum </a:t>
            </a:r>
            <a:r>
              <a:rPr lang="en-US" baseline="0" err="1"/>
              <a:t>tasker</a:t>
            </a:r>
            <a:r>
              <a:rPr lang="en-US" baseline="0"/>
              <a:t> processor is in the same file.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510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This reports to the commander. It can</a:t>
            </a:r>
            <a:r>
              <a:rPr lang="en-US" baseline="0"/>
              <a:t> also write out perceived assets, using </a:t>
            </a:r>
            <a:r>
              <a:rPr lang="en-US" baseline="0" err="1"/>
              <a:t>writeln_d</a:t>
            </a:r>
            <a:r>
              <a:rPr lang="en-US" baseline="0"/>
              <a:t>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09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quantum tasker does the allocations.</a:t>
            </a:r>
            <a:r>
              <a:rPr lang="en-US" baseline="0" dirty="0"/>
              <a:t> </a:t>
            </a:r>
            <a:endParaRPr lang="en-US" dirty="0"/>
          </a:p>
          <a:p>
            <a:r>
              <a:rPr lang="en-US" dirty="0"/>
              <a:t>This script helps the commander choose the right jammer weapon for a target frequency.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04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perception processor represents</a:t>
            </a:r>
            <a:r>
              <a:rPr lang="en-US" baseline="0" dirty="0"/>
              <a:t> “skill” or experience. My analogy – experienced drivers can perceive and remember more traffic than a 16 y/o. </a:t>
            </a:r>
          </a:p>
          <a:p>
            <a:endParaRPr lang="en-US" baseline="0" dirty="0"/>
          </a:p>
          <a:p>
            <a:r>
              <a:rPr lang="en-US" baseline="0" dirty="0"/>
              <a:t>The quantum tasker uses the information from the perception processor. It has three main parts: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generator creates tasks, from the perceived tracks. 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The evaluator looks at every asset / task pair, and gives each pair a value. Positive values imply it can be done. Zero or negative values mean that pair won’t be considered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Assignments are made based on the “optimization” scheme chosen.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411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generator</a:t>
            </a:r>
            <a:r>
              <a:rPr lang="en-US" baseline="0"/>
              <a:t> and evaluator are both custom.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103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Generator</a:t>
            </a:r>
            <a:r>
              <a:rPr lang="en-US" baseline="0"/>
              <a:t> creates jammer tasks for each track. </a:t>
            </a:r>
          </a:p>
          <a:p>
            <a:endParaRPr lang="en-US" baseline="0"/>
          </a:p>
          <a:p>
            <a:r>
              <a:rPr lang="en-US" baseline="0"/>
              <a:t>Yes, line 39 &amp; 40 are redundant. Also note: the Task Type is only checked if we tell it to in script.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449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evaluator</a:t>
            </a:r>
            <a:r>
              <a:rPr lang="en-US" baseline="0"/>
              <a:t> produces 1/range. If the range is perceived, then it uses that. Otherwise, it uses truth.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12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Should see extra output from perception processor printing</a:t>
            </a:r>
            <a:r>
              <a:rPr lang="en-US" baseline="0"/>
              <a:t> all asset systems:</a:t>
            </a:r>
          </a:p>
          <a:p>
            <a:r>
              <a:rPr lang="en-US" baseline="0"/>
              <a:t>VHF jammer and ESM sensor should show up now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164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ESM</a:t>
            </a:r>
            <a:r>
              <a:rPr lang="en-US" baseline="0"/>
              <a:t> strobes go from the sensors to the radars. This can confuse people at times. </a:t>
            </a:r>
          </a:p>
          <a:p>
            <a:endParaRPr lang="en-US" baseline="0"/>
          </a:p>
          <a:p>
            <a:r>
              <a:rPr lang="en-US" baseline="0"/>
              <a:t>This might be a good time to remind how to control which ones are on or off.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716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And jamming strobes.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754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763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You</a:t>
            </a:r>
            <a:r>
              <a:rPr lang="en-US" baseline="0"/>
              <a:t> don’t have to try tune different types of tasks.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95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3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This is representing the pilot’s capability. </a:t>
            </a:r>
          </a:p>
        </p:txBody>
      </p:sp>
    </p:spTree>
    <p:extLst>
      <p:ext uri="{BB962C8B-B14F-4D97-AF65-F5344CB8AC3E}">
        <p14:creationId xmlns:p14="http://schemas.microsoft.com/office/powerpoint/2010/main" val="2316085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perception processor</a:t>
            </a:r>
            <a:r>
              <a:rPr lang="en-US" baseline="0" dirty="0"/>
              <a:t> </a:t>
            </a:r>
            <a:r>
              <a:rPr lang="en-US" baseline="0" dirty="0" smtClean="0"/>
              <a:t>documentation </a:t>
            </a:r>
            <a:r>
              <a:rPr lang="en-US" baseline="0" dirty="0"/>
              <a:t>page. Derived from script processor. </a:t>
            </a:r>
            <a:r>
              <a:rPr lang="en-US" baseline="0" dirty="0" err="1"/>
              <a:t>WsfPerceptionProcessor</a:t>
            </a:r>
            <a:r>
              <a:rPr lang="en-US" baseline="0" dirty="0"/>
              <a:t> is the script object type. </a:t>
            </a:r>
          </a:p>
          <a:p>
            <a:endParaRPr lang="en-US" baseline="0" dirty="0"/>
          </a:p>
          <a:p>
            <a:r>
              <a:rPr lang="en-US" baseline="0" dirty="0"/>
              <a:t>Notice the reporting methods – specify what you will report – self, others. </a:t>
            </a:r>
          </a:p>
          <a:p>
            <a:endParaRPr lang="en-US" baseline="0" dirty="0"/>
          </a:p>
          <a:p>
            <a:r>
              <a:rPr lang="en-US" baseline="0" dirty="0"/>
              <a:t>This has external link commands, which is how it reports.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9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These are the primary</a:t>
            </a:r>
            <a:r>
              <a:rPr lang="en-US" baseline="0"/>
              <a:t> parameters that you can set. The default values produce the same results as “machine data”.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09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Here are some examples of different values. </a:t>
            </a:r>
          </a:p>
          <a:p>
            <a:endParaRPr lang="en-US"/>
          </a:p>
          <a:p>
            <a:r>
              <a:rPr lang="en-US"/>
              <a:t>I don’t have a source for these,</a:t>
            </a:r>
            <a:r>
              <a:rPr lang="en-US" baseline="0"/>
              <a:t> but they represent different values for a pilot in a single seat aircraft.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17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aseline="0" dirty="0" err="1"/>
              <a:t>WsfPerceptionProcessor</a:t>
            </a:r>
            <a:r>
              <a:rPr lang="en-US" baseline="0" dirty="0"/>
              <a:t> </a:t>
            </a:r>
            <a:r>
              <a:rPr lang="en-US" baseline="0" dirty="0" smtClean="0"/>
              <a:t>documentation </a:t>
            </a:r>
            <a:r>
              <a:rPr lang="en-US" baseline="0" dirty="0"/>
              <a:t>page. </a:t>
            </a:r>
          </a:p>
          <a:p>
            <a:endParaRPr lang="en-US" baseline="0" dirty="0"/>
          </a:p>
          <a:p>
            <a:r>
              <a:rPr lang="en-US" baseline="0" dirty="0"/>
              <a:t>Since the perception processor is a script processor, you can have script in the processor. This enables you to make decision and/or tweak the perception. For example, you can set some threats as “important”, and they will always be in perception.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88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WsfAssetPerception</a:t>
            </a:r>
            <a:r>
              <a:rPr lang="en-US" baseline="0" dirty="0"/>
              <a:t> </a:t>
            </a:r>
            <a:r>
              <a:rPr lang="en-US" baseline="0" dirty="0" smtClean="0"/>
              <a:t>documentation </a:t>
            </a:r>
            <a:r>
              <a:rPr lang="en-US" baseline="0" dirty="0"/>
              <a:t>page. Asset perceptions can be accessed using the </a:t>
            </a:r>
            <a:r>
              <a:rPr lang="en-US" baseline="0" dirty="0" err="1"/>
              <a:t>WsfPerceptionProcessor</a:t>
            </a:r>
            <a:r>
              <a:rPr lang="en-US" baseline="0" dirty="0"/>
              <a:t> script object. </a:t>
            </a:r>
          </a:p>
          <a:p>
            <a:endParaRPr lang="en-US" baseline="0" dirty="0"/>
          </a:p>
          <a:p>
            <a:r>
              <a:rPr lang="en-US" baseline="0" dirty="0"/>
              <a:t>This is how we can get the subsystem information that is sent.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74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>
                <a:effectLst/>
                <a:latin typeface="Arial" pitchFamily="34" charset="0"/>
              </a:rPr>
              <a:t>Integrity </a:t>
            </a:r>
            <a:r>
              <a:rPr lang="en-US" sz="2400" b="1" i="1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>
                <a:effectLst/>
                <a:latin typeface="Arial" pitchFamily="34" charset="0"/>
              </a:rPr>
              <a:t>Service </a:t>
            </a:r>
            <a:r>
              <a:rPr lang="en-US" sz="2400" b="1" i="1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>
                <a:effectLst/>
                <a:latin typeface="Arial" pitchFamily="34" charset="0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Briefing Title</a:t>
            </a:r>
          </a:p>
        </p:txBody>
      </p:sp>
      <p:sp>
        <p:nvSpPr>
          <p:cNvPr id="16" name="Date"/>
          <p:cNvSpPr>
            <a:spLocks noGrp="1"/>
          </p:cNvSpPr>
          <p:nvPr>
            <p:ph sz="half" idx="10" hasCustomPrompt="1"/>
          </p:nvPr>
        </p:nvSpPr>
        <p:spPr>
          <a:xfrm>
            <a:off x="4191000" y="3657600"/>
            <a:ext cx="4495800" cy="533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Date: DD MMM YYYY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Name, Rank, Office Symbol, Organization(each on separate lines)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41" y="1961002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686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22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4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320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83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7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23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88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370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941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3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1143000"/>
            <a:ext cx="0" cy="5130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7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>
            <a:stCxn id="2" idx="2"/>
          </p:cNvCxnSpPr>
          <p:nvPr/>
        </p:nvCxnSpPr>
        <p:spPr>
          <a:xfrm flipH="1">
            <a:off x="4563036" y="1143000"/>
            <a:ext cx="8965" cy="5263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9"/>
            <a:ext cx="6840760" cy="1052735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>
                <a:solidFill>
                  <a:srgbClr val="669900"/>
                </a:solidFill>
              </a:rPr>
              <a:t>UNCLASSIFIED</a:t>
            </a: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3200400" y="3077031"/>
            <a:ext cx="2336800" cy="1231107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r>
              <a:rPr lang="en-US" sz="2400">
                <a:latin typeface="Arial" pitchFamily="34" charset="0"/>
                <a:cs typeface="Arial" pitchFamily="34" charset="0"/>
              </a:rPr>
              <a:t>NEW AFSIM Pyramid</a:t>
            </a:r>
            <a:r>
              <a:rPr lang="en-US" sz="2400" baseline="0">
                <a:latin typeface="Arial" pitchFamily="34" charset="0"/>
                <a:cs typeface="Arial" pitchFamily="34" charset="0"/>
              </a:rPr>
              <a:t> </a:t>
            </a:r>
            <a:r>
              <a:rPr lang="en-US" sz="2400">
                <a:latin typeface="Arial" pitchFamily="34" charset="0"/>
                <a:cs typeface="Arial" pitchFamily="34" charset="0"/>
              </a:rPr>
              <a:t>LOGO Here</a:t>
            </a:r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 descr="S:\AFNES\Logos\AFSIM_Standar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74165" y="236988"/>
            <a:ext cx="1295400" cy="600077"/>
          </a:xfrm>
          <a:prstGeom prst="rect">
            <a:avLst/>
          </a:prstGeom>
          <a:noFill/>
        </p:spPr>
      </p:pic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3CC7D74-13D2-47AB-BCC7-A0D5F9AD5564}" type="datetimeFigureOut">
              <a:rPr lang="en-US" smtClean="0"/>
              <a:pPr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10209-0E5C-49DA-83E3-A5EE7F9757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/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>
                <a:solidFill>
                  <a:srgbClr val="669900"/>
                </a:solidFill>
              </a:rPr>
              <a:t>UNCLASSIFIED</a:t>
            </a:r>
          </a:p>
        </p:txBody>
      </p:sp>
      <p:sp>
        <p:nvSpPr>
          <p:cNvPr id="8" name="Distribution Statement"/>
          <p:cNvSpPr txBox="1">
            <a:spLocks noChangeArrowheads="1"/>
          </p:cNvSpPr>
          <p:nvPr/>
        </p:nvSpPr>
        <p:spPr bwMode="auto">
          <a:xfrm>
            <a:off x="1" y="6324600"/>
            <a:ext cx="9163467" cy="461661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marL="0" marR="0" indent="0" algn="ctr" defTabSz="16244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effectLst/>
              </a:rPr>
              <a:t>DISTRIBUTION C</a:t>
            </a:r>
            <a:r>
              <a:rPr lang="en-US" sz="1100">
                <a:effectLst/>
              </a:rPr>
              <a:t>. Distribution authorized to U.S. Government Agencies and their contractors, 9 Aug 19. Other requests for this document shall be referred to AFRL/RQQD</a:t>
            </a:r>
            <a:endParaRPr lang="en-US" sz="1100" b="1" kern="1200" baseline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10" name="Picture 2" descr="\\springfield\Dayton_Share\AFSIM\Official_AFSIM_Logos\afsim_logos\Logo_AFSIM-Gen_Md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128" y="-47717"/>
            <a:ext cx="1754214" cy="116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stribution Statement"/>
          <p:cNvSpPr txBox="1">
            <a:spLocks noChangeArrowheads="1"/>
          </p:cNvSpPr>
          <p:nvPr/>
        </p:nvSpPr>
        <p:spPr bwMode="auto">
          <a:xfrm>
            <a:off x="1" y="6324600"/>
            <a:ext cx="9163467" cy="461661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marL="0" marR="0" indent="0" algn="ctr" defTabSz="162442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>
                <a:effectLst/>
              </a:rPr>
              <a:t>DISTRIBUTION C</a:t>
            </a:r>
            <a:r>
              <a:rPr lang="en-US" sz="1100">
                <a:effectLst/>
              </a:rPr>
              <a:t>. Distribution authorized to U.S. Government Agencies and their contractors, 9 Aug 19. Other requests for this document shall be referred to AFRL/RQQD</a:t>
            </a:r>
            <a:endParaRPr lang="en-US" sz="1100" b="1" kern="1200" baseline="0">
              <a:solidFill>
                <a:schemeClr val="tx1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5" name="Picture 2" descr="\\springfield\Dayton_Share\AFSIM\Official_AFSIM_Logos\afsim_logos\Logo_AFSIM-Gen_Md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95400"/>
            <a:ext cx="6400800" cy="426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6BFB7-6E2F-4B1A-B39A-E4A63AA38D14}" type="datetimeFigureOut">
              <a:rPr lang="en-US" smtClean="0"/>
              <a:t>1/6/2022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4DF0C-D1C8-43B7-BA8F-3186A148D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6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657600" y="1600200"/>
            <a:ext cx="4953000" cy="1676400"/>
          </a:xfrm>
        </p:spPr>
        <p:txBody>
          <a:bodyPr/>
          <a:lstStyle/>
          <a:p>
            <a:r>
              <a:rPr lang="en-US" sz="3200"/>
              <a:t>AFSIM User Training</a:t>
            </a:r>
          </a:p>
          <a:p>
            <a:r>
              <a:rPr lang="en-US" sz="3200"/>
              <a:t> </a:t>
            </a:r>
            <a:r>
              <a:rPr lang="en-US" sz="2500"/>
              <a:t>22 – Perception &amp; Quantum Tasker Processors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2400" dirty="0"/>
              <a:t>AFRL/RQQD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4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371"/>
            <a:ext cx="8229600" cy="707571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Quantum </a:t>
            </a:r>
            <a:r>
              <a:rPr lang="en-US" err="1"/>
              <a:t>Tasker</a:t>
            </a:r>
            <a:r>
              <a:rPr lang="en-US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dirty="0"/>
              <a:t>ommander tasking broken into logical pieces:</a:t>
            </a:r>
          </a:p>
          <a:p>
            <a:pPr lvl="1"/>
            <a:r>
              <a:rPr lang="en-US" dirty="0" smtClean="0"/>
              <a:t>Task generation</a:t>
            </a:r>
          </a:p>
          <a:p>
            <a:pPr lvl="1"/>
            <a:r>
              <a:rPr lang="en-US" dirty="0" smtClean="0"/>
              <a:t>Task-asset pairing evaluation</a:t>
            </a:r>
          </a:p>
          <a:p>
            <a:pPr lvl="1"/>
            <a:r>
              <a:rPr lang="en-US" dirty="0" smtClean="0"/>
              <a:t>Task allocation</a:t>
            </a:r>
          </a:p>
          <a:p>
            <a:r>
              <a:rPr lang="en-US" dirty="0" smtClean="0"/>
              <a:t>Each component is pre-defined or custom scripted</a:t>
            </a:r>
          </a:p>
          <a:p>
            <a:r>
              <a:rPr lang="en-US" dirty="0" smtClean="0"/>
              <a:t>Compatible with task managers (both ways)</a:t>
            </a:r>
          </a:p>
          <a:p>
            <a:r>
              <a:rPr lang="en-US" dirty="0" smtClean="0"/>
              <a:t>Various re-allocation strategies available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dirty="0" smtClean="0"/>
              <a:t>Documentation </a:t>
            </a:r>
            <a:r>
              <a:rPr lang="en-US" dirty="0"/>
              <a:t>Page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47111" y="1524000"/>
            <a:ext cx="5162816" cy="45856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11150"/>
            <a:ext cx="8382000" cy="535531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Assignment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4038600"/>
            <a:ext cx="8382000" cy="21844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Allocation: </a:t>
            </a:r>
          </a:p>
          <a:p>
            <a:pPr lvl="1"/>
            <a:r>
              <a:rPr lang="en-US"/>
              <a:t>“Greedy” for computation time?  In one pass:</a:t>
            </a:r>
          </a:p>
          <a:p>
            <a:pPr lvl="2"/>
            <a:r>
              <a:rPr lang="en-US"/>
              <a:t>Joe Washes Car,  Bob Paints Fence,  Tim Mows Grass</a:t>
            </a:r>
          </a:p>
          <a:p>
            <a:pPr lvl="2"/>
            <a:r>
              <a:rPr lang="en-US"/>
              <a:t>Total Cost = $13</a:t>
            </a:r>
          </a:p>
          <a:p>
            <a:pPr lvl="1"/>
            <a:r>
              <a:rPr lang="en-US"/>
              <a:t>Min Cost (optimal profit)?  In multiple passes:</a:t>
            </a:r>
          </a:p>
          <a:p>
            <a:pPr lvl="2"/>
            <a:r>
              <a:rPr lang="en-US"/>
              <a:t>Joe Paints Fence, Bob Mows Grass, Tim Washes Car</a:t>
            </a:r>
          </a:p>
          <a:p>
            <a:pPr lvl="2"/>
            <a:r>
              <a:rPr lang="en-US"/>
              <a:t>Total Cost = $10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94118"/>
              </p:ext>
            </p:extLst>
          </p:nvPr>
        </p:nvGraphicFramePr>
        <p:xfrm>
          <a:off x="2133600" y="1752600"/>
          <a:ext cx="5029200" cy="1981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623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Joe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Bob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Tim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94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Wash Car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$1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$3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$5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94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Paint Fence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$2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$3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$7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94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Mow Grass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$3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$3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$9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94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Build Shed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$4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$3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$11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 bwMode="auto">
          <a:xfrm>
            <a:off x="1554480" y="2089666"/>
            <a:ext cx="579120" cy="1524000"/>
          </a:xfrm>
          <a:prstGeom prst="leftBrace">
            <a:avLst>
              <a:gd name="adj1" fmla="val 8333"/>
              <a:gd name="adj2" fmla="val 4940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800" y="2667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Tasks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0" y="1219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Assets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3810000" y="1600200"/>
            <a:ext cx="33528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391400" y="29072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Evaluations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Available Components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76188"/>
              </p:ext>
            </p:extLst>
          </p:nvPr>
        </p:nvGraphicFramePr>
        <p:xfrm>
          <a:off x="3205018" y="1676400"/>
          <a:ext cx="2738582" cy="26521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3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43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Evaluators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3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simple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3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distance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43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intercept_time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3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custom (script)</a:t>
                      </a:r>
                      <a:endParaRPr 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4600" y="5986046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**Assignment problem, Hungarian Algorithm, O(n^3)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556467"/>
              </p:ext>
            </p:extLst>
          </p:nvPr>
        </p:nvGraphicFramePr>
        <p:xfrm>
          <a:off x="457200" y="1676400"/>
          <a:ext cx="2438400" cy="265215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43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Generators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3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simple_weapon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3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simple_jammer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43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simple_sensor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3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custom (script)</a:t>
                      </a:r>
                      <a:endParaRPr lang="en-US" sz="2000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03759"/>
              </p:ext>
            </p:extLst>
          </p:nvPr>
        </p:nvGraphicFramePr>
        <p:xfrm>
          <a:off x="6248400" y="1676400"/>
          <a:ext cx="2662382" cy="371301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2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043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Allocators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43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greedy_isolated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43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greedy_value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43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greedy_priority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43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greedy_profit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043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optimal_profit**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0431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custom (script)</a:t>
                      </a:r>
                      <a:endParaRPr lang="en-US" sz="20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pPr eaLnBrk="1" hangingPunct="1"/>
            <a:r>
              <a:rPr lang="en-US"/>
              <a:t>Quantum </a:t>
            </a:r>
            <a:r>
              <a:rPr lang="en-US" err="1"/>
              <a:t>Tasker</a:t>
            </a:r>
            <a:r>
              <a:rPr lang="en-US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32338" y="1371601"/>
            <a:ext cx="4354461" cy="3101968"/>
          </a:xfrm>
        </p:spPr>
        <p:txBody>
          <a:bodyPr>
            <a:normAutofit fontScale="70000" lnSpcReduction="20000"/>
          </a:bodyPr>
          <a:lstStyle/>
          <a:p>
            <a:pPr marL="226473" indent="0">
              <a:buNone/>
            </a:pPr>
            <a:r>
              <a:rPr lang="en-US" u="sng" dirty="0" smtClean="0"/>
              <a:t>Method of operation:</a:t>
            </a:r>
          </a:p>
          <a:p>
            <a:r>
              <a:rPr lang="en-US" dirty="0" smtClean="0"/>
              <a:t>Perception Processor provides perception</a:t>
            </a:r>
          </a:p>
          <a:p>
            <a:r>
              <a:rPr lang="en-US" dirty="0" smtClean="0"/>
              <a:t>Generator creates tasks</a:t>
            </a:r>
          </a:p>
          <a:p>
            <a:r>
              <a:rPr lang="en-US" dirty="0" smtClean="0"/>
              <a:t>Evaluator considers task-asset pairings</a:t>
            </a:r>
          </a:p>
          <a:p>
            <a:r>
              <a:rPr lang="en-US" dirty="0" smtClean="0"/>
              <a:t>Allocator finds best asset for each task</a:t>
            </a:r>
          </a:p>
          <a:p>
            <a:r>
              <a:rPr lang="en-US" dirty="0" smtClean="0"/>
              <a:t>Re-allocation strategy effects:</a:t>
            </a:r>
          </a:p>
          <a:p>
            <a:pPr lvl="1"/>
            <a:r>
              <a:rPr lang="en-US" dirty="0" smtClean="0"/>
              <a:t>Previously assigned tasks</a:t>
            </a:r>
          </a:p>
          <a:p>
            <a:pPr lvl="1"/>
            <a:r>
              <a:rPr lang="en-US" dirty="0" smtClean="0"/>
              <a:t>Rejected tasks</a:t>
            </a:r>
          </a:p>
          <a:p>
            <a:pPr lvl="1"/>
            <a:r>
              <a:rPr lang="en-US" dirty="0" smtClean="0"/>
              <a:t>New tasks</a:t>
            </a:r>
          </a:p>
          <a:p>
            <a:r>
              <a:rPr lang="en-US" dirty="0" smtClean="0"/>
              <a:t>Task assignment/handshaking over </a:t>
            </a:r>
            <a:r>
              <a:rPr lang="en-US" dirty="0" err="1" smtClean="0"/>
              <a:t>comm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203200" y="1510781"/>
            <a:ext cx="3911599" cy="41311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" pitchFamily="18" charset="0"/>
              </a:rPr>
              <a:t>commander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74700" y="3060182"/>
            <a:ext cx="3111500" cy="24002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chemeClr val="tx1"/>
                </a:solidFill>
                <a:latin typeface="Times" pitchFamily="18" charset="0"/>
              </a:rPr>
              <a:t>q</a:t>
            </a: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uantum tasker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87400" y="1955282"/>
            <a:ext cx="3098800" cy="9892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chemeClr val="tx1"/>
                </a:solidFill>
                <a:latin typeface="Times" pitchFamily="18" charset="0"/>
              </a:rPr>
              <a:t>Perception Processor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73400" y="3212581"/>
            <a:ext cx="635000" cy="2019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Agent</a:t>
            </a:r>
          </a:p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script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184787" y="3352281"/>
            <a:ext cx="990600" cy="952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>
              <a:solidFill>
                <a:schemeClr val="tx1"/>
              </a:solidFill>
              <a:latin typeface="Times" pitchFamily="18" charset="0"/>
            </a:endParaRPr>
          </a:p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chemeClr val="tx1"/>
                </a:solidFill>
                <a:latin typeface="Times" pitchFamily="18" charset="0"/>
              </a:rPr>
              <a:t>matrix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480187" y="3355968"/>
            <a:ext cx="9906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generator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 bwMode="auto">
          <a:xfrm flipH="1">
            <a:off x="2171700" y="3546468"/>
            <a:ext cx="308487" cy="8521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495427" y="2411088"/>
            <a:ext cx="9906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threats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187327" y="2423788"/>
            <a:ext cx="9906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assets</a:t>
            </a:r>
          </a:p>
        </p:txBody>
      </p:sp>
      <p:cxnSp>
        <p:nvCxnSpPr>
          <p:cNvPr id="13" name="Straight Arrow Connector 12"/>
          <p:cNvCxnSpPr>
            <a:stCxn id="11" idx="2"/>
            <a:endCxn id="9" idx="0"/>
          </p:cNvCxnSpPr>
          <p:nvPr/>
        </p:nvCxnSpPr>
        <p:spPr bwMode="auto">
          <a:xfrm flipH="1">
            <a:off x="2975487" y="2792088"/>
            <a:ext cx="15240" cy="563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 bwMode="auto">
          <a:xfrm flipH="1">
            <a:off x="1680087" y="2804788"/>
            <a:ext cx="2540" cy="5474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1184787" y="4473568"/>
            <a:ext cx="990600" cy="5424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chemeClr val="tx1"/>
                </a:solidFill>
                <a:latin typeface="Times" pitchFamily="18" charset="0"/>
              </a:rPr>
              <a:t>asset-task pairings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467487" y="4380982"/>
            <a:ext cx="9906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chemeClr val="tx1"/>
                </a:solidFill>
                <a:latin typeface="Times" pitchFamily="18" charset="0"/>
              </a:rPr>
              <a:t>allocator</a:t>
            </a:r>
          </a:p>
        </p:txBody>
      </p:sp>
      <p:cxnSp>
        <p:nvCxnSpPr>
          <p:cNvPr id="17" name="Straight Arrow Connector 16"/>
          <p:cNvCxnSpPr>
            <a:stCxn id="16" idx="1"/>
            <a:endCxn id="15" idx="3"/>
          </p:cNvCxnSpPr>
          <p:nvPr/>
        </p:nvCxnSpPr>
        <p:spPr bwMode="auto">
          <a:xfrm flipH="1">
            <a:off x="2175387" y="4571482"/>
            <a:ext cx="292100" cy="1732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171700" y="4304781"/>
            <a:ext cx="292100" cy="152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2467487" y="3863968"/>
            <a:ext cx="990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evaluator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 bwMode="auto">
          <a:xfrm flipH="1" flipV="1">
            <a:off x="2184400" y="3999981"/>
            <a:ext cx="283087" cy="544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781334"/>
              </p:ext>
            </p:extLst>
          </p:nvPr>
        </p:nvGraphicFramePr>
        <p:xfrm>
          <a:off x="5503812" y="4520680"/>
          <a:ext cx="3429000" cy="1676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623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Asset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Asset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Asset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94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Task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94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Task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94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Task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944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Task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4629560" y="5641968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/>
                </a:solidFill>
              </a:rPr>
              <a:t>Example</a:t>
            </a:r>
          </a:p>
          <a:p>
            <a:r>
              <a:rPr lang="en-US" sz="1400">
                <a:solidFill>
                  <a:schemeClr val="tx1"/>
                </a:solidFill>
              </a:rPr>
              <a:t>Matrix</a:t>
            </a:r>
          </a:p>
        </p:txBody>
      </p:sp>
      <p:cxnSp>
        <p:nvCxnSpPr>
          <p:cNvPr id="96" name="Straight Arrow Connector 95"/>
          <p:cNvCxnSpPr>
            <a:stCxn id="15" idx="1"/>
          </p:cNvCxnSpPr>
          <p:nvPr/>
        </p:nvCxnSpPr>
        <p:spPr bwMode="auto">
          <a:xfrm flipH="1">
            <a:off x="901700" y="4744775"/>
            <a:ext cx="283087" cy="45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218261" y="332688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Reallocation Strategies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645540"/>
              </p:ext>
            </p:extLst>
          </p:nvPr>
        </p:nvGraphicFramePr>
        <p:xfrm>
          <a:off x="381000" y="1143000"/>
          <a:ext cx="8370832" cy="50946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1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8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91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32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All assets could</a:t>
                      </a:r>
                      <a:r>
                        <a:rPr lang="en-US" baseline="0"/>
                        <a:t> theoretically be re-tasked every update, as the evaluator &amp; allocator find the most optimal tasking possible.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32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Static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Once a task is assigned, it is NEVER reassigned.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2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Response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Only tasks that are</a:t>
                      </a:r>
                      <a:r>
                        <a:rPr lang="en-US" baseline="0"/>
                        <a:t> rejected or cancelled by subordinates are re-assigned to somebody else.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328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Recalculates</a:t>
                      </a:r>
                      <a:r>
                        <a:rPr lang="en-US" baseline="0"/>
                        <a:t> best allocation upon one of three impetus:</a:t>
                      </a:r>
                    </a:p>
                    <a:p>
                      <a:pPr algn="ctr"/>
                      <a:r>
                        <a:rPr lang="en-US" baseline="0"/>
                        <a:t>1. New task appears  2. Asset disappears  3. Task rejected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9485"/>
            <a:ext cx="8229600" cy="729343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dirty="0"/>
              <a:t>Notes on Operation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306284"/>
            <a:ext cx="8686800" cy="4691743"/>
          </a:xfrm>
        </p:spPr>
        <p:txBody>
          <a:bodyPr>
            <a:normAutofit fontScale="70000" lnSpcReduction="20000"/>
          </a:bodyPr>
          <a:lstStyle/>
          <a:p>
            <a:r>
              <a:rPr lang="en-US" sz="2300" dirty="0" smtClean="0"/>
              <a:t>The generator must generate all tasks each query</a:t>
            </a:r>
          </a:p>
          <a:p>
            <a:pPr lvl="1"/>
            <a:r>
              <a:rPr lang="en-US" dirty="0" smtClean="0"/>
              <a:t>If a task is no longer generated, a task cancel message is sent to all assignees</a:t>
            </a:r>
          </a:p>
          <a:p>
            <a:r>
              <a:rPr lang="en-US" sz="2300" dirty="0" smtClean="0"/>
              <a:t>If a task allocation changes</a:t>
            </a:r>
          </a:p>
          <a:p>
            <a:pPr lvl="1"/>
            <a:r>
              <a:rPr lang="en-US" dirty="0" smtClean="0"/>
              <a:t>A task cancel is sent to the previous assignee</a:t>
            </a:r>
          </a:p>
          <a:p>
            <a:pPr lvl="1"/>
            <a:r>
              <a:rPr lang="en-US" dirty="0" smtClean="0"/>
              <a:t>A task assign is sent to the new assignee</a:t>
            </a:r>
          </a:p>
          <a:p>
            <a:r>
              <a:rPr lang="en-US" sz="2300" dirty="0" smtClean="0"/>
              <a:t>If a task complete message is received, the task won’t be re-assigned unless the perception it was created from becomes more recent than the complete message</a:t>
            </a:r>
          </a:p>
          <a:p>
            <a:r>
              <a:rPr lang="en-US" sz="2300" dirty="0" smtClean="0"/>
              <a:t>If a task reject message is received from a particular asset, then that task is never re-assigned to that asset.  It is assigned to another asset if possible</a:t>
            </a:r>
          </a:p>
          <a:p>
            <a:r>
              <a:rPr lang="en-US" sz="2300" dirty="0" smtClean="0"/>
              <a:t>If asset perception is “systems”, then each asset system receives separate tasks</a:t>
            </a:r>
          </a:p>
          <a:p>
            <a:pPr lvl="1"/>
            <a:r>
              <a:rPr lang="en-US" dirty="0" smtClean="0"/>
              <a:t>E.g. missile_type_1 can receive task_4 and missile_type_2 can receive task_7</a:t>
            </a:r>
          </a:p>
          <a:p>
            <a:r>
              <a:rPr lang="en-US" sz="2300" dirty="0" err="1" smtClean="0"/>
              <a:t>WsfQuantumTasks</a:t>
            </a:r>
            <a:r>
              <a:rPr lang="en-US" sz="2300" dirty="0" smtClean="0"/>
              <a:t> are constructed with resource type (“weapons”, “sensor”, </a:t>
            </a:r>
            <a:r>
              <a:rPr lang="en-US" sz="2300" dirty="0" err="1" smtClean="0"/>
              <a:t>etc</a:t>
            </a:r>
            <a:r>
              <a:rPr lang="en-US" sz="2300" dirty="0" smtClean="0"/>
              <a:t>)</a:t>
            </a:r>
          </a:p>
          <a:p>
            <a:pPr lvl="1"/>
            <a:r>
              <a:rPr lang="en-US" dirty="0" smtClean="0"/>
              <a:t>Tasks of a custom type need to use </a:t>
            </a:r>
            <a:r>
              <a:rPr lang="en-US" dirty="0" err="1" smtClean="0"/>
              <a:t>SetTaskType</a:t>
            </a:r>
            <a:r>
              <a:rPr lang="en-US" dirty="0" smtClean="0"/>
              <a:t>() and </a:t>
            </a:r>
            <a:r>
              <a:rPr lang="en-US" dirty="0" err="1" smtClean="0"/>
              <a:t>SetUniqueId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All persistent tasks (not just one-time events) need a track when constructed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3914"/>
            <a:ext cx="8229600" cy="696686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dirty="0"/>
              <a:t>“Extras”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2014" y="1295400"/>
            <a:ext cx="8479971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What happens if we have more tasks than assets?</a:t>
            </a:r>
          </a:p>
          <a:p>
            <a:pPr lvl="1"/>
            <a:r>
              <a:rPr lang="en-US" dirty="0" smtClean="0"/>
              <a:t>Default operation: leave tasks unassigned until assets free up</a:t>
            </a:r>
          </a:p>
          <a:p>
            <a:pPr lvl="1"/>
            <a:r>
              <a:rPr lang="en-US" dirty="0" smtClean="0"/>
              <a:t>If a task was not evaluated positively by any asset, it will not be assigned</a:t>
            </a:r>
          </a:p>
          <a:p>
            <a:r>
              <a:rPr lang="en-US" dirty="0" err="1"/>
              <a:t>a</a:t>
            </a:r>
            <a:r>
              <a:rPr lang="en-US" dirty="0" err="1" smtClean="0"/>
              <a:t>llocator_extra_tasks</a:t>
            </a:r>
            <a:r>
              <a:rPr lang="en-US" dirty="0" smtClean="0"/>
              <a:t> &lt;</a:t>
            </a:r>
            <a:r>
              <a:rPr lang="en-US" dirty="0" err="1" smtClean="0"/>
              <a:t>allocator_type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Performs an allocation pass with remaining tasks &amp; all assets</a:t>
            </a:r>
          </a:p>
          <a:p>
            <a:pPr lvl="2"/>
            <a:r>
              <a:rPr lang="en-US" dirty="0" smtClean="0"/>
              <a:t>Performs more iterations as long as a new assignment is found each time</a:t>
            </a:r>
          </a:p>
          <a:p>
            <a:pPr lvl="1"/>
            <a:r>
              <a:rPr lang="en-US" dirty="0" smtClean="0"/>
              <a:t>Some assets will be given multiple tasks</a:t>
            </a:r>
          </a:p>
          <a:p>
            <a:r>
              <a:rPr lang="en-US" dirty="0" smtClean="0"/>
              <a:t>What happens if we have more assets than tasks?</a:t>
            </a:r>
          </a:p>
          <a:p>
            <a:pPr lvl="1"/>
            <a:r>
              <a:rPr lang="en-US" dirty="0" smtClean="0"/>
              <a:t>Default operation: leave assets idle (no tasks assigned)</a:t>
            </a:r>
          </a:p>
          <a:p>
            <a:pPr lvl="1"/>
            <a:r>
              <a:rPr lang="en-US" dirty="0" smtClean="0"/>
              <a:t>If an asset did not evaluate any tasks positively, it will not be assigned</a:t>
            </a:r>
          </a:p>
          <a:p>
            <a:r>
              <a:rPr lang="en-US" dirty="0" err="1" smtClean="0"/>
              <a:t>Allocator_extra_assets</a:t>
            </a:r>
            <a:r>
              <a:rPr lang="en-US" dirty="0" smtClean="0"/>
              <a:t> &lt;</a:t>
            </a:r>
            <a:r>
              <a:rPr lang="en-US" dirty="0" err="1" smtClean="0"/>
              <a:t>allocator_type</a:t>
            </a:r>
            <a:r>
              <a:rPr lang="en-US" dirty="0" smtClean="0"/>
              <a:t>&gt;</a:t>
            </a:r>
          </a:p>
          <a:p>
            <a:pPr lvl="1"/>
            <a:r>
              <a:rPr lang="en-US" dirty="0" smtClean="0"/>
              <a:t>Performs an allocation pass with remaining assets &amp; all tasks</a:t>
            </a:r>
          </a:p>
          <a:p>
            <a:pPr lvl="2"/>
            <a:r>
              <a:rPr lang="en-US" dirty="0" smtClean="0"/>
              <a:t>Performs more iterations as long as a new assignment is found each time</a:t>
            </a:r>
          </a:p>
          <a:p>
            <a:pPr lvl="1"/>
            <a:r>
              <a:rPr lang="en-US" dirty="0" smtClean="0"/>
              <a:t>Some tasks will be given to multiple assets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36737583"/>
              </p:ext>
            </p:extLst>
          </p:nvPr>
        </p:nvGraphicFramePr>
        <p:xfrm>
          <a:off x="6657975" y="4819650"/>
          <a:ext cx="2486025" cy="1657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11150"/>
            <a:ext cx="8382000" cy="535531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Jammer Function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241536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function of a Jammer agent</a:t>
            </a:r>
          </a:p>
          <a:p>
            <a:pPr lvl="1"/>
            <a:r>
              <a:rPr lang="en-US" dirty="0"/>
              <a:t>Put EM emissions onto targets at proper frequencies</a:t>
            </a:r>
          </a:p>
          <a:p>
            <a:r>
              <a:rPr lang="en-US" sz="2400" dirty="0"/>
              <a:t>Stand-alone design (functions independently)</a:t>
            </a:r>
          </a:p>
          <a:p>
            <a:pPr marL="804863" lvl="1" indent="-457200">
              <a:buFont typeface="+mj-lt"/>
              <a:buAutoNum type="arabicPeriod"/>
            </a:pPr>
            <a:r>
              <a:rPr lang="en-US" dirty="0"/>
              <a:t>On-board ESM triggers WSF_TASK_MANAGER</a:t>
            </a:r>
          </a:p>
          <a:p>
            <a:pPr marL="804863" lvl="1" indent="-457200">
              <a:buFont typeface="+mj-lt"/>
              <a:buAutoNum type="arabicPeriod"/>
            </a:pPr>
            <a:r>
              <a:rPr lang="en-US" dirty="0"/>
              <a:t>Task manager TRACK state controller script finds 1</a:t>
            </a:r>
            <a:r>
              <a:rPr lang="en-US" baseline="30000" dirty="0"/>
              <a:t>st</a:t>
            </a:r>
            <a:r>
              <a:rPr lang="en-US" dirty="0"/>
              <a:t> available compatible on-board jammer weapon &amp; assigns jamming task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798324" y="3680994"/>
            <a:ext cx="2073349" cy="26421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SOJ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303369" y="3796150"/>
            <a:ext cx="1440711" cy="11554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5 mghz jammer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528424" y="4123985"/>
            <a:ext cx="990600" cy="317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beam 1</a:t>
            </a:r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 bwMode="auto">
          <a:xfrm>
            <a:off x="2519024" y="4282604"/>
            <a:ext cx="735422" cy="2011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528424" y="4531566"/>
            <a:ext cx="990600" cy="317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beam 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285648" y="5064969"/>
            <a:ext cx="1440711" cy="11554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X mghz jammer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510703" y="5392804"/>
            <a:ext cx="990600" cy="317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beam 1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510703" y="5800385"/>
            <a:ext cx="990600" cy="317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beam N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970504" y="4284550"/>
            <a:ext cx="990600" cy="5270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Enemy Radar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970504" y="4972122"/>
            <a:ext cx="990600" cy="5270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Enemy Radar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3970504" y="5659694"/>
            <a:ext cx="990600" cy="5270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Enemy Radar</a:t>
            </a:r>
          </a:p>
        </p:txBody>
      </p:sp>
      <p:cxnSp>
        <p:nvCxnSpPr>
          <p:cNvPr id="32" name="Straight Arrow Connector 31"/>
          <p:cNvCxnSpPr>
            <a:stCxn id="25" idx="3"/>
          </p:cNvCxnSpPr>
          <p:nvPr/>
        </p:nvCxnSpPr>
        <p:spPr bwMode="auto">
          <a:xfrm flipV="1">
            <a:off x="2501303" y="5249305"/>
            <a:ext cx="774408" cy="30211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5971592" y="4553344"/>
            <a:ext cx="2435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What conditions cause problems?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67457" y="303075"/>
            <a:ext cx="8382000" cy="535531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dirty="0"/>
              <a:t>Jammers &amp; ESMs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7457" y="1218032"/>
            <a:ext cx="8382000" cy="2415363"/>
          </a:xfrm>
        </p:spPr>
        <p:txBody>
          <a:bodyPr/>
          <a:lstStyle/>
          <a:p>
            <a:r>
              <a:rPr lang="en-US" sz="2400"/>
              <a:t>Issues: </a:t>
            </a:r>
          </a:p>
          <a:p>
            <a:pPr lvl="1"/>
            <a:r>
              <a:rPr lang="en-US"/>
              <a:t>Too many systems to jam / not enough jamming resources</a:t>
            </a:r>
          </a:p>
          <a:p>
            <a:pPr lvl="1"/>
            <a:r>
              <a:rPr lang="en-US"/>
              <a:t>Coordinated jamming / deconfliction</a:t>
            </a:r>
          </a:p>
          <a:p>
            <a:pPr lvl="1"/>
            <a:r>
              <a:rPr lang="en-US"/>
              <a:t>Time / power commutation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27320" y="3308566"/>
            <a:ext cx="2073349" cy="26421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SOJ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132365" y="3423722"/>
            <a:ext cx="1440711" cy="11554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5 mghz jammer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357420" y="3751557"/>
            <a:ext cx="990600" cy="317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beam 1</a:t>
            </a:r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 bwMode="auto">
          <a:xfrm>
            <a:off x="2348020" y="3910176"/>
            <a:ext cx="735422" cy="2011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3" name="Rectangle 22"/>
          <p:cNvSpPr/>
          <p:nvPr/>
        </p:nvSpPr>
        <p:spPr bwMode="auto">
          <a:xfrm>
            <a:off x="1357420" y="4159138"/>
            <a:ext cx="990600" cy="317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beam 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114644" y="4692541"/>
            <a:ext cx="1440711" cy="11554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X mghz jammer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339699" y="5020376"/>
            <a:ext cx="990600" cy="317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beam 1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1339699" y="5427957"/>
            <a:ext cx="990600" cy="317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beam N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799500" y="3701239"/>
            <a:ext cx="990600" cy="5270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Enemy Radar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3799500" y="4388811"/>
            <a:ext cx="990600" cy="5270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Enemy Radar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3799500" y="5076383"/>
            <a:ext cx="990600" cy="5270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Enemy Radar</a:t>
            </a:r>
          </a:p>
        </p:txBody>
      </p:sp>
      <p:cxnSp>
        <p:nvCxnSpPr>
          <p:cNvPr id="32" name="Straight Arrow Connector 31"/>
          <p:cNvCxnSpPr>
            <a:stCxn id="25" idx="3"/>
          </p:cNvCxnSpPr>
          <p:nvPr/>
        </p:nvCxnSpPr>
        <p:spPr bwMode="auto">
          <a:xfrm flipV="1">
            <a:off x="2330299" y="4876877"/>
            <a:ext cx="774408" cy="30211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5" name="Rectangle 34"/>
          <p:cNvSpPr/>
          <p:nvPr/>
        </p:nvSpPr>
        <p:spPr bwMode="auto">
          <a:xfrm>
            <a:off x="5957775" y="3333375"/>
            <a:ext cx="2073349" cy="264219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SOJ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080032" y="3448531"/>
            <a:ext cx="1440711" cy="11554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5 mghz jammer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6305087" y="3776366"/>
            <a:ext cx="990600" cy="317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beam 1</a:t>
            </a:r>
          </a:p>
        </p:txBody>
      </p:sp>
      <p:cxnSp>
        <p:nvCxnSpPr>
          <p:cNvPr id="38" name="Straight Arrow Connector 37"/>
          <p:cNvCxnSpPr>
            <a:stCxn id="37" idx="1"/>
          </p:cNvCxnSpPr>
          <p:nvPr/>
        </p:nvCxnSpPr>
        <p:spPr bwMode="auto">
          <a:xfrm flipH="1" flipV="1">
            <a:off x="5762847" y="3824253"/>
            <a:ext cx="542240" cy="1107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9" name="Rectangle 38"/>
          <p:cNvSpPr/>
          <p:nvPr/>
        </p:nvSpPr>
        <p:spPr bwMode="auto">
          <a:xfrm>
            <a:off x="6305087" y="4183947"/>
            <a:ext cx="990600" cy="317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beam N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6062311" y="4717350"/>
            <a:ext cx="1440711" cy="115543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X mghz jammer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6287366" y="5045185"/>
            <a:ext cx="990600" cy="317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beam 1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6287366" y="5452766"/>
            <a:ext cx="990600" cy="3172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beam N</a:t>
            </a:r>
          </a:p>
        </p:txBody>
      </p:sp>
      <p:cxnSp>
        <p:nvCxnSpPr>
          <p:cNvPr id="43" name="Straight Arrow Connector 42"/>
          <p:cNvCxnSpPr>
            <a:stCxn id="42" idx="1"/>
          </p:cNvCxnSpPr>
          <p:nvPr/>
        </p:nvCxnSpPr>
        <p:spPr bwMode="auto">
          <a:xfrm flipH="1" flipV="1">
            <a:off x="5443870" y="5365974"/>
            <a:ext cx="843496" cy="2454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50" name="Straight Arrow Connector 49"/>
          <p:cNvCxnSpPr>
            <a:stCxn id="41" idx="1"/>
          </p:cNvCxnSpPr>
          <p:nvPr/>
        </p:nvCxnSpPr>
        <p:spPr bwMode="auto">
          <a:xfrm flipH="1" flipV="1">
            <a:off x="5528930" y="4940672"/>
            <a:ext cx="758436" cy="2631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5188688" y="4068802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?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235841" y="429563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?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49702" y="4646504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?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182678" y="3434393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16326" y="561406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?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94790" y="3179211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gain hands-on knowledge about:</a:t>
            </a:r>
          </a:p>
          <a:p>
            <a:pPr lvl="1"/>
            <a:r>
              <a:rPr lang="en-US" dirty="0"/>
              <a:t>Perception Processor</a:t>
            </a:r>
          </a:p>
          <a:p>
            <a:pPr lvl="1"/>
            <a:r>
              <a:rPr lang="en-US" dirty="0"/>
              <a:t>Quantum Tasker Processor</a:t>
            </a:r>
          </a:p>
          <a:p>
            <a:pPr lvl="1"/>
            <a:endParaRPr lang="en-US" dirty="0"/>
          </a:p>
        </p:txBody>
      </p:sp>
      <p:pic>
        <p:nvPicPr>
          <p:cNvPr id="5" name="Picture 4" descr="MCj029913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4203700"/>
            <a:ext cx="1285875" cy="180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1372" y="330004"/>
            <a:ext cx="7153656" cy="535531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dirty="0"/>
              <a:t>Jammer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-46265" y="1382486"/>
            <a:ext cx="9388929" cy="4546600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What are the issues with allocating jamming assignments? </a:t>
            </a:r>
          </a:p>
          <a:p>
            <a:pPr lvl="1"/>
            <a:r>
              <a:rPr lang="en-US" sz="2400" dirty="0"/>
              <a:t>How to coordinate between two or more assets</a:t>
            </a:r>
          </a:p>
          <a:p>
            <a:pPr lvl="1"/>
            <a:r>
              <a:rPr lang="en-US" sz="2400" dirty="0"/>
              <a:t>How to respond to unplanned events</a:t>
            </a:r>
          </a:p>
          <a:p>
            <a:pPr lvl="2"/>
            <a:r>
              <a:rPr lang="en-US" sz="2400" dirty="0"/>
              <a:t>Pop-up threats</a:t>
            </a:r>
          </a:p>
          <a:p>
            <a:pPr lvl="2"/>
            <a:r>
              <a:rPr lang="en-US" sz="2400" dirty="0"/>
              <a:t>Malfunctioning equipment</a:t>
            </a:r>
          </a:p>
          <a:p>
            <a:pPr lvl="2"/>
            <a:r>
              <a:rPr lang="en-US" sz="2400" dirty="0"/>
              <a:t>Lost protected entity</a:t>
            </a:r>
          </a:p>
          <a:p>
            <a:endParaRPr lang="en-US" sz="2400" dirty="0"/>
          </a:p>
          <a:p>
            <a:r>
              <a:rPr lang="en-US" sz="2400" dirty="0"/>
              <a:t>Difficulty of the standalone design</a:t>
            </a:r>
          </a:p>
          <a:p>
            <a:pPr lvl="1"/>
            <a:r>
              <a:rPr lang="en-US" sz="2400" dirty="0"/>
              <a:t>Each platform (script) must consider all of these conditions</a:t>
            </a:r>
          </a:p>
          <a:p>
            <a:pPr lvl="1"/>
            <a:r>
              <a:rPr lang="en-US" sz="2400" dirty="0"/>
              <a:t>Each platform needs complete knowledge 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5172" y="358284"/>
            <a:ext cx="7153656" cy="535531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dirty="0"/>
              <a:t>Solution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3157" y="1426029"/>
            <a:ext cx="8697686" cy="4525963"/>
          </a:xfrm>
        </p:spPr>
        <p:txBody>
          <a:bodyPr>
            <a:normAutofit/>
          </a:bodyPr>
          <a:lstStyle/>
          <a:p>
            <a:r>
              <a:rPr lang="en-US" dirty="0"/>
              <a:t>Quantum Tasker provides a tool to address issues like this</a:t>
            </a:r>
          </a:p>
          <a:p>
            <a:pPr lvl="1"/>
            <a:r>
              <a:rPr lang="en-US" sz="1900" dirty="0"/>
              <a:t>General Tool, used in many ways for many task types</a:t>
            </a:r>
          </a:p>
          <a:p>
            <a:endParaRPr lang="en-US" dirty="0"/>
          </a:p>
          <a:p>
            <a:r>
              <a:rPr lang="en-US" dirty="0"/>
              <a:t>User provides a single script describing jammer beam on a target</a:t>
            </a:r>
          </a:p>
          <a:p>
            <a:pPr lvl="1"/>
            <a:r>
              <a:rPr lang="en-US" sz="1900" dirty="0"/>
              <a:t>Value can be:  1 / distance</a:t>
            </a:r>
          </a:p>
          <a:p>
            <a:pPr lvl="1"/>
            <a:r>
              <a:rPr lang="en-US" sz="1900" dirty="0"/>
              <a:t>Value can be:  power required</a:t>
            </a:r>
          </a:p>
          <a:p>
            <a:pPr lvl="1"/>
            <a:r>
              <a:rPr lang="en-US" sz="1900" dirty="0"/>
              <a:t>Other modifications: less value if we are already jamming a lot</a:t>
            </a:r>
          </a:p>
          <a:p>
            <a:endParaRPr lang="en-US" dirty="0"/>
          </a:p>
          <a:p>
            <a:r>
              <a:rPr lang="en-US" dirty="0"/>
              <a:t>Quantum Tasker allocates beams on targets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4543" y="253999"/>
            <a:ext cx="8229600" cy="707601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dirty="0"/>
              <a:t>Specific Application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95056" y="1406100"/>
            <a:ext cx="5122397" cy="4767943"/>
          </a:xfrm>
        </p:spPr>
        <p:txBody>
          <a:bodyPr>
            <a:normAutofit fontScale="85000" lnSpcReduction="10000"/>
          </a:bodyPr>
          <a:lstStyle/>
          <a:p>
            <a:pPr marL="226473" indent="0">
              <a:buNone/>
            </a:pPr>
            <a:r>
              <a:rPr lang="en-US" u="sng" dirty="0" smtClean="0"/>
              <a:t>Method of operation, </a:t>
            </a:r>
            <a:r>
              <a:rPr lang="en-US" u="sng" dirty="0" smtClean="0">
                <a:solidFill>
                  <a:srgbClr val="FF0000"/>
                </a:solidFill>
              </a:rPr>
              <a:t>Jamming Example:</a:t>
            </a:r>
          </a:p>
          <a:p>
            <a:r>
              <a:rPr lang="en-US" dirty="0" smtClean="0"/>
              <a:t>Perception Processor provides perception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ESM tracks of enemy radar</a:t>
            </a:r>
          </a:p>
          <a:p>
            <a:r>
              <a:rPr lang="en-US" dirty="0" smtClean="0"/>
              <a:t>Generator creates tasks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Jammer task for each target</a:t>
            </a:r>
          </a:p>
          <a:p>
            <a:r>
              <a:rPr lang="en-US" dirty="0" smtClean="0"/>
              <a:t>Dynamic Re-allocation strategy best here</a:t>
            </a:r>
          </a:p>
          <a:p>
            <a:r>
              <a:rPr lang="en-US" dirty="0" smtClean="0"/>
              <a:t>Evaluator considers task-asset pairings</a:t>
            </a: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User script to score each beam-target</a:t>
            </a:r>
          </a:p>
          <a:p>
            <a:r>
              <a:rPr lang="en-US" dirty="0" smtClean="0"/>
              <a:t>Allocator finds best asset for each task</a:t>
            </a:r>
          </a:p>
          <a:p>
            <a:pPr lvl="1"/>
            <a:r>
              <a:rPr lang="en-US" sz="1800" dirty="0" smtClean="0"/>
              <a:t>Optimal Profit Allocator usually best</a:t>
            </a:r>
          </a:p>
          <a:p>
            <a:r>
              <a:rPr lang="en-US" dirty="0" smtClean="0"/>
              <a:t>Task assignment/handshaking over </a:t>
            </a:r>
            <a:r>
              <a:rPr lang="en-US" dirty="0" err="1" smtClean="0"/>
              <a:t>comm</a:t>
            </a:r>
            <a:endParaRPr lang="en-US" dirty="0" smtClean="0"/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Task assigns/cancels sent automatically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SOJ agents simply jam their task list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34256" y="1563885"/>
            <a:ext cx="3911599" cy="41311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" pitchFamily="18" charset="0"/>
              </a:rPr>
              <a:t>commander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705756" y="3113286"/>
            <a:ext cx="3111500" cy="24002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chemeClr val="tx1"/>
                </a:solidFill>
                <a:latin typeface="Times" pitchFamily="18" charset="0"/>
              </a:rPr>
              <a:t>q</a:t>
            </a: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uantum tasker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8456" y="2008386"/>
            <a:ext cx="3098800" cy="9892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chemeClr val="tx1"/>
                </a:solidFill>
                <a:latin typeface="Times" pitchFamily="18" charset="0"/>
              </a:rPr>
              <a:t>Perception Processor</a:t>
            </a: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04456" y="3265685"/>
            <a:ext cx="635000" cy="20193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Agent</a:t>
            </a:r>
          </a:p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script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115843" y="3405385"/>
            <a:ext cx="990600" cy="952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800">
              <a:solidFill>
                <a:schemeClr val="tx1"/>
              </a:solidFill>
              <a:latin typeface="Times" pitchFamily="18" charset="0"/>
            </a:endParaRPr>
          </a:p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chemeClr val="tx1"/>
                </a:solidFill>
                <a:latin typeface="Times" pitchFamily="18" charset="0"/>
              </a:rPr>
              <a:t>matrix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411243" y="3409072"/>
            <a:ext cx="990600" cy="381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generator</a:t>
            </a:r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 bwMode="auto">
          <a:xfrm flipH="1">
            <a:off x="2102756" y="3599572"/>
            <a:ext cx="308487" cy="8521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2426483" y="2464192"/>
            <a:ext cx="9906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threats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118383" y="2476892"/>
            <a:ext cx="9906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assets</a:t>
            </a:r>
          </a:p>
        </p:txBody>
      </p:sp>
      <p:cxnSp>
        <p:nvCxnSpPr>
          <p:cNvPr id="13" name="Straight Arrow Connector 12"/>
          <p:cNvCxnSpPr>
            <a:stCxn id="11" idx="2"/>
            <a:endCxn id="9" idx="0"/>
          </p:cNvCxnSpPr>
          <p:nvPr/>
        </p:nvCxnSpPr>
        <p:spPr bwMode="auto">
          <a:xfrm flipH="1">
            <a:off x="2906543" y="2845192"/>
            <a:ext cx="15240" cy="5638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4" name="Straight Arrow Connector 13"/>
          <p:cNvCxnSpPr>
            <a:stCxn id="12" idx="2"/>
            <a:endCxn id="8" idx="0"/>
          </p:cNvCxnSpPr>
          <p:nvPr/>
        </p:nvCxnSpPr>
        <p:spPr bwMode="auto">
          <a:xfrm flipH="1">
            <a:off x="1611143" y="2857892"/>
            <a:ext cx="2540" cy="5474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1115843" y="4526672"/>
            <a:ext cx="990600" cy="5424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chemeClr val="tx1"/>
                </a:solidFill>
                <a:latin typeface="Times" pitchFamily="18" charset="0"/>
              </a:rPr>
              <a:t>asset-task pairings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2398543" y="4434086"/>
            <a:ext cx="990600" cy="381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>
                <a:solidFill>
                  <a:schemeClr val="tx1"/>
                </a:solidFill>
                <a:latin typeface="Times" pitchFamily="18" charset="0"/>
              </a:rPr>
              <a:t>allocator</a:t>
            </a:r>
          </a:p>
        </p:txBody>
      </p:sp>
      <p:cxnSp>
        <p:nvCxnSpPr>
          <p:cNvPr id="17" name="Straight Arrow Connector 16"/>
          <p:cNvCxnSpPr>
            <a:stCxn id="16" idx="1"/>
            <a:endCxn id="15" idx="3"/>
          </p:cNvCxnSpPr>
          <p:nvPr/>
        </p:nvCxnSpPr>
        <p:spPr bwMode="auto">
          <a:xfrm flipH="1">
            <a:off x="2106443" y="4624586"/>
            <a:ext cx="292100" cy="1732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102756" y="4357885"/>
            <a:ext cx="292100" cy="1524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2398543" y="3917072"/>
            <a:ext cx="9906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itchFamily="18" charset="0"/>
              </a:rPr>
              <a:t>evaluator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 bwMode="auto">
          <a:xfrm flipH="1" flipV="1">
            <a:off x="2115456" y="4053085"/>
            <a:ext cx="283087" cy="5448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96" name="Straight Arrow Connector 95"/>
          <p:cNvCxnSpPr>
            <a:stCxn id="15" idx="1"/>
          </p:cNvCxnSpPr>
          <p:nvPr/>
        </p:nvCxnSpPr>
        <p:spPr bwMode="auto">
          <a:xfrm flipH="1">
            <a:off x="832756" y="4797879"/>
            <a:ext cx="283087" cy="45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99" name="TextBox 98"/>
          <p:cNvSpPr txBox="1"/>
          <p:nvPr/>
        </p:nvSpPr>
        <p:spPr>
          <a:xfrm>
            <a:off x="149317" y="337998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7079"/>
          <a:stretch/>
        </p:blipFill>
        <p:spPr>
          <a:xfrm>
            <a:off x="1362075" y="1775081"/>
            <a:ext cx="6419850" cy="4452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2736"/>
            <a:ext cx="8382000" cy="794064"/>
          </a:xfrm>
        </p:spPr>
        <p:txBody>
          <a:bodyPr/>
          <a:lstStyle/>
          <a:p>
            <a:r>
              <a:rPr lang="en-US" dirty="0"/>
              <a:t>Updating </a:t>
            </a:r>
            <a:r>
              <a:rPr lang="en-US" dirty="0" smtClean="0"/>
              <a:t>SOJ</a:t>
            </a:r>
            <a:endParaRPr lang="en-US" sz="2400" dirty="0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1219200" y="2209801"/>
            <a:ext cx="7026322" cy="12954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36814" y="1405749"/>
            <a:ext cx="179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platforms/soj.txt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2736"/>
            <a:ext cx="8382000" cy="794064"/>
          </a:xfrm>
        </p:spPr>
        <p:txBody>
          <a:bodyPr/>
          <a:lstStyle/>
          <a:p>
            <a:r>
              <a:rPr lang="en-US" dirty="0"/>
              <a:t>Sensor and </a:t>
            </a:r>
            <a:r>
              <a:rPr lang="en-US" dirty="0" smtClean="0"/>
              <a:t>Weapon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1929352"/>
            <a:ext cx="6848475" cy="4086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3304094" y="1560020"/>
            <a:ext cx="253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platforms/soj.txt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503" y="1871868"/>
            <a:ext cx="6869637" cy="44027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2736"/>
            <a:ext cx="8382000" cy="794064"/>
          </a:xfrm>
        </p:spPr>
        <p:txBody>
          <a:bodyPr/>
          <a:lstStyle/>
          <a:p>
            <a:r>
              <a:rPr lang="en-US" dirty="0"/>
              <a:t>New </a:t>
            </a:r>
            <a:r>
              <a:rPr lang="en-US" dirty="0" smtClean="0"/>
              <a:t>Processors</a:t>
            </a:r>
            <a:endParaRPr lang="en-US" sz="2400" dirty="0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2072093" y="3527311"/>
            <a:ext cx="5968971" cy="2609538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156934" y="2676936"/>
            <a:ext cx="2848699" cy="481043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21929" y="1502536"/>
            <a:ext cx="2300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platforms/soj.txt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30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82000" cy="794064"/>
          </a:xfrm>
        </p:spPr>
        <p:txBody>
          <a:bodyPr/>
          <a:lstStyle/>
          <a:p>
            <a:r>
              <a:rPr lang="en-US" sz="3400" dirty="0"/>
              <a:t>SOJ Quantum Tasker </a:t>
            </a:r>
            <a:r>
              <a:rPr lang="en-US" sz="3400" dirty="0" smtClean="0"/>
              <a:t>Processor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008302" y="1249919"/>
            <a:ext cx="5203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processors/soj_quantum_tasker.txt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460" y="1619251"/>
            <a:ext cx="5550940" cy="47490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65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18" y="2348088"/>
            <a:ext cx="7326164" cy="32118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794064"/>
          </a:xfrm>
        </p:spPr>
        <p:txBody>
          <a:bodyPr/>
          <a:lstStyle/>
          <a:p>
            <a:r>
              <a:rPr lang="en-US" dirty="0"/>
              <a:t>Processor </a:t>
            </a:r>
            <a:r>
              <a:rPr lang="en-US" dirty="0" smtClean="0"/>
              <a:t>Instantiation</a:t>
            </a:r>
            <a:endParaRPr lang="en-US" dirty="0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111603" y="3529989"/>
            <a:ext cx="4402320" cy="6333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026759" y="4666268"/>
            <a:ext cx="6061439" cy="678922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39501" y="1961517"/>
            <a:ext cx="186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platforms/ship.txt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794064"/>
          </a:xfrm>
        </p:spPr>
        <p:txBody>
          <a:bodyPr/>
          <a:lstStyle/>
          <a:p>
            <a:r>
              <a:rPr lang="en-US" dirty="0"/>
              <a:t>Perception </a:t>
            </a:r>
            <a:r>
              <a:rPr lang="en-US" dirty="0" smtClean="0"/>
              <a:t>Processor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639501" y="1299213"/>
            <a:ext cx="186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platforms/ship.txt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50" y="1668545"/>
            <a:ext cx="7114881" cy="47136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794064"/>
          </a:xfrm>
        </p:spPr>
        <p:txBody>
          <a:bodyPr/>
          <a:lstStyle/>
          <a:p>
            <a:r>
              <a:rPr lang="en-US" dirty="0"/>
              <a:t>Quantum Tasker </a:t>
            </a:r>
            <a:r>
              <a:rPr lang="en-US" dirty="0" smtClean="0"/>
              <a:t>Processor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39501" y="1304318"/>
            <a:ext cx="186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platforms/ship.txt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77" y="1673650"/>
            <a:ext cx="7704366" cy="45377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237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8918"/>
            <a:ext cx="8382000" cy="461665"/>
          </a:xfrm>
        </p:spPr>
        <p:txBody>
          <a:bodyPr/>
          <a:lstStyle/>
          <a:p>
            <a:r>
              <a:rPr lang="en-US" sz="2400"/>
              <a:t>Perception / Quantum </a:t>
            </a:r>
            <a:r>
              <a:rPr lang="en-US" sz="2400" err="1"/>
              <a:t>Tasker</a:t>
            </a:r>
            <a:r>
              <a:rPr lang="en-US" sz="2400"/>
              <a:t> Processors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Perception Processor</a:t>
            </a:r>
          </a:p>
          <a:p>
            <a:pPr lvl="1"/>
            <a:r>
              <a:rPr lang="en-US" dirty="0"/>
              <a:t>Derived from Script Processor</a:t>
            </a:r>
          </a:p>
          <a:p>
            <a:pPr lvl="1"/>
            <a:r>
              <a:rPr lang="en-US" dirty="0"/>
              <a:t>Mechanism to represent operator perception</a:t>
            </a:r>
          </a:p>
          <a:p>
            <a:pPr lvl="1"/>
            <a:r>
              <a:rPr lang="en-US" dirty="0"/>
              <a:t>Functions: </a:t>
            </a:r>
          </a:p>
          <a:p>
            <a:pPr lvl="2"/>
            <a:r>
              <a:rPr lang="en-US" dirty="0"/>
              <a:t>Status reporting, asset perception modelling, track perception modelling</a:t>
            </a:r>
          </a:p>
          <a:p>
            <a:endParaRPr lang="en-US" dirty="0"/>
          </a:p>
          <a:p>
            <a:r>
              <a:rPr lang="en-US" dirty="0"/>
              <a:t>Quantum Tasker Processor</a:t>
            </a:r>
          </a:p>
          <a:p>
            <a:pPr lvl="1"/>
            <a:r>
              <a:rPr lang="en-US" dirty="0"/>
              <a:t>Derived from Script Processor</a:t>
            </a:r>
          </a:p>
          <a:p>
            <a:pPr lvl="1"/>
            <a:r>
              <a:rPr lang="en-US" dirty="0"/>
              <a:t>Task generation based on threat perception</a:t>
            </a:r>
          </a:p>
          <a:p>
            <a:pPr lvl="1"/>
            <a:r>
              <a:rPr lang="en-US" dirty="0"/>
              <a:t>Evaluation of task / asset pairs</a:t>
            </a:r>
          </a:p>
          <a:p>
            <a:pPr lvl="1"/>
            <a:r>
              <a:rPr lang="en-US" dirty="0"/>
              <a:t>Task assignments </a:t>
            </a:r>
          </a:p>
          <a:p>
            <a:pPr lvl="1"/>
            <a:r>
              <a:rPr lang="en-US" dirty="0"/>
              <a:t>Utilizes threat perceptions and asset perceptions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35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33" y="1922534"/>
            <a:ext cx="8699116" cy="32196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794064"/>
          </a:xfrm>
        </p:spPr>
        <p:txBody>
          <a:bodyPr/>
          <a:lstStyle/>
          <a:p>
            <a:r>
              <a:rPr lang="en-US" dirty="0"/>
              <a:t>Quantum Tasker Instantiation </a:t>
            </a: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987188" y="2467864"/>
            <a:ext cx="7962361" cy="209325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155371" y="5343040"/>
            <a:ext cx="488924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tx1"/>
                </a:solidFill>
              </a:rPr>
              <a:t>Will allocate specific jamming resources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639501" y="1553202"/>
            <a:ext cx="186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platforms/ship.txt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794064"/>
          </a:xfrm>
        </p:spPr>
        <p:txBody>
          <a:bodyPr/>
          <a:lstStyle/>
          <a:p>
            <a:r>
              <a:rPr lang="en-US" dirty="0" smtClean="0"/>
              <a:t>Generator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3952" y="1557648"/>
            <a:ext cx="8656096" cy="31370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023562"/>
              </p:ext>
            </p:extLst>
          </p:nvPr>
        </p:nvGraphicFramePr>
        <p:xfrm>
          <a:off x="5743213" y="4782963"/>
          <a:ext cx="3141483" cy="152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7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65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Asset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Asset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Asset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Task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Task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Task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009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Task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val 13"/>
          <p:cNvSpPr>
            <a:spLocks noChangeArrowheads="1"/>
          </p:cNvSpPr>
          <p:nvPr/>
        </p:nvSpPr>
        <p:spPr bwMode="auto">
          <a:xfrm>
            <a:off x="5672579" y="4970086"/>
            <a:ext cx="838200" cy="146685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39501" y="1188316"/>
            <a:ext cx="186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platforms/ship.txt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0858" y="1586060"/>
            <a:ext cx="7402286" cy="4420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794064"/>
          </a:xfrm>
        </p:spPr>
        <p:txBody>
          <a:bodyPr/>
          <a:lstStyle/>
          <a:p>
            <a:r>
              <a:rPr lang="en-US" dirty="0" smtClean="0"/>
              <a:t>Evaluator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791797"/>
              </p:ext>
            </p:extLst>
          </p:nvPr>
        </p:nvGraphicFramePr>
        <p:xfrm>
          <a:off x="6278252" y="4608745"/>
          <a:ext cx="2789547" cy="1737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88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7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8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051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Asset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Asset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Asset 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05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Task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05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Task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05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Task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05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Task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val 13"/>
          <p:cNvSpPr>
            <a:spLocks noChangeArrowheads="1"/>
          </p:cNvSpPr>
          <p:nvPr/>
        </p:nvSpPr>
        <p:spPr bwMode="auto">
          <a:xfrm>
            <a:off x="6890994" y="5015059"/>
            <a:ext cx="2176805" cy="1331045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639501" y="1216728"/>
            <a:ext cx="18649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platforms/ship.txt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470" y="3118134"/>
            <a:ext cx="8581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RUN !!!</a:t>
            </a:r>
            <a:endParaRPr lang="en-US" sz="2000" b="1" dirty="0">
              <a:solidFill>
                <a:srgbClr val="FF0000"/>
              </a:solidFill>
            </a:endParaRPr>
          </a:p>
          <a:p>
            <a:pPr algn="ctr"/>
            <a:endParaRPr lang="en-US" sz="2000" b="1" dirty="0">
              <a:solidFill>
                <a:srgbClr val="FF0000"/>
              </a:solidFill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Now we have ESM detections and jamming!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ESM Detections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62600" y="2174033"/>
            <a:ext cx="2900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SOJ’s have ESM hits</a:t>
            </a:r>
          </a:p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Note: strobes go from SOJ (ESM) to transmitter</a:t>
            </a:r>
          </a:p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57" y="1549439"/>
            <a:ext cx="5204543" cy="4343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Jamming Strobes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942" y="1445239"/>
            <a:ext cx="4644117" cy="4528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Box 2"/>
          <p:cNvSpPr txBox="1">
            <a:spLocks noChangeArrowheads="1"/>
          </p:cNvSpPr>
          <p:nvPr/>
        </p:nvSpPr>
        <p:spPr bwMode="auto">
          <a:xfrm>
            <a:off x="0" y="1466195"/>
            <a:ext cx="9144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Print out information about received tasks on th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e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SOJ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‒"/>
              <a:defRPr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Print the task type, resource, assigner, assignee, etc. 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Add more EW radars to see what happens to the assignments 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Hints: </a:t>
            </a:r>
          </a:p>
          <a:p>
            <a:pPr marL="1371600" lvl="2" indent="-457200">
              <a:buFont typeface="Arial" panose="020B0604020202020204" pitchFamily="34" charset="0"/>
              <a:buChar char="‒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Received tasks is a PROCESSOR script method</a:t>
            </a:r>
          </a:p>
          <a:p>
            <a:pPr marL="1371600" lvl="2" indent="-457200">
              <a:buFont typeface="Arial" panose="020B0604020202020204" pitchFamily="34" charset="0"/>
              <a:buChar char="‒"/>
              <a:defRPr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Tasks have their own methods </a:t>
            </a:r>
          </a:p>
          <a:p>
            <a:pPr marL="1371600" lvl="2" indent="-457200">
              <a:buFont typeface="Arial" panose="020B0604020202020204" pitchFamily="34" charset="0"/>
              <a:buChar char="‒"/>
              <a:defRPr/>
            </a:pPr>
            <a:r>
              <a:rPr lang="en-US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Separate the new radars, to be able to see the jamming strobes in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Mystic</a:t>
            </a:r>
            <a:endParaRPr lang="en-US" sz="2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1115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/>
              <a:t>Exercise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7710"/>
            <a:ext cx="8229600" cy="716753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dirty="0"/>
              <a:t>Different Types of Tasks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 have to tune the evaluation between different task types?</a:t>
            </a:r>
          </a:p>
          <a:p>
            <a:pPr lvl="1"/>
            <a:r>
              <a:rPr lang="en-US" sz="1800" dirty="0" smtClean="0"/>
              <a:t>NO: you can use separate allocators for different task types</a:t>
            </a:r>
          </a:p>
          <a:p>
            <a:pPr lvl="1"/>
            <a:endParaRPr lang="en-US" sz="1800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1800" dirty="0" smtClean="0"/>
              <a:t>OR: use different quantum taskers</a:t>
            </a:r>
            <a:endParaRPr lang="en-US" sz="1800" dirty="0"/>
          </a:p>
        </p:txBody>
      </p:sp>
      <p:pic>
        <p:nvPicPr>
          <p:cNvPr id="5" name="Picture 4" descr="allocator_type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6814" y="2286000"/>
            <a:ext cx="7201525" cy="16689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diff_quantum_tasker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16814" y="4460500"/>
            <a:ext cx="5326842" cy="1844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Line 8"/>
          <p:cNvSpPr>
            <a:spLocks noChangeShapeType="1"/>
          </p:cNvSpPr>
          <p:nvPr/>
        </p:nvSpPr>
        <p:spPr bwMode="auto">
          <a:xfrm flipH="1" flipV="1">
            <a:off x="7162799" y="3218220"/>
            <a:ext cx="898491" cy="7955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 flipV="1">
            <a:off x="7162799" y="3414163"/>
            <a:ext cx="898491" cy="7955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 flipV="1">
            <a:off x="6293245" y="4648200"/>
            <a:ext cx="898491" cy="7955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 flipV="1">
            <a:off x="6264308" y="5382600"/>
            <a:ext cx="898491" cy="7955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gain hands-on knowledge about:</a:t>
            </a:r>
          </a:p>
          <a:p>
            <a:pPr lvl="1"/>
            <a:r>
              <a:rPr lang="en-US"/>
              <a:t>Perception Processor</a:t>
            </a:r>
          </a:p>
          <a:p>
            <a:pPr lvl="1"/>
            <a:r>
              <a:rPr lang="en-US"/>
              <a:t>Quantum </a:t>
            </a:r>
            <a:r>
              <a:rPr lang="en-US" err="1"/>
              <a:t>Tasker</a:t>
            </a:r>
            <a:r>
              <a:rPr lang="en-US"/>
              <a:t> Processor</a:t>
            </a:r>
          </a:p>
          <a:p>
            <a:pPr lvl="1"/>
            <a:endParaRPr lang="en-US"/>
          </a:p>
        </p:txBody>
      </p:sp>
      <p:pic>
        <p:nvPicPr>
          <p:cNvPr id="5" name="Picture 4" descr="MCj029913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4203700"/>
            <a:ext cx="1285875" cy="180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0371"/>
            <a:ext cx="8229600" cy="762000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dirty="0"/>
              <a:t>Perception Processor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dirty="0"/>
              <a:t>epresents agent’s perception of environment</a:t>
            </a:r>
          </a:p>
          <a:p>
            <a:pPr lvl="1"/>
            <a:r>
              <a:rPr lang="en-US" dirty="0" smtClean="0"/>
              <a:t>D</a:t>
            </a:r>
            <a:r>
              <a:rPr lang="en-US" dirty="0"/>
              <a:t>ifferent from system perception (radar / </a:t>
            </a:r>
            <a:r>
              <a:rPr lang="en-US" dirty="0" err="1"/>
              <a:t>comm</a:t>
            </a:r>
            <a:r>
              <a:rPr lang="en-US" dirty="0"/>
              <a:t> buffer)</a:t>
            </a:r>
          </a:p>
          <a:p>
            <a:pPr lvl="1"/>
            <a:r>
              <a:rPr lang="en-US" dirty="0" smtClean="0"/>
              <a:t>B</a:t>
            </a:r>
            <a:r>
              <a:rPr lang="en-US" dirty="0"/>
              <a:t>rain perception of threats, peers, etc..</a:t>
            </a:r>
          </a:p>
          <a:p>
            <a:r>
              <a:rPr lang="en-US" dirty="0" smtClean="0"/>
              <a:t>E</a:t>
            </a:r>
            <a:r>
              <a:rPr lang="en-US" dirty="0"/>
              <a:t>xpert agents can manage more info in their head, and update it regularly without much cognitive load</a:t>
            </a:r>
          </a:p>
          <a:p>
            <a:r>
              <a:rPr lang="en-US" dirty="0" smtClean="0"/>
              <a:t>P</a:t>
            </a:r>
            <a:r>
              <a:rPr lang="en-US" dirty="0"/>
              <a:t>erception Processor tunable (represent different cognitive abilities)</a:t>
            </a:r>
          </a:p>
          <a:p>
            <a:pPr lvl="1"/>
            <a:r>
              <a:rPr lang="en-US" dirty="0" smtClean="0"/>
              <a:t>B</a:t>
            </a:r>
            <a:r>
              <a:rPr lang="en-US" dirty="0"/>
              <a:t>andwidth – how much information is held</a:t>
            </a:r>
          </a:p>
          <a:p>
            <a:pPr lvl="1"/>
            <a:r>
              <a:rPr lang="en-US" dirty="0" smtClean="0"/>
              <a:t>F</a:t>
            </a:r>
            <a:r>
              <a:rPr lang="en-US" dirty="0"/>
              <a:t>requency – rate at which information is updated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Perception Processor</a:t>
            </a:r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286000" y="1371600"/>
            <a:ext cx="4573190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sz="3300"/>
              <a:t>Perception Processor Parameters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50465"/>
              </p:ext>
            </p:extLst>
          </p:nvPr>
        </p:nvGraphicFramePr>
        <p:xfrm>
          <a:off x="457200" y="1524000"/>
          <a:ext cx="8305800" cy="43583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6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5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Parameter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Default</a:t>
                      </a:r>
                      <a:r>
                        <a:rPr lang="en-US" sz="2400" baseline="0"/>
                        <a:t> values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627"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/>
                        <a:t>threat_update_interval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time between agent glances at radar 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 sec</a:t>
                      </a:r>
                    </a:p>
                    <a:p>
                      <a:pPr algn="ctr"/>
                      <a:r>
                        <a:rPr lang="en-US" sz="1800"/>
                        <a:t>(no delay)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8185"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/>
                        <a:t>max_threat_load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how many threats the agent can remember</a:t>
                      </a:r>
                      <a:r>
                        <a:rPr lang="en-US" sz="1800" baseline="0"/>
                        <a:t> at a given time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 </a:t>
                      </a:r>
                    </a:p>
                    <a:p>
                      <a:pPr algn="ctr"/>
                      <a:r>
                        <a:rPr lang="en-US" sz="1800"/>
                        <a:t>(no max limit)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8185"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/>
                        <a:t>asset_update_interval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time between agent glances at asset/peer status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 sec </a:t>
                      </a:r>
                    </a:p>
                    <a:p>
                      <a:pPr algn="ctr"/>
                      <a:r>
                        <a:rPr lang="en-US" sz="1800"/>
                        <a:t>(no delay)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8185"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/>
                        <a:t>max_asset_load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how many assets/peers the agent can remember at a given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 </a:t>
                      </a:r>
                    </a:p>
                    <a:p>
                      <a:pPr algn="ctr"/>
                      <a:r>
                        <a:rPr lang="en-US" sz="1800"/>
                        <a:t>(no</a:t>
                      </a:r>
                      <a:r>
                        <a:rPr lang="en-US" sz="1800" baseline="0"/>
                        <a:t> max limit)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534988"/>
          </a:xfrm>
        </p:spPr>
        <p:txBody>
          <a:bodyPr lIns="91440" tIns="45720" rIns="91440" bIns="45720" anchor="t"/>
          <a:lstStyle/>
          <a:p>
            <a:pPr eaLnBrk="1" hangingPunct="1"/>
            <a:r>
              <a:rPr lang="en-US" sz="3200"/>
              <a:t>Perception Processor Parameters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61990"/>
              </p:ext>
            </p:extLst>
          </p:nvPr>
        </p:nvGraphicFramePr>
        <p:xfrm>
          <a:off x="457200" y="1524000"/>
          <a:ext cx="8305800" cy="45250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83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3719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Parameter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Perfect</a:t>
                      </a:r>
                    </a:p>
                    <a:p>
                      <a:pPr algn="ctr"/>
                      <a:r>
                        <a:rPr lang="en-US" sz="2400"/>
                        <a:t>(default)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Expert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Novice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4232"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/>
                        <a:t>threat_update_interval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283"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/>
                        <a:t>max_threat_load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Unlimited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9283"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/>
                        <a:t>asset_update_interval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0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9283">
                <a:tc>
                  <a:txBody>
                    <a:bodyPr/>
                    <a:lstStyle/>
                    <a:p>
                      <a:pPr algn="ctr"/>
                      <a:r>
                        <a:rPr lang="en-US" sz="1800" b="1" err="1"/>
                        <a:t>max_asset_load</a:t>
                      </a:r>
                      <a:endParaRPr lang="en-US" sz="1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Unlimited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WsfPerceptionProcessor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55345" y="1524000"/>
            <a:ext cx="5633310" cy="4525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1301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WsfAssetPerception</a:t>
            </a:r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49161" y="1524000"/>
            <a:ext cx="5445677" cy="4525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003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sim_af_class_4_3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F00FA69FC09B419699791975A505AB" ma:contentTypeVersion="6" ma:contentTypeDescription="Create a new document." ma:contentTypeScope="" ma:versionID="67d72b026468dfbd80654bb8444bc048">
  <xsd:schema xmlns:xsd="http://www.w3.org/2001/XMLSchema" xmlns:xs="http://www.w3.org/2001/XMLSchema" xmlns:p="http://schemas.microsoft.com/office/2006/metadata/properties" xmlns:ns2="604dcce3-32f8-4786-8650-340d9f5d067d" xmlns:ns3="43eac915-707e-47c7-93b3-adeec6563bb7" targetNamespace="http://schemas.microsoft.com/office/2006/metadata/properties" ma:root="true" ma:fieldsID="4d92fddcb3ff7f9a777e3cbea078c192" ns2:_="" ns3:_="">
    <xsd:import namespace="604dcce3-32f8-4786-8650-340d9f5d067d"/>
    <xsd:import namespace="43eac915-707e-47c7-93b3-adeec6563b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4dcce3-32f8-4786-8650-340d9f5d06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ac915-707e-47c7-93b3-adeec6563bb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0B219D-2621-461D-A44A-11FDC45D7A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8202D8-A91D-4FF0-9EB6-329CF5ED6C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04dcce3-32f8-4786-8650-340d9f5d067d"/>
    <ds:schemaRef ds:uri="43eac915-707e-47c7-93b3-adeec6563b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BFA471-A14E-4E3C-9CFD-6DF3D46EA530}">
  <ds:schemaRefs>
    <ds:schemaRef ds:uri="http://schemas.microsoft.com/office/2006/documentManagement/types"/>
    <ds:schemaRef ds:uri="43eac915-707e-47c7-93b3-adeec6563bb7"/>
    <ds:schemaRef ds:uri="604dcce3-32f8-4786-8650-340d9f5d067d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</TotalTime>
  <Words>2464</Words>
  <Application>Microsoft Office PowerPoint</Application>
  <PresentationFormat>On-screen Show (4:3)</PresentationFormat>
  <Paragraphs>508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Times</vt:lpstr>
      <vt:lpstr>Wingdings</vt:lpstr>
      <vt:lpstr>afsim_af_class_4_3</vt:lpstr>
      <vt:lpstr>1_Custom Design</vt:lpstr>
      <vt:lpstr>2_Custom Design</vt:lpstr>
      <vt:lpstr>PowerPoint Presentation</vt:lpstr>
      <vt:lpstr>Learning Objectives</vt:lpstr>
      <vt:lpstr>Perception / Quantum Tasker Processors</vt:lpstr>
      <vt:lpstr>Perception Processor</vt:lpstr>
      <vt:lpstr>Perception Processor</vt:lpstr>
      <vt:lpstr>Perception Processor Parameters</vt:lpstr>
      <vt:lpstr>Perception Processor Parameters</vt:lpstr>
      <vt:lpstr>WsfPerceptionProcessor</vt:lpstr>
      <vt:lpstr>WsfAssetPerception</vt:lpstr>
      <vt:lpstr>Quantum Tasker </vt:lpstr>
      <vt:lpstr>Documentation Page</vt:lpstr>
      <vt:lpstr>Assignment Problem</vt:lpstr>
      <vt:lpstr>Available Components</vt:lpstr>
      <vt:lpstr>Quantum Tasker </vt:lpstr>
      <vt:lpstr>Reallocation Strategies </vt:lpstr>
      <vt:lpstr>Notes on Operation</vt:lpstr>
      <vt:lpstr>“Extras”</vt:lpstr>
      <vt:lpstr>Jammer Function</vt:lpstr>
      <vt:lpstr>Jammers &amp; ESMs</vt:lpstr>
      <vt:lpstr>Jammer Problem</vt:lpstr>
      <vt:lpstr>Solution</vt:lpstr>
      <vt:lpstr>Specific Application</vt:lpstr>
      <vt:lpstr>Updating SOJ</vt:lpstr>
      <vt:lpstr>Sensor and Weapon</vt:lpstr>
      <vt:lpstr>New Processors</vt:lpstr>
      <vt:lpstr>SOJ Quantum Tasker Processor</vt:lpstr>
      <vt:lpstr>Processor Instantiation</vt:lpstr>
      <vt:lpstr>Perception Processor</vt:lpstr>
      <vt:lpstr>Quantum Tasker Processor</vt:lpstr>
      <vt:lpstr>Quantum Tasker Instantiation </vt:lpstr>
      <vt:lpstr>Generator</vt:lpstr>
      <vt:lpstr>Evaluator</vt:lpstr>
      <vt:lpstr>Execution</vt:lpstr>
      <vt:lpstr>ESM Detections</vt:lpstr>
      <vt:lpstr>Jamming Strobes</vt:lpstr>
      <vt:lpstr>Exercise</vt:lpstr>
      <vt:lpstr>Different Types of Tasks</vt:lpstr>
      <vt:lpstr>Learning Objectives</vt:lpstr>
      <vt:lpstr>PowerPoint Presentation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AFSIM BAM Training Perception Processors and Quantum Taskers</dc:title>
  <dc:creator>Miller, Lawrence</dc:creator>
  <cp:lastModifiedBy>Miller, Lawrence</cp:lastModifiedBy>
  <cp:revision>18</cp:revision>
  <dcterms:created xsi:type="dcterms:W3CDTF">2012-03-21T14:48:14Z</dcterms:created>
  <dcterms:modified xsi:type="dcterms:W3CDTF">2022-01-06T21:58:39Z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0x010100A5F00FA69FC09B419699791975A505AB</vt:lpwstr>
  </property>
</Properties>
</file>